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50" r:id="rId3"/>
    <p:sldId id="340" r:id="rId4"/>
    <p:sldId id="341" r:id="rId5"/>
    <p:sldId id="342" r:id="rId6"/>
    <p:sldId id="343" r:id="rId7"/>
    <p:sldId id="261" r:id="rId8"/>
    <p:sldId id="344" r:id="rId9"/>
    <p:sldId id="262" r:id="rId10"/>
    <p:sldId id="263" r:id="rId11"/>
    <p:sldId id="264" r:id="rId12"/>
    <p:sldId id="265" r:id="rId13"/>
    <p:sldId id="316" r:id="rId14"/>
    <p:sldId id="287" r:id="rId15"/>
    <p:sldId id="346" r:id="rId16"/>
    <p:sldId id="267" r:id="rId17"/>
    <p:sldId id="347" r:id="rId18"/>
    <p:sldId id="284" r:id="rId19"/>
    <p:sldId id="348" r:id="rId20"/>
    <p:sldId id="283" r:id="rId21"/>
    <p:sldId id="349" r:id="rId22"/>
    <p:sldId id="285" r:id="rId23"/>
    <p:sldId id="300" r:id="rId24"/>
    <p:sldId id="286" r:id="rId25"/>
    <p:sldId id="274" r:id="rId26"/>
    <p:sldId id="268" r:id="rId27"/>
    <p:sldId id="292" r:id="rId28"/>
    <p:sldId id="273" r:id="rId29"/>
    <p:sldId id="299" r:id="rId30"/>
    <p:sldId id="277" r:id="rId31"/>
    <p:sldId id="278" r:id="rId32"/>
    <p:sldId id="276" r:id="rId33"/>
    <p:sldId id="269" r:id="rId34"/>
    <p:sldId id="293" r:id="rId35"/>
    <p:sldId id="271" r:id="rId36"/>
    <p:sldId id="294" r:id="rId37"/>
    <p:sldId id="315" r:id="rId38"/>
    <p:sldId id="345" r:id="rId39"/>
    <p:sldId id="298" r:id="rId40"/>
    <p:sldId id="304" r:id="rId41"/>
    <p:sldId id="306" r:id="rId42"/>
    <p:sldId id="295" r:id="rId43"/>
    <p:sldId id="297" r:id="rId44"/>
    <p:sldId id="318" r:id="rId45"/>
    <p:sldId id="312" r:id="rId46"/>
    <p:sldId id="305" r:id="rId47"/>
    <p:sldId id="313" r:id="rId48"/>
    <p:sldId id="314" r:id="rId49"/>
    <p:sldId id="301" r:id="rId50"/>
    <p:sldId id="303" r:id="rId51"/>
    <p:sldId id="259" r:id="rId52"/>
    <p:sldId id="260" r:id="rId53"/>
    <p:sldId id="280" r:id="rId5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qVzLQHDvGcXxfdvZcpCAg==" hashData="jF/tRd6wGe86lyiQ7ZosnkRdvvLMM2i7LdWRERx/rls3+m5j008wnbHt0u6FZlzZFsqGfLXYIl6TEYQhTISh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20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15/12/2016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52.png"/><Relationship Id="rId4" Type="http://schemas.openxmlformats.org/officeDocument/2006/relationships/image" Target="../media/image51.jp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B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4" y="13848"/>
            <a:ext cx="12112844" cy="6359243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 rot="1765685">
            <a:off x="7139371" y="101520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Vochito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"/>
    </mc:Choice>
    <mc:Fallback>
      <p:transition advClick="0" advTm="3000"/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B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4" y="13848"/>
            <a:ext cx="12112844" cy="6359243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 rot="1765685">
            <a:off x="7139371" y="101520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Vochito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  <p:sndAc>
          <p:stSnd>
            <p:snd r:embed="rId4" name="EL vochito Medley (Eaglenest - Werner Müller.wav"/>
          </p:stSnd>
        </p:sndAc>
      </p:transition>
    </mc:Choice>
    <mc:Fallback>
      <p:transition spd="slow" advClick="0" advTm="0">
        <p:fade/>
        <p:sndAc>
          <p:stSnd>
            <p:snd r:embed="rId4" name="EL vochito Medley (Eaglenest - Werner Müll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3500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823" y="3363684"/>
            <a:ext cx="4659086" cy="3494315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2" name="Rectángulo 1"/>
          <p:cNvSpPr/>
          <p:nvPr/>
        </p:nvSpPr>
        <p:spPr>
          <a:xfrm>
            <a:off x="1063690" y="1461397"/>
            <a:ext cx="10058400" cy="1902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algunos años México fue el único país </a:t>
            </a: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continuó produciendo el querido “</a:t>
            </a:r>
            <a:r>
              <a:rPr lang="es-ES" sz="2800" dirty="0" err="1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Vocho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endParaRPr lang="es-ES" sz="28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coche ocupa un lugar afable en la memoria de millones.</a:t>
            </a:r>
            <a:endParaRPr lang="es-MX" sz="2800" dirty="0">
              <a:solidFill>
                <a:schemeClr val="accent2">
                  <a:lumMod val="50000"/>
                </a:schemeClr>
              </a:solidFill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538059" y="135365"/>
            <a:ext cx="4325816" cy="1449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cap="all" dirty="0">
                <a:solidFill>
                  <a:srgbClr val="002060"/>
                </a:solidFill>
                <a:latin typeface="OB"/>
                <a:ea typeface="Times New Roman" panose="02020603050405020304" pitchFamily="18" charset="0"/>
                <a:cs typeface="Times New Roman" panose="02020603050405020304" pitchFamily="18" charset="0"/>
              </a:rPr>
              <a:t>TEXTOS Por: </a:t>
            </a: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cap="all" dirty="0">
                <a:solidFill>
                  <a:srgbClr val="002060"/>
                </a:solidFill>
                <a:latin typeface="OB"/>
                <a:ea typeface="Times New Roman" panose="02020603050405020304" pitchFamily="18" charset="0"/>
                <a:cs typeface="Times New Roman" panose="02020603050405020304" pitchFamily="18" charset="0"/>
              </a:rPr>
              <a:t>Ana Paula de la Torre </a:t>
            </a:r>
            <a:r>
              <a:rPr lang="es-ES" cap="all" dirty="0" err="1">
                <a:solidFill>
                  <a:srgbClr val="002060"/>
                </a:solidFill>
                <a:latin typeface="OB"/>
                <a:ea typeface="Times New Roman" panose="02020603050405020304" pitchFamily="18" charset="0"/>
                <a:cs typeface="Times New Roman" panose="02020603050405020304" pitchFamily="18" charset="0"/>
              </a:rPr>
              <a:t>Diaz</a:t>
            </a:r>
            <a:r>
              <a:rPr lang="es-MX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endParaRPr lang="es-MX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5000"/>
              </a:lnSpc>
              <a:spcAft>
                <a:spcPts val="0"/>
              </a:spcAft>
            </a:pPr>
            <a:r>
              <a:rPr lang="es-ES" cap="all" spc="60" dirty="0">
                <a:solidFill>
                  <a:srgbClr val="002060"/>
                </a:solidFill>
                <a:latin typeface="SB"/>
                <a:ea typeface="Times New Roman" panose="02020603050405020304" pitchFamily="18" charset="0"/>
                <a:cs typeface="Times New Roman" panose="02020603050405020304" pitchFamily="18" charset="0"/>
              </a:rPr>
              <a:t>noviembre 23, 2016 </a:t>
            </a:r>
            <a:endParaRPr lang="es-MX" sz="2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7193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3" grpId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vocho-historia-mexic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76154" y="1970325"/>
            <a:ext cx="6441887" cy="4695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0" y="196688"/>
            <a:ext cx="1219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Cuando en el año 2003 se terminó de fabricar el último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del mundo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(Con una producción de </a:t>
            </a:r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5’ 529,464 </a:t>
            </a:r>
            <a:r>
              <a:rPr lang="es-MX" sz="2800" dirty="0">
                <a:latin typeface="CommercialScriptTwo" panose="00000400000000000000" pitchFamily="2" charset="0"/>
              </a:rPr>
              <a:t>unidades)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la planta de Puebla, México,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un mariachi tocó canciones en vivo.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466768" y="2722738"/>
            <a:ext cx="568055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Pareciera una escena de comedia, pero es verdad…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ha formado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parte importante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del imaginario Mexicano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desde la última mitad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del siglo XX.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065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0" presetClass="entr" presetSubtype="0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 decel="100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0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 decel="100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0" presetClass="entr" presetSubtype="0" fill="hold" grpId="0" nodeType="withEffect">
                                  <p:stCondLst>
                                    <p:cond delay="3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 decel="100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1000"/>
                            </p:stCondLst>
                            <p:childTnLst>
                              <p:par>
                                <p:cTn id="9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6859" y="315451"/>
            <a:ext cx="564444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(Volkswagen Sedán)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Con su enternecedora forma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de escarabajo pequeño,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siempre fuerte y “luchón”,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fue el coche del pueblo Mexicano.</a:t>
            </a:r>
          </a:p>
        </p:txBody>
      </p:sp>
      <p:pic>
        <p:nvPicPr>
          <p:cNvPr id="3" name="Imagen 2" descr="vocho-historia-mexic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99899" y="3314385"/>
            <a:ext cx="4972652" cy="3312891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ángulo 3"/>
          <p:cNvSpPr/>
          <p:nvPr/>
        </p:nvSpPr>
        <p:spPr>
          <a:xfrm>
            <a:off x="6331528" y="4553528"/>
            <a:ext cx="55141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Aún cuando Adolfo Hitler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lo haya concebido como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“el auto del pueblo Alemán”.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246" y="252898"/>
            <a:ext cx="5530387" cy="3684620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286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125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3625"/>
                            </p:stCondLst>
                            <p:childTnLst>
                              <p:par>
                                <p:cTn id="8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8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65910" y="1884988"/>
            <a:ext cx="472129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Su historia…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Fue creado por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Checoslovaco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Ferdinand Porsche;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sus diseños sumaron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más de 380…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entre ellos 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765" r="91912">
                        <a14:foregroundMark x1="52206" y1="50954" x2="52206" y2="509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7803"/>
          <a:stretch/>
        </p:blipFill>
        <p:spPr>
          <a:xfrm>
            <a:off x="244928" y="318892"/>
            <a:ext cx="7535809" cy="6539107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0611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 decel="100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125"/>
                            </p:stCondLst>
                            <p:childTnLst>
                              <p:par>
                                <p:cTn id="6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-historia-mexico"/>
          <p:cNvPicPr>
            <a:picLocks noChangeAspect="1"/>
          </p:cNvPicPr>
          <p:nvPr/>
        </p:nvPicPr>
        <p:blipFill rotWithShape="1">
          <a:blip r:embed="rId2"/>
          <a:srcRect l="3372" t="3176" r="140" b="9164"/>
          <a:stretch/>
        </p:blipFill>
        <p:spPr>
          <a:xfrm>
            <a:off x="307324" y="288680"/>
            <a:ext cx="6284351" cy="2846405"/>
          </a:xfrm>
          <a:prstGeom prst="snip2DiagRect">
            <a:avLst>
              <a:gd name="adj1" fmla="val 16393"/>
              <a:gd name="adj2" fmla="val 16667"/>
            </a:avLst>
          </a:prstGeom>
          <a:solidFill>
            <a:srgbClr val="FFFFFF">
              <a:shade val="85000"/>
            </a:srgbClr>
          </a:solidFill>
          <a:ln w="117475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6736702" y="738259"/>
            <a:ext cx="54829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llegó en un momento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el que aún se usaban carretas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o el clásico modelo T de Ford.</a:t>
            </a:r>
          </a:p>
        </p:txBody>
      </p:sp>
      <p:pic>
        <p:nvPicPr>
          <p:cNvPr id="6" name="Imagen 5" descr="vocho-historia-mexico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03853" y="3627473"/>
            <a:ext cx="5281127" cy="2957897"/>
          </a:xfrm>
          <a:prstGeom prst="snip2DiagRect">
            <a:avLst>
              <a:gd name="adj1" fmla="val 15237"/>
              <a:gd name="adj2" fmla="val 16667"/>
            </a:avLst>
          </a:prstGeom>
          <a:solidFill>
            <a:srgbClr val="FFFFFF">
              <a:shade val="85000"/>
            </a:srgbClr>
          </a:solidFill>
          <a:ln w="123825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849" y="2575301"/>
            <a:ext cx="5322267" cy="3991700"/>
          </a:xfrm>
          <a:prstGeom prst="snip2DiagRect">
            <a:avLst>
              <a:gd name="adj1" fmla="val 18824"/>
              <a:gd name="adj2" fmla="val 16667"/>
            </a:avLst>
          </a:prstGeom>
          <a:solidFill>
            <a:schemeClr val="accent6">
              <a:lumMod val="60000"/>
              <a:lumOff val="40000"/>
            </a:schemeClr>
          </a:solidFill>
          <a:ln w="117475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9230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12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54563" y="112830"/>
            <a:ext cx="11513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 México este coche llegó en 1954,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ese mismo año el príncipe Alfonso Von </a:t>
            </a:r>
            <a:r>
              <a:rPr lang="es-MX" sz="2800" dirty="0" err="1">
                <a:latin typeface="CommercialScriptTwo" panose="00000400000000000000" pitchFamily="2" charset="0"/>
              </a:rPr>
              <a:t>Hohenlohe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abrió el primer comercio de VW en la Ciudad de México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el nombre de Distribuidora Volkswagen Central.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477" y="2077281"/>
            <a:ext cx="6400805" cy="4488665"/>
          </a:xfrm>
          <a:prstGeom prst="round2DiagRect">
            <a:avLst>
              <a:gd name="adj1" fmla="val 16667"/>
              <a:gd name="adj2" fmla="val 0"/>
            </a:avLst>
          </a:prstGeom>
          <a:ln w="117475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0" y="3661567"/>
            <a:ext cx="52064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Las ventas ascendieron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618 vehículos en 1954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hasta 6,378 en 1963.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9801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7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6923316" y="2127586"/>
            <a:ext cx="512504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Mientras en 1978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dejó de producirse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último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en Alemania, no así en México,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donde no dejó de producirse hasta 25 años después.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2" b="1441"/>
          <a:stretch/>
        </p:blipFill>
        <p:spPr>
          <a:xfrm>
            <a:off x="203737" y="317241"/>
            <a:ext cx="6719579" cy="613954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3466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1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avandaro festival rock mexico"/>
          <p:cNvPicPr>
            <a:picLocks noChangeAspect="1"/>
          </p:cNvPicPr>
          <p:nvPr/>
        </p:nvPicPr>
        <p:blipFill rotWithShape="1">
          <a:blip r:embed="rId2"/>
          <a:srcRect l="2452" t="3542" r="1541" b="1785"/>
          <a:stretch/>
        </p:blipFill>
        <p:spPr>
          <a:xfrm>
            <a:off x="7240553" y="483363"/>
            <a:ext cx="4105470" cy="5936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-1" y="390057"/>
            <a:ext cx="7240553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los 50 años 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 se volvió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tan popular en México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llegaron a producirse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hasta 1 millón 691 mil 542 unidades.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fue parte del paisaje público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el país durante décadas, un elemento más, tan familiar como las taquerías,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las “tienditas de la esquina”,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las personas mismas.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 err="1">
                <a:solidFill>
                  <a:srgbClr val="C00000"/>
                </a:solidFill>
                <a:latin typeface="CommercialScriptTwo" panose="00000400000000000000" pitchFamily="2" charset="0"/>
              </a:rPr>
              <a:t>Vochos</a:t>
            </a:r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 en el camino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para ir al legendario concierto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de </a:t>
            </a:r>
            <a:r>
              <a:rPr lang="es-MX" sz="2800" dirty="0" err="1">
                <a:solidFill>
                  <a:srgbClr val="C00000"/>
                </a:solidFill>
                <a:latin typeface="CommercialScriptTwo" panose="00000400000000000000" pitchFamily="2" charset="0"/>
              </a:rPr>
              <a:t>Avándaro</a:t>
            </a:r>
            <a:endParaRPr lang="es-MX" sz="2800" dirty="0">
              <a:solidFill>
                <a:srgbClr val="C00000"/>
              </a:solidFill>
              <a:latin typeface="CommercialScriptTwo" panose="00000400000000000000" pitchFamily="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8776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 decel="10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0" presetClass="entr" presetSubtype="0" fill="hold" grpId="0" nodeType="withEffect">
                                  <p:stCondLst>
                                    <p:cond delay="3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 decel="100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decel="10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0" presetClass="entr" presetSubtype="0" fill="hold" grpId="0" nodeType="withEffect">
                                  <p:stCondLst>
                                    <p:cond delay="4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 decel="100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decel="100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3625"/>
                            </p:stCondLst>
                            <p:childTnLst>
                              <p:par>
                                <p:cTn id="10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0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397551" y="1866330"/>
            <a:ext cx="37944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clásico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querido taxi-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la Ciudad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México.</a:t>
            </a:r>
            <a:endParaRPr lang="es-MX" sz="2800" dirty="0"/>
          </a:p>
        </p:txBody>
      </p:sp>
      <p:pic>
        <p:nvPicPr>
          <p:cNvPr id="4" name="Imagen 3" descr="historia del vocho mexico 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69460" y="-252062"/>
            <a:ext cx="8028091" cy="52620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342130" y="5452385"/>
            <a:ext cx="115077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Económico, duradero, ahorrador, simpático;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¿ha habido en la historia del mundo un coche tan democrático como este? </a:t>
            </a:r>
            <a:endParaRPr lang="es-MX" sz="2800" dirty="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7382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875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35902" y="290910"/>
            <a:ext cx="11495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Cuando dejó de producirse 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México hizo consciente el cariño que le tenía…</a:t>
            </a:r>
            <a:endParaRPr lang="es-MX" sz="2800" dirty="0"/>
          </a:p>
        </p:txBody>
      </p:sp>
      <p:pic>
        <p:nvPicPr>
          <p:cNvPr id="4" name="Imagen 3" descr="vocho-historia-mexico-damian-ortega-vocho-desintegra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262229" y="290911"/>
            <a:ext cx="7656863" cy="5737346"/>
          </a:xfrm>
          <a:prstGeom prst="rect">
            <a:avLst/>
          </a:prstGeom>
          <a:solidFill>
            <a:srgbClr val="FFFFFF">
              <a:shade val="85000"/>
            </a:srgbClr>
          </a:solidFill>
          <a:ln w="117475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335902" y="5780409"/>
            <a:ext cx="115170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Se ha manifestado en el arte que no le deja morir: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como la escultura de un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en desintegración” de Damián Ortega</a:t>
            </a:r>
            <a:endParaRPr lang="es-MX" sz="2800" dirty="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303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3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1" y="83130"/>
            <a:ext cx="11568545" cy="667788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316183" y="1676407"/>
            <a:ext cx="953192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Una de las expresiones más hermosas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las artes folclóricas Mexicanas es sin duda el arte Huichol,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más allá de contener una singular técnica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ensamblaje de pequeñas cuentas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sugerentes combinaciones de color,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cada una de sus artesanías revela en su totalidad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una serie de símbolos y diseños geométricos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siglos de antigüedad.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8504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662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l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60223" y="816982"/>
            <a:ext cx="6801831" cy="45313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ángulo 2"/>
          <p:cNvSpPr/>
          <p:nvPr/>
        </p:nvSpPr>
        <p:spPr>
          <a:xfrm>
            <a:off x="6414656" y="2324597"/>
            <a:ext cx="57773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“</a:t>
            </a:r>
            <a:r>
              <a:rPr lang="es-MX" sz="2800" dirty="0" err="1"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latin typeface="CommercialScriptTwo" panose="00000400000000000000" pitchFamily="2" charset="0"/>
              </a:rPr>
              <a:t>”, 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magnífica pieza integrada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por miles de chaquiras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de cosmovisión </a:t>
            </a:r>
            <a:r>
              <a:rPr lang="es-MX" sz="2800" dirty="0" err="1">
                <a:latin typeface="CommercialScriptTwo" panose="00000400000000000000" pitchFamily="2" charset="0"/>
              </a:rPr>
              <a:t>Wixárika</a:t>
            </a:r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(</a:t>
            </a:r>
            <a:r>
              <a:rPr lang="es-MX" sz="2800" dirty="0" err="1">
                <a:latin typeface="CommercialScriptTwo" panose="00000400000000000000" pitchFamily="2" charset="0"/>
              </a:rPr>
              <a:t>Huichola</a:t>
            </a:r>
            <a:r>
              <a:rPr lang="es-MX" sz="2800" dirty="0">
                <a:latin typeface="CommercialScriptTwo" panose="00000400000000000000" pitchFamily="2" charset="0"/>
              </a:rPr>
              <a:t>).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9537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7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1" y="83130"/>
            <a:ext cx="11568545" cy="667788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80655" y="1025234"/>
            <a:ext cx="1004454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resumen se trata de una manifestación tan valiosa y hermosa que hoy se considera un legado y un tesoro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tanto en México como en otras áreas del globo.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Una de esas míticas muestras es el exótico “</a:t>
            </a:r>
            <a:r>
              <a:rPr lang="es-MX" sz="2800" dirty="0" err="1"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latin typeface="CommercialScriptTwo" panose="00000400000000000000" pitchFamily="2" charset="0"/>
              </a:rPr>
              <a:t>”,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Volkswagen Sedán 98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ornamentado con 2 millones 277 mil chaquiras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(cuya simbología se refiere al agua)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representan las deidades y cultura Huichol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 manera de collage.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8081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875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75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375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625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0"/>
                            </p:stCondLst>
                            <p:childTnLst>
                              <p:par>
                                <p:cTn id="5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500"/>
                            </p:stCondLst>
                            <p:childTnLst>
                              <p:par>
                                <p:cTn id="5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6625"/>
                            </p:stCondLst>
                            <p:childTnLst>
                              <p:par>
                                <p:cTn id="6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9875"/>
                            </p:stCondLst>
                            <p:childTnLst>
                              <p:par>
                                <p:cTn id="7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7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El famoso Vochol encargado por el Museo de Arte Popular a las familias Bautista y Ortíz.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97921" y="221524"/>
            <a:ext cx="9999015" cy="57220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9310255" y="1096976"/>
            <a:ext cx="288174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el 2012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magnífico </a:t>
            </a:r>
            <a:r>
              <a:rPr lang="es-MX" sz="2800" dirty="0" err="1"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llamó la atención del mundo; formado por 2.277.000 chaquiras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1007269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1" y="83130"/>
            <a:ext cx="11568545" cy="667788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68581" y="1676398"/>
            <a:ext cx="93795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Hace algunos años, ocho artesanos provenientes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dos familias de la comunidad indígena </a:t>
            </a:r>
            <a:r>
              <a:rPr lang="es-MX" sz="2800" dirty="0" err="1">
                <a:latin typeface="CommercialScriptTwo" panose="00000400000000000000" pitchFamily="2" charset="0"/>
              </a:rPr>
              <a:t>Wixárika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Nayarit y Jalisco,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decidieron tomar como lienzo la estructura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escala real de un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clásico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para llenarlo de pendientes al estilo Huichol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así formar una de las obras más prodigiosas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del arte tradicional Mexicano moderno.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2022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5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l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346359" y="154870"/>
            <a:ext cx="11526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chemeClr val="accent4"/>
                </a:solidFill>
                <a:latin typeface="CommercialScriptTwo" panose="00000400000000000000" pitchFamily="2" charset="0"/>
              </a:rPr>
              <a:t>Es una de las más hermosas piezas de arte Huichol de la historia</a:t>
            </a:r>
            <a:endParaRPr lang="es-MX" sz="28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92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6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1" y="13854"/>
            <a:ext cx="11568545" cy="684414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52946" y="997524"/>
            <a:ext cx="1007225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Considerado el “</a:t>
            </a:r>
            <a:r>
              <a:rPr lang="es-MX" sz="2600" dirty="0" err="1">
                <a:latin typeface="CommercialScriptTwo" panose="00000400000000000000" pitchFamily="2" charset="0"/>
              </a:rPr>
              <a:t>Vocho</a:t>
            </a:r>
            <a:r>
              <a:rPr lang="es-MX" sz="2600" dirty="0">
                <a:latin typeface="CommercialScriptTwo" panose="00000400000000000000" pitchFamily="2" charset="0"/>
              </a:rPr>
              <a:t> más Mexicano” de todos,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el </a:t>
            </a:r>
            <a:r>
              <a:rPr lang="es-MX" sz="2600" dirty="0" err="1">
                <a:latin typeface="CommercialScriptTwo" panose="00000400000000000000" pitchFamily="2" charset="0"/>
              </a:rPr>
              <a:t>Vochol</a:t>
            </a:r>
            <a:r>
              <a:rPr lang="es-MX" sz="2600" dirty="0">
                <a:latin typeface="CommercialScriptTwo" panose="00000400000000000000" pitchFamily="2" charset="0"/>
              </a:rPr>
              <a:t> recorrió diferentes puntos de México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y el mundo desde su creación,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empezando en 2010 por la feria de arte contemporáneo Zona Maco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y el Museo de Arte Popular de la Ciudad de México…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y extendiendo sus visitas a un puñado más de espacios museísticos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de Estados Unidos, Europa, Asia y América del Sur,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entre los que destacan el </a:t>
            </a:r>
            <a:r>
              <a:rPr lang="es-MX" sz="2600" dirty="0" err="1">
                <a:latin typeface="CommercialScriptTwo" panose="00000400000000000000" pitchFamily="2" charset="0"/>
              </a:rPr>
              <a:t>Smithsonian</a:t>
            </a:r>
            <a:r>
              <a:rPr lang="es-MX" sz="2600" dirty="0">
                <a:latin typeface="CommercialScriptTwo" panose="00000400000000000000" pitchFamily="2" charset="0"/>
              </a:rPr>
              <a:t> </a:t>
            </a:r>
            <a:r>
              <a:rPr lang="es-MX" sz="2600" dirty="0" err="1">
                <a:latin typeface="CommercialScriptTwo" panose="00000400000000000000" pitchFamily="2" charset="0"/>
              </a:rPr>
              <a:t>National</a:t>
            </a:r>
            <a:r>
              <a:rPr lang="es-MX" sz="2600" dirty="0">
                <a:latin typeface="CommercialScriptTwo" panose="00000400000000000000" pitchFamily="2" charset="0"/>
              </a:rPr>
              <a:t> </a:t>
            </a:r>
            <a:r>
              <a:rPr lang="es-MX" sz="2600" dirty="0" err="1">
                <a:latin typeface="CommercialScriptTwo" panose="00000400000000000000" pitchFamily="2" charset="0"/>
              </a:rPr>
              <a:t>Museum</a:t>
            </a:r>
            <a:r>
              <a:rPr lang="es-MX" sz="26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of </a:t>
            </a:r>
            <a:r>
              <a:rPr lang="es-MX" sz="2600" dirty="0" err="1">
                <a:latin typeface="CommercialScriptTwo" panose="00000400000000000000" pitchFamily="2" charset="0"/>
              </a:rPr>
              <a:t>the</a:t>
            </a:r>
            <a:r>
              <a:rPr lang="es-MX" sz="2600" dirty="0">
                <a:latin typeface="CommercialScriptTwo" panose="00000400000000000000" pitchFamily="2" charset="0"/>
              </a:rPr>
              <a:t> American </a:t>
            </a:r>
            <a:r>
              <a:rPr lang="es-MX" sz="2600" dirty="0" err="1">
                <a:latin typeface="CommercialScriptTwo" panose="00000400000000000000" pitchFamily="2" charset="0"/>
              </a:rPr>
              <a:t>Indian</a:t>
            </a:r>
            <a:r>
              <a:rPr lang="es-MX" sz="2600" dirty="0">
                <a:latin typeface="CommercialScriptTwo" panose="00000400000000000000" pitchFamily="2" charset="0"/>
              </a:rPr>
              <a:t> en Washington,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el </a:t>
            </a:r>
            <a:r>
              <a:rPr lang="es-MX" sz="2600" dirty="0" err="1">
                <a:latin typeface="CommercialScriptTwo" panose="00000400000000000000" pitchFamily="2" charset="0"/>
              </a:rPr>
              <a:t>Musée</a:t>
            </a:r>
            <a:r>
              <a:rPr lang="es-MX" sz="2600" dirty="0">
                <a:latin typeface="CommercialScriptTwo" panose="00000400000000000000" pitchFamily="2" charset="0"/>
              </a:rPr>
              <a:t> de </a:t>
            </a:r>
            <a:r>
              <a:rPr lang="es-MX" sz="2600" dirty="0" err="1">
                <a:latin typeface="CommercialScriptTwo" panose="00000400000000000000" pitchFamily="2" charset="0"/>
              </a:rPr>
              <a:t>Quad</a:t>
            </a:r>
            <a:r>
              <a:rPr lang="es-MX" sz="2600" dirty="0">
                <a:latin typeface="CommercialScriptTwo" panose="00000400000000000000" pitchFamily="2" charset="0"/>
              </a:rPr>
              <a:t> </a:t>
            </a:r>
            <a:r>
              <a:rPr lang="es-MX" sz="2600" dirty="0" err="1">
                <a:latin typeface="CommercialScriptTwo" panose="00000400000000000000" pitchFamily="2" charset="0"/>
              </a:rPr>
              <a:t>Branly</a:t>
            </a:r>
            <a:r>
              <a:rPr lang="es-MX" sz="2600" dirty="0">
                <a:latin typeface="CommercialScriptTwo" panose="00000400000000000000" pitchFamily="2" charset="0"/>
              </a:rPr>
              <a:t> en París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y la exposición de </a:t>
            </a:r>
            <a:r>
              <a:rPr lang="es-MX" sz="2600" dirty="0" err="1">
                <a:latin typeface="CommercialScriptTwo" panose="00000400000000000000" pitchFamily="2" charset="0"/>
              </a:rPr>
              <a:t>Potters</a:t>
            </a:r>
            <a:r>
              <a:rPr lang="es-MX" sz="2600" dirty="0">
                <a:latin typeface="CommercialScriptTwo" panose="00000400000000000000" pitchFamily="2" charset="0"/>
              </a:rPr>
              <a:t> </a:t>
            </a:r>
            <a:r>
              <a:rPr lang="es-MX" sz="2600" dirty="0" err="1">
                <a:latin typeface="CommercialScriptTwo" panose="00000400000000000000" pitchFamily="2" charset="0"/>
              </a:rPr>
              <a:t>Fields</a:t>
            </a:r>
            <a:r>
              <a:rPr lang="es-MX" sz="2600" dirty="0">
                <a:latin typeface="CommercialScriptTwo" panose="00000400000000000000" pitchFamily="2" charset="0"/>
              </a:rPr>
              <a:t> Park en Londres, </a:t>
            </a:r>
          </a:p>
          <a:p>
            <a:pPr algn="ctr"/>
            <a:r>
              <a:rPr lang="es-MX" sz="2600" dirty="0">
                <a:latin typeface="CommercialScriptTwo" panose="00000400000000000000" pitchFamily="2" charset="0"/>
              </a:rPr>
              <a:t>solo por mencionar algunas de sus escalas.</a:t>
            </a:r>
            <a:endParaRPr lang="es-MX" sz="26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022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37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l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24077" y="-774157"/>
            <a:ext cx="8975496" cy="67387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332509" y="5918315"/>
            <a:ext cx="115131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dirty="0">
                <a:latin typeface="CommercialScriptTwo" panose="00000400000000000000" pitchFamily="2" charset="0"/>
              </a:rPr>
              <a:t>Esta obra hizo una gira internacional </a:t>
            </a:r>
          </a:p>
          <a:p>
            <a:r>
              <a:rPr lang="es-MX" sz="2800" dirty="0">
                <a:latin typeface="CommercialScriptTwo" panose="00000400000000000000" pitchFamily="2" charset="0"/>
              </a:rPr>
              <a:t>y llegó a Alemania, donde fue exhibido en la </a:t>
            </a:r>
            <a:r>
              <a:rPr lang="es-MX" sz="2800" dirty="0" err="1">
                <a:latin typeface="CommercialScriptTwo" panose="00000400000000000000" pitchFamily="2" charset="0"/>
              </a:rPr>
              <a:t>Autostadt</a:t>
            </a:r>
            <a:r>
              <a:rPr lang="es-MX" sz="2800" dirty="0">
                <a:latin typeface="CommercialScriptTwo" panose="00000400000000000000" pitchFamily="2" charset="0"/>
              </a:rPr>
              <a:t> de </a:t>
            </a:r>
            <a:r>
              <a:rPr lang="es-MX" sz="2800" dirty="0" err="1">
                <a:latin typeface="CommercialScriptTwo" panose="00000400000000000000" pitchFamily="2" charset="0"/>
              </a:rPr>
              <a:t>Wolkfsburg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4054517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2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3" y="775855"/>
            <a:ext cx="8035636" cy="536171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27016" y="1676398"/>
            <a:ext cx="93795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Hoy, el </a:t>
            </a:r>
            <a:r>
              <a:rPr lang="es-MX" sz="2800" dirty="0" err="1"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latin typeface="CommercialScriptTwo" panose="00000400000000000000" pitchFamily="2" charset="0"/>
              </a:rPr>
              <a:t> regresa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 las salas del Museo de Arte Popular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para ser exhibido en su patria natal.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Para mayor información sobre la técnica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simbología del arte Huichol,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así como la locación y horarios de visita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del recinto consulta el  Museo de Arte Popular.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7698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375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375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750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125"/>
                            </p:stCondLst>
                            <p:childTnLst>
                              <p:par>
                                <p:cTn id="5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500"/>
                            </p:stCondLst>
                            <p:childTnLst>
                              <p:par>
                                <p:cTn id="5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500"/>
                            </p:stCondLst>
                            <p:childTnLst>
                              <p:par>
                                <p:cTn id="6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l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85177" y="609600"/>
            <a:ext cx="9593431" cy="5624945"/>
          </a:xfrm>
          <a:prstGeom prst="rect">
            <a:avLst/>
          </a:prstGeom>
          <a:ln w="127000" cap="rnd">
            <a:solidFill>
              <a:schemeClr val="accent2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0938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236" y="914406"/>
            <a:ext cx="7065820" cy="505691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37163" y="1637351"/>
            <a:ext cx="63453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famoso “</a:t>
            </a:r>
            <a:r>
              <a:rPr lang="es-MX" sz="2800" dirty="0" err="1"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latin typeface="CommercialScriptTwo" panose="00000400000000000000" pitchFamily="2" charset="0"/>
              </a:rPr>
              <a:t>”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El arte Huichol en grandes dimensiones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Considerado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“el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más Mexicano" de todos,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el </a:t>
            </a:r>
            <a:r>
              <a:rPr lang="es-MX" sz="2800" dirty="0" err="1">
                <a:latin typeface="CommercialScriptTwo" panose="00000400000000000000" pitchFamily="2" charset="0"/>
              </a:rPr>
              <a:t>Vochol</a:t>
            </a:r>
            <a:r>
              <a:rPr lang="es-MX" sz="2800" dirty="0">
                <a:latin typeface="CommercialScriptTwo" panose="00000400000000000000" pitchFamily="2" charset="0"/>
              </a:rPr>
              <a:t> ha recorrido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diferentes puntos de México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el mundo desde su creación</a:t>
            </a:r>
            <a:endParaRPr lang="es-MX" sz="2800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4391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125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375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875"/>
                            </p:stCondLst>
                            <p:childTnLst>
                              <p:par>
                                <p:cTn id="3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000"/>
                            </p:stCondLst>
                            <p:childTnLst>
                              <p:par>
                                <p:cTn id="5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125"/>
                            </p:stCondLst>
                            <p:childTnLst>
                              <p:par>
                                <p:cTn id="6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1125"/>
                            </p:stCondLst>
                            <p:childTnLst>
                              <p:par>
                                <p:cTn id="7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chol 5-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464043" y="609600"/>
            <a:ext cx="8473632" cy="563880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24884" y="1911519"/>
            <a:ext cx="329681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Por lo anterior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no es extraño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haga mancuerna con manifestaciones artísticas Mexicanas de otra índole.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301512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2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43" y="567603"/>
            <a:ext cx="8639715" cy="57639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/>
          <p:cNvSpPr/>
          <p:nvPr/>
        </p:nvSpPr>
        <p:spPr>
          <a:xfrm>
            <a:off x="0" y="1151625"/>
            <a:ext cx="87837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“El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Teotihuacano”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0" y="6254626"/>
            <a:ext cx="121919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este es 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Teotihuacano que artistas Mexicanos presentaron en Alemania</a:t>
            </a:r>
          </a:p>
        </p:txBody>
      </p:sp>
      <p:sp>
        <p:nvSpPr>
          <p:cNvPr id="6" name="Rectángulo 5"/>
          <p:cNvSpPr/>
          <p:nvPr/>
        </p:nvSpPr>
        <p:spPr>
          <a:xfrm>
            <a:off x="8640902" y="1432622"/>
            <a:ext cx="35606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Conformado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por miles de piedras como obsidiana,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jade y cuarzo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</a:t>
            </a:r>
            <a:r>
              <a:rPr lang="es-MX" sz="2800" dirty="0" err="1">
                <a:latin typeface="CommercialScriptTwo" panose="00000400000000000000" pitchFamily="2" charset="0"/>
              </a:rPr>
              <a:t>aventurina</a:t>
            </a:r>
            <a:r>
              <a:rPr lang="es-MX" sz="2800" dirty="0">
                <a:latin typeface="CommercialScriptTwo" panose="00000400000000000000" pitchFamily="2" charset="0"/>
              </a:rPr>
              <a:t>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alusiones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a la misteriosa mitología Teotihuacana.</a:t>
            </a:r>
          </a:p>
        </p:txBody>
      </p:sp>
    </p:spTree>
    <p:extLst>
      <p:ext uri="{BB962C8B-B14F-4D97-AF65-F5344CB8AC3E}">
        <p14:creationId xmlns:p14="http://schemas.microsoft.com/office/powerpoint/2010/main" val="3928828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875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 teotihuacan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201139" y="-1026367"/>
            <a:ext cx="12632741" cy="8416212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CuadroTexto 3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-188331" y="621297"/>
            <a:ext cx="353160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Ahora,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el marco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del año dual Alemania-México,</a:t>
            </a:r>
          </a:p>
        </p:txBody>
      </p:sp>
      <p:sp>
        <p:nvSpPr>
          <p:cNvPr id="8" name="Rectángulo 7"/>
          <p:cNvSpPr/>
          <p:nvPr/>
        </p:nvSpPr>
        <p:spPr>
          <a:xfrm>
            <a:off x="8215310" y="945148"/>
            <a:ext cx="41591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es exhibido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“El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Teotihuacano”</a:t>
            </a:r>
          </a:p>
        </p:txBody>
      </p:sp>
    </p:spTree>
    <p:extLst>
      <p:ext uri="{BB962C8B-B14F-4D97-AF65-F5344CB8AC3E}">
        <p14:creationId xmlns:p14="http://schemas.microsoft.com/office/powerpoint/2010/main" val="3362657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7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46" y="817418"/>
            <a:ext cx="10240206" cy="522316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45029" y="1732220"/>
            <a:ext cx="100957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El “</a:t>
            </a:r>
            <a:r>
              <a:rPr lang="es-MX" sz="3600" dirty="0" err="1">
                <a:solidFill>
                  <a:prstClr val="black"/>
                </a:solidFill>
                <a:latin typeface="CommercialScriptTwo" panose="00000400000000000000" pitchFamily="2" charset="0"/>
              </a:rPr>
              <a:t>Vocho</a:t>
            </a:r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 Teotihuacano” </a:t>
            </a:r>
          </a:p>
          <a:p>
            <a:pPr lvl="0" algn="ctr"/>
            <a:endParaRPr lang="es-MX" sz="3600" dirty="0">
              <a:solidFill>
                <a:prstClr val="black"/>
              </a:solidFill>
              <a:latin typeface="CommercialScriptTwo" panose="00000400000000000000" pitchFamily="2" charset="0"/>
            </a:endParaRPr>
          </a:p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Lleva hasta 9 mil 800 piedras semipreciosas, </a:t>
            </a:r>
          </a:p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todas ellas de uso y apreciación prehispánica, </a:t>
            </a:r>
          </a:p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como obsidiana, jade y cuarzo de </a:t>
            </a:r>
            <a:r>
              <a:rPr lang="es-MX" sz="3600" dirty="0" err="1">
                <a:solidFill>
                  <a:prstClr val="black"/>
                </a:solidFill>
                <a:latin typeface="CommercialScriptTwo" panose="00000400000000000000" pitchFamily="2" charset="0"/>
              </a:rPr>
              <a:t>aventurina</a:t>
            </a:r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, </a:t>
            </a:r>
          </a:p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y que pesan en conjunto unos 210 kilogramos.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6792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625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750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625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375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masdemx.com/wp-content/uploads/2016/10/vocho-teotihuacano-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55437" y="0"/>
            <a:ext cx="10281126" cy="6858000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335901" y="5718401"/>
            <a:ext cx="115326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>
                <a:solidFill>
                  <a:schemeClr val="bg1"/>
                </a:solidFill>
                <a:latin typeface="CommercialScriptTwo" panose="00000400000000000000" pitchFamily="2" charset="0"/>
              </a:rPr>
              <a:t>El arte de esta pieza hace alusión a la cosmovisión Teotihuacana, </a:t>
            </a:r>
          </a:p>
          <a:p>
            <a:pPr algn="ctr"/>
            <a:r>
              <a:rPr lang="es-MX" sz="3200" dirty="0">
                <a:solidFill>
                  <a:schemeClr val="bg1"/>
                </a:solidFill>
                <a:latin typeface="CommercialScriptTwo" panose="00000400000000000000" pitchFamily="2" charset="0"/>
              </a:rPr>
              <a:t>una cultura por demás misteriosa</a:t>
            </a:r>
            <a:endParaRPr lang="es-MX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678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10836"/>
            <a:ext cx="11693236" cy="662247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82351" y="1083383"/>
            <a:ext cx="100584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la superficie las piedras dibujan, desde luego,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 Quetzalcóatl, el Dios bueno, la Serpiente Emplumada.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También a Mictlantecuhtli (Dios del inframundo);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 las pirámides del sol y la luna, el mitológico jaguar,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vegetación del lugar como el nopal o los higos de cactus.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Teotihuacano” será exhibido en la </a:t>
            </a:r>
            <a:r>
              <a:rPr lang="es-MX" sz="2800" dirty="0" err="1">
                <a:latin typeface="CommercialScriptTwo" panose="00000400000000000000" pitchFamily="2" charset="0"/>
              </a:rPr>
              <a:t>Autostadt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</a:t>
            </a:r>
            <a:r>
              <a:rPr lang="es-MX" sz="2800" dirty="0" err="1">
                <a:latin typeface="CommercialScriptTwo" panose="00000400000000000000" pitchFamily="2" charset="0"/>
              </a:rPr>
              <a:t>Wolfsburg</a:t>
            </a:r>
            <a:r>
              <a:rPr lang="es-MX" sz="2800" dirty="0">
                <a:latin typeface="CommercialScriptTwo" panose="00000400000000000000" pitchFamily="2" charset="0"/>
              </a:rPr>
              <a:t> hasta el 20 de Noviembre,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luego será mostrado en </a:t>
            </a:r>
            <a:r>
              <a:rPr lang="es-MX" sz="2800" dirty="0" err="1">
                <a:latin typeface="CommercialScriptTwo" panose="00000400000000000000" pitchFamily="2" charset="0"/>
              </a:rPr>
              <a:t>Fráncfurt</a:t>
            </a:r>
            <a:r>
              <a:rPr lang="es-MX" sz="2800" dirty="0">
                <a:latin typeface="CommercialScriptTwo" panose="00000400000000000000" pitchFamily="2" charset="0"/>
              </a:rPr>
              <a:t> y finalmente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esta histórica pieza será subastada para fines sociales.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0573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875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0"/>
                            </p:stCondLst>
                            <p:childTnLst>
                              <p:par>
                                <p:cTn id="50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 decel="100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875"/>
                            </p:stCondLst>
                            <p:childTnLst>
                              <p:par>
                                <p:cTn id="5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 decel="100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000"/>
                            </p:stCondLst>
                            <p:childTnLst>
                              <p:par>
                                <p:cTn id="6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 decel="100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decel="100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100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decel="100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4000"/>
                            </p:stCondLst>
                            <p:childTnLst>
                              <p:par>
                                <p:cTn id="7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 decel="100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1250"/>
                            </p:stCondLst>
                            <p:childTnLst>
                              <p:par>
                                <p:cTn id="86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52" y="-597158"/>
            <a:ext cx="9705606" cy="6475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5481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273" y="-484949"/>
            <a:ext cx="9481354" cy="6325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3226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71" y="328624"/>
            <a:ext cx="10279657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328613" y="52345"/>
            <a:ext cx="115421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Otra hermosa pieza cuya elaboración se prolongó durante dos años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arduo trabajo por parte de un equipo de cinco artesanos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el director artístico de la obra, Héctor </a:t>
            </a:r>
            <a:r>
              <a:rPr lang="es-MX" sz="2800" dirty="0" err="1">
                <a:latin typeface="CommercialScriptTwo" panose="00000400000000000000" pitchFamily="2" charset="0"/>
              </a:rPr>
              <a:t>Garnelo</a:t>
            </a:r>
            <a:r>
              <a:rPr lang="es-MX" sz="2800" dirty="0">
                <a:latin typeface="CommercialScriptTwo" panose="00000400000000000000" pitchFamily="2" charset="0"/>
              </a:rPr>
              <a:t> Navarro </a:t>
            </a:r>
          </a:p>
        </p:txBody>
      </p:sp>
    </p:spTree>
    <p:extLst>
      <p:ext uri="{BB962C8B-B14F-4D97-AF65-F5344CB8AC3E}">
        <p14:creationId xmlns:p14="http://schemas.microsoft.com/office/powerpoint/2010/main" val="574015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1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-historia-mexic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42864" y="1071756"/>
            <a:ext cx="8894751" cy="5441011"/>
          </a:xfrm>
          <a:prstGeom prst="rect">
            <a:avLst/>
          </a:prstGeom>
          <a:noFill/>
          <a:ln>
            <a:noFill/>
            <a:prstDash/>
          </a:ln>
          <a:effectLst>
            <a:softEdge rad="317500"/>
          </a:effectLst>
        </p:spPr>
      </p:pic>
      <p:sp>
        <p:nvSpPr>
          <p:cNvPr id="3" name="Rectángulo 2"/>
          <p:cNvSpPr/>
          <p:nvPr/>
        </p:nvSpPr>
        <p:spPr>
          <a:xfrm>
            <a:off x="354563" y="343975"/>
            <a:ext cx="114953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rgbClr val="2E0000"/>
                </a:solidFill>
                <a:latin typeface="CommercialScriptTwo" panose="00000400000000000000" pitchFamily="2" charset="0"/>
              </a:rPr>
              <a:t>Escultura de </a:t>
            </a:r>
            <a:r>
              <a:rPr lang="es-MX" sz="2800" dirty="0" err="1">
                <a:solidFill>
                  <a:srgbClr val="2E0000"/>
                </a:solidFill>
                <a:latin typeface="CommercialScriptTwo" panose="00000400000000000000" pitchFamily="2" charset="0"/>
              </a:rPr>
              <a:t>Jason</a:t>
            </a:r>
            <a:r>
              <a:rPr lang="es-MX" sz="2800" dirty="0">
                <a:solidFill>
                  <a:srgbClr val="2E0000"/>
                </a:solidFill>
                <a:latin typeface="CommercialScriptTwo" panose="00000400000000000000" pitchFamily="2" charset="0"/>
              </a:rPr>
              <a:t> de Caires Taylor bajo el mar de Isla Mujeres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5379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6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5901" y="399959"/>
            <a:ext cx="115326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famoso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encargado por el Museo de Arte Popular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a las familias Bautista y </a:t>
            </a:r>
            <a:r>
              <a:rPr lang="es-MX" sz="2800" dirty="0" err="1">
                <a:latin typeface="CommercialScriptTwo" panose="00000400000000000000" pitchFamily="2" charset="0"/>
              </a:rPr>
              <a:t>Ortíz</a:t>
            </a:r>
            <a:endParaRPr lang="es-MX" sz="2800" dirty="0">
              <a:latin typeface="CommercialScriptTwo" panose="00000400000000000000" pitchFamily="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9089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istoria del vocho mexico 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304" y="-10120"/>
            <a:ext cx="5193742" cy="6868120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3" name="Rectángulo 2"/>
          <p:cNvSpPr/>
          <p:nvPr/>
        </p:nvSpPr>
        <p:spPr>
          <a:xfrm>
            <a:off x="5205045" y="2962919"/>
            <a:ext cx="6963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 err="1">
                <a:latin typeface="CommercialScriptTwo" panose="00000400000000000000" pitchFamily="2" charset="0"/>
              </a:rPr>
              <a:t>Vochos</a:t>
            </a:r>
            <a:r>
              <a:rPr lang="es-MX" sz="2800" dirty="0">
                <a:latin typeface="CommercialScriptTwo" panose="00000400000000000000" pitchFamily="2" charset="0"/>
              </a:rPr>
              <a:t> en la hermosa Ciudad de Taxco,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Guerrero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184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" t="1441" r="1758" b="2701"/>
          <a:stretch/>
        </p:blipFill>
        <p:spPr>
          <a:xfrm>
            <a:off x="18663" y="-54580"/>
            <a:ext cx="8864080" cy="590630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968342" y="897115"/>
            <a:ext cx="42236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Cabe apuntar que México ha tenido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una relación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curiosamente estrecha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</a:t>
            </a:r>
            <a:endParaRPr lang="es-MX" sz="2800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8696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0249"/>
            <a:ext cx="12192000" cy="685465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79131"/>
            <a:ext cx="121577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ahí el cariñoso apodo para este auto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(en alusión a la marca alemana que lo elabora </a:t>
            </a:r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Volkswagen</a:t>
            </a:r>
            <a:r>
              <a:rPr lang="es-MX" sz="2800" dirty="0">
                <a:latin typeface="CommercialScriptTwo" panose="00000400000000000000" pitchFamily="2" charset="0"/>
              </a:rPr>
              <a:t>). 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2579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25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1000">
              <a:schemeClr val="bg1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8" y="559837"/>
            <a:ext cx="5516517" cy="5773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437" y="1521167"/>
            <a:ext cx="5759993" cy="3844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7264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16"/>
          <a:stretch/>
        </p:blipFill>
        <p:spPr>
          <a:xfrm>
            <a:off x="391890" y="553456"/>
            <a:ext cx="7980315" cy="5772699"/>
          </a:xfrm>
          <a:prstGeom prst="ellipse">
            <a:avLst/>
          </a:prstGeom>
          <a:ln w="190500" cap="rnd">
            <a:solidFill>
              <a:schemeClr val="accent1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/>
          <p:cNvSpPr/>
          <p:nvPr/>
        </p:nvSpPr>
        <p:spPr>
          <a:xfrm>
            <a:off x="8372206" y="1026571"/>
            <a:ext cx="37949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Los </a:t>
            </a:r>
            <a:r>
              <a:rPr lang="es-MX" sz="2800" dirty="0" err="1">
                <a:latin typeface="CommercialScriptTwo" panose="00000400000000000000" pitchFamily="2" charset="0"/>
              </a:rPr>
              <a:t>Vochos</a:t>
            </a:r>
            <a:r>
              <a:rPr lang="es-MX" sz="2800" dirty="0">
                <a:latin typeface="CommercialScriptTwo" panose="00000400000000000000" pitchFamily="2" charset="0"/>
              </a:rPr>
              <a:t>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podría decirse,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forman parte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la cultura popular por lo accesibles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fueron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para un sector importante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la población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México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durante décadas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7855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8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063" y="1068264"/>
            <a:ext cx="8167077" cy="4593981"/>
          </a:xfrm>
          <a:prstGeom prst="rect">
            <a:avLst/>
          </a:prstGeom>
          <a:ln w="127000" cap="rnd">
            <a:solidFill>
              <a:srgbClr val="7030A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775855" y="16265"/>
            <a:ext cx="111390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Incluso, la memoria del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ha sido reivindicada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el nombramiento del Día Mundial del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el 22 de junio. </a:t>
            </a:r>
            <a:endParaRPr lang="es-MX" sz="2800" dirty="0"/>
          </a:p>
        </p:txBody>
      </p:sp>
      <p:sp>
        <p:nvSpPr>
          <p:cNvPr id="4" name="Rectángulo 3"/>
          <p:cNvSpPr/>
          <p:nvPr/>
        </p:nvSpPr>
        <p:spPr>
          <a:xfrm>
            <a:off x="0" y="5796291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esta fecha en decenas de lugares en México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miles se reúnen con sus </a:t>
            </a:r>
            <a:r>
              <a:rPr lang="es-MX" sz="2800" dirty="0" err="1">
                <a:latin typeface="CommercialScriptTwo" panose="00000400000000000000" pitchFamily="2" charset="0"/>
              </a:rPr>
              <a:t>Vochos</a:t>
            </a:r>
            <a:r>
              <a:rPr lang="es-MX" sz="2800" dirty="0">
                <a:latin typeface="CommercialScriptTwo" panose="00000400000000000000" pitchFamily="2" charset="0"/>
              </a:rPr>
              <a:t> en distintos puntos.</a:t>
            </a:r>
            <a:endParaRPr lang="es-MX" sz="2800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671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3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ángulo 2"/>
          <p:cNvSpPr/>
          <p:nvPr/>
        </p:nvSpPr>
        <p:spPr>
          <a:xfrm>
            <a:off x="0" y="74853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se le quiere, y aunque el culto a los objetos podría tener algo de frívolo,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112" y="631080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verdad, hay algunos artefactos que guardan un espacio emocional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4409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625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87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89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9614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191" y="0"/>
            <a:ext cx="9127618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3323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63" y="0"/>
            <a:ext cx="997527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2034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5557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782" y="136264"/>
            <a:ext cx="8665810" cy="64884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4410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601" y="312575"/>
            <a:ext cx="7203233" cy="54024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989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1" t="1986" r="1887" b="7068"/>
          <a:stretch/>
        </p:blipFill>
        <p:spPr>
          <a:xfrm>
            <a:off x="149292" y="0"/>
            <a:ext cx="514858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385" y="167950"/>
            <a:ext cx="6609183" cy="66091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896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masdemx.com/wp-content/uploads/2016/01/Screen-Shot-2016-01-06-at-3.25.48-PM-150x15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57533" y="917364"/>
            <a:ext cx="5054222" cy="50542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ángulo 2"/>
          <p:cNvSpPr/>
          <p:nvPr/>
        </p:nvSpPr>
        <p:spPr>
          <a:xfrm>
            <a:off x="4907902" y="1365201"/>
            <a:ext cx="7284098" cy="4142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3200" dirty="0">
                <a:solidFill>
                  <a:srgbClr val="C000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Textos: </a:t>
            </a:r>
            <a:r>
              <a:rPr lang="es-ES" sz="32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 Paula de la Torre </a:t>
            </a:r>
            <a:r>
              <a:rPr lang="es-ES" sz="3200" dirty="0" err="1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Diaz</a:t>
            </a:r>
            <a:endParaRPr lang="es-ES" sz="3200" dirty="0">
              <a:solidFill>
                <a:srgbClr val="333333"/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endParaRPr lang="es-MX" sz="3200" dirty="0"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Editora en jefe de +</a:t>
            </a:r>
            <a:r>
              <a:rPr lang="es-ES" sz="2800" dirty="0" err="1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DeMx</a:t>
            </a:r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Politóloga de carrera,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colabora para diversas publicaciones digitales como Pijama Surf.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Creadora del proyecto ciudadano yanostoca.com.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pintora ocasional</a:t>
            </a:r>
            <a:endParaRPr lang="es-MX" sz="2800" dirty="0">
              <a:latin typeface="CommercialScriptTwo" panose="00000400000000000000" pitchFamily="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8463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750"/>
                            </p:stCondLst>
                            <p:childTnLst>
                              <p:par>
                                <p:cTn id="6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El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vochito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Werner Müller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23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4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9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1315</TotalTime>
  <Words>1408</Words>
  <Application>Microsoft Office PowerPoint</Application>
  <PresentationFormat>Panorámica</PresentationFormat>
  <Paragraphs>242</Paragraphs>
  <Slides>53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53</vt:i4>
      </vt:variant>
    </vt:vector>
  </HeadingPairs>
  <TitlesOfParts>
    <vt:vector size="67" baseType="lpstr">
      <vt:lpstr>Algerian</vt:lpstr>
      <vt:lpstr>Arial</vt:lpstr>
      <vt:lpstr>Arial Narrow</vt:lpstr>
      <vt:lpstr>Calibri</vt:lpstr>
      <vt:lpstr>Calibri Light</vt:lpstr>
      <vt:lpstr>CommercialScriptTwo</vt:lpstr>
      <vt:lpstr>Cooper Black</vt:lpstr>
      <vt:lpstr>Edwardian Script ITC</vt:lpstr>
      <vt:lpstr>Kristen ITC</vt:lpstr>
      <vt:lpstr>OB</vt:lpstr>
      <vt:lpstr>SB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Emilio M Aguilar P</dc:creator>
  <cp:lastModifiedBy>Emilio M Aguilar P</cp:lastModifiedBy>
  <cp:revision>126</cp:revision>
  <dcterms:created xsi:type="dcterms:W3CDTF">2016-12-14T02:11:45Z</dcterms:created>
  <dcterms:modified xsi:type="dcterms:W3CDTF">2016-12-16T02:12:01Z</dcterms:modified>
</cp:coreProperties>
</file>