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2"/>
  </p:notesMasterIdLst>
  <p:sldIdLst>
    <p:sldId id="377" r:id="rId3"/>
    <p:sldId id="389" r:id="rId4"/>
    <p:sldId id="439" r:id="rId5"/>
    <p:sldId id="390" r:id="rId6"/>
    <p:sldId id="392" r:id="rId7"/>
    <p:sldId id="393" r:id="rId8"/>
    <p:sldId id="394" r:id="rId9"/>
    <p:sldId id="391" r:id="rId10"/>
    <p:sldId id="397" r:id="rId11"/>
    <p:sldId id="396" r:id="rId12"/>
    <p:sldId id="398" r:id="rId13"/>
    <p:sldId id="402" r:id="rId14"/>
    <p:sldId id="399" r:id="rId15"/>
    <p:sldId id="400" r:id="rId16"/>
    <p:sldId id="401" r:id="rId17"/>
    <p:sldId id="403" r:id="rId18"/>
    <p:sldId id="404" r:id="rId19"/>
    <p:sldId id="407" r:id="rId20"/>
    <p:sldId id="405" r:id="rId21"/>
    <p:sldId id="408" r:id="rId22"/>
    <p:sldId id="406" r:id="rId23"/>
    <p:sldId id="409" r:id="rId24"/>
    <p:sldId id="410" r:id="rId25"/>
    <p:sldId id="411" r:id="rId26"/>
    <p:sldId id="412" r:id="rId27"/>
    <p:sldId id="413" r:id="rId28"/>
    <p:sldId id="414" r:id="rId29"/>
    <p:sldId id="415" r:id="rId30"/>
    <p:sldId id="416" r:id="rId31"/>
    <p:sldId id="417" r:id="rId32"/>
    <p:sldId id="418" r:id="rId33"/>
    <p:sldId id="419" r:id="rId34"/>
    <p:sldId id="420" r:id="rId35"/>
    <p:sldId id="421" r:id="rId36"/>
    <p:sldId id="422" r:id="rId37"/>
    <p:sldId id="423" r:id="rId38"/>
    <p:sldId id="424" r:id="rId39"/>
    <p:sldId id="425" r:id="rId40"/>
    <p:sldId id="426" r:id="rId41"/>
    <p:sldId id="427" r:id="rId42"/>
    <p:sldId id="428" r:id="rId43"/>
    <p:sldId id="429" r:id="rId44"/>
    <p:sldId id="430" r:id="rId45"/>
    <p:sldId id="431" r:id="rId46"/>
    <p:sldId id="432" r:id="rId47"/>
    <p:sldId id="433" r:id="rId48"/>
    <p:sldId id="434" r:id="rId49"/>
    <p:sldId id="435" r:id="rId50"/>
    <p:sldId id="443" r:id="rId51"/>
    <p:sldId id="436" r:id="rId52"/>
    <p:sldId id="440" r:id="rId53"/>
    <p:sldId id="441" r:id="rId54"/>
    <p:sldId id="442" r:id="rId55"/>
    <p:sldId id="444" r:id="rId56"/>
    <p:sldId id="445" r:id="rId57"/>
    <p:sldId id="437" r:id="rId58"/>
    <p:sldId id="438" r:id="rId59"/>
    <p:sldId id="378" r:id="rId60"/>
    <p:sldId id="446" r:id="rId61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1x9TLYm91krAoyxQvMvfA" hashData="dR5F4RawIITzuBQEciWmvJDfHl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60484B-9F27-4351-B08A-A82D1345DBDC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60.jpe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Resultado de imagen de TODOS LOS TOROS DEL CARTEL DE OSBORNE"/>
          <p:cNvPicPr>
            <a:picLocks noChangeAspect="1" noChangeArrowheads="1"/>
          </p:cNvPicPr>
          <p:nvPr/>
        </p:nvPicPr>
        <p:blipFill>
          <a:blip r:embed="rId3"/>
          <a:srcRect l="2321" t="5050" r="961" b="5050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3205939" y="387326"/>
            <a:ext cx="5143536" cy="8031192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EL  TORO </a:t>
            </a:r>
          </a:p>
          <a:p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 </a:t>
            </a:r>
          </a:p>
          <a:p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OSBORNE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random/>
    <p:sndAc>
      <p:stSnd>
        <p:snd r:embed="rId2" name="sevillanas - ecos del rocio - rocio guapa roc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24992" y="4293397"/>
            <a:ext cx="7483813" cy="2509720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5200" b="1" dirty="0">
                <a:latin typeface="Agency FB" pitchFamily="34" charset="0"/>
              </a:rPr>
              <a:t>De cartel publicitario a icono cultural. </a:t>
            </a:r>
            <a:endParaRPr lang="es-ES" sz="5200" b="1" dirty="0" smtClean="0">
              <a:latin typeface="Agency FB" pitchFamily="34" charset="0"/>
            </a:endParaRPr>
          </a:p>
          <a:p>
            <a:pPr algn="ctr"/>
            <a:r>
              <a:rPr lang="es-ES" sz="5200" b="1" dirty="0" smtClean="0">
                <a:latin typeface="Agency FB" pitchFamily="34" charset="0"/>
              </a:rPr>
              <a:t>Hablando </a:t>
            </a:r>
            <a:r>
              <a:rPr lang="es-ES" sz="5200" b="1" dirty="0">
                <a:latin typeface="Agency FB" pitchFamily="34" charset="0"/>
              </a:rPr>
              <a:t>del Toro de </a:t>
            </a:r>
            <a:r>
              <a:rPr lang="es-ES" sz="5200" b="1" dirty="0" err="1">
                <a:latin typeface="Agency FB" pitchFamily="34" charset="0"/>
              </a:rPr>
              <a:t>Osborne</a:t>
            </a:r>
            <a:endParaRPr lang="es-ES" sz="5200" b="1" dirty="0">
              <a:latin typeface="Agency FB" pitchFamily="34" charset="0"/>
            </a:endParaRPr>
          </a:p>
        </p:txBody>
      </p:sp>
      <p:pic>
        <p:nvPicPr>
          <p:cNvPr id="3" name="Picture 2" descr="https://encrypted-tbn1.gstatic.com/images?q=tbn:ANd9GcQhMNSmLRvcV57xSc0Q4R4N5o0S-hy6EcaxnSbTC7pVygzkaWc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17792" cy="3418811"/>
          </a:xfrm>
          <a:prstGeom prst="rect">
            <a:avLst/>
          </a:prstGeom>
          <a:noFill/>
        </p:spPr>
      </p:pic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1269663" cy="7632700"/>
          </a:xfrm>
          <a:prstGeom prst="rtTriangle">
            <a:avLst/>
          </a:prstGeom>
          <a:solidFill>
            <a:srgbClr val="FF00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11269663" cy="76327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upload.wikimedia.org/wikipedia/commons/thumb/f/fe/Flag_of_Spain_with_Osborne%27s_bull.svg/750px-Flag_of_Spain_with_Osborne%27s_bull.sv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5774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Resultado de imagen de TODOS LOS TOROS DEL CARTEL DE OSBOR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4611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60858" y="1590131"/>
            <a:ext cx="8980576" cy="5710596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r>
              <a:rPr lang="es-ES" sz="2800" dirty="0">
                <a:latin typeface="Agency FB" pitchFamily="34" charset="0"/>
              </a:rPr>
              <a:t>El </a:t>
            </a:r>
            <a:r>
              <a:rPr lang="es-ES" sz="2800" b="1" dirty="0">
                <a:latin typeface="Agency FB" pitchFamily="34" charset="0"/>
              </a:rPr>
              <a:t>toro de </a:t>
            </a:r>
            <a:r>
              <a:rPr lang="es-ES" sz="2800" b="1" dirty="0" err="1">
                <a:latin typeface="Agency FB" pitchFamily="34" charset="0"/>
              </a:rPr>
              <a:t>Osborne</a:t>
            </a:r>
            <a:r>
              <a:rPr lang="es-ES" sz="2800" dirty="0">
                <a:latin typeface="Agency FB" pitchFamily="34" charset="0"/>
              </a:rPr>
              <a:t> es una enorme silueta de un toro de lidia, de aproximadamente 14 metros de altura, concebida originalmente como una gran </a:t>
            </a:r>
            <a:r>
              <a:rPr lang="es-ES" sz="2800" dirty="0" smtClean="0">
                <a:latin typeface="Agency FB" pitchFamily="34" charset="0"/>
              </a:rPr>
              <a:t>valla </a:t>
            </a:r>
            <a:r>
              <a:rPr lang="es-ES" sz="2800" dirty="0">
                <a:latin typeface="Agency FB" pitchFamily="34" charset="0"/>
              </a:rPr>
              <a:t>publicitaria de carretera para promocionar el brandy de Jerez </a:t>
            </a:r>
            <a:r>
              <a:rPr lang="es-ES" sz="2800" i="1" dirty="0">
                <a:latin typeface="Agency FB" pitchFamily="34" charset="0"/>
              </a:rPr>
              <a:t>Veterano</a:t>
            </a:r>
            <a:r>
              <a:rPr lang="es-ES" sz="2800" dirty="0">
                <a:latin typeface="Agency FB" pitchFamily="34" charset="0"/>
              </a:rPr>
              <a:t> del Grupo </a:t>
            </a:r>
            <a:r>
              <a:rPr lang="es-ES" sz="2800" dirty="0" err="1">
                <a:latin typeface="Agency FB" pitchFamily="34" charset="0"/>
              </a:rPr>
              <a:t>Osborne</a:t>
            </a:r>
            <a:r>
              <a:rPr lang="es-ES" sz="2800" dirty="0">
                <a:latin typeface="Agency FB" pitchFamily="34" charset="0"/>
              </a:rPr>
              <a:t>.</a:t>
            </a:r>
          </a:p>
          <a:p>
            <a:r>
              <a:rPr lang="es-ES" sz="2800" dirty="0">
                <a:latin typeface="Agency FB" pitchFamily="34" charset="0"/>
              </a:rPr>
              <a:t>Las vallas se encuentran repartidas a lo largo de la geografía española, de forma general junto a carreteras y sobre cerros para cortar el horizonte y favorecer de ese modo su visión. Aunque la función inicial era publicitaria, con el paso del tiempo y el arraigo cultural se ha convertido, traspasando los límites de la marca comercial de esta empresa, en un símbolo cultural de </a:t>
            </a:r>
            <a:r>
              <a:rPr lang="es-ES" sz="2800" dirty="0" smtClean="0">
                <a:latin typeface="Agency FB" pitchFamily="34" charset="0"/>
              </a:rPr>
              <a:t>España.</a:t>
            </a:r>
            <a:endParaRPr lang="es-ES" sz="2800" dirty="0">
              <a:latin typeface="Agency FB" pitchFamily="34" charset="0"/>
            </a:endParaRPr>
          </a:p>
          <a:p>
            <a:r>
              <a:rPr lang="es-ES" sz="2800" dirty="0">
                <a:latin typeface="Agency FB" pitchFamily="34" charset="0"/>
              </a:rPr>
              <a:t>Toros similares, también colocados por el Grupo </a:t>
            </a:r>
            <a:r>
              <a:rPr lang="es-ES" sz="2800" dirty="0" err="1">
                <a:latin typeface="Agency FB" pitchFamily="34" charset="0"/>
              </a:rPr>
              <a:t>Osborne</a:t>
            </a:r>
            <a:r>
              <a:rPr lang="es-ES" sz="2800" dirty="0">
                <a:latin typeface="Agency FB" pitchFamily="34" charset="0"/>
              </a:rPr>
              <a:t>, pero habitualmente con el nombre del brandy Magno impreso sobre ellos, existen en las carreteras </a:t>
            </a:r>
            <a:r>
              <a:rPr lang="es-ES" sz="2800" dirty="0" smtClean="0">
                <a:latin typeface="Agency FB" pitchFamily="34" charset="0"/>
              </a:rPr>
              <a:t>mexicanas</a:t>
            </a:r>
            <a:r>
              <a:rPr lang="es-ES" sz="2800" dirty="0">
                <a:latin typeface="Agency FB" pitchFamily="34" charset="0"/>
              </a:rPr>
              <a:t>.</a:t>
            </a:r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11269663" cy="76327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" name="4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1269663" cy="7632700"/>
          </a:xfrm>
          <a:prstGeom prst="rtTriangle">
            <a:avLst/>
          </a:prstGeom>
          <a:solidFill>
            <a:srgbClr val="FF00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4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metropolisfm.es/images/EL_TORO_DE_OSBOR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32667" y="-556582"/>
            <a:ext cx="14897086" cy="81892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20634" y="3577826"/>
            <a:ext cx="9068620" cy="3556160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800" dirty="0">
                <a:latin typeface="Agency FB" pitchFamily="34" charset="0"/>
              </a:rPr>
              <a:t>En la actualidad existen 91 toros de </a:t>
            </a:r>
            <a:r>
              <a:rPr lang="es-ES" sz="2800" dirty="0" err="1">
                <a:latin typeface="Agency FB" pitchFamily="34" charset="0"/>
              </a:rPr>
              <a:t>Osborne</a:t>
            </a:r>
            <a:r>
              <a:rPr lang="es-ES" sz="2800" dirty="0">
                <a:latin typeface="Agency FB" pitchFamily="34" charset="0"/>
              </a:rPr>
              <a:t> distribuidos de forma irregular por España. Existe una concentración en torno al Marco de Jerez, en las provincias de Cádiz y Sevilla. El resto se encuentran dispersados por la geografía española de forma no sistemática, mientras que algunas comunidades autónomas carecen de ellos (</a:t>
            </a:r>
            <a:r>
              <a:rPr lang="es-ES" sz="2800" dirty="0" smtClean="0">
                <a:latin typeface="Agency FB" pitchFamily="34" charset="0"/>
              </a:rPr>
              <a:t>Cantabria,</a:t>
            </a:r>
            <a:r>
              <a:rPr lang="es-ES" sz="2800" dirty="0">
                <a:latin typeface="Agency FB" pitchFamily="34" charset="0"/>
              </a:rPr>
              <a:t> Cataluña, </a:t>
            </a:r>
            <a:r>
              <a:rPr lang="es-ES" sz="2800" dirty="0" smtClean="0">
                <a:latin typeface="Agency FB" pitchFamily="34" charset="0"/>
              </a:rPr>
              <a:t>Ceuta) (</a:t>
            </a:r>
            <a:r>
              <a:rPr lang="es-ES" sz="2800" dirty="0">
                <a:latin typeface="Agency FB" pitchFamily="34" charset="0"/>
              </a:rPr>
              <a:t>Baleares, Canarias, Melilla, </a:t>
            </a:r>
            <a:r>
              <a:rPr lang="es-ES" sz="2800" dirty="0" smtClean="0">
                <a:latin typeface="Agency FB" pitchFamily="34" charset="0"/>
              </a:rPr>
              <a:t>Navarra,</a:t>
            </a:r>
            <a:r>
              <a:rPr lang="es-ES" sz="2800" dirty="0">
                <a:latin typeface="Agency FB" pitchFamily="34" charset="0"/>
              </a:rPr>
              <a:t> Región de Murcia y País Vasco), existen otras pequeñas concentraciones en torno a Asturias, </a:t>
            </a:r>
            <a:r>
              <a:rPr lang="es-ES" sz="2800" dirty="0" smtClean="0">
                <a:latin typeface="Agency FB" pitchFamily="34" charset="0"/>
              </a:rPr>
              <a:t>Zaragoza</a:t>
            </a:r>
            <a:r>
              <a:rPr lang="es-ES" sz="2800" dirty="0">
                <a:latin typeface="Agency FB" pitchFamily="34" charset="0"/>
              </a:rPr>
              <a:t> o Alicante. A continuación se muestra una tabla con la distribución por autonomías:</a:t>
            </a:r>
          </a:p>
        </p:txBody>
      </p:sp>
      <p:pic>
        <p:nvPicPr>
          <p:cNvPr id="3" name="Picture 2" descr="https://encrypted-tbn1.gstatic.com/images?q=tbn:ANd9GcQhMNSmLRvcV57xSc0Q4R4N5o0S-hy6EcaxnSbTC7pVygzkaWc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17792" cy="3418811"/>
          </a:xfrm>
          <a:prstGeom prst="rect">
            <a:avLst/>
          </a:prstGeom>
          <a:noFill/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11269663" cy="76327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" name="4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1269663" cy="7632700"/>
          </a:xfrm>
          <a:prstGeom prst="rtTriangle">
            <a:avLst/>
          </a:prstGeom>
          <a:solidFill>
            <a:srgbClr val="FF00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3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upload.wikimedia.org/wikipedia/commons/2/2e/Toros_de_Osborne_por_provincia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Resultado de imagen de TODOS LOS TOROS DEL CARTEL DE OSBOR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http://www.brandemia.org/wp-content/uploads/2013/03/primeras_valla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16020"/>
            <a:ext cx="11275198" cy="51551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24992" y="2067177"/>
            <a:ext cx="8452247" cy="4848822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r>
              <a:rPr lang="es-ES" sz="2800" dirty="0">
                <a:latin typeface="Agency FB" pitchFamily="34" charset="0"/>
              </a:rPr>
              <a:t>1956: la agencia Azor Publicidad realiza, por encargo del Grupo </a:t>
            </a:r>
            <a:r>
              <a:rPr lang="es-ES" sz="2800" dirty="0" err="1">
                <a:latin typeface="Agency FB" pitchFamily="34" charset="0"/>
              </a:rPr>
              <a:t>Osborne</a:t>
            </a:r>
            <a:r>
              <a:rPr lang="es-ES" sz="2800" dirty="0">
                <a:latin typeface="Agency FB" pitchFamily="34" charset="0"/>
              </a:rPr>
              <a:t>, el diseño de un símbolo que sirviera para representar el brandy </a:t>
            </a:r>
            <a:r>
              <a:rPr lang="es-ES" sz="2800" i="1" dirty="0">
                <a:latin typeface="Agency FB" pitchFamily="34" charset="0"/>
              </a:rPr>
              <a:t>Veterano</a:t>
            </a:r>
            <a:r>
              <a:rPr lang="es-ES" sz="2800" dirty="0">
                <a:latin typeface="Agency FB" pitchFamily="34" charset="0"/>
              </a:rPr>
              <a:t> en vallas publicitarias de carretera. El artista Manolo Prieto, director de esta agencia publicitaria, propone la figura del toro bravo que aún se conserva</a:t>
            </a:r>
            <a:r>
              <a:rPr lang="es-ES" sz="2800" dirty="0" smtClean="0">
                <a:latin typeface="Agency FB" pitchFamily="34" charset="0"/>
              </a:rPr>
              <a:t>.</a:t>
            </a:r>
            <a:endParaRPr lang="es-ES" sz="2800" dirty="0">
              <a:latin typeface="Agency FB" pitchFamily="34" charset="0"/>
            </a:endParaRPr>
          </a:p>
          <a:p>
            <a:r>
              <a:rPr lang="es-ES" sz="2800" dirty="0">
                <a:latin typeface="Agency FB" pitchFamily="34" charset="0"/>
              </a:rPr>
              <a:t>1958: en noviembre comienzan a colocarse las primeras vallas, fabricadas en madera. Medían 4 metros de altura, tenían los cuernos pintados de blanco y un rótulo que anunciaba la bebida.</a:t>
            </a:r>
          </a:p>
          <a:p>
            <a:r>
              <a:rPr lang="es-ES" sz="2800" dirty="0">
                <a:latin typeface="Agency FB" pitchFamily="34" charset="0"/>
              </a:rPr>
              <a:t>1961: puesto que las condiciones meteorológicas adversas dañaban las vallas de madera, comienzan a construirse chapadas en metal. Se consigue aumentar su tamaño hasta los 7 metros.</a:t>
            </a:r>
          </a:p>
        </p:txBody>
      </p:sp>
      <p:sp>
        <p:nvSpPr>
          <p:cNvPr id="3" name="2 Triángulo rectángulo"/>
          <p:cNvSpPr/>
          <p:nvPr/>
        </p:nvSpPr>
        <p:spPr>
          <a:xfrm>
            <a:off x="0" y="0"/>
            <a:ext cx="11269663" cy="76327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1269663" cy="7632700"/>
          </a:xfrm>
          <a:prstGeom prst="rtTriangle">
            <a:avLst/>
          </a:prstGeom>
          <a:solidFill>
            <a:srgbClr val="FF00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3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javiercostas.com/fotosgrandes/toros-osborne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6217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diseno.uma.es/i_diseno/i_diseno_3/img/segar/toro-osbor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0521" cy="79507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encrypted-tbn1.gstatic.com/images?q=tbn:ANd9GcSFEbjDRzMeZz85NH3ps4J7Wi2GXHoFr1LTfCNv3TdMUjSWEO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37842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encrypted-tbn2.gstatic.com/images?q=tbn:ANd9GcT5FmM3GuWIB4q96OLybAOFcb_P1Zx-ftto4WtcN0D1G9k3HJK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upload.wikimedia.org/wikipedia/commons/thumb/3/3a/Toro_de_Osborne_%28Llanes%2C_Asturias%29_01.jpg/1024px-Toro_de_Osborne_%28Llanes%2C_Asturias%29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020974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8229" y="6837648"/>
            <a:ext cx="4236792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r>
              <a:rPr lang="es-ES" dirty="0"/>
              <a:t>Toro de </a:t>
            </a:r>
            <a:r>
              <a:rPr lang="es-ES" dirty="0" err="1"/>
              <a:t>Osborne</a:t>
            </a:r>
            <a:r>
              <a:rPr lang="es-ES" dirty="0"/>
              <a:t> cercano a </a:t>
            </a:r>
            <a:r>
              <a:rPr lang="es-ES" dirty="0" err="1"/>
              <a:t>Llanes</a:t>
            </a:r>
            <a:r>
              <a:rPr lang="es-ES" dirty="0"/>
              <a:t>, Asturias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upload.wikimedia.org/wikipedia/commons/thumb/2/2d/Toro_Osborne_Cabezas_de_San_Juan.JPG/800px-Toro_Osborne_Cabezas_de_San_Ju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88475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4095" y="6599125"/>
            <a:ext cx="3961999" cy="663061"/>
          </a:xfrm>
          <a:prstGeom prst="rect">
            <a:avLst/>
          </a:prstGeom>
          <a:solidFill>
            <a:srgbClr val="FFFF00"/>
          </a:solidFill>
        </p:spPr>
        <p:txBody>
          <a:bodyPr wrap="square" lIns="108009" tIns="54004" rIns="108009" bIns="54004">
            <a:spAutoFit/>
          </a:bodyPr>
          <a:lstStyle/>
          <a:p>
            <a:r>
              <a:rPr lang="es-ES" dirty="0"/>
              <a:t>Toro de </a:t>
            </a:r>
            <a:r>
              <a:rPr lang="es-ES" dirty="0" err="1"/>
              <a:t>Osborne</a:t>
            </a:r>
            <a:r>
              <a:rPr lang="es-ES" dirty="0"/>
              <a:t> cercano </a:t>
            </a:r>
            <a:r>
              <a:rPr lang="es-ES" dirty="0" smtClean="0"/>
              <a:t>a</a:t>
            </a:r>
          </a:p>
          <a:p>
            <a:r>
              <a:rPr lang="es-ES" dirty="0"/>
              <a:t> Las Cabezas de San Juan, Sevilla</a:t>
            </a:r>
          </a:p>
        </p:txBody>
      </p:sp>
    </p:spTree>
  </p:cSld>
  <p:clrMapOvr>
    <a:masterClrMapping/>
  </p:clrMapOvr>
  <p:transition spd="slow" advTm="11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Resultado de imagen de TODOS LOS TOROS DEL CARTEL DE OSBOR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34101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04320" y="6599125"/>
            <a:ext cx="3115972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r>
              <a:rPr lang="es-ES" dirty="0"/>
              <a:t>El toro toledano de San Fermín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Resultado de imagen de TODOS LOS TOROS DEL CARTEL DE OSBOR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795381" y="-758475"/>
            <a:ext cx="18065044" cy="928973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6816746"/>
            <a:ext cx="3293200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r>
              <a:rPr lang="es-ES" dirty="0"/>
              <a:t>El toro de </a:t>
            </a:r>
            <a:r>
              <a:rPr lang="es-ES" dirty="0" err="1"/>
              <a:t>Osborne</a:t>
            </a:r>
            <a:r>
              <a:rPr lang="es-ES" dirty="0"/>
              <a:t> de Santa </a:t>
            </a:r>
            <a:r>
              <a:rPr lang="es-ES" dirty="0" err="1"/>
              <a:t>Pola</a:t>
            </a:r>
            <a:endParaRPr lang="es-ES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018E-6 -4.3724E-6 L 0.45397 0.0093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Resultado de imagen de TODOS LOS TOROS DEL CARTEL DE OSBOR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esultado de imagen de TODOS LOS TOROS DEL CARTEL DE OSBORN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369834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8229" y="6599125"/>
            <a:ext cx="5634832" cy="663061"/>
          </a:xfrm>
          <a:prstGeom prst="rect">
            <a:avLst/>
          </a:prstGeom>
          <a:solidFill>
            <a:srgbClr val="FFFF00"/>
          </a:solidFill>
        </p:spPr>
        <p:txBody>
          <a:bodyPr lIns="108009" tIns="54004" rIns="108009" bIns="54004">
            <a:spAutoFit/>
          </a:bodyPr>
          <a:lstStyle/>
          <a:p>
            <a:r>
              <a:rPr lang="es-ES" dirty="0"/>
              <a:t>La valla de la Cuesta del Espino, en Córdoba, mientras pasaban por la carretera los ciclistas</a:t>
            </a:r>
          </a:p>
        </p:txBody>
      </p:sp>
    </p:spTree>
  </p:cSld>
  <p:clrMapOvr>
    <a:masterClrMapping/>
  </p:clrMapOvr>
  <p:transition spd="slow" advTm="13000">
    <p:random/>
    <p:sndAc>
      <p:stSnd>
        <p:snd r:embed="rId2" name="sevillanas - los del rio - sevilla tiene un color especial474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upload.wikimedia.org/wikipedia/commons/thumb/3/3a/Toro_de_Osborne_%28Llanes%2C_Asturias%29_01.jpg/1024px-Toro_de_Osborne_%28Llanes%2C_Asturias%29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020974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8229" y="6599125"/>
            <a:ext cx="4236792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r>
              <a:rPr lang="es-ES" dirty="0"/>
              <a:t>Toro de </a:t>
            </a:r>
            <a:r>
              <a:rPr lang="es-ES" dirty="0" err="1"/>
              <a:t>Osborne</a:t>
            </a:r>
            <a:r>
              <a:rPr lang="es-ES" dirty="0"/>
              <a:t> cercano a </a:t>
            </a:r>
            <a:r>
              <a:rPr lang="es-ES" dirty="0" err="1"/>
              <a:t>Llanes</a:t>
            </a:r>
            <a:r>
              <a:rPr lang="es-ES" dirty="0"/>
              <a:t>, Asturias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upload.wikimedia.org/wikipedia/commons/thumb/3/3d/Toro_de_Osborne.JPG/800px-Toro_de_Osbor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04319" y="6440110"/>
            <a:ext cx="4490268" cy="663061"/>
          </a:xfrm>
          <a:prstGeom prst="rect">
            <a:avLst/>
          </a:prstGeom>
          <a:solidFill>
            <a:srgbClr val="FFFF00"/>
          </a:solidFill>
        </p:spPr>
        <p:txBody>
          <a:bodyPr wrap="square" lIns="108009" tIns="54004" rIns="108009" bIns="54004">
            <a:spAutoFit/>
          </a:bodyPr>
          <a:lstStyle/>
          <a:p>
            <a:r>
              <a:rPr lang="es-ES" dirty="0" smtClean="0"/>
              <a:t>Uno </a:t>
            </a:r>
            <a:r>
              <a:rPr lang="es-ES" dirty="0"/>
              <a:t>de los siete toros de </a:t>
            </a:r>
            <a:r>
              <a:rPr lang="es-ES" dirty="0" err="1"/>
              <a:t>Osborne</a:t>
            </a:r>
            <a:r>
              <a:rPr lang="es-ES" dirty="0"/>
              <a:t> de la provincia de Alicante</a:t>
            </a:r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Resultado de imagen de TODOS LOS TOROS DEL CARTEL DE OSBOR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404420"/>
            <a:ext cx="11269664" cy="90371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Resultado de imagen de TODOS LOS TOROS DEL CARTEL DE OSBOR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435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Resultado de imagen de TODOS LOS TOROS DEL CARTEL DE OSBOR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5773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Resultado de imagen de TODOS LOS TOROS DEL CARTEL DE OSBOR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st-listas.20minutos.es/images/2010-09/253455/2679242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1945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0186" y="6678633"/>
            <a:ext cx="3333339" cy="539950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es-ES" sz="2800" dirty="0">
                <a:solidFill>
                  <a:srgbClr val="FF0000"/>
                </a:solidFill>
              </a:rPr>
              <a:t> MEDINACELI (SORIA)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st-listas.20minutos.es/images/2010-09/253455/2679167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8230" y="6678632"/>
            <a:ext cx="2684893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es-ES" dirty="0">
                <a:solidFill>
                  <a:srgbClr val="FF0000"/>
                </a:solidFill>
              </a:rPr>
              <a:t>LORA DE ESTEPA (SEVILLA)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st-listas.20minutos.es/images/2010-09/253455/2679150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1328"/>
            <a:ext cx="11269663" cy="770402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04319" y="6599125"/>
            <a:ext cx="2815633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es-ES" dirty="0">
                <a:solidFill>
                  <a:srgbClr val="FF0000"/>
                </a:solidFill>
              </a:rPr>
              <a:t>GÜEJAR SIERRA (GRANADA)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st-listas.20minutos.es/images/2010-09/253455/2679155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4096" y="6917156"/>
            <a:ext cx="2618528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es-ES" dirty="0">
                <a:solidFill>
                  <a:srgbClr val="FF0000"/>
                </a:solidFill>
              </a:rPr>
              <a:t>CASABERMEJA (MALAGA)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st-listas.20minutos.es/images/2010-09/253455/2679200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40538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68455" y="6917156"/>
            <a:ext cx="1949371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es-ES" dirty="0">
                <a:solidFill>
                  <a:srgbClr val="FF0000"/>
                </a:solidFill>
              </a:rPr>
              <a:t>TELDE (CANARIAS)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st-listas.20minutos.es/images/2010-09/253455/2679289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6275" y="6678632"/>
            <a:ext cx="2245542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es-ES" b="1" dirty="0"/>
              <a:t>.</a:t>
            </a:r>
            <a:r>
              <a:rPr lang="es-ES" dirty="0"/>
              <a:t> BECERREA (ORENSE)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PUERTO SANTA MARIA - MATAJACA (CADIZ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621882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2141" y="6837648"/>
            <a:ext cx="4276674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pt-BR" dirty="0"/>
              <a:t>PUERTO SANTA MARIA - MATAJACA (CADIZ)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st-listas.20minutos.es/images/2010-09/253455/2679247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18704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04320" y="6917156"/>
            <a:ext cx="2498752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es-ES" dirty="0"/>
              <a:t>SANTA POLA (ALICANTE)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st-listas.20minutos.es/images/2010-09/253455/2679305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809384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2141" y="7221647"/>
            <a:ext cx="3667149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es-ES" dirty="0"/>
              <a:t>CABANILLAS DE LA SIERRA (MADRID)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st-listas.20minutos.es/images/2010-09/253455/2679116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787844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92364" y="6678632"/>
            <a:ext cx="2475156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es-ES" dirty="0"/>
              <a:t>BENAHADUX (ALMERIA)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st-listas.20minutos.es/images/2010-09/253455/2679314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6275" y="6758140"/>
            <a:ext cx="2343133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es-ES" dirty="0"/>
              <a:t>NAVARRETE (LA RIOJA)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st-listas.20minutos.es/images/2010-09/253455/2679244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8550"/>
            <a:ext cx="11269663" cy="78712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92365" y="6599125"/>
            <a:ext cx="2481824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es-ES" dirty="0"/>
              <a:t>EL BRUCH (BARCELONA)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st-listas.20minutos.es/images/2010-09/253455/2679276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8230" y="6678632"/>
            <a:ext cx="3925168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es-ES" dirty="0"/>
              <a:t>UNIVERSIDAD POLITECNICA (VALENCIA)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st-listas.20minutos.es/images/2010-09/253455/2679274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72152"/>
            <a:ext cx="11269663" cy="958858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92364" y="6837648"/>
            <a:ext cx="2097809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es-ES" dirty="0"/>
              <a:t>TRUJILLO (CACERES)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st-listas.20minutos.es/images/2010-09/253455/2679154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8550"/>
            <a:ext cx="11621882" cy="78712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0185" y="6599125"/>
            <a:ext cx="4314198" cy="663061"/>
          </a:xfrm>
          <a:prstGeom prst="rect">
            <a:avLst/>
          </a:prstGeom>
          <a:solidFill>
            <a:srgbClr val="FFFF00"/>
          </a:solidFill>
        </p:spPr>
        <p:txBody>
          <a:bodyPr wrap="square" lIns="108009" tIns="54004" rIns="108009" bIns="54004">
            <a:spAutoFit/>
          </a:bodyPr>
          <a:lstStyle/>
          <a:p>
            <a:pPr fontAlgn="base"/>
            <a:r>
              <a:rPr lang="es-ES" dirty="0"/>
              <a:t>TORRE DEL MAR / VELEZ -MALAGA / ALMAYTE (MALAGA)</a:t>
            </a: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st-listas.20minutos.es/images/2010-09/253455/2679311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22357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0185" y="6837648"/>
            <a:ext cx="3541923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es-ES" dirty="0"/>
              <a:t> VILLAREJO DE SALVANES (MADRID)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st-listas.20minutos.es/images/2010-09/253455/2679288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8230" y="6917156"/>
            <a:ext cx="2553382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es-ES" dirty="0"/>
              <a:t> BETANZOS (LA CORUÑA)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st-listas.20minutos.es/images/2010-09/253455/2679163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4095" y="6758140"/>
            <a:ext cx="3955497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es-ES" dirty="0"/>
              <a:t>CAMPELLO, VENTA LA NUZA (ALICANTE)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0"/>
            <a:ext cx="377744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4" name="Picture 2" descr="http://st-listas.20minutos.es/images/2010-09/253455/2679121_640px.jpg?133848796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56554" y="0"/>
            <a:ext cx="7513109" cy="904263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2140" y="5724538"/>
            <a:ext cx="3081531" cy="940059"/>
          </a:xfrm>
          <a:prstGeom prst="rect">
            <a:avLst/>
          </a:prstGeom>
          <a:solidFill>
            <a:srgbClr val="FFFF00"/>
          </a:solidFill>
        </p:spPr>
        <p:txBody>
          <a:bodyPr wrap="square" lIns="108009" tIns="54004" rIns="108009" bIns="54004">
            <a:spAutoFit/>
          </a:bodyPr>
          <a:lstStyle/>
          <a:p>
            <a:pPr fontAlgn="base"/>
            <a:r>
              <a:rPr lang="es-ES" dirty="0"/>
              <a:t>PUERTO SANTA MARIA - CUESTA DE LA TRUCHA - </a:t>
            </a:r>
            <a:r>
              <a:rPr lang="es-ES" dirty="0" smtClean="0"/>
              <a:t>AQUAPARK</a:t>
            </a:r>
            <a:endParaRPr lang="es-ES" dirty="0"/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st-listas.20minutos.es/images/2010-09/253455/2679217_640px.jpg?133848796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6275" y="6837648"/>
            <a:ext cx="2520687" cy="386062"/>
          </a:xfrm>
          <a:prstGeom prst="rect">
            <a:avLst/>
          </a:prstGeom>
          <a:solidFill>
            <a:srgbClr val="FFFF00"/>
          </a:solidFill>
        </p:spPr>
        <p:txBody>
          <a:bodyPr wrap="square" lIns="108009" tIns="54004" rIns="108009" bIns="54004">
            <a:spAutoFit/>
          </a:bodyPr>
          <a:lstStyle/>
          <a:p>
            <a:pPr fontAlgn="base"/>
            <a:r>
              <a:rPr lang="es-ES" dirty="0"/>
              <a:t>CAMENO (BURGOS)</a:t>
            </a:r>
          </a:p>
        </p:txBody>
      </p:sp>
    </p:spTree>
  </p:cSld>
  <p:clrMapOvr>
    <a:masterClrMapping/>
  </p:clrMapOvr>
  <p:transition spd="slow" advTm="7000">
    <p:random/>
    <p:sndAc>
      <p:stSnd>
        <p:snd r:embed="rId2" name="a baila, a bailar (cantores de híspalis).wav"/>
      </p:stSnd>
    </p:sndAc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Picture 2" descr="Resultado de imagen de TODOS LOS TOROS DEL CARTEL DE OSBORN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6275" y="874560"/>
            <a:ext cx="9787962" cy="453194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8419" y="5816614"/>
            <a:ext cx="10565344" cy="1586390"/>
          </a:xfrm>
          <a:prstGeom prst="rect">
            <a:avLst/>
          </a:prstGeom>
          <a:solidFill>
            <a:srgbClr val="FFFF00"/>
          </a:solidFill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400" dirty="0">
                <a:latin typeface="Agency FB" pitchFamily="34" charset="0"/>
              </a:rPr>
              <a:t>El derribo, hace unos días, del Toro de </a:t>
            </a:r>
            <a:r>
              <a:rPr lang="es-ES" sz="2400" dirty="0" err="1">
                <a:latin typeface="Agency FB" pitchFamily="34" charset="0"/>
              </a:rPr>
              <a:t>Osborne</a:t>
            </a:r>
            <a:r>
              <a:rPr lang="es-ES" sz="2400" dirty="0">
                <a:latin typeface="Agency FB" pitchFamily="34" charset="0"/>
              </a:rPr>
              <a:t> ubicado en Tudela deja ahora a </a:t>
            </a:r>
            <a:r>
              <a:rPr lang="es-ES" sz="2400" b="1" dirty="0">
                <a:latin typeface="Agency FB" pitchFamily="34" charset="0"/>
              </a:rPr>
              <a:t>Euskadi y Navarra con sólo una valla del mítico toro</a:t>
            </a:r>
            <a:r>
              <a:rPr lang="es-ES" sz="2400" dirty="0">
                <a:latin typeface="Agency FB" pitchFamily="34" charset="0"/>
              </a:rPr>
              <a:t> ubicado en las carreteras. Un toro que se encuentra ubicado en </a:t>
            </a:r>
            <a:r>
              <a:rPr lang="es-ES" sz="2400" b="1" dirty="0">
                <a:latin typeface="Agency FB" pitchFamily="34" charset="0"/>
              </a:rPr>
              <a:t>una pequeña colina en </a:t>
            </a:r>
            <a:r>
              <a:rPr lang="es-ES" sz="2400" b="1" dirty="0" err="1">
                <a:latin typeface="Agency FB" pitchFamily="34" charset="0"/>
              </a:rPr>
              <a:t>Ribabellosa</a:t>
            </a:r>
            <a:r>
              <a:rPr lang="es-ES" sz="2400" dirty="0">
                <a:latin typeface="Agency FB" pitchFamily="34" charset="0"/>
              </a:rPr>
              <a:t>, a apenas un kilómetro de la frontera con Castilla y León. Este toro se ha convertido en un superviviente, y es uno de los cerca de 90 que quedan en la península.</a:t>
            </a:r>
          </a:p>
        </p:txBody>
      </p:sp>
    </p:spTree>
  </p:cSld>
  <p:clrMapOvr>
    <a:masterClrMapping/>
  </p:clrMapOvr>
  <p:transition spd="slow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Resultado de imagen de el toro de osborne EN EL C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905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st-listas.20minutos.es/images/2010-09/253455/2679315_640px.jpg?13384879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77074"/>
            <a:ext cx="11621882" cy="810977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9857" y="6816746"/>
            <a:ext cx="2538635" cy="386062"/>
          </a:xfrm>
          <a:prstGeom prst="rect">
            <a:avLst/>
          </a:prstGeom>
          <a:solidFill>
            <a:srgbClr val="FFFF00"/>
          </a:solidFill>
        </p:spPr>
        <p:txBody>
          <a:bodyPr wrap="none" lIns="108009" tIns="54004" rIns="108009" bIns="54004">
            <a:spAutoFit/>
          </a:bodyPr>
          <a:lstStyle/>
          <a:p>
            <a:pPr fontAlgn="base"/>
            <a:r>
              <a:rPr lang="es-ES" dirty="0"/>
              <a:t> SAN ASENSIO (LA RIOJA)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el toro de osbor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9274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8" name="Picture 2" descr="http://www.lolafilms.com/media/87744/bigas_luna_bajo_el_toro_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1295" y="530202"/>
            <a:ext cx="7179081" cy="543804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992285" y="2816218"/>
            <a:ext cx="2777312" cy="440120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/>
              <a:t>"Jamón, Jamón" de Bigas Luna. León de Plata en el Festival Internacional de Cine de Venecia (1992) y Seis Nominaciones en los Premios Goya (1993)</a:t>
            </a:r>
            <a:endParaRPr lang="es-ES" sz="2800" dirty="0"/>
          </a:p>
        </p:txBody>
      </p:sp>
    </p:spTree>
  </p:cSld>
  <p:clrMapOvr>
    <a:masterClrMapping/>
  </p:clrMapOvr>
  <p:transition spd="slow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Resultado de imagen de el toro de osborne EN EL C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Resultado de imagen de el toro de osborne EN EL C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Resultado de imagen de el toro de osborne EN EL C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6123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96723" y="3736843"/>
            <a:ext cx="8540351" cy="3663882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3300" dirty="0" smtClean="0">
                <a:latin typeface="Agency FB" pitchFamily="34" charset="0"/>
              </a:rPr>
              <a:t>Fuera </a:t>
            </a:r>
            <a:r>
              <a:rPr lang="es-ES" sz="3300" dirty="0">
                <a:latin typeface="Agency FB" pitchFamily="34" charset="0"/>
              </a:rPr>
              <a:t>como fuese, no se imaginaba el gran artista Manuel Prieto, y la compañía </a:t>
            </a:r>
            <a:r>
              <a:rPr lang="es-ES" sz="3300" dirty="0" err="1">
                <a:latin typeface="Agency FB" pitchFamily="34" charset="0"/>
              </a:rPr>
              <a:t>Osborne</a:t>
            </a:r>
            <a:r>
              <a:rPr lang="es-ES" sz="3300" dirty="0">
                <a:latin typeface="Agency FB" pitchFamily="34" charset="0"/>
              </a:rPr>
              <a:t> que aquella campaña publicitaria para promocionar el brandy, se convertiría con el tiempo, en monumento cultural, y un elemento más del paisaje de las principales carreteras de nuestro país; perdurando a día de hoy  más de noventa Toros, y  siendo sin lugar a dudas un icono cultural más de nuestro país.</a:t>
            </a:r>
          </a:p>
        </p:txBody>
      </p:sp>
      <p:pic>
        <p:nvPicPr>
          <p:cNvPr id="3" name="Picture 2" descr="https://encrypted-tbn1.gstatic.com/images?q=tbn:ANd9GcQhMNSmLRvcV57xSc0Q4R4N5o0S-hy6EcaxnSbTC7pVygzkaWc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17792" cy="3418811"/>
          </a:xfrm>
          <a:prstGeom prst="rect">
            <a:avLst/>
          </a:prstGeom>
          <a:noFill/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11269663" cy="76327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" name="4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1269663" cy="7632700"/>
          </a:xfrm>
          <a:prstGeom prst="rtTriangle">
            <a:avLst/>
          </a:prstGeom>
          <a:solidFill>
            <a:srgbClr val="FF00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TODOS LOS TOROS DEL CARTEL DE OSBORNE"/>
          <p:cNvPicPr>
            <a:picLocks noChangeAspect="1" noChangeArrowheads="1"/>
          </p:cNvPicPr>
          <p:nvPr/>
        </p:nvPicPr>
        <p:blipFill>
          <a:blip r:embed="rId2"/>
          <a:srcRect l="2321" t="5050" r="961" b="5050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20583" y="95883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martes, 08 de noviembre de 2016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22:13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horas</a:t>
            </a:r>
            <a:r>
              <a:rPr lang="fr-FR" sz="3600" dirty="0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.</a:t>
            </a: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N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MANI</Template>
  <TotalTime>66</TotalTime>
  <Words>347</Words>
  <Application>Microsoft Office PowerPoint</Application>
  <PresentationFormat>Personalizado</PresentationFormat>
  <Paragraphs>54</Paragraphs>
  <Slides>59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MANI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53</cp:revision>
  <dcterms:created xsi:type="dcterms:W3CDTF">2016-11-08T20:10:31Z</dcterms:created>
  <dcterms:modified xsi:type="dcterms:W3CDTF">2016-11-08T21:16:56Z</dcterms:modified>
</cp:coreProperties>
</file>