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7" r:id="rId3"/>
    <p:sldId id="303" r:id="rId4"/>
    <p:sldId id="281" r:id="rId5"/>
    <p:sldId id="282" r:id="rId6"/>
    <p:sldId id="268" r:id="rId7"/>
    <p:sldId id="270" r:id="rId8"/>
    <p:sldId id="271" r:id="rId9"/>
    <p:sldId id="301" r:id="rId10"/>
    <p:sldId id="274" r:id="rId11"/>
    <p:sldId id="321" r:id="rId12"/>
    <p:sldId id="275" r:id="rId13"/>
    <p:sldId id="327" r:id="rId14"/>
    <p:sldId id="277" r:id="rId15"/>
    <p:sldId id="311" r:id="rId16"/>
    <p:sldId id="278" r:id="rId17"/>
    <p:sldId id="307" r:id="rId18"/>
    <p:sldId id="279" r:id="rId19"/>
    <p:sldId id="304" r:id="rId20"/>
    <p:sldId id="280" r:id="rId21"/>
    <p:sldId id="284" r:id="rId22"/>
    <p:sldId id="257" r:id="rId23"/>
    <p:sldId id="309" r:id="rId24"/>
    <p:sldId id="308" r:id="rId25"/>
    <p:sldId id="285" r:id="rId26"/>
    <p:sldId id="263" r:id="rId27"/>
    <p:sldId id="287" r:id="rId28"/>
    <p:sldId id="305" r:id="rId29"/>
    <p:sldId id="315" r:id="rId30"/>
    <p:sldId id="269" r:id="rId31"/>
    <p:sldId id="260" r:id="rId32"/>
    <p:sldId id="313" r:id="rId33"/>
    <p:sldId id="314" r:id="rId34"/>
    <p:sldId id="294" r:id="rId35"/>
    <p:sldId id="286" r:id="rId36"/>
    <p:sldId id="258" r:id="rId37"/>
    <p:sldId id="259" r:id="rId38"/>
    <p:sldId id="264" r:id="rId39"/>
    <p:sldId id="319" r:id="rId40"/>
    <p:sldId id="265" r:id="rId41"/>
    <p:sldId id="288" r:id="rId42"/>
    <p:sldId id="289" r:id="rId43"/>
    <p:sldId id="318" r:id="rId44"/>
    <p:sldId id="320" r:id="rId45"/>
    <p:sldId id="322" r:id="rId46"/>
    <p:sldId id="324" r:id="rId47"/>
    <p:sldId id="325" r:id="rId48"/>
    <p:sldId id="326" r:id="rId49"/>
    <p:sldId id="290" r:id="rId50"/>
    <p:sldId id="291" r:id="rId51"/>
    <p:sldId id="262" r:id="rId52"/>
    <p:sldId id="292" r:id="rId53"/>
    <p:sldId id="293" r:id="rId54"/>
    <p:sldId id="295" r:id="rId55"/>
    <p:sldId id="296" r:id="rId56"/>
    <p:sldId id="298" r:id="rId57"/>
    <p:sldId id="299" r:id="rId58"/>
    <p:sldId id="300" r:id="rId59"/>
    <p:sldId id="297" r:id="rId60"/>
    <p:sldId id="312" r:id="rId61"/>
    <p:sldId id="310" r:id="rId62"/>
    <p:sldId id="256" r:id="rId63"/>
    <p:sldId id="316" r:id="rId64"/>
    <p:sldId id="328" r:id="rId65"/>
  </p:sldIdLst>
  <p:sldSz cx="7848600" cy="529272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lslpVlmoQj24Jml9rKzYQ" hashData="01sQ4ZenklwL5igiMPVjG7PSCI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100" d="100"/>
          <a:sy n="100" d="100"/>
        </p:scale>
        <p:origin x="-906" y="-294"/>
      </p:cViewPr>
      <p:guideLst>
        <p:guide orient="horz" pos="1667"/>
        <p:guide pos="247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88645" y="1644178"/>
            <a:ext cx="6671310" cy="113450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77290" y="2999213"/>
            <a:ext cx="5494020" cy="13525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9986" y="3401066"/>
            <a:ext cx="6671310" cy="105119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9986" y="2243284"/>
            <a:ext cx="6671310" cy="11577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92430" y="1234969"/>
            <a:ext cx="3466466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89706" y="1234969"/>
            <a:ext cx="3466466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430" y="1184738"/>
            <a:ext cx="3467829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2430" y="1678481"/>
            <a:ext cx="3467829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86979" y="1184738"/>
            <a:ext cx="3469191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86979" y="1678481"/>
            <a:ext cx="3469191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2431" y="210731"/>
            <a:ext cx="2582135" cy="89682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68585" y="210729"/>
            <a:ext cx="4387586" cy="45171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92431" y="1107554"/>
            <a:ext cx="2582135" cy="362037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38380" y="3704910"/>
            <a:ext cx="4709160" cy="4373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38380" y="472917"/>
            <a:ext cx="4709160" cy="31756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38380" y="4142293"/>
            <a:ext cx="4709160" cy="6211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690235" y="211957"/>
            <a:ext cx="1765935" cy="451596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92430" y="211957"/>
            <a:ext cx="5166995" cy="451596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88645" y="1644177"/>
            <a:ext cx="6671310" cy="1134505"/>
          </a:xfrm>
          <a:prstGeom prst="rect">
            <a:avLst/>
          </a:prstGeom>
        </p:spPr>
        <p:txBody>
          <a:bodyPr lIns="75083" tIns="37541" rIns="75083" bIns="3754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77290" y="2999212"/>
            <a:ext cx="5494020" cy="1352585"/>
          </a:xfrm>
          <a:prstGeom prst="rect">
            <a:avLst/>
          </a:prstGeom>
        </p:spPr>
        <p:txBody>
          <a:bodyPr lIns="75083" tIns="37541" rIns="75083" bIns="37541"/>
          <a:lstStyle>
            <a:lvl1pPr marL="0" indent="0" algn="ctr">
              <a:buNone/>
              <a:defRPr/>
            </a:lvl1pPr>
            <a:lvl2pPr marL="375413" indent="0" algn="ctr">
              <a:buNone/>
              <a:defRPr/>
            </a:lvl2pPr>
            <a:lvl3pPr marL="750825" indent="0" algn="ctr">
              <a:buNone/>
              <a:defRPr/>
            </a:lvl3pPr>
            <a:lvl4pPr marL="1126238" indent="0" algn="ctr">
              <a:buNone/>
              <a:defRPr/>
            </a:lvl4pPr>
            <a:lvl5pPr marL="1501650" indent="0" algn="ctr">
              <a:buNone/>
              <a:defRPr/>
            </a:lvl5pPr>
            <a:lvl6pPr marL="1877062" indent="0" algn="ctr">
              <a:buNone/>
              <a:defRPr/>
            </a:lvl6pPr>
            <a:lvl7pPr marL="2252475" indent="0" algn="ctr">
              <a:buNone/>
              <a:defRPr/>
            </a:lvl7pPr>
            <a:lvl8pPr marL="2627887" indent="0" algn="ctr">
              <a:buNone/>
              <a:defRPr/>
            </a:lvl8pPr>
            <a:lvl9pPr marL="30033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92430" y="211956"/>
            <a:ext cx="7063740" cy="882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430" y="1234969"/>
            <a:ext cx="7063740" cy="349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92431" y="4905574"/>
            <a:ext cx="1831340" cy="281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B6BC2-03D2-45C2-A5C3-EFCC67415D43}" type="datetimeFigureOut">
              <a:rPr lang="es-ES" smtClean="0"/>
              <a:pPr/>
              <a:t>23/02/2016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81606" y="4905574"/>
            <a:ext cx="2485390" cy="281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624830" y="4905574"/>
            <a:ext cx="1831340" cy="281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2827A-6D92-4DD8-A018-F3D7574B1C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2430" y="4819810"/>
            <a:ext cx="1831340" cy="3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5091" tIns="37545" rIns="75091" bIns="37545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375453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750905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126358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501811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81589" indent="-281589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10111" indent="-234658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2pPr>
      <a:lvl3pPr marL="938632" indent="-187726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314084" indent="-187726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689537" indent="-187726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5pPr>
      <a:lvl6pPr marL="2064990" indent="-187726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440442" indent="-187726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2815895" indent="-187726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191347" indent="-187726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5453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50905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26358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01811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263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52716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28168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03621" algn="l" defTabSz="75090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google.es/url?sa=i&amp;rct=j&amp;q=&amp;esrc=s&amp;source=images&amp;cd=&amp;cad=rja&amp;uact=8&amp;ved=0ahUKEwjizbPUxY3LAhUGWxoKHfr5BCsQjRwIBw&amp;url=http://www.larazon.es/cultura/cine/leonardo-dicaprio-inarritu-ha-hecho-una-obra-de-arte-con-el-renacido-BE11512210&amp;psig=AFQjCNGxvdY9riyj5pCQuB6QSjqASLprWg&amp;ust=1456305146600356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larazon.es/documents/10165/0/498x264/0c0/0d0/none/10810/GLDV/image_content_4124674_20151219165457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7821920" cy="5292725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7848601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2616490" y="2616490"/>
            <a:ext cx="5292725" cy="5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172365" y="2616490"/>
            <a:ext cx="5292725" cy="5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784860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5235084"/>
            <a:ext cx="784860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926" y="220513"/>
            <a:ext cx="879927" cy="55872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06561" y="4851680"/>
            <a:ext cx="63088" cy="30851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1207" tIns="15604" rIns="31207" bIns="15604">
            <a:spAutoFit/>
          </a:bodyPr>
          <a:lstStyle/>
          <a:p>
            <a:pPr defTabSz="754184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06561" y="4520883"/>
            <a:ext cx="115923" cy="30851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1207" tIns="15604" rIns="31207" bIns="15604">
            <a:spAutoFit/>
          </a:bodyPr>
          <a:lstStyle/>
          <a:p>
            <a:pPr defTabSz="754184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06561" y="4410617"/>
            <a:ext cx="590658" cy="59192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391685" y="1929635"/>
            <a:ext cx="2310826" cy="983764"/>
          </a:xfrm>
          <a:prstGeom prst="rect">
            <a:avLst/>
          </a:prstGeom>
        </p:spPr>
        <p:txBody>
          <a:bodyPr wrap="square" lIns="75091" tIns="37545" rIns="75091" bIns="37545">
            <a:spAutoFit/>
          </a:bodyPr>
          <a:lstStyle/>
          <a:p>
            <a:pPr algn="ctr"/>
            <a:endParaRPr lang="es-ES" sz="59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80962" y="1717668"/>
            <a:ext cx="4429156" cy="1592638"/>
          </a:xfrm>
          <a:prstGeom prst="rect">
            <a:avLst/>
          </a:prstGeom>
        </p:spPr>
        <p:txBody>
          <a:bodyPr wrap="none" lIns="75091" tIns="37545" rIns="75091" bIns="37545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 RENACIDO</a:t>
            </a:r>
            <a:endParaRPr lang="es-ES" sz="30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674466" y="4631149"/>
            <a:ext cx="1681234" cy="352822"/>
          </a:xfrm>
          <a:prstGeom prst="rect">
            <a:avLst/>
          </a:prstGeom>
        </p:spPr>
        <p:txBody>
          <a:bodyPr wrap="none" lIns="75091" tIns="37545" rIns="75091" bIns="37545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2000">
    <p:dissolve/>
    <p:sndAc>
      <p:stSnd>
        <p:snd r:embed="rId2" name="EL RENACIDO - The Revenant Tráiler Oficial en Español (2016) - Leonardo DiCaprio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mage1"/>
          <p:cNvPicPr preferRelativeResize="0">
            <a:picLocks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911280" cy="5523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Image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780" y="-1"/>
            <a:ext cx="529897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688" y="441045"/>
            <a:ext cx="7074641" cy="4547823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02575" y="898457"/>
            <a:ext cx="6273430" cy="3634665"/>
          </a:xfrm>
          <a:prstGeom prst="rect">
            <a:avLst/>
          </a:prstGeom>
          <a:solidFill>
            <a:srgbClr val="0000FF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fontAlgn="base"/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09722" y="1503354"/>
            <a:ext cx="44291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4800" b="1" dirty="0" smtClean="0">
                <a:solidFill>
                  <a:srgbClr val="FFFF00"/>
                </a:solidFill>
                <a:latin typeface="Agency FB" pitchFamily="34" charset="0"/>
              </a:rPr>
              <a:t>Curiosidades que no te habían contado de “</a:t>
            </a:r>
            <a:r>
              <a:rPr lang="es-ES" sz="4800" b="1" dirty="0" err="1" smtClean="0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sz="4800" b="1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4800" b="1" dirty="0" err="1" smtClean="0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sz="4800" b="1" dirty="0" smtClean="0">
                <a:solidFill>
                  <a:srgbClr val="FFFF00"/>
                </a:solidFill>
                <a:latin typeface="Agency FB" pitchFamily="34" charset="0"/>
              </a:rPr>
              <a:t>”</a:t>
            </a:r>
            <a:endParaRPr lang="es-ES" sz="4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6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80962" y="3860808"/>
            <a:ext cx="72770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 Basada en una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histora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real</a:t>
            </a:r>
          </a:p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La película está basada en una novela de Michael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Punke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, inspirada en una historia es real.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Hugh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Glass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vivió su aventura a mitad del siglo XIX, mientras se desempeñaba consiguiendo pieles en </a:t>
            </a:r>
            <a:r>
              <a:rPr lang="es-ES" sz="2000" b="1" dirty="0" smtClean="0">
                <a:solidFill>
                  <a:srgbClr val="FFFF00"/>
                </a:solidFill>
                <a:latin typeface="Agency FB" pitchFamily="34" charset="0"/>
              </a:rPr>
              <a:t>Norteamérica.</a:t>
            </a:r>
            <a:endParaRPr lang="es-ES" sz="2000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pic>
        <p:nvPicPr>
          <p:cNvPr id="4" name="Picture 2" descr="leonardo-dicaprio-as-hugh-gla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858178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688" y="441045"/>
            <a:ext cx="7074641" cy="4547823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09788" y="2146296"/>
            <a:ext cx="48196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No es la primera vez que se hace una película con esta historia</a:t>
            </a:r>
          </a:p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Se hizo una película en 1971 basada libremente en la historia de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Hugh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Glass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, con diferentes personajes llamada “El hombre en el desierto”, mientras que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Reverant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se basa directamente en la historia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Hugh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Glass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del libro del mismo nombre de 2003.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02575" y="898457"/>
            <a:ext cx="6273430" cy="36346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/>
          </a:p>
        </p:txBody>
      </p:sp>
    </p:spTree>
  </p:cSld>
  <p:clrMapOvr>
    <a:masterClrMapping/>
  </p:clrMapOvr>
  <p:transition spd="slow"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0962" y="3717932"/>
            <a:ext cx="72152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está nominada al Oscar 2016 como mejor película. En total tiene 12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nomaciones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, entre algunas categorías figuran Director, Fotografía, Actor y Sonido.</a:t>
            </a:r>
          </a:p>
          <a:p>
            <a:pPr fontAlgn="base"/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Pero hoy te contamos algunas curiosidades que tal vez no sabías de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(El Renacido) . ¿Listo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?</a:t>
            </a:r>
            <a:endParaRPr lang="es-ES" b="1" dirty="0">
              <a:solidFill>
                <a:srgbClr val="FFFF00"/>
              </a:solidFill>
              <a:latin typeface="Agency FB" pitchFamily="34" charset="0"/>
            </a:endParaRPr>
          </a:p>
          <a:p>
            <a:pPr fontAlgn="base"/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El 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papel más difícil para Leonardo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Dicaprio</a:t>
            </a:r>
            <a:endParaRPr lang="es-ES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pic>
        <p:nvPicPr>
          <p:cNvPr id="3" name="Picture 2" descr="the-revenant-pos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848600" cy="36884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8086" y="3932246"/>
            <a:ext cx="77105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No es nada nuevo que los actores se preparen para interpretar los papeles de las películas. Para interpretar a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Hugh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Glass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, Leonardo tuvo que prepararse como nunca antes. Aprendió a usar un rifle tipo mosquete, hacer fuego, hablar dos lenguas nativas de Norte América (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pawnee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y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arikara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), y también aprender técnicas antiguas de curación.</a:t>
            </a:r>
          </a:p>
        </p:txBody>
      </p:sp>
      <p:pic>
        <p:nvPicPr>
          <p:cNvPr id="4" name="Picture 2" descr="the-revenant-leonardo-dicap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00" y="0"/>
            <a:ext cx="6956554" cy="3912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95276" y="4003684"/>
            <a:ext cx="70723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Leonardo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Dicaprio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tuvo que dejar su dieta vegetariana</a:t>
            </a:r>
          </a:p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Sin más el actor devoró un hígado crudo de bisonte, a pesar de que desde hace años es vegetariano. El papel lo ameritaba. Así debía ser.</a:t>
            </a:r>
          </a:p>
        </p:txBody>
      </p:sp>
      <p:pic>
        <p:nvPicPr>
          <p:cNvPr id="4" name="Picture 2" descr="C:\Users\Jose Luis\Desktop\Nueva carpeta (2)\vlcsnap-2016-02-22-17h29m57s76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82162" cy="3860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20century_fox_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84860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7848600" cy="2620827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1"/>
            <a:ext cx="7848600" cy="264636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1" y="2620826"/>
            <a:ext cx="7848600" cy="2671898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2609758"/>
            <a:ext cx="7848600" cy="2682966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19000">
    <p:dissolve/>
    <p:sndAc>
      <p:stSnd>
        <p:snd r:embed="rId2" name="6956048[1]_N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9524" y="3575056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Tom Hardy leyó el guión por petición de </a:t>
            </a:r>
            <a:r>
              <a:rPr kumimoji="0" lang="es-E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Dicaprio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 </a:t>
            </a:r>
            <a:endParaRPr kumimoji="0" lang="es-ES" sz="3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Por si no lo sabías, Tom Hardy no lee guiones. Así que el actor contó que leyó el guión </a:t>
            </a:r>
            <a:r>
              <a:rPr kumimoji="0" lang="es-ES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The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 </a:t>
            </a:r>
            <a:r>
              <a:rPr kumimoji="0" lang="es-ES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Revenant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, gracias a que Leo se lo pidió, sin embargo no lo terminó pero lo que leyó le bastó para aceptar el papel. </a:t>
            </a:r>
            <a:r>
              <a:rPr kumimoji="0" lang="es-ES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Tán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gency FB" pitchFamily="34" charset="0"/>
                <a:cs typeface="Arial" pitchFamily="34" charset="0"/>
              </a:rPr>
              <a:t> bien lo hizo que Tom Hardy recibe su primera nominación al Oscar como mejor actor de reparto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Roboto Condensed"/>
                <a:cs typeface="Arial" pitchFamily="34" charset="0"/>
              </a:rPr>
              <a:t>.</a:t>
            </a:r>
          </a:p>
        </p:txBody>
      </p:sp>
      <p:pic>
        <p:nvPicPr>
          <p:cNvPr id="3" name="Picture 2" descr="The-Revenant-Tom-Hardy-Will-Poul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335778" cy="32861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dissolve/>
    <p:sndAc>
      <p:stSnd>
        <p:snd r:embed="rId2" name="LOT ME CALL YOU SWEETHEAR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ueva carpeta (2)\vlcsnap-2016-02-22-22h09m21s94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8121373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95276" y="3717932"/>
            <a:ext cx="65722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Aprovechan la luz natural</a:t>
            </a:r>
          </a:p>
          <a:p>
            <a:pPr fontAlgn="base"/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Para que la historia fuera lo más apegada a la realidad, Alejandro González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Iñárritu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y el fotógrafo Emmanuel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Lubezki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sólo trabajaron con luz natural. No utilizaron ningún tipo de filtro o luces especiales. Ensayaron muchas horas antes del rodaje para que fuera lo más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rapido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y aprovechar la luz natural.</a:t>
            </a:r>
          </a:p>
        </p:txBody>
      </p:sp>
      <p:pic>
        <p:nvPicPr>
          <p:cNvPr id="3" name="Picture 2" descr="C:\Users\Jose Luis\Desktop\Nueva carpeta (2)\www_BancodeImagenesGratuitas_com-PaisajesNieve-30.jpg"/>
          <p:cNvPicPr>
            <a:picLocks noChangeAspect="1" noChangeArrowheads="1"/>
          </p:cNvPicPr>
          <p:nvPr/>
        </p:nvPicPr>
        <p:blipFill>
          <a:blip r:embed="rId2"/>
          <a:srcRect l="14502"/>
          <a:stretch>
            <a:fillRect/>
          </a:stretch>
        </p:blipFill>
        <p:spPr bwMode="auto">
          <a:xfrm>
            <a:off x="566714" y="-139720"/>
            <a:ext cx="6710382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Jose Luis\Desktop\Nueva carpeta (2)\vlcsnap-2016-02-22-22h11m43s5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0542" y="-1"/>
            <a:ext cx="8459763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2400" y="3815397"/>
            <a:ext cx="72866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Viajan a Argentina en busca de más nieve</a:t>
            </a:r>
          </a:p>
          <a:p>
            <a:pPr fontAlgn="base"/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Debido a que la época de nieve en Canadá terminó y al retraso de la película, la producción se dirigió a Argentina, país que en el mes de julio está en pleno invierno, para terminar unas escenas en la nieve. Por ello, se dice que el presupuesto original de $95 millones de dólares se elevó hasta los $145 millones.</a:t>
            </a:r>
          </a:p>
        </p:txBody>
      </p:sp>
      <p:pic>
        <p:nvPicPr>
          <p:cNvPr id="3" name="Picture 2" descr="THE REVENANT Copyright © 2015 Twentieth Century Fox Film Corporation. All rights reserved. THE REVENANT Motion Picture Copyright © 2015 Regency Entertainment (USA), Inc. and Monarchy Enterprises S.a.r.l. All rights reserved.Not for sale or duplication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276" y="0"/>
            <a:ext cx="6715172" cy="37819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gal-peliculas-el-renacido-194100.jpg"/>
          <p:cNvPicPr>
            <a:picLocks noChangeAspect="1" noChangeArrowheads="1"/>
          </p:cNvPicPr>
          <p:nvPr/>
        </p:nvPicPr>
        <p:blipFill>
          <a:blip r:embed="rId2" cstate="print"/>
          <a:srcRect t="23084"/>
          <a:stretch>
            <a:fillRect/>
          </a:stretch>
        </p:blipFill>
        <p:spPr bwMode="auto">
          <a:xfrm>
            <a:off x="0" y="0"/>
            <a:ext cx="7848600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he-revenant-leo-t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880457" cy="443231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38218" y="4432312"/>
            <a:ext cx="58881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600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sz="36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3600" b="1" dirty="0" err="1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sz="3600" b="1" dirty="0">
                <a:solidFill>
                  <a:srgbClr val="FFFF00"/>
                </a:solidFill>
                <a:latin typeface="Agency FB" pitchFamily="34" charset="0"/>
              </a:rPr>
              <a:t> reunió a viejos amigos</a:t>
            </a: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fotonoticia_20160115143539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951511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9524" y="4432312"/>
            <a:ext cx="76390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reunió por segunda vez en una película a Leonardo DiCaprio y a Tom Hardy. Los actores trabajaron juntos por primera vez en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Inception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en 2010.</a:t>
            </a:r>
          </a:p>
        </p:txBody>
      </p:sp>
      <p:pic>
        <p:nvPicPr>
          <p:cNvPr id="3" name="Picture 2" descr="the-revenant-inarrit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824092" cy="4366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ElRenacido-00031.jpg"/>
          <p:cNvPicPr>
            <a:picLocks noChangeAspect="1" noChangeArrowheads="1"/>
          </p:cNvPicPr>
          <p:nvPr/>
        </p:nvPicPr>
        <p:blipFill>
          <a:blip r:embed="rId2"/>
          <a:srcRect t="12805" b="13565"/>
          <a:stretch>
            <a:fillRect/>
          </a:stretch>
        </p:blipFill>
        <p:spPr bwMode="auto">
          <a:xfrm>
            <a:off x="-933484" y="-1"/>
            <a:ext cx="9325954" cy="529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9590" y="4075122"/>
            <a:ext cx="67866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Prefieró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 correr en las montañas que ser el fundador de Apple</a:t>
            </a:r>
          </a:p>
          <a:p>
            <a:pPr fontAlgn="base"/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Para estar en este proyecto Leonardo DiCaprio rechazó la cinta de Steve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Jobs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, mientras que Tom Hardy declinó participar en Suicide </a:t>
            </a:r>
            <a:r>
              <a:rPr lang="es-ES" sz="2000" b="1" dirty="0" err="1">
                <a:solidFill>
                  <a:srgbClr val="FFFF00"/>
                </a:solidFill>
                <a:latin typeface="Agency FB" pitchFamily="34" charset="0"/>
              </a:rPr>
              <a:t>Squad</a:t>
            </a:r>
            <a:r>
              <a:rPr lang="es-ES" sz="2000" b="1" dirty="0">
                <a:solidFill>
                  <a:srgbClr val="FFFF00"/>
                </a:solidFill>
                <a:latin typeface="Agency FB" pitchFamily="34" charset="0"/>
              </a:rPr>
              <a:t>.</a:t>
            </a:r>
          </a:p>
        </p:txBody>
      </p:sp>
      <p:pic>
        <p:nvPicPr>
          <p:cNvPr id="1026" name="Picture 2" descr="C:\Users\Jose Luis\Desktop\Nueva carpeta (2)\vlcsnap-2016-02-22-22h09m31s08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8128848" cy="3860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3970" y="646098"/>
            <a:ext cx="39243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ES" sz="2400" b="1" dirty="0">
                <a:solidFill>
                  <a:srgbClr val="FFFF00"/>
                </a:solidFill>
                <a:latin typeface="Agency FB" pitchFamily="34" charset="0"/>
              </a:rPr>
              <a:t>Cómo </a:t>
            </a:r>
            <a:r>
              <a:rPr lang="es-ES" sz="2400" b="1" dirty="0" err="1">
                <a:solidFill>
                  <a:srgbClr val="FFFF00"/>
                </a:solidFill>
                <a:latin typeface="Agency FB" pitchFamily="34" charset="0"/>
              </a:rPr>
              <a:t>Iñárritu</a:t>
            </a:r>
            <a:r>
              <a:rPr lang="es-ES" sz="2400" b="1" dirty="0">
                <a:solidFill>
                  <a:srgbClr val="FFFF00"/>
                </a:solidFill>
                <a:latin typeface="Agency FB" pitchFamily="34" charset="0"/>
              </a:rPr>
              <a:t> llegó a ser director de </a:t>
            </a:r>
            <a:r>
              <a:rPr lang="es-ES" sz="2400" b="1" dirty="0" err="1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sz="2400" b="1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2400" b="1" dirty="0" err="1">
                <a:solidFill>
                  <a:srgbClr val="FFFF00"/>
                </a:solidFill>
                <a:latin typeface="Agency FB" pitchFamily="34" charset="0"/>
              </a:rPr>
              <a:t>Revenant</a:t>
            </a:r>
            <a:r>
              <a:rPr lang="es-ES" sz="2400" b="1" dirty="0">
                <a:solidFill>
                  <a:srgbClr val="FFFF00"/>
                </a:solidFill>
                <a:latin typeface="Agency FB" pitchFamily="34" charset="0"/>
              </a:rPr>
              <a:t> (Renacido)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638416" y="2074858"/>
            <a:ext cx="39243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Al principio esta película iba a estar en manos del director John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Hillcoat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, mientras que el protagónico a cargo de Christian Bale. Durante un tiempo el proyecto estuvo de un lado para otro, hasta que </a:t>
            </a:r>
            <a:r>
              <a:rPr lang="es-ES" b="1" dirty="0" err="1">
                <a:solidFill>
                  <a:srgbClr val="FFFF00"/>
                </a:solidFill>
                <a:latin typeface="Agency FB" pitchFamily="34" charset="0"/>
              </a:rPr>
              <a:t>Iñárritu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 se hizo cargo, claro, después de concluir con 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birdman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.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b="1" dirty="0">
                <a:solidFill>
                  <a:srgbClr val="FFFF00"/>
                </a:solidFill>
                <a:latin typeface="Agency FB" pitchFamily="34" charset="0"/>
              </a:rPr>
              <a:t>El director tardó tres años en darle forma.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688" y="441045"/>
            <a:ext cx="7074641" cy="4547823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02575" y="898457"/>
            <a:ext cx="6273430" cy="36346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/>
          </a:p>
        </p:txBody>
      </p:sp>
    </p:spTree>
  </p:cSld>
  <p:clrMapOvr>
    <a:masterClrMapping/>
  </p:clrMapOvr>
  <p:transition spd="slow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3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3074" name="Picture 2" descr="C:\Users\Jose Luis\Desktop\Nueva carpeta (2)\vlcsnap-2016-02-22-17h08m13s3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31850"/>
            <a:ext cx="7987379" cy="3511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  <p:sndAc>
      <p:stSnd>
        <p:snd r:embed="rId2" name="Detrás de cámaras Revenant_ El Renacido(2)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6146" name="Picture 2" descr="C:\Users\Jose Luis\Desktop\gal-peliculas-el-renacido-4628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01682" y="788974"/>
            <a:ext cx="8250282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122" name="Picture 2" descr="C:\Users\Jose Luis\Desktop\gal-peliculas-el-renacido-575710.jpg"/>
          <p:cNvPicPr>
            <a:picLocks noChangeAspect="1" noChangeArrowheads="1"/>
          </p:cNvPicPr>
          <p:nvPr/>
        </p:nvPicPr>
        <p:blipFill>
          <a:blip r:embed="rId3"/>
          <a:srcRect t="10819" b="9832"/>
          <a:stretch>
            <a:fillRect/>
          </a:stretch>
        </p:blipFill>
        <p:spPr bwMode="auto">
          <a:xfrm>
            <a:off x="709590" y="717536"/>
            <a:ext cx="6000792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1986" name="Picture 2" descr="C:\Users\Jose Luis\Desktop\Nueva carpeta (2)\vlcsnap-2016-02-22-17h36m36s81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951338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7170" name="Picture 2" descr="C:\Users\Jose Luis\Desktop\Nueva carpeta (2)\vlcsnap-2016-02-22-17h06m28s22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26977"/>
            <a:ext cx="7842202" cy="35338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4034" name="Picture 2" descr="C:\Users\Jose Luis\Desktop\Nueva carpeta (2)\vlcsnap-2016-02-22-17h35m03s26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782162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0"/>
            <a:ext cx="7848600" cy="5292725"/>
          </a:xfrm>
          <a:prstGeom prst="rect">
            <a:avLst/>
          </a:prstGeom>
          <a:noFill/>
        </p:spPr>
      </p:pic>
      <p:pic>
        <p:nvPicPr>
          <p:cNvPr id="2050" name="Picture 2" descr="C:\Users\Jose Luis\Desktop\el-renacido-dicapr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590" y="646098"/>
            <a:ext cx="5946789" cy="3964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12290" name="Picture 2" descr="C:\Users\Jose Luis\Desktop\650_1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276" y="646098"/>
            <a:ext cx="6715172" cy="37811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25602" name="Picture 2" descr="the-revenant-leonardo-dicapr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838" y="717536"/>
            <a:ext cx="6988279" cy="3930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6146" name="Picture 2" descr="C:\Users\Jose Luis\Desktop\Nueva carpeta (2)\vlcsnap-2016-02-22-17h07m10s15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" y="788974"/>
            <a:ext cx="7842200" cy="36115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10242" name="Picture 2" descr="C:\Users\Jose Luis\Desktop\El-renaci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276" y="717536"/>
            <a:ext cx="6558633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11266" name="Picture 2" descr="C:\Users\Jose Luis\Desktop\revenant_9887_645x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9655" y="646098"/>
            <a:ext cx="5225285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1202" name="Picture 2" descr="C:\Users\Jose Luis\Desktop\Nueva carpeta (2)\vlcsnap-2016-02-22-17h32m12s73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95133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3010" name="Picture 2" descr="C:\Users\Jose Luis\Desktop\Nueva carpeta (2)\vlcsnap-2016-02-22-17h35m33s99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951339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098" name="Picture 2" descr="C:\Users\Jose Luis\Desktop\Nueva carpeta (2)\vlcsnap-2016-02-22-17h07m52s43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911671" cy="34321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122" name="Picture 2" descr="C:\Users\Jose Luis\Desktop\Nueva carpeta (2)\vlcsnap-2016-02-22-17h07m21s34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646098"/>
            <a:ext cx="8091533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8194" name="Picture 2" descr="C:\Users\Jose Luis\Desktop\Nueva carpeta (2)\vlcsnap-2016-02-22-17h05m59s28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987427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2050" name="Picture 2" descr="C:\Users\Jose Luis\Desktop\Nueva carpeta (2)\vlcsnap-2016-02-22-22h14m04s44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7536"/>
            <a:ext cx="7782982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9218" name="Picture 2" descr="C:\Users\Jose Luis\Desktop\Nueva carpeta (2)\vlcsnap-2016-02-22-17h04m51s72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7536"/>
            <a:ext cx="7842202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5058" name="Picture 2" descr="C:\Users\Jose Luis\Desktop\Nueva carpeta (2)\vlcsnap-2016-02-22-17h34m23s55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95133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6082" name="Picture 2" descr="C:\Users\Jose Luis\Desktop\Nueva carpeta (2)\vlcsnap-2016-02-22-17h34m17s98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7536"/>
            <a:ext cx="7951338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1026" name="Picture 2" descr="C:\Users\Jose Luis\Desktop\Nueva carpeta (2)\vlcsnap-2016-02-22-22h10m48s60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782982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3074" name="Picture 2" descr="C:\Users\Jose Luis\Desktop\Nueva carpeta (2)\vlcsnap-2016-02-22-22h10m16s80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788974"/>
            <a:ext cx="8459763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122" name="Picture 2" descr="C:\Users\Jose Luis\Desktop\Nueva carpeta (2)\vlcsnap-2016-02-22-22h11m17s84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782982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7170" name="Picture 2" descr="C:\Users\Jose Luis\Desktop\Nueva carpeta (2)\vlcsnap-2016-02-22-22h13m38s26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717536"/>
            <a:ext cx="8121373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8194" name="Picture 2" descr="C:\Users\Jose Luis\Desktop\Nueva carpeta (2)\vlcsnap-2016-02-22-22h08m43s62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788974"/>
            <a:ext cx="8121373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9219" name="Picture 3" descr="C:\Users\Jose Luis\Desktop\Nueva carpeta (2)\vlcsnap-2016-02-22-22h13m50s61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87944" y="788974"/>
            <a:ext cx="9136544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7106" name="Picture 2" descr="C:\Users\Jose Luis\Desktop\Nueva carpeta (2)\vlcsnap-2016-02-22-17h33m44s25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782160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8130" name="Picture 2" descr="C:\Users\Jose Luis\Desktop\Nueva carpeta (2)\vlcsnap-2016-02-22-17h33m31s39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31850"/>
            <a:ext cx="7951339" cy="34290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1026" name="Picture 2" descr="C:\Users\Jose Luis\Desktop\Nueva carpeta (2)\vlcsnap-2016-02-22-17h08m31s33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842200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49154" name="Picture 2" descr="C:\Users\Jose Luis\Desktop\Nueva carpeta (2)\vlcsnap-2016-02-22-17h33m19s87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782160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0178" name="Picture 2" descr="C:\Users\Jose Luis\Desktop\Nueva carpeta (2)\vlcsnap-2016-02-22-17h32m58s86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7536"/>
            <a:ext cx="7951338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2226" name="Picture 2" descr="C:\Users\Jose Luis\Desktop\Nueva carpeta (2)\vlcsnap-2016-02-22-17h31m08s40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95133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3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3250" name="Picture 2" descr="C:\Users\Jose Luis\Desktop\Nueva carpeta (2)\vlcsnap-2016-02-22-17h30m54s21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88974"/>
            <a:ext cx="795133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  <p:sndAc>
      <p:stSnd>
        <p:snd r:embed="rId2" name="LOT ME CALL YOU SWEETHEAR.wav"/>
      </p:stSnd>
    </p:sndAc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5298" name="Picture 2" descr="C:\Users\Jose Luis\Desktop\Nueva carpeta (2)\vlcsnap-2016-02-22-17h29m57s76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782162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6322" name="Picture 2" descr="C:\Users\Jose Luis\Desktop\Nueva carpeta (2)\vlcsnap-2016-02-22-17h29m20s42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7536"/>
            <a:ext cx="7951338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7346" name="Picture 2" descr="C:\Users\Jose Luis\Desktop\Nueva carpeta (2)\vlcsnap-2016-02-22-17h28m22s67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74"/>
            <a:ext cx="7951338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54274" name="Picture 2" descr="C:\Users\Jose Luis\Desktop\Nueva carpeta (2)\vlcsnap-2016-02-22-17h30m16s54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412"/>
            <a:ext cx="795133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9218" name="Picture 2" descr="C:\Users\Jose Luis\Desktop\El_renacido_The_Revenant-223007701-lar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400" y="646098"/>
            <a:ext cx="6781819" cy="38147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6"/>
          </a:xfrm>
          <a:prstGeom prst="rect">
            <a:avLst/>
          </a:prstGeom>
          <a:noFill/>
        </p:spPr>
      </p:pic>
      <p:pic>
        <p:nvPicPr>
          <p:cNvPr id="7170" name="Picture 2" descr="C:\Users\Jose Luis\Desktop\gal-peliculas-el-renacido-2022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4036" y="646098"/>
            <a:ext cx="4253876" cy="37862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-media-cache-ak0.pinimg.com/564x/d1/1f/30/d11f30eba4c3c4747e82c326180c4653.jpg"/>
          <p:cNvPicPr>
            <a:picLocks noChangeAspect="1" noChangeArrowheads="1"/>
          </p:cNvPicPr>
          <p:nvPr/>
        </p:nvPicPr>
        <p:blipFill>
          <a:blip r:embed="rId2">
            <a:grayscl/>
            <a:lum bright="-49000" contrast="18000"/>
          </a:blip>
          <a:srcRect t="2970" b="2971"/>
          <a:stretch>
            <a:fillRect/>
          </a:stretch>
        </p:blipFill>
        <p:spPr bwMode="auto">
          <a:xfrm>
            <a:off x="0" y="-1"/>
            <a:ext cx="7848600" cy="5292725"/>
          </a:xfrm>
          <a:prstGeom prst="rect">
            <a:avLst/>
          </a:prstGeom>
          <a:noFill/>
        </p:spPr>
      </p:pic>
      <p:pic>
        <p:nvPicPr>
          <p:cNvPr id="2050" name="Picture 2" descr="C:\Users\Jose Luis\Desktop\Nueva carpeta (2)\vlcsnap-2016-02-22-17h08m00s87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" y="931850"/>
            <a:ext cx="7842200" cy="3533899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3924300" cy="264636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3924300" y="0"/>
            <a:ext cx="3924300" cy="264636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12250" y="0"/>
            <a:ext cx="7843656" cy="5292725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12250" y="2646363"/>
            <a:ext cx="3912050" cy="264636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3924301" y="2646363"/>
            <a:ext cx="3910325" cy="2646363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854" tIns="43927" rIns="87854" bIns="43927" anchor="ctr"/>
          <a:lstStyle/>
          <a:p>
            <a:pPr algn="ctr" defTabSz="878538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7848601" cy="5292725"/>
          </a:xfrm>
          <a:prstGeom prst="rect">
            <a:avLst/>
          </a:prstGeom>
          <a:noFill/>
        </p:spPr>
      </p:pic>
      <p:sp>
        <p:nvSpPr>
          <p:cNvPr id="15" name="Oval 3"/>
          <p:cNvSpPr>
            <a:spLocks noChangeArrowheads="1"/>
          </p:cNvSpPr>
          <p:nvPr/>
        </p:nvSpPr>
        <p:spPr bwMode="auto">
          <a:xfrm>
            <a:off x="1716866" y="441045"/>
            <a:ext cx="4537504" cy="4520901"/>
          </a:xfrm>
          <a:prstGeom prst="ellipse">
            <a:avLst/>
          </a:prstGeom>
          <a:solidFill>
            <a:srgbClr val="00FFFF"/>
          </a:solidFill>
          <a:ln w="368300">
            <a:solidFill>
              <a:srgbClr val="FF9933"/>
            </a:solidFill>
            <a:round/>
            <a:headEnd/>
            <a:tailEnd/>
          </a:ln>
        </p:spPr>
        <p:txBody>
          <a:bodyPr wrap="none" lIns="75091" tIns="37545" rIns="75091" bIns="37545" anchor="ctr"/>
          <a:lstStyle/>
          <a:p>
            <a:endParaRPr lang="fr-FR"/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16490" y="2616490"/>
            <a:ext cx="5292725" cy="5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72365" y="2616490"/>
            <a:ext cx="5292725" cy="5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784860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5235084"/>
            <a:ext cx="784860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926" y="220513"/>
            <a:ext cx="879927" cy="55872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06561" y="4851680"/>
            <a:ext cx="63088" cy="30851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1207" tIns="15604" rIns="31207" bIns="15604">
            <a:spAutoFit/>
          </a:bodyPr>
          <a:lstStyle/>
          <a:p>
            <a:pPr defTabSz="754184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06561" y="4520883"/>
            <a:ext cx="115923" cy="30851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1207" tIns="15604" rIns="31207" bIns="15604">
            <a:spAutoFit/>
          </a:bodyPr>
          <a:lstStyle/>
          <a:p>
            <a:pPr defTabSz="754184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6561" y="4410617"/>
            <a:ext cx="590658" cy="59192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391685" y="1929635"/>
            <a:ext cx="2310826" cy="983764"/>
          </a:xfrm>
          <a:prstGeom prst="rect">
            <a:avLst/>
          </a:prstGeom>
        </p:spPr>
        <p:txBody>
          <a:bodyPr wrap="square" lIns="75091" tIns="37545" rIns="75091" bIns="37545">
            <a:spAutoFit/>
          </a:bodyPr>
          <a:lstStyle/>
          <a:p>
            <a:pPr algn="ctr"/>
            <a:endParaRPr lang="es-ES" sz="59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697948" y="1047507"/>
            <a:ext cx="2697975" cy="3087445"/>
          </a:xfrm>
          <a:prstGeom prst="rect">
            <a:avLst/>
          </a:prstGeom>
        </p:spPr>
        <p:txBody>
          <a:bodyPr wrap="none" lIns="75091" tIns="37545" rIns="75091" bIns="37545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 FUERTE 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 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 TENGAS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DIA</a:t>
            </a:r>
            <a:endParaRPr lang="es-ES" sz="30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923904" y="4646626"/>
            <a:ext cx="1681234" cy="352822"/>
          </a:xfrm>
          <a:prstGeom prst="rect">
            <a:avLst/>
          </a:prstGeom>
        </p:spPr>
        <p:txBody>
          <a:bodyPr wrap="none" lIns="75091" tIns="37545" rIns="75091" bIns="37545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2" grpId="0" build="allAtOnce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34969"/>
            <a:ext cx="7848600" cy="1764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75083" tIns="37541" rIns="75083" bIns="37541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11393"/>
            <a:ext cx="7848600" cy="388133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75083" tIns="37541" rIns="75083" bIns="37541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0530" y="1"/>
            <a:ext cx="4185920" cy="120556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70203"/>
            <a:ext cx="7848600" cy="193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5083" tIns="37541" rIns="75083" bIns="3754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900" b="1" dirty="0">
                <a:latin typeface="Kristen ITC" pitchFamily="66" charset="0"/>
              </a:rPr>
              <a:t>¿Te ha gustado?</a:t>
            </a:r>
            <a:r>
              <a:rPr lang="es-ES" sz="3900" dirty="0">
                <a:latin typeface="Kristen ITC" pitchFamily="66" charset="0"/>
              </a:rPr>
              <a:t> </a:t>
            </a:r>
            <a:br>
              <a:rPr lang="es-ES" sz="3900" dirty="0">
                <a:latin typeface="Kristen ITC" pitchFamily="66" charset="0"/>
              </a:rPr>
            </a:br>
            <a:r>
              <a:rPr lang="es-ES" sz="3600" dirty="0">
                <a:latin typeface="Kristen ITC" pitchFamily="66" charset="0"/>
              </a:rPr>
              <a:t>Puedes ver más entrando </a:t>
            </a:r>
            <a:br>
              <a:rPr lang="es-ES" sz="3600" dirty="0">
                <a:latin typeface="Kristen ITC" pitchFamily="66" charset="0"/>
              </a:rPr>
            </a:br>
            <a:r>
              <a:rPr lang="es-ES" sz="3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81076" y="3646100"/>
            <a:ext cx="2289175" cy="215330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75083" tIns="37541" rIns="75083" bIns="3754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9971" y="3234443"/>
            <a:ext cx="2027555" cy="18230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66465" y="3763715"/>
            <a:ext cx="1046480" cy="76450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293514"/>
            <a:ext cx="457835" cy="41165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2705172"/>
            <a:ext cx="457835" cy="41165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116827"/>
            <a:ext cx="457835" cy="41165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3528484"/>
            <a:ext cx="457835" cy="411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RENACI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RENACIDO</Template>
  <TotalTime>21</TotalTime>
  <Words>576</Words>
  <Application>Microsoft Office PowerPoint</Application>
  <PresentationFormat>Personalizado</PresentationFormat>
  <Paragraphs>34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EL RENACIDO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2016-02-23T10:09:13Z</dcterms:created>
  <dcterms:modified xsi:type="dcterms:W3CDTF">2016-02-23T10:31:08Z</dcterms:modified>
</cp:coreProperties>
</file>