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410" r:id="rId3"/>
    <p:sldId id="455" r:id="rId4"/>
    <p:sldId id="457" r:id="rId5"/>
    <p:sldId id="440" r:id="rId6"/>
    <p:sldId id="463" r:id="rId7"/>
    <p:sldId id="451" r:id="rId8"/>
    <p:sldId id="449" r:id="rId9"/>
    <p:sldId id="453" r:id="rId10"/>
    <p:sldId id="447" r:id="rId11"/>
    <p:sldId id="458" r:id="rId12"/>
    <p:sldId id="439" r:id="rId13"/>
    <p:sldId id="433" r:id="rId14"/>
    <p:sldId id="430" r:id="rId15"/>
    <p:sldId id="434" r:id="rId16"/>
    <p:sldId id="460" r:id="rId17"/>
    <p:sldId id="427" r:id="rId18"/>
    <p:sldId id="450" r:id="rId19"/>
    <p:sldId id="428" r:id="rId20"/>
    <p:sldId id="435" r:id="rId21"/>
    <p:sldId id="461" r:id="rId22"/>
    <p:sldId id="436" r:id="rId23"/>
    <p:sldId id="437" r:id="rId24"/>
    <p:sldId id="441" r:id="rId25"/>
    <p:sldId id="442" r:id="rId26"/>
    <p:sldId id="429" r:id="rId27"/>
    <p:sldId id="443" r:id="rId28"/>
    <p:sldId id="445" r:id="rId29"/>
    <p:sldId id="448" r:id="rId30"/>
    <p:sldId id="431" r:id="rId31"/>
    <p:sldId id="452" r:id="rId32"/>
    <p:sldId id="411" r:id="rId33"/>
    <p:sldId id="467" r:id="rId34"/>
  </p:sldIdLst>
  <p:sldSz cx="11053763" cy="61214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Zvjgvczz+7lW28VbN5BkCw" hashData="sAgCxkbW+CbckUA/m7TnzzIJXZ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autoAdjust="0"/>
    <p:restoredTop sz="94557" autoAdjust="0"/>
  </p:normalViewPr>
  <p:slideViewPr>
    <p:cSldViewPr>
      <p:cViewPr>
        <p:scale>
          <a:sx n="70" d="100"/>
          <a:sy n="70" d="100"/>
        </p:scale>
        <p:origin x="-960" y="-582"/>
      </p:cViewPr>
      <p:guideLst>
        <p:guide orient="horz" pos="1928"/>
        <p:guide pos="348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08/12/2017</a:t>
            </a:fld>
            <a:endParaRPr lang="es-ES"/>
          </a:p>
        </p:txBody>
      </p:sp>
      <p:sp>
        <p:nvSpPr>
          <p:cNvPr id="4" name="3 Marcador de imagen de diapositiva"/>
          <p:cNvSpPr>
            <a:spLocks noGrp="1" noRot="1" noChangeAspect="1"/>
          </p:cNvSpPr>
          <p:nvPr>
            <p:ph type="sldImg" idx="2"/>
          </p:nvPr>
        </p:nvSpPr>
        <p:spPr>
          <a:xfrm>
            <a:off x="333375" y="685800"/>
            <a:ext cx="6191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9033" y="1901603"/>
            <a:ext cx="9395699" cy="131213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8065" y="3468793"/>
            <a:ext cx="7737634" cy="156435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73172" y="3933568"/>
            <a:ext cx="9395699" cy="121577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73172" y="2594511"/>
            <a:ext cx="9395699" cy="13390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52689" y="1428328"/>
            <a:ext cx="4882079" cy="403984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618997" y="1428328"/>
            <a:ext cx="4882079" cy="403984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2688" y="1370230"/>
            <a:ext cx="4883998" cy="57104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52688" y="1941278"/>
            <a:ext cx="4883998" cy="352689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615160" y="1370230"/>
            <a:ext cx="4885917" cy="57104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615160" y="1941278"/>
            <a:ext cx="4885917" cy="352689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52689" y="243723"/>
            <a:ext cx="3636612" cy="103723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321715" y="243724"/>
            <a:ext cx="6179361" cy="522444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52689" y="1280961"/>
            <a:ext cx="3636612" cy="418720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66615" y="4284980"/>
            <a:ext cx="6632258" cy="505866"/>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66615" y="546958"/>
            <a:ext cx="6632258" cy="36728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66615" y="4790846"/>
            <a:ext cx="6632258" cy="71841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013979" y="245141"/>
            <a:ext cx="2487097" cy="522302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52689" y="245141"/>
            <a:ext cx="7277061" cy="522302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08/12/2017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spli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9032" y="1901603"/>
            <a:ext cx="9395699" cy="1312133"/>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58065" y="3468793"/>
            <a:ext cx="7737634" cy="1564358"/>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52689" y="245140"/>
            <a:ext cx="9948387" cy="1020233"/>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52689" y="1428328"/>
            <a:ext cx="9948387" cy="4039841"/>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52689" y="5673632"/>
            <a:ext cx="2579211" cy="325908"/>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08/12/2017</a:t>
            </a:fld>
            <a:endParaRPr lang="es-ES"/>
          </a:p>
        </p:txBody>
      </p:sp>
      <p:sp>
        <p:nvSpPr>
          <p:cNvPr id="5" name="4 Marcador de pie de página"/>
          <p:cNvSpPr>
            <a:spLocks noGrp="1"/>
          </p:cNvSpPr>
          <p:nvPr>
            <p:ph type="ftr" sz="quarter" idx="3"/>
          </p:nvPr>
        </p:nvSpPr>
        <p:spPr>
          <a:xfrm>
            <a:off x="3776703" y="5673632"/>
            <a:ext cx="3500358" cy="32590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921865" y="5673632"/>
            <a:ext cx="2579211" cy="325908"/>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spli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52688" y="5574442"/>
            <a:ext cx="2579211" cy="42509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9.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33.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4.jpeg"/></Relationships>
</file>

<file path=ppt/slides/_rels/slide32.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hyperlink" Target="https://vk.com/mispps" TargetMode="External"/><Relationship Id="rId3" Type="http://schemas.openxmlformats.org/officeDocument/2006/relationships/image" Target="../media/image35.png"/><Relationship Id="rId7" Type="http://schemas.openxmlformats.org/officeDocument/2006/relationships/hyperlink" Target="https://www.facebook.com/mispps" TargetMode="External"/><Relationship Id="rId12" Type="http://schemas.openxmlformats.org/officeDocument/2006/relationships/image" Target="../media/image4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7.png"/><Relationship Id="rId11" Type="http://schemas.openxmlformats.org/officeDocument/2006/relationships/hyperlink" Target="https://plus.google.com/+Mispps/" TargetMode="External"/><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14" name="Picture 3" descr="illusion-013"/>
          <p:cNvPicPr>
            <a:picLocks noChangeAspect="1" noChangeArrowheads="1"/>
          </p:cNvPicPr>
          <p:nvPr/>
        </p:nvPicPr>
        <p:blipFill>
          <a:blip r:embed="rId3" cstate="print">
            <a:duotone>
              <a:schemeClr val="accent2">
                <a:shade val="45000"/>
                <a:satMod val="135000"/>
              </a:schemeClr>
              <a:prstClr val="white"/>
            </a:duotone>
            <a:lum bright="58000" contrast="100000"/>
          </a:blip>
          <a:srcRect/>
          <a:stretch>
            <a:fillRect/>
          </a:stretch>
        </p:blipFill>
        <p:spPr bwMode="auto">
          <a:xfrm>
            <a:off x="0" y="0"/>
            <a:ext cx="11053763" cy="61384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018629" y="3018632"/>
            <a:ext cx="6121400" cy="84144"/>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950992" y="3018632"/>
            <a:ext cx="6121400" cy="84144"/>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11053763" cy="62046"/>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054734"/>
            <a:ext cx="11053763" cy="6666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597659" y="5101184"/>
            <a:ext cx="679200" cy="684606"/>
          </a:xfrm>
          <a:prstGeom prst="rect">
            <a:avLst/>
          </a:prstGeom>
          <a:noFill/>
          <a:ln w="38100">
            <a:solidFill>
              <a:srgbClr val="1CDEF8"/>
            </a:solidFill>
            <a:miter lim="800000"/>
            <a:headEnd/>
            <a:tailEnd/>
          </a:ln>
        </p:spPr>
      </p:pic>
      <p:sp>
        <p:nvSpPr>
          <p:cNvPr id="19" name="18 Rectángulo"/>
          <p:cNvSpPr/>
          <p:nvPr/>
        </p:nvSpPr>
        <p:spPr>
          <a:xfrm>
            <a:off x="2393960" y="4080948"/>
            <a:ext cx="325450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383609" y="774684"/>
            <a:ext cx="6788524" cy="3889667"/>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EL REINO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 LOS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ENANOS</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532927" y="5008664"/>
            <a:ext cx="2428391" cy="833739"/>
          </a:xfrm>
          <a:prstGeom prst="rect">
            <a:avLst/>
          </a:prstGeom>
          <a:noFill/>
        </p:spPr>
      </p:pic>
      <p:pic>
        <p:nvPicPr>
          <p:cNvPr id="12" name="Picture 8"/>
          <p:cNvPicPr>
            <a:picLocks noChangeAspect="1" noChangeArrowheads="1"/>
          </p:cNvPicPr>
          <p:nvPr/>
        </p:nvPicPr>
        <p:blipFill>
          <a:blip r:embed="rId7" cstate="print"/>
          <a:srcRect/>
          <a:stretch>
            <a:fillRect/>
          </a:stretch>
        </p:blipFill>
        <p:spPr bwMode="auto">
          <a:xfrm>
            <a:off x="565196" y="682569"/>
            <a:ext cx="1239709" cy="646148"/>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17004" y="168379"/>
            <a:ext cx="944176" cy="952218"/>
          </a:xfrm>
          <a:prstGeom prst="rect">
            <a:avLst/>
          </a:prstGeom>
          <a:noFill/>
          <a:ln w="9525">
            <a:noFill/>
            <a:miter lim="800000"/>
            <a:headEnd/>
            <a:tailEnd/>
          </a:ln>
        </p:spPr>
      </p:pic>
    </p:spTree>
  </p:cSld>
  <p:clrMapOvr>
    <a:masterClrMapping/>
  </p:clrMapOvr>
  <p:transition spd="med" advTm="12000">
    <p:split/>
    <p:sndAc>
      <p:stSnd>
        <p:snd r:embed="rId2" name="45108-AD_Leplusbeaumetier_00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descr="Uno de los espectáculos del parque temático, llamado también ‘El Reino de las personas pequeñitas’. "/>
          <p:cNvPicPr>
            <a:picLocks noChangeAspect="1" noChangeArrowheads="1"/>
          </p:cNvPicPr>
          <p:nvPr/>
        </p:nvPicPr>
        <p:blipFill>
          <a:blip r:embed="rId2"/>
          <a:srcRect/>
          <a:stretch>
            <a:fillRect/>
          </a:stretch>
        </p:blipFill>
        <p:spPr bwMode="auto">
          <a:xfrm>
            <a:off x="0" y="0"/>
            <a:ext cx="11299660" cy="6346848"/>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d5463f05-400"/>
          <p:cNvPicPr>
            <a:picLocks noChangeAspect="1" noChangeArrowheads="1"/>
          </p:cNvPicPr>
          <p:nvPr/>
        </p:nvPicPr>
        <p:blipFill>
          <a:blip r:embed="rId2"/>
          <a:srcRect b="32888"/>
          <a:stretch>
            <a:fillRect/>
          </a:stretch>
        </p:blipFill>
        <p:spPr bwMode="auto">
          <a:xfrm>
            <a:off x="5955509" y="0"/>
            <a:ext cx="5429288" cy="6121400"/>
          </a:xfrm>
          <a:prstGeom prst="rect">
            <a:avLst/>
          </a:prstGeom>
          <a:noFill/>
        </p:spPr>
      </p:pic>
      <p:sp>
        <p:nvSpPr>
          <p:cNvPr id="2" name="1 Rectángulo"/>
          <p:cNvSpPr/>
          <p:nvPr/>
        </p:nvSpPr>
        <p:spPr>
          <a:xfrm>
            <a:off x="6598451" y="1131874"/>
            <a:ext cx="3929090" cy="4801314"/>
          </a:xfrm>
          <a:prstGeom prst="rect">
            <a:avLst/>
          </a:prstGeom>
        </p:spPr>
        <p:txBody>
          <a:bodyPr wrap="square">
            <a:spAutoFit/>
          </a:bodyPr>
          <a:lstStyle/>
          <a:p>
            <a:pPr algn="ctr"/>
            <a:r>
              <a:rPr lang="es-ES" dirty="0" smtClean="0">
                <a:latin typeface="Brush Script MT" pitchFamily="66" charset="0"/>
              </a:rPr>
              <a:t>Tradicionalmente los enanos han formado parte de la constelación de excéntricas figuras que los circos más rancios utilizaban para explotar las desfiguraciones de su cuerpo y provocar la carcajada fácil del público. Junto a los jorobados y las mujeres barbudas, entre otros, quienes sufrían enanismo eran convertidos en payasos involuntarios cuya capacidad para provocar hilaridad radicaba sobre todo en su físico. No obstante, el auge de lo políticamente correcto fue acabando con estos personajes hasta hacerlos desaparecer de cualquier espectáculo que pueda ser considerado denigrante. En Occidente, claro, porque en países como China continúan haciendo reír. Es más, en el gigante asiático se ha construido para ellos mucho más que un circo: es El Reino de las Personas Pequeñitas</a:t>
            </a:r>
            <a:r>
              <a:rPr lang="es-ES" dirty="0" smtClean="0"/>
              <a:t>.</a:t>
            </a:r>
            <a:endParaRPr lang="es-ES" dirty="0"/>
          </a:p>
        </p:txBody>
      </p:sp>
      <p:pic>
        <p:nvPicPr>
          <p:cNvPr id="4" name="Picture 2" descr="C:\Documents and Settings\Jose Luis\Escritorio\Imágenes-De-La-Aldea-De-Yangsi-China.jpg"/>
          <p:cNvPicPr>
            <a:picLocks noChangeAspect="1" noChangeArrowheads="1"/>
          </p:cNvPicPr>
          <p:nvPr/>
        </p:nvPicPr>
        <p:blipFill>
          <a:blip r:embed="rId3"/>
          <a:srcRect/>
          <a:stretch>
            <a:fillRect/>
          </a:stretch>
        </p:blipFill>
        <p:spPr bwMode="auto">
          <a:xfrm>
            <a:off x="0" y="-155576"/>
            <a:ext cx="6191250" cy="6276976"/>
          </a:xfrm>
          <a:prstGeom prst="rect">
            <a:avLst/>
          </a:prstGeom>
          <a:noFill/>
        </p:spPr>
      </p:pic>
      <p:pic>
        <p:nvPicPr>
          <p:cNvPr id="3" name="Picture 2" descr="E:\formas montar\2cxx0f8.gif"/>
          <p:cNvPicPr>
            <a:picLocks noChangeAspect="1" noChangeArrowheads="1" noCrop="1"/>
          </p:cNvPicPr>
          <p:nvPr/>
        </p:nvPicPr>
        <p:blipFill>
          <a:blip r:embed="rId4" cstate="print"/>
          <a:srcRect/>
          <a:stretch>
            <a:fillRect/>
          </a:stretch>
        </p:blipFill>
        <p:spPr bwMode="auto">
          <a:xfrm>
            <a:off x="5241129" y="5489592"/>
            <a:ext cx="1143008" cy="800634"/>
          </a:xfrm>
          <a:prstGeom prst="rect">
            <a:avLst/>
          </a:prstGeom>
          <a:noFill/>
        </p:spPr>
      </p:pic>
    </p:spTree>
  </p:cSld>
  <p:clrMapOvr>
    <a:masterClrMapping/>
  </p:clrMapOvr>
  <p:transition spd="med" advTm="43000">
    <p:spli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2" name="Picture 2" descr="C:\Documents and Settings\Jose Luis\Escritorio\Yangsi-La-Alde-De-Los-Enanos.jpg"/>
          <p:cNvPicPr>
            <a:picLocks noChangeAspect="1" noChangeArrowheads="1"/>
          </p:cNvPicPr>
          <p:nvPr/>
        </p:nvPicPr>
        <p:blipFill>
          <a:blip r:embed="rId2"/>
          <a:srcRect/>
          <a:stretch>
            <a:fillRect/>
          </a:stretch>
        </p:blipFill>
        <p:spPr bwMode="auto">
          <a:xfrm>
            <a:off x="-1" y="-1"/>
            <a:ext cx="11053764" cy="612140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5463f05-400"/>
          <p:cNvPicPr>
            <a:picLocks noChangeAspect="1" noChangeArrowheads="1"/>
          </p:cNvPicPr>
          <p:nvPr/>
        </p:nvPicPr>
        <p:blipFill>
          <a:blip r:embed="rId2"/>
          <a:srcRect/>
          <a:stretch>
            <a:fillRect/>
          </a:stretch>
        </p:blipFill>
        <p:spPr bwMode="auto">
          <a:xfrm>
            <a:off x="454783" y="0"/>
            <a:ext cx="6143668" cy="6121400"/>
          </a:xfrm>
          <a:prstGeom prst="rect">
            <a:avLst/>
          </a:prstGeom>
          <a:noFill/>
        </p:spPr>
      </p:pic>
      <p:sp>
        <p:nvSpPr>
          <p:cNvPr id="4" name="Oval 2"/>
          <p:cNvSpPr>
            <a:spLocks noChangeArrowheads="1"/>
          </p:cNvSpPr>
          <p:nvPr/>
        </p:nvSpPr>
        <p:spPr bwMode="auto">
          <a:xfrm>
            <a:off x="7513118" y="1473915"/>
            <a:ext cx="3108893" cy="4137386"/>
          </a:xfrm>
          <a:prstGeom prst="ellipse">
            <a:avLst/>
          </a:prstGeom>
          <a:noFill/>
          <a:ln w="38100">
            <a:solidFill>
              <a:schemeClr val="accent6">
                <a:lumMod val="50000"/>
              </a:schemeClr>
            </a:solidFill>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FFFF00"/>
            </a:extrusionClr>
          </a:sp3d>
        </p:spPr>
        <p:txBody>
          <a:bodyPr wrap="none" lIns="38002" tIns="19001" rIns="38002" bIns="19001" anchor="ctr">
            <a:flatTx/>
          </a:bodyPr>
          <a:lstStyle/>
          <a:p>
            <a:endParaRPr lang="es-ES" dirty="0">
              <a:solidFill>
                <a:srgbClr val="FF0000"/>
              </a:solidFill>
            </a:endParaRPr>
          </a:p>
        </p:txBody>
      </p:sp>
      <p:sp>
        <p:nvSpPr>
          <p:cNvPr id="5" name="Oval 3"/>
          <p:cNvSpPr>
            <a:spLocks noChangeArrowheads="1"/>
          </p:cNvSpPr>
          <p:nvPr/>
        </p:nvSpPr>
        <p:spPr bwMode="auto">
          <a:xfrm rot="835005">
            <a:off x="6258984" y="1338166"/>
            <a:ext cx="3936721" cy="3598096"/>
          </a:xfrm>
          <a:prstGeom prst="ellipse">
            <a:avLst/>
          </a:prstGeom>
          <a:noFill/>
          <a:ln w="209550">
            <a:solidFill>
              <a:srgbClr val="FF0000"/>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chemeClr val="accent1"/>
            </a:extrusionClr>
          </a:sp3d>
        </p:spPr>
        <p:txBody>
          <a:bodyPr wrap="none" lIns="38002" tIns="19001" rIns="38002" bIns="19001" anchor="ctr">
            <a:flatTx/>
          </a:bodyPr>
          <a:lstStyle/>
          <a:p>
            <a:endParaRPr lang="es-ES"/>
          </a:p>
        </p:txBody>
      </p:sp>
      <p:sp>
        <p:nvSpPr>
          <p:cNvPr id="6" name="Oval 2"/>
          <p:cNvSpPr>
            <a:spLocks noChangeArrowheads="1"/>
          </p:cNvSpPr>
          <p:nvPr/>
        </p:nvSpPr>
        <p:spPr bwMode="auto">
          <a:xfrm rot="2069121">
            <a:off x="5529882" y="-122732"/>
            <a:ext cx="3183738" cy="3890806"/>
          </a:xfrm>
          <a:prstGeom prst="ellipse">
            <a:avLst/>
          </a:prstGeom>
          <a:noFill/>
          <a:ln w="38100">
            <a:solidFill>
              <a:schemeClr val="accent6">
                <a:lumMod val="50000"/>
              </a:schemeClr>
            </a:solidFill>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FFFF00"/>
            </a:extrusionClr>
          </a:sp3d>
        </p:spPr>
        <p:txBody>
          <a:bodyPr wrap="none" lIns="38002" tIns="19001" rIns="38002" bIns="19001" anchor="ctr">
            <a:flatTx/>
          </a:bodyPr>
          <a:lstStyle/>
          <a:p>
            <a:endParaRPr lang="es-ES" dirty="0">
              <a:solidFill>
                <a:srgbClr val="FF0000"/>
              </a:solidFill>
            </a:endParaRPr>
          </a:p>
        </p:txBody>
      </p:sp>
      <p:sp>
        <p:nvSpPr>
          <p:cNvPr id="7" name="6 Rectángulo"/>
          <p:cNvSpPr/>
          <p:nvPr/>
        </p:nvSpPr>
        <p:spPr>
          <a:xfrm>
            <a:off x="1169163" y="560370"/>
            <a:ext cx="4286280" cy="3785652"/>
          </a:xfrm>
          <a:prstGeom prst="rect">
            <a:avLst/>
          </a:prstGeom>
        </p:spPr>
        <p:txBody>
          <a:bodyPr wrap="square">
            <a:spAutoFit/>
          </a:bodyPr>
          <a:lstStyle/>
          <a:p>
            <a:r>
              <a:rPr lang="es-ES" sz="2000" i="1" dirty="0" smtClean="0">
                <a:latin typeface="Brush Script MT" pitchFamily="66" charset="0"/>
              </a:rPr>
              <a:t>Oficialmente, son felices: el parque les ha permitido encontrar un trabajo, y en su interior se sienten menos discriminados que fuera, donde la inmisericorde sociedad china los trata con crueldad. De hecho, en el parque los jefes se eligen mediante una votación democrática, algo que no pueden hacer los chinos de mayor altura, y disfrutan de seguridad social gratuita. «De no ser por esta iniciativa, la mayoría de nosotros estaríamos desempleados y viviríamos en la indigencia», comentó uno de los especialistas en acrobacia a la agencia de noticias oficial </a:t>
            </a:r>
            <a:r>
              <a:rPr lang="es-ES" sz="2000" i="1" dirty="0" err="1" smtClean="0">
                <a:latin typeface="Brush Script MT" pitchFamily="66" charset="0"/>
              </a:rPr>
              <a:t>Xinhua</a:t>
            </a:r>
            <a:r>
              <a:rPr lang="es-ES" sz="2000" i="1" dirty="0" smtClean="0">
                <a:latin typeface="Brush Script MT" pitchFamily="66" charset="0"/>
              </a:rPr>
              <a:t>.</a:t>
            </a:r>
            <a:endParaRPr lang="es-ES" sz="2000" i="1" dirty="0">
              <a:latin typeface="Brush Script MT" pitchFamily="66" charset="0"/>
            </a:endParaRPr>
          </a:p>
        </p:txBody>
      </p:sp>
      <p:pic>
        <p:nvPicPr>
          <p:cNvPr id="8" name="Picture 2" descr="E:\formas montar\2cxx0f8.gif"/>
          <p:cNvPicPr>
            <a:picLocks noChangeAspect="1" noChangeArrowheads="1" noCrop="1"/>
          </p:cNvPicPr>
          <p:nvPr/>
        </p:nvPicPr>
        <p:blipFill>
          <a:blip r:embed="rId3" cstate="print"/>
          <a:srcRect/>
          <a:stretch>
            <a:fillRect/>
          </a:stretch>
        </p:blipFill>
        <p:spPr bwMode="auto">
          <a:xfrm>
            <a:off x="5598320" y="5124966"/>
            <a:ext cx="1143008" cy="800634"/>
          </a:xfrm>
          <a:prstGeom prst="rect">
            <a:avLst/>
          </a:prstGeom>
          <a:noFill/>
        </p:spPr>
      </p:pic>
    </p:spTree>
  </p:cSld>
  <p:clrMapOvr>
    <a:masterClrMapping/>
  </p:clrMapOvr>
  <p:transition spd="med" advTm="33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3000" fill="hold"/>
                                        <p:tgtEl>
                                          <p:spTgt spid="4"/>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5"/>
                                        </p:tgtEl>
                                        <p:attrNameLst>
                                          <p:attrName>r</p:attrName>
                                        </p:attrNameLst>
                                      </p:cBhvr>
                                    </p:animRot>
                                  </p:childTnLst>
                                </p:cTn>
                              </p:par>
                              <p:par>
                                <p:cTn id="9" presetID="8" presetClass="emph" presetSubtype="0" fill="hold" grpId="0" nodeType="withEffect">
                                  <p:stCondLst>
                                    <p:cond delay="0"/>
                                  </p:stCondLst>
                                  <p:childTnLst>
                                    <p:animRot by="10800000">
                                      <p:cBhvr>
                                        <p:cTn id="10" dur="3000" fill="hold"/>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Imagen relacionada"/>
          <p:cNvPicPr>
            <a:picLocks noChangeAspect="1" noChangeArrowheads="1"/>
          </p:cNvPicPr>
          <p:nvPr/>
        </p:nvPicPr>
        <p:blipFill>
          <a:blip r:embed="rId2"/>
          <a:srcRect/>
          <a:stretch>
            <a:fillRect/>
          </a:stretch>
        </p:blipFill>
        <p:spPr bwMode="auto">
          <a:xfrm>
            <a:off x="-1" y="0"/>
            <a:ext cx="11053763" cy="61214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Resultado de imagen de yangsi china"/>
          <p:cNvPicPr>
            <a:picLocks noChangeAspect="1" noChangeArrowheads="1"/>
          </p:cNvPicPr>
          <p:nvPr/>
        </p:nvPicPr>
        <p:blipFill>
          <a:blip r:embed="rId2"/>
          <a:srcRect/>
          <a:stretch>
            <a:fillRect/>
          </a:stretch>
        </p:blipFill>
        <p:spPr bwMode="auto">
          <a:xfrm>
            <a:off x="-1" y="0"/>
            <a:ext cx="11053763" cy="61214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5463f05-400"/>
          <p:cNvPicPr>
            <a:picLocks noChangeAspect="1" noChangeArrowheads="1"/>
          </p:cNvPicPr>
          <p:nvPr/>
        </p:nvPicPr>
        <p:blipFill>
          <a:blip r:embed="rId2"/>
          <a:srcRect/>
          <a:stretch>
            <a:fillRect/>
          </a:stretch>
        </p:blipFill>
        <p:spPr bwMode="auto">
          <a:xfrm>
            <a:off x="6169823" y="0"/>
            <a:ext cx="5098254" cy="6121400"/>
          </a:xfrm>
          <a:prstGeom prst="rect">
            <a:avLst/>
          </a:prstGeom>
          <a:noFill/>
        </p:spPr>
      </p:pic>
      <p:sp>
        <p:nvSpPr>
          <p:cNvPr id="2" name="1 Rectángulo"/>
          <p:cNvSpPr/>
          <p:nvPr/>
        </p:nvSpPr>
        <p:spPr>
          <a:xfrm>
            <a:off x="6812765" y="1274750"/>
            <a:ext cx="3357586" cy="2677656"/>
          </a:xfrm>
          <a:prstGeom prst="rect">
            <a:avLst/>
          </a:prstGeom>
        </p:spPr>
        <p:txBody>
          <a:bodyPr wrap="square">
            <a:spAutoFit/>
          </a:bodyPr>
          <a:lstStyle/>
          <a:p>
            <a:pPr algn="ctr"/>
            <a:r>
              <a:rPr lang="es-ES" sz="2800" b="1" dirty="0" smtClean="0">
                <a:latin typeface="Freestyle Script" pitchFamily="66" charset="0"/>
              </a:rPr>
              <a:t>Un parque temático de China emplea a 200 hombres y mujeres de talla baja para diversión de los turistas. El debate está servido: ¿un degradante zoológico humano o una buena salida laboral?</a:t>
            </a:r>
            <a:endParaRPr lang="es-ES" sz="2800" b="1" dirty="0">
              <a:latin typeface="Freestyle Script" pitchFamily="66" charset="0"/>
            </a:endParaRPr>
          </a:p>
        </p:txBody>
      </p:sp>
      <p:pic>
        <p:nvPicPr>
          <p:cNvPr id="4" name="Picture 2" descr="C:\Documents and Settings\Jose Luis\Escritorio\Yangsi-China.jpeg"/>
          <p:cNvPicPr>
            <a:picLocks noChangeAspect="1" noChangeArrowheads="1"/>
          </p:cNvPicPr>
          <p:nvPr/>
        </p:nvPicPr>
        <p:blipFill>
          <a:blip r:embed="rId3"/>
          <a:srcRect l="1529" r="42891"/>
          <a:stretch>
            <a:fillRect/>
          </a:stretch>
        </p:blipFill>
        <p:spPr bwMode="auto">
          <a:xfrm>
            <a:off x="-188159" y="0"/>
            <a:ext cx="6143668" cy="6121400"/>
          </a:xfrm>
          <a:prstGeom prst="rect">
            <a:avLst/>
          </a:prstGeom>
          <a:noFill/>
        </p:spPr>
      </p:pic>
      <p:pic>
        <p:nvPicPr>
          <p:cNvPr id="5" name="Picture 6" descr="C:\Documents and Settings\Mousset gérard\Mes documents\Gerard MOUSSET\DOCPERSO\QUARANTAINE\ordinateur_51.gif"/>
          <p:cNvPicPr>
            <a:picLocks noChangeAspect="1" noChangeArrowheads="1" noCrop="1"/>
          </p:cNvPicPr>
          <p:nvPr/>
        </p:nvPicPr>
        <p:blipFill>
          <a:blip r:embed="rId4" cstate="print"/>
          <a:srcRect/>
          <a:stretch>
            <a:fillRect/>
          </a:stretch>
        </p:blipFill>
        <p:spPr bwMode="auto">
          <a:xfrm rot="328932">
            <a:off x="5360464" y="4962582"/>
            <a:ext cx="1658237" cy="1082083"/>
          </a:xfrm>
          <a:prstGeom prst="rect">
            <a:avLst/>
          </a:prstGeom>
          <a:noFill/>
          <a:ln w="9525">
            <a:noFill/>
            <a:miter lim="800000"/>
            <a:headEnd/>
            <a:tailEnd/>
          </a:ln>
        </p:spPr>
      </p:pic>
    </p:spTree>
  </p:cSld>
  <p:clrMapOvr>
    <a:masterClrMapping/>
  </p:clrMapOvr>
  <p:transition spd="med" advTm="20000">
    <p:spli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czzofHQHmaU/TzMs61v6NcI/AAAAAAAACV0/uS27Hg0W_l0/s1600/0k0289_gif-sicodelicos-17.gif"/>
          <p:cNvPicPr>
            <a:picLocks noChangeAspect="1" noChangeArrowheads="1" noCrop="1"/>
          </p:cNvPicPr>
          <p:nvPr/>
        </p:nvPicPr>
        <p:blipFill>
          <a:blip r:embed="rId3">
            <a:duotone>
              <a:schemeClr val="accent5">
                <a:shade val="45000"/>
                <a:satMod val="135000"/>
              </a:schemeClr>
              <a:prstClr val="white"/>
            </a:duotone>
            <a:lum bright="-14000" contrast="100000"/>
          </a:blip>
          <a:srcRect/>
          <a:stretch>
            <a:fillRect/>
          </a:stretch>
        </p:blipFill>
        <p:spPr bwMode="auto">
          <a:xfrm>
            <a:off x="0" y="-15"/>
            <a:ext cx="11053763" cy="6121415"/>
          </a:xfrm>
          <a:prstGeom prst="rect">
            <a:avLst/>
          </a:prstGeom>
          <a:noFill/>
        </p:spPr>
      </p:pic>
      <p:pic>
        <p:nvPicPr>
          <p:cNvPr id="163842" name="Picture 2" descr="Resultado de imagen de yangsi china"/>
          <p:cNvPicPr>
            <a:picLocks noChangeAspect="1" noChangeArrowheads="1"/>
          </p:cNvPicPr>
          <p:nvPr/>
        </p:nvPicPr>
        <p:blipFill>
          <a:blip r:embed="rId4"/>
          <a:srcRect/>
          <a:stretch>
            <a:fillRect/>
          </a:stretch>
        </p:blipFill>
        <p:spPr bwMode="auto">
          <a:xfrm>
            <a:off x="1240601" y="846122"/>
            <a:ext cx="8312964" cy="4773136"/>
          </a:xfrm>
          <a:prstGeom prst="rect">
            <a:avLst/>
          </a:prstGeom>
          <a:noFill/>
        </p:spPr>
      </p:pic>
    </p:spTree>
  </p:cSld>
  <p:clrMapOvr>
    <a:masterClrMapping/>
  </p:clrMapOvr>
  <p:transition spd="med" advTm="6000">
    <p:split/>
    <p:sndAc>
      <p:stSnd>
        <p:snd r:embed="rId2" name="clasica - musica celta &amp; ambiental - violin - la musica de los dios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d5463f05-400"/>
          <p:cNvPicPr>
            <a:picLocks noChangeAspect="1" noChangeArrowheads="1"/>
          </p:cNvPicPr>
          <p:nvPr/>
        </p:nvPicPr>
        <p:blipFill>
          <a:blip r:embed="rId2"/>
          <a:srcRect/>
          <a:stretch>
            <a:fillRect/>
          </a:stretch>
        </p:blipFill>
        <p:spPr bwMode="auto">
          <a:xfrm>
            <a:off x="1240601" y="0"/>
            <a:ext cx="9001188" cy="6775476"/>
          </a:xfrm>
          <a:prstGeom prst="rect">
            <a:avLst/>
          </a:prstGeom>
          <a:noFill/>
        </p:spPr>
      </p:pic>
      <p:sp>
        <p:nvSpPr>
          <p:cNvPr id="2" name="1 Rectángulo"/>
          <p:cNvSpPr/>
          <p:nvPr/>
        </p:nvSpPr>
        <p:spPr>
          <a:xfrm>
            <a:off x="2812237" y="631808"/>
            <a:ext cx="5524500" cy="4247317"/>
          </a:xfrm>
          <a:prstGeom prst="rect">
            <a:avLst/>
          </a:prstGeom>
        </p:spPr>
        <p:txBody>
          <a:bodyPr>
            <a:spAutoFit/>
          </a:bodyPr>
          <a:lstStyle/>
          <a:p>
            <a:r>
              <a:rPr lang="es-ES" dirty="0" smtClean="0">
                <a:latin typeface="Brush Script MT" pitchFamily="66" charset="0"/>
              </a:rPr>
              <a:t>Se trata del parque temático que ha sido calificado como ‘el atractivo turístico más extraño de China’. Y, sin duda, a este lugar fundado por el magnate </a:t>
            </a:r>
            <a:r>
              <a:rPr lang="es-ES" dirty="0" err="1" smtClean="0">
                <a:latin typeface="Brush Script MT" pitchFamily="66" charset="0"/>
              </a:rPr>
              <a:t>Chen</a:t>
            </a:r>
            <a:r>
              <a:rPr lang="es-ES" dirty="0" smtClean="0">
                <a:latin typeface="Brush Script MT" pitchFamily="66" charset="0"/>
              </a:rPr>
              <a:t> </a:t>
            </a:r>
            <a:r>
              <a:rPr lang="es-ES" dirty="0" err="1" smtClean="0">
                <a:latin typeface="Brush Script MT" pitchFamily="66" charset="0"/>
              </a:rPr>
              <a:t>Mingjing</a:t>
            </a:r>
            <a:r>
              <a:rPr lang="es-ES" dirty="0" smtClean="0">
                <a:latin typeface="Brush Script MT" pitchFamily="66" charset="0"/>
              </a:rPr>
              <a:t> en 2009 en Kunming, la capital de la provincia sureña de Yunnan, ese apelativo se le queda corto. Porque allí trabajan unos doscientos enanos con edades comprendidas entre los 19 y los 48 años. Hacen las delicias de los turistas chinos, que ríen a mandíbula batiente con actuaciones picantes en las que no faltan ni ‘</a:t>
            </a:r>
            <a:r>
              <a:rPr lang="es-ES" dirty="0" err="1" smtClean="0">
                <a:latin typeface="Brush Script MT" pitchFamily="66" charset="0"/>
              </a:rPr>
              <a:t>drag-queens</a:t>
            </a:r>
            <a:r>
              <a:rPr lang="es-ES" dirty="0" smtClean="0">
                <a:latin typeface="Brush Script MT" pitchFamily="66" charset="0"/>
              </a:rPr>
              <a:t>’, se asombran con las piruetas de los más flexibles, y aplauden los coloridos espectáculos folclóricos propios de una heterogénea provincia en la que habita una veintena de minorías étnicas. Luego llega la hora de los </a:t>
            </a:r>
            <a:r>
              <a:rPr lang="es-ES" dirty="0" err="1" smtClean="0">
                <a:latin typeface="Brush Script MT" pitchFamily="66" charset="0"/>
              </a:rPr>
              <a:t>selfis</a:t>
            </a:r>
            <a:r>
              <a:rPr lang="es-ES" dirty="0" smtClean="0">
                <a:latin typeface="Brush Script MT" pitchFamily="66" charset="0"/>
              </a:rPr>
              <a:t>, y quienes abonan un extra pueden incluso retratarse con alguno de los enanos en brazos. Es, sin duda, lo más cercano a un zoológico humano. Pero, aparentemente, a quienes lo pueblan no les importa. «Solo se han marchado unos pocos, y en su mayoría porque tenían morriña</a:t>
            </a:r>
            <a:r>
              <a:rPr lang="es-ES" dirty="0" smtClean="0">
                <a:latin typeface="Brush Script MT" pitchFamily="66" charset="0"/>
              </a:rPr>
              <a:t>»,</a:t>
            </a:r>
            <a:endParaRPr lang="es-ES" dirty="0">
              <a:latin typeface="Brush Script MT" pitchFamily="66" charset="0"/>
            </a:endParaRPr>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88366" y="4962582"/>
            <a:ext cx="1658237" cy="1082083"/>
          </a:xfrm>
          <a:prstGeom prst="rect">
            <a:avLst/>
          </a:prstGeom>
          <a:noFill/>
          <a:ln w="9525">
            <a:noFill/>
            <a:miter lim="800000"/>
            <a:headEnd/>
            <a:tailEnd/>
          </a:ln>
        </p:spPr>
      </p:pic>
    </p:spTree>
  </p:cSld>
  <p:clrMapOvr>
    <a:masterClrMapping/>
  </p:clrMapOvr>
  <p:transition spd="med" advTm="56000">
    <p:spli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descr="C:\Documents and Settings\Jose Luis\Escritorio\Yangsi-China.jpeg"/>
          <p:cNvPicPr>
            <a:picLocks noChangeAspect="1" noChangeArrowheads="1"/>
          </p:cNvPicPr>
          <p:nvPr/>
        </p:nvPicPr>
        <p:blipFill>
          <a:blip r:embed="rId2"/>
          <a:srcRect/>
          <a:stretch>
            <a:fillRect/>
          </a:stretch>
        </p:blipFill>
        <p:spPr bwMode="auto">
          <a:xfrm>
            <a:off x="0" y="0"/>
            <a:ext cx="11053763" cy="61214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Imagen relacionada"/>
          <p:cNvPicPr>
            <a:picLocks noChangeAspect="1" noChangeArrowheads="1"/>
          </p:cNvPicPr>
          <p:nvPr/>
        </p:nvPicPr>
        <p:blipFill>
          <a:blip r:embed="rId2"/>
          <a:srcRect/>
          <a:stretch>
            <a:fillRect/>
          </a:stretch>
        </p:blipFill>
        <p:spPr bwMode="auto">
          <a:xfrm>
            <a:off x="-1" y="0"/>
            <a:ext cx="11053763" cy="6544644"/>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C:\Documents and Settings\Jose Luis\Escritorio\10-Imágenes-De-La-Aldea-De-Yangsi-La-Aldea-De-Los-Enanos.jpg"/>
          <p:cNvPicPr>
            <a:picLocks noChangeAspect="1" noChangeArrowheads="1"/>
          </p:cNvPicPr>
          <p:nvPr/>
        </p:nvPicPr>
        <p:blipFill>
          <a:blip r:embed="rId2"/>
          <a:srcRect/>
          <a:stretch>
            <a:fillRect/>
          </a:stretch>
        </p:blipFill>
        <p:spPr bwMode="auto">
          <a:xfrm>
            <a:off x="-1" y="0"/>
            <a:ext cx="11053764" cy="6191843"/>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C:\Documents and Settings\Jose Luis\Escritorio\Las-10-Mejores-Imágenes-De-La-Aldea-De-Yangsi-China.jpeg"/>
          <p:cNvPicPr>
            <a:picLocks noChangeAspect="1" noChangeArrowheads="1"/>
          </p:cNvPicPr>
          <p:nvPr/>
        </p:nvPicPr>
        <p:blipFill>
          <a:blip r:embed="rId2"/>
          <a:srcRect/>
          <a:stretch>
            <a:fillRect/>
          </a:stretch>
        </p:blipFill>
        <p:spPr bwMode="auto">
          <a:xfrm>
            <a:off x="0" y="-154010"/>
            <a:ext cx="11053763" cy="6680703"/>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5463f05-400"/>
          <p:cNvPicPr>
            <a:picLocks noChangeAspect="1" noChangeArrowheads="1"/>
          </p:cNvPicPr>
          <p:nvPr/>
        </p:nvPicPr>
        <p:blipFill>
          <a:blip r:embed="rId2"/>
          <a:srcRect/>
          <a:stretch>
            <a:fillRect/>
          </a:stretch>
        </p:blipFill>
        <p:spPr bwMode="auto">
          <a:xfrm>
            <a:off x="-473911" y="0"/>
            <a:ext cx="12358773" cy="6775476"/>
          </a:xfrm>
          <a:prstGeom prst="rect">
            <a:avLst/>
          </a:prstGeom>
          <a:noFill/>
        </p:spPr>
      </p:pic>
      <p:sp>
        <p:nvSpPr>
          <p:cNvPr id="2" name="1 Rectángulo"/>
          <p:cNvSpPr/>
          <p:nvPr/>
        </p:nvSpPr>
        <p:spPr>
          <a:xfrm>
            <a:off x="1240601" y="774684"/>
            <a:ext cx="8786874" cy="3693319"/>
          </a:xfrm>
          <a:prstGeom prst="rect">
            <a:avLst/>
          </a:prstGeom>
        </p:spPr>
        <p:txBody>
          <a:bodyPr wrap="square">
            <a:spAutoFit/>
          </a:bodyPr>
          <a:lstStyle/>
          <a:p>
            <a:r>
              <a:rPr lang="es-ES" dirty="0" smtClean="0">
                <a:latin typeface="Brush Script MT" pitchFamily="66" charset="0"/>
              </a:rPr>
              <a:t>«Tristeza y explotación»</a:t>
            </a:r>
          </a:p>
          <a:p>
            <a:r>
              <a:rPr lang="es-ES" dirty="0" smtClean="0">
                <a:latin typeface="Brush Script MT" pitchFamily="66" charset="0"/>
              </a:rPr>
              <a:t>No obstante, el reportero británico asegura que, tras la alegre fachada de los diminutos castillos de cartón piedra con forma de champiñón y los divertidos trajes de época, él ha visto «tristeza y explotación». Otros críticos afirman que el parque sirve para aislar a los enanos del resto de la población, y advierten de que eso puede llevar aparejada una consecuencia todavía más grave: la endogamia que perpetuará el enanismo. Apuntan al ejemplo del pequeño pueblo de </a:t>
            </a:r>
            <a:r>
              <a:rPr lang="es-ES" dirty="0" err="1" smtClean="0">
                <a:latin typeface="Brush Script MT" pitchFamily="66" charset="0"/>
              </a:rPr>
              <a:t>Yangsi</a:t>
            </a:r>
            <a:r>
              <a:rPr lang="es-ES" dirty="0" smtClean="0">
                <a:latin typeface="Brush Script MT" pitchFamily="66" charset="0"/>
              </a:rPr>
              <a:t>, en la vecina provincia de Sichuan. Allí, el 40% de su centenar de habitantes sufre esta anomalía, un inusitado porcentaje que se atribuye a una discriminación que les ha empujado a formar familia entre ellos.</a:t>
            </a:r>
          </a:p>
          <a:p>
            <a:r>
              <a:rPr lang="es-ES" dirty="0" smtClean="0">
                <a:latin typeface="Brush Script MT" pitchFamily="66" charset="0"/>
              </a:rPr>
              <a:t>En cualquier caso, China no es el único país en el que se pone en marcha una iniciativa de este tipo. La Asociación de Gente Pequeña de Filipinas también tiene intención de construir un lugar parecido, con casas con forma de seta incluidas. Según contó su presidente, Perry </a:t>
            </a:r>
            <a:r>
              <a:rPr lang="es-ES" dirty="0" err="1" smtClean="0">
                <a:latin typeface="Brush Script MT" pitchFamily="66" charset="0"/>
              </a:rPr>
              <a:t>Berry</a:t>
            </a:r>
            <a:r>
              <a:rPr lang="es-ES" dirty="0" smtClean="0">
                <a:latin typeface="Brush Script MT" pitchFamily="66" charset="0"/>
              </a:rPr>
              <a:t>, al periodista español Eric San Juan, el objetivo es ganarse la vida de forma digna y dar esquinazo a la discriminación. La diferencia con el parque de China, asegura, está en el hecho de que en Filipinas serán los propios enanos quienes ostenten la propiedad del lugar y se repartan los beneficios. Así podrán dejar de vivir actuando en espectáculos más propios de los circos de antaño</a:t>
            </a:r>
            <a:endParaRPr lang="es-ES" dirty="0">
              <a:latin typeface="Brush Script MT" pitchFamily="66" charset="0"/>
            </a:endParaRPr>
          </a:p>
        </p:txBody>
      </p:sp>
    </p:spTree>
  </p:cSld>
  <p:clrMapOvr>
    <a:masterClrMapping/>
  </p:clrMapOvr>
  <p:transition spd="med" advTm="64000">
    <p:spli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C:\Documents and Settings\Jose Luis\Escritorio\10-Imágenes-Impresionantes-De-La-Aldea-De-Yangsi-China.jpg"/>
          <p:cNvPicPr>
            <a:picLocks noChangeAspect="1" noChangeArrowheads="1"/>
          </p:cNvPicPr>
          <p:nvPr/>
        </p:nvPicPr>
        <p:blipFill>
          <a:blip r:embed="rId2"/>
          <a:srcRect/>
          <a:stretch>
            <a:fillRect/>
          </a:stretch>
        </p:blipFill>
        <p:spPr bwMode="auto">
          <a:xfrm>
            <a:off x="0" y="0"/>
            <a:ext cx="11053763" cy="61214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descr="Imagen relacionada"/>
          <p:cNvPicPr>
            <a:picLocks noChangeAspect="1" noChangeArrowheads="1"/>
          </p:cNvPicPr>
          <p:nvPr/>
        </p:nvPicPr>
        <p:blipFill>
          <a:blip r:embed="rId2"/>
          <a:srcRect/>
          <a:stretch>
            <a:fillRect/>
          </a:stretch>
        </p:blipFill>
        <p:spPr bwMode="auto">
          <a:xfrm>
            <a:off x="-1" y="-1"/>
            <a:ext cx="11053764" cy="6150577"/>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7" name="Picture 3" descr="C:\Documents and Settings\Jose Luis\Escritorio\10-Imágenes-De-La-Aldea-De-Yangsi-China.jpg"/>
          <p:cNvPicPr>
            <a:picLocks noChangeAspect="1" noChangeArrowheads="1"/>
          </p:cNvPicPr>
          <p:nvPr/>
        </p:nvPicPr>
        <p:blipFill>
          <a:blip r:embed="rId2"/>
          <a:srcRect/>
          <a:stretch>
            <a:fillRect/>
          </a:stretch>
        </p:blipFill>
        <p:spPr bwMode="auto">
          <a:xfrm>
            <a:off x="0" y="0"/>
            <a:ext cx="11053763" cy="614885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C:\Documents and Settings\Jose Luis\Escritorio\Las-mejores-Imagenes-De-Ynagsi.jpg"/>
          <p:cNvPicPr>
            <a:picLocks noChangeAspect="1" noChangeArrowheads="1"/>
          </p:cNvPicPr>
          <p:nvPr/>
        </p:nvPicPr>
        <p:blipFill>
          <a:blip r:embed="rId2"/>
          <a:srcRect/>
          <a:stretch>
            <a:fillRect/>
          </a:stretch>
        </p:blipFill>
        <p:spPr bwMode="auto">
          <a:xfrm>
            <a:off x="-1" y="0"/>
            <a:ext cx="11053763" cy="61214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d5463f05-400"/>
          <p:cNvPicPr>
            <a:picLocks noChangeAspect="1" noChangeArrowheads="1"/>
          </p:cNvPicPr>
          <p:nvPr/>
        </p:nvPicPr>
        <p:blipFill>
          <a:blip r:embed="rId2"/>
          <a:srcRect/>
          <a:stretch>
            <a:fillRect/>
          </a:stretch>
        </p:blipFill>
        <p:spPr bwMode="auto">
          <a:xfrm>
            <a:off x="1669229" y="0"/>
            <a:ext cx="8001056" cy="6121400"/>
          </a:xfrm>
          <a:prstGeom prst="rect">
            <a:avLst/>
          </a:prstGeom>
          <a:noFill/>
        </p:spPr>
      </p:pic>
      <p:sp>
        <p:nvSpPr>
          <p:cNvPr id="2" name="1 Rectángulo"/>
          <p:cNvSpPr/>
          <p:nvPr/>
        </p:nvSpPr>
        <p:spPr>
          <a:xfrm>
            <a:off x="2763838" y="798543"/>
            <a:ext cx="5524500" cy="3693319"/>
          </a:xfrm>
          <a:prstGeom prst="rect">
            <a:avLst/>
          </a:prstGeom>
        </p:spPr>
        <p:txBody>
          <a:bodyPr>
            <a:spAutoFit/>
          </a:bodyPr>
          <a:lstStyle/>
          <a:p>
            <a:r>
              <a:rPr lang="es-ES" dirty="0" smtClean="0">
                <a:latin typeface="Brush Script MT" pitchFamily="66" charset="0"/>
              </a:rPr>
              <a:t> «No queremos vivir aislados de la sociedad. Queremos crear una comunidad que se gane el reconocimiento social», dijo en un reportaje que San Juan publicó en el diario ‘South East Asia </a:t>
            </a:r>
            <a:r>
              <a:rPr lang="es-ES" dirty="0" err="1" smtClean="0">
                <a:latin typeface="Brush Script MT" pitchFamily="66" charset="0"/>
              </a:rPr>
              <a:t>Globe</a:t>
            </a:r>
            <a:r>
              <a:rPr lang="es-ES" dirty="0" smtClean="0">
                <a:latin typeface="Brush Script MT" pitchFamily="66" charset="0"/>
              </a:rPr>
              <a:t>’.</a:t>
            </a:r>
          </a:p>
          <a:p>
            <a:r>
              <a:rPr lang="es-ES" dirty="0" smtClean="0">
                <a:latin typeface="Brush Script MT" pitchFamily="66" charset="0"/>
              </a:rPr>
              <a:t>El problema está en que, como apunta </a:t>
            </a:r>
            <a:r>
              <a:rPr lang="es-ES" dirty="0" err="1" smtClean="0">
                <a:latin typeface="Brush Script MT" pitchFamily="66" charset="0"/>
              </a:rPr>
              <a:t>Sanne</a:t>
            </a:r>
            <a:r>
              <a:rPr lang="es-ES" dirty="0" smtClean="0">
                <a:latin typeface="Brush Script MT" pitchFamily="66" charset="0"/>
              </a:rPr>
              <a:t> De Wilde, una fotógrafa belga que está preparando un libro sobre los enanos que trabajan en el parque chino, «es todo un negocio que no resulta muy respetuoso con las personas a las que utiliza para hacer dinero y que, por lo tanto, no parece que vaya a servir para mejorar la imagen que la sociedad tiene de ellas». Eso sí, De Wilde reconoce que visitar el parque desata sentimientos encontrados. «Es una experiencia </a:t>
            </a:r>
            <a:r>
              <a:rPr lang="es-ES" dirty="0" err="1" smtClean="0">
                <a:latin typeface="Brush Script MT" pitchFamily="66" charset="0"/>
              </a:rPr>
              <a:t>voyeurística</a:t>
            </a:r>
            <a:r>
              <a:rPr lang="es-ES" dirty="0" smtClean="0">
                <a:latin typeface="Brush Script MT" pitchFamily="66" charset="0"/>
              </a:rPr>
              <a:t>, sí, pero también lo es la </a:t>
            </a:r>
            <a:r>
              <a:rPr lang="es-ES" dirty="0" err="1" smtClean="0">
                <a:latin typeface="Brush Script MT" pitchFamily="66" charset="0"/>
              </a:rPr>
              <a:t>telerrealidad</a:t>
            </a:r>
            <a:r>
              <a:rPr lang="es-ES" dirty="0" smtClean="0">
                <a:latin typeface="Brush Script MT" pitchFamily="66" charset="0"/>
              </a:rPr>
              <a:t> y mucho de lo que hay actualmente en las redes sociales. Y para los estándares de China están bien tratados y bien pagados».</a:t>
            </a:r>
            <a:endParaRPr lang="es-ES" dirty="0">
              <a:latin typeface="Brush Script MT" pitchFamily="66" charset="0"/>
            </a:endParaRP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359804" y="4962581"/>
            <a:ext cx="1658237" cy="1082083"/>
          </a:xfrm>
          <a:prstGeom prst="rect">
            <a:avLst/>
          </a:prstGeom>
          <a:noFill/>
          <a:ln w="9525">
            <a:noFill/>
            <a:miter lim="800000"/>
            <a:headEnd/>
            <a:tailEnd/>
          </a:ln>
        </p:spPr>
      </p:pic>
    </p:spTree>
  </p:cSld>
  <p:clrMapOvr>
    <a:masterClrMapping/>
  </p:clrMapOvr>
  <p:transition spd="med" advTm="48000">
    <p:spli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C:\Documents and Settings\Jose Luis\Escritorio\Yangsi-China-En-Foto.jpg"/>
          <p:cNvPicPr>
            <a:picLocks noChangeAspect="1" noChangeArrowheads="1"/>
          </p:cNvPicPr>
          <p:nvPr/>
        </p:nvPicPr>
        <p:blipFill>
          <a:blip r:embed="rId2"/>
          <a:srcRect/>
          <a:stretch>
            <a:fillRect/>
          </a:stretch>
        </p:blipFill>
        <p:spPr bwMode="auto">
          <a:xfrm>
            <a:off x="0" y="0"/>
            <a:ext cx="11053763" cy="61214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C:\Documents and Settings\Jose Luis\Escritorio\Yangsi-China-En-Imagenes.jpg"/>
          <p:cNvPicPr>
            <a:picLocks noChangeAspect="1" noChangeArrowheads="1"/>
          </p:cNvPicPr>
          <p:nvPr/>
        </p:nvPicPr>
        <p:blipFill>
          <a:blip r:embed="rId2"/>
          <a:srcRect/>
          <a:stretch>
            <a:fillRect/>
          </a:stretch>
        </p:blipFill>
        <p:spPr bwMode="auto">
          <a:xfrm>
            <a:off x="0" y="0"/>
            <a:ext cx="11053763" cy="612140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C:\Documents and Settings\Jose Luis\Escritorio\dwarf8.jpg"/>
          <p:cNvPicPr>
            <a:picLocks noChangeAspect="1" noChangeArrowheads="1"/>
          </p:cNvPicPr>
          <p:nvPr/>
        </p:nvPicPr>
        <p:blipFill>
          <a:blip r:embed="rId2"/>
          <a:srcRect/>
          <a:stretch>
            <a:fillRect/>
          </a:stretch>
        </p:blipFill>
        <p:spPr bwMode="auto">
          <a:xfrm>
            <a:off x="-1" y="0"/>
            <a:ext cx="11053764" cy="620873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C:\Documents and Settings\Jose Luis\Escritorio\mushroom-houses_1521815i.jpg"/>
          <p:cNvPicPr>
            <a:picLocks noChangeAspect="1" noChangeArrowheads="1"/>
          </p:cNvPicPr>
          <p:nvPr/>
        </p:nvPicPr>
        <p:blipFill>
          <a:blip r:embed="rId3"/>
          <a:srcRect/>
          <a:stretch>
            <a:fillRect/>
          </a:stretch>
        </p:blipFill>
        <p:spPr bwMode="auto">
          <a:xfrm>
            <a:off x="-1" y="0"/>
            <a:ext cx="11053764" cy="6121400"/>
          </a:xfrm>
          <a:prstGeom prst="rect">
            <a:avLst/>
          </a:prstGeom>
          <a:noFill/>
        </p:spPr>
      </p:pic>
    </p:spTree>
  </p:cSld>
  <p:clrMapOvr>
    <a:masterClrMapping/>
  </p:clrMapOvr>
  <p:transition spd="med" advTm="6000">
    <p:split/>
    <p:sndAc>
      <p:stSnd>
        <p:snd r:embed="rId2" name="wav. (8-8)The_Brothers_Four-The_Green_Leaves_Of_Summer-(waldo).wav"/>
      </p:stSnd>
    </p:sndAc>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2"/>
          <p:cNvSpPr>
            <a:spLocks noChangeArrowheads="1"/>
          </p:cNvSpPr>
          <p:nvPr/>
        </p:nvSpPr>
        <p:spPr bwMode="auto">
          <a:xfrm rot="21302321">
            <a:off x="7403672" y="2100213"/>
            <a:ext cx="3183738" cy="3890806"/>
          </a:xfrm>
          <a:prstGeom prst="ellipse">
            <a:avLst/>
          </a:prstGeom>
          <a:noFill/>
          <a:ln w="38100">
            <a:solidFill>
              <a:schemeClr val="accent6">
                <a:lumMod val="50000"/>
              </a:schemeClr>
            </a:solidFill>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FFFF00"/>
            </a:extrusionClr>
          </a:sp3d>
        </p:spPr>
        <p:txBody>
          <a:bodyPr wrap="none" lIns="38002" tIns="19001" rIns="38002" bIns="19001" anchor="ctr">
            <a:flatTx/>
          </a:bodyPr>
          <a:lstStyle/>
          <a:p>
            <a:endParaRPr lang="es-ES" dirty="0">
              <a:solidFill>
                <a:srgbClr val="FF0000"/>
              </a:solidFill>
            </a:endParaRPr>
          </a:p>
        </p:txBody>
      </p:sp>
      <p:sp>
        <p:nvSpPr>
          <p:cNvPr id="10" name="Oval 3"/>
          <p:cNvSpPr>
            <a:spLocks noChangeArrowheads="1"/>
          </p:cNvSpPr>
          <p:nvPr/>
        </p:nvSpPr>
        <p:spPr bwMode="auto">
          <a:xfrm rot="6281128">
            <a:off x="5983226" y="1674726"/>
            <a:ext cx="4942509" cy="3280621"/>
          </a:xfrm>
          <a:prstGeom prst="ellipse">
            <a:avLst/>
          </a:prstGeom>
          <a:noFill/>
          <a:ln w="209550">
            <a:solidFill>
              <a:srgbClr val="FF0000"/>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chemeClr val="accent1"/>
            </a:extrusionClr>
          </a:sp3d>
        </p:spPr>
        <p:txBody>
          <a:bodyPr wrap="none" lIns="38002" tIns="19001" rIns="38002" bIns="19001" anchor="ctr">
            <a:flatTx/>
          </a:bodyPr>
          <a:lstStyle/>
          <a:p>
            <a:endParaRPr lang="es-ES"/>
          </a:p>
        </p:txBody>
      </p:sp>
      <p:pic>
        <p:nvPicPr>
          <p:cNvPr id="3" name="Picture 2" descr="d5463f05-400"/>
          <p:cNvPicPr>
            <a:picLocks noChangeAspect="1" noChangeArrowheads="1"/>
          </p:cNvPicPr>
          <p:nvPr/>
        </p:nvPicPr>
        <p:blipFill>
          <a:blip r:embed="rId2"/>
          <a:srcRect/>
          <a:stretch>
            <a:fillRect/>
          </a:stretch>
        </p:blipFill>
        <p:spPr bwMode="auto">
          <a:xfrm>
            <a:off x="383345" y="0"/>
            <a:ext cx="6286544" cy="6121400"/>
          </a:xfrm>
          <a:prstGeom prst="rect">
            <a:avLst/>
          </a:prstGeom>
          <a:noFill/>
        </p:spPr>
      </p:pic>
      <p:sp>
        <p:nvSpPr>
          <p:cNvPr id="2" name="1 Rectángulo"/>
          <p:cNvSpPr/>
          <p:nvPr/>
        </p:nvSpPr>
        <p:spPr>
          <a:xfrm>
            <a:off x="1454915" y="488932"/>
            <a:ext cx="4071966" cy="4278094"/>
          </a:xfrm>
          <a:prstGeom prst="rect">
            <a:avLst/>
          </a:prstGeom>
        </p:spPr>
        <p:txBody>
          <a:bodyPr wrap="square">
            <a:spAutoFit/>
          </a:bodyPr>
          <a:lstStyle/>
          <a:p>
            <a:r>
              <a:rPr lang="es-ES" sz="3200" i="1" dirty="0" smtClean="0">
                <a:latin typeface="Brush Script MT" pitchFamily="66" charset="0"/>
              </a:rPr>
              <a:t>El yin y el yang</a:t>
            </a:r>
          </a:p>
          <a:p>
            <a:r>
              <a:rPr lang="es-ES" sz="2000" i="1" dirty="0" smtClean="0">
                <a:latin typeface="Brush Script MT" pitchFamily="66" charset="0"/>
              </a:rPr>
              <a:t>A favor Los trabajadores aseguran que el parque temático les proporciona un empleo digno y les permite escapar de una discriminación que muchas veces va ligada al desconocimiento y a la tradicional superstición china.</a:t>
            </a:r>
          </a:p>
          <a:p>
            <a:r>
              <a:rPr lang="es-ES" sz="2000" i="1" dirty="0" smtClean="0">
                <a:latin typeface="Brush Script MT" pitchFamily="66" charset="0"/>
              </a:rPr>
              <a:t>En </a:t>
            </a:r>
            <a:r>
              <a:rPr lang="es-ES" sz="2000" i="1" dirty="0" err="1" smtClean="0">
                <a:latin typeface="Brush Script MT" pitchFamily="66" charset="0"/>
              </a:rPr>
              <a:t>contraVarios</a:t>
            </a:r>
            <a:r>
              <a:rPr lang="es-ES" sz="2000" i="1" dirty="0" smtClean="0">
                <a:latin typeface="Brush Script MT" pitchFamily="66" charset="0"/>
              </a:rPr>
              <a:t> sociólogos han criticado que se haga un espectáculo de una anomalía física y advierten del paulatino aislamiento social que provoca el parque, cuya existencia puede acarrear la perpetuación del enanismo, al emparejarse siempre entre ellos.</a:t>
            </a:r>
            <a:endParaRPr lang="es-ES" sz="2000" i="1" dirty="0">
              <a:latin typeface="Brush Script MT" pitchFamily="66" charset="0"/>
            </a:endParaRPr>
          </a:p>
        </p:txBody>
      </p:sp>
      <p:sp>
        <p:nvSpPr>
          <p:cNvPr id="4" name="Oval 2"/>
          <p:cNvSpPr>
            <a:spLocks noChangeArrowheads="1"/>
          </p:cNvSpPr>
          <p:nvPr/>
        </p:nvSpPr>
        <p:spPr bwMode="auto">
          <a:xfrm rot="2069121">
            <a:off x="6062870" y="-23192"/>
            <a:ext cx="3183738" cy="3890806"/>
          </a:xfrm>
          <a:prstGeom prst="ellipse">
            <a:avLst/>
          </a:prstGeom>
          <a:noFill/>
          <a:ln w="38100">
            <a:solidFill>
              <a:schemeClr val="accent6">
                <a:lumMod val="50000"/>
              </a:schemeClr>
            </a:solidFill>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FFFF00"/>
            </a:extrusionClr>
          </a:sp3d>
        </p:spPr>
        <p:txBody>
          <a:bodyPr wrap="none" lIns="38002" tIns="19001" rIns="38002" bIns="19001" anchor="ctr">
            <a:flatTx/>
          </a:bodyPr>
          <a:lstStyle/>
          <a:p>
            <a:endParaRPr lang="es-ES" dirty="0">
              <a:solidFill>
                <a:srgbClr val="FF0000"/>
              </a:solidFill>
            </a:endParaRPr>
          </a:p>
        </p:txBody>
      </p:sp>
      <p:pic>
        <p:nvPicPr>
          <p:cNvPr id="9"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6360597" y="4962581"/>
            <a:ext cx="1658237" cy="1082083"/>
          </a:xfrm>
          <a:prstGeom prst="rect">
            <a:avLst/>
          </a:prstGeom>
          <a:noFill/>
          <a:ln w="9525">
            <a:noFill/>
            <a:miter lim="800000"/>
            <a:headEnd/>
            <a:tailEnd/>
          </a:ln>
        </p:spPr>
      </p:pic>
    </p:spTree>
  </p:cSld>
  <p:clrMapOvr>
    <a:masterClrMapping/>
  </p:clrMapOvr>
  <p:transition spd="med" advTm="30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3000" fill="hold"/>
                                        <p:tgtEl>
                                          <p:spTgt spid="4"/>
                                        </p:tgtEl>
                                        <p:attrNameLst>
                                          <p:attrName>r</p:attrName>
                                        </p:attrNameLst>
                                      </p:cBhvr>
                                    </p:animRot>
                                  </p:childTnLst>
                                </p:cTn>
                              </p:par>
                              <p:par>
                                <p:cTn id="7" presetID="8" presetClass="emph" presetSubtype="0" fill="hold" grpId="1" nodeType="withEffect">
                                  <p:stCondLst>
                                    <p:cond delay="0"/>
                                  </p:stCondLst>
                                  <p:childTnLst>
                                    <p:animRot by="21600000">
                                      <p:cBhvr>
                                        <p:cTn id="8" dur="2000" fill="hold"/>
                                        <p:tgtEl>
                                          <p:spTgt spid="4"/>
                                        </p:tgtEl>
                                        <p:attrNameLst>
                                          <p:attrName>r</p:attrName>
                                        </p:attrNameLst>
                                      </p:cBhvr>
                                    </p:animRot>
                                  </p:childTnLst>
                                </p:cTn>
                              </p:par>
                              <p:par>
                                <p:cTn id="9" presetID="8" presetClass="emph" presetSubtype="0" fill="hold" grpId="0" nodeType="withEffect">
                                  <p:stCondLst>
                                    <p:cond delay="0"/>
                                  </p:stCondLst>
                                  <p:childTnLst>
                                    <p:animRot by="10800000">
                                      <p:cBhvr>
                                        <p:cTn id="10" dur="3000" fill="hold"/>
                                        <p:tgtEl>
                                          <p:spTgt spid="6"/>
                                        </p:tgtEl>
                                        <p:attrNameLst>
                                          <p:attrName>r</p:attrName>
                                        </p:attrNameLst>
                                      </p:cBhvr>
                                    </p:animRot>
                                  </p:childTnLst>
                                </p:cTn>
                              </p:par>
                              <p:par>
                                <p:cTn id="11" presetID="8" presetClass="emph" presetSubtype="0" fill="hold" grpId="1" nodeType="withEffect">
                                  <p:stCondLst>
                                    <p:cond delay="0"/>
                                  </p:stCondLst>
                                  <p:childTnLst>
                                    <p:animRot by="21600000">
                                      <p:cBhvr>
                                        <p:cTn id="12" dur="2000" fill="hold"/>
                                        <p:tgtEl>
                                          <p:spTgt spid="6"/>
                                        </p:tgtEl>
                                        <p:attrNameLst>
                                          <p:attrName>r</p:attrName>
                                        </p:attrNameLst>
                                      </p:cBhvr>
                                    </p:animRot>
                                  </p:childTnLst>
                                </p:cTn>
                              </p:par>
                              <p:par>
                                <p:cTn id="13" presetID="8" presetClass="emph" presetSubtype="0" fill="hold" grpId="0" nodeType="withEffect">
                                  <p:stCondLst>
                                    <p:cond delay="0"/>
                                  </p:stCondLst>
                                  <p:childTnLst>
                                    <p:animRot by="-21600000">
                                      <p:cBhvr>
                                        <p:cTn id="14" dur="3000" fill="hold"/>
                                        <p:tgtEl>
                                          <p:spTgt spid="1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10" grpId="0" animBg="1"/>
      <p:bldP spid="4" grpId="0" animBg="1"/>
      <p:bldP spid="4"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Imagen relacionada"/>
          <p:cNvPicPr>
            <a:picLocks noChangeAspect="1" noChangeArrowheads="1"/>
          </p:cNvPicPr>
          <p:nvPr/>
        </p:nvPicPr>
        <p:blipFill>
          <a:blip r:embed="rId2"/>
          <a:srcRect/>
          <a:stretch>
            <a:fillRect/>
          </a:stretch>
        </p:blipFill>
        <p:spPr bwMode="auto">
          <a:xfrm>
            <a:off x="-1" y="0"/>
            <a:ext cx="11053764" cy="6148854"/>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Imagen relacionada"/>
          <p:cNvPicPr>
            <a:picLocks noChangeAspect="1" noChangeArrowheads="1"/>
          </p:cNvPicPr>
          <p:nvPr/>
        </p:nvPicPr>
        <p:blipFill>
          <a:blip r:embed="rId2"/>
          <a:srcRect/>
          <a:stretch>
            <a:fillRect/>
          </a:stretch>
        </p:blipFill>
        <p:spPr bwMode="auto">
          <a:xfrm>
            <a:off x="-1" y="0"/>
            <a:ext cx="11053764" cy="627541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Imagen relacionada"/>
          <p:cNvPicPr>
            <a:picLocks noChangeAspect="1" noChangeArrowheads="1"/>
          </p:cNvPicPr>
          <p:nvPr/>
        </p:nvPicPr>
        <p:blipFill>
          <a:blip r:embed="rId2"/>
          <a:srcRect/>
          <a:stretch>
            <a:fillRect/>
          </a:stretch>
        </p:blipFill>
        <p:spPr bwMode="auto">
          <a:xfrm>
            <a:off x="-1" y="0"/>
            <a:ext cx="11053764" cy="6344660"/>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C:\Documents and Settings\Jose Luis\Escritorio\Imágenes-De-La-Aldea-De-Yangsi-China-Para-Descargar.jpg"/>
          <p:cNvPicPr>
            <a:picLocks noChangeAspect="1" noChangeArrowheads="1"/>
          </p:cNvPicPr>
          <p:nvPr/>
        </p:nvPicPr>
        <p:blipFill>
          <a:blip r:embed="rId2"/>
          <a:srcRect/>
          <a:stretch>
            <a:fillRect/>
          </a:stretch>
        </p:blipFill>
        <p:spPr bwMode="auto">
          <a:xfrm>
            <a:off x="-1" y="0"/>
            <a:ext cx="11053763" cy="6216688"/>
          </a:xfrm>
          <a:prstGeom prst="rect">
            <a:avLst/>
          </a:prstGeom>
          <a:noFill/>
        </p:spPr>
      </p:pic>
    </p:spTree>
  </p:cSld>
  <p:clrMapOvr>
    <a:masterClrMapping/>
  </p:clrMapOvr>
  <p:transition spd="med" advTm="6000">
    <p:spli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Resultado de imagen de yangsi china"/>
          <p:cNvPicPr>
            <a:picLocks noChangeAspect="1" noChangeArrowheads="1"/>
          </p:cNvPicPr>
          <p:nvPr/>
        </p:nvPicPr>
        <p:blipFill>
          <a:blip r:embed="rId2"/>
          <a:srcRect/>
          <a:stretch>
            <a:fillRect/>
          </a:stretch>
        </p:blipFill>
        <p:spPr bwMode="auto">
          <a:xfrm>
            <a:off x="-1" y="0"/>
            <a:ext cx="11053763" cy="6217741"/>
          </a:xfrm>
          <a:prstGeom prst="rect">
            <a:avLst/>
          </a:prstGeom>
          <a:noFill/>
        </p:spPr>
      </p:pic>
    </p:spTree>
  </p:cSld>
  <p:clrMapOvr>
    <a:masterClrMapping/>
  </p:clrMapOvr>
  <p:transition spd="med" advTm="6000">
    <p:spli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1053764" cy="61214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018628" y="3018638"/>
            <a:ext cx="6121400" cy="84142"/>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950994" y="3018638"/>
            <a:ext cx="6121400" cy="84142"/>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1053763" cy="62046"/>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054738"/>
            <a:ext cx="11053763" cy="6666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64390" y="5180547"/>
            <a:ext cx="576211" cy="610991"/>
          </a:xfrm>
          <a:prstGeom prst="rect">
            <a:avLst/>
          </a:prstGeom>
          <a:noFill/>
          <a:ln w="38100">
            <a:solidFill>
              <a:srgbClr val="1CDEF8"/>
            </a:solidFill>
            <a:miter lim="800000"/>
            <a:headEnd/>
            <a:tailEnd/>
          </a:ln>
        </p:spPr>
      </p:pic>
      <p:sp>
        <p:nvSpPr>
          <p:cNvPr id="19" name="18 Rectángulo"/>
          <p:cNvSpPr/>
          <p:nvPr/>
        </p:nvSpPr>
        <p:spPr>
          <a:xfrm>
            <a:off x="2393963" y="4080950"/>
            <a:ext cx="3254506"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78760" y="447390"/>
            <a:ext cx="3386305" cy="2808809"/>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37786" y="3"/>
            <a:ext cx="4228811"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08 de diciembre de 2017</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18:03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532927" y="5008664"/>
            <a:ext cx="2428391" cy="833739"/>
          </a:xfrm>
          <a:prstGeom prst="rect">
            <a:avLst/>
          </a:prstGeom>
          <a:noFill/>
        </p:spPr>
      </p:pic>
    </p:spTree>
  </p:cSld>
  <p:clrMapOvr>
    <a:masterClrMapping/>
  </p:clrMapOvr>
  <p:transition spd="med" advClick="0" advTm="7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428327"/>
            <a:ext cx="11053763" cy="204047"/>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632373"/>
            <a:ext cx="11053763" cy="4489027"/>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94982" y="1"/>
            <a:ext cx="5895340" cy="1394319"/>
          </a:xfrm>
          <a:prstGeom prst="rect">
            <a:avLst/>
          </a:prstGeom>
          <a:noFill/>
        </p:spPr>
      </p:pic>
      <p:sp>
        <p:nvSpPr>
          <p:cNvPr id="4104" name="Text Box 8"/>
          <p:cNvSpPr txBox="1">
            <a:spLocks noChangeArrowheads="1"/>
          </p:cNvSpPr>
          <p:nvPr/>
        </p:nvSpPr>
        <p:spPr bwMode="auto">
          <a:xfrm>
            <a:off x="0" y="1700389"/>
            <a:ext cx="1105376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81720" y="4216965"/>
            <a:ext cx="3224014" cy="1676300"/>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816487" y="3740856"/>
            <a:ext cx="2855555" cy="2108482"/>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82080" y="4352996"/>
            <a:ext cx="1473835" cy="884202"/>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652608"/>
            <a:ext cx="644803" cy="476109"/>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128716"/>
            <a:ext cx="644803" cy="476109"/>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3604824"/>
            <a:ext cx="644803" cy="476109"/>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080933"/>
            <a:ext cx="644803" cy="476109"/>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REINO DE LOS ENAN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REINO DE LOS ENANOS</Template>
  <TotalTime>18</TotalTime>
  <Words>842</Words>
  <Application>Microsoft Office PowerPoint</Application>
  <PresentationFormat>Personalizado</PresentationFormat>
  <Paragraphs>24</Paragraphs>
  <Slides>32</Slides>
  <Notes>0</Notes>
  <HiddenSlides>0</HiddenSlides>
  <MMClips>0</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EL REINO DE LOS ENANOS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2</cp:revision>
  <dcterms:created xsi:type="dcterms:W3CDTF">2017-12-08T16:49:59Z</dcterms:created>
  <dcterms:modified xsi:type="dcterms:W3CDTF">2017-12-08T17:08:05Z</dcterms:modified>
</cp:coreProperties>
</file>