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handoutMasterIdLst>
    <p:handoutMasterId r:id="rId37"/>
  </p:handoutMasterIdLst>
  <p:sldIdLst>
    <p:sldId id="465" r:id="rId3"/>
    <p:sldId id="464" r:id="rId4"/>
    <p:sldId id="317" r:id="rId5"/>
    <p:sldId id="461" r:id="rId6"/>
    <p:sldId id="328" r:id="rId7"/>
    <p:sldId id="467" r:id="rId8"/>
    <p:sldId id="462" r:id="rId9"/>
    <p:sldId id="341" r:id="rId10"/>
    <p:sldId id="463" r:id="rId11"/>
    <p:sldId id="348" r:id="rId12"/>
    <p:sldId id="468" r:id="rId13"/>
    <p:sldId id="351" r:id="rId14"/>
    <p:sldId id="469" r:id="rId15"/>
    <p:sldId id="354" r:id="rId16"/>
    <p:sldId id="358" r:id="rId17"/>
    <p:sldId id="361" r:id="rId18"/>
    <p:sldId id="470" r:id="rId19"/>
    <p:sldId id="370" r:id="rId20"/>
    <p:sldId id="372" r:id="rId21"/>
    <p:sldId id="378" r:id="rId22"/>
    <p:sldId id="387" r:id="rId23"/>
    <p:sldId id="393" r:id="rId24"/>
    <p:sldId id="472" r:id="rId25"/>
    <p:sldId id="405" r:id="rId26"/>
    <p:sldId id="412" r:id="rId27"/>
    <p:sldId id="473" r:id="rId28"/>
    <p:sldId id="406" r:id="rId29"/>
    <p:sldId id="420" r:id="rId30"/>
    <p:sldId id="471" r:id="rId31"/>
    <p:sldId id="455" r:id="rId32"/>
    <p:sldId id="316" r:id="rId33"/>
    <p:sldId id="273" r:id="rId34"/>
    <p:sldId id="274" r:id="rId35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g9X7wOK36cH2WbtZDJCIw==" hashData="M7SNyMspZMjP+wLxu35zKwuLt0C7EHjqO+Gao/cfJgYjK9H0H9PyLuyPFHzLWIEMz1HhXiYqUwPalkdS1mV4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53" userDrawn="1">
          <p15:clr>
            <a:srgbClr val="000000"/>
          </p15:clr>
        </p15:guide>
        <p15:guide id="4" pos="3749" userDrawn="1">
          <p15:clr>
            <a:srgbClr val="000000"/>
          </p15:clr>
        </p15:guide>
        <p15:guide id="5" pos="211" userDrawn="1">
          <p15:clr>
            <a:srgbClr val="000000"/>
          </p15:clr>
        </p15:guide>
        <p15:guide id="6" userDrawn="1">
          <p15:clr>
            <a:srgbClr val="000000"/>
          </p15:clr>
        </p15:guide>
        <p15:guide id="7" pos="7469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pos="2260" userDrawn="1">
          <p15:clr>
            <a:srgbClr val="000000"/>
          </p15:clr>
        </p15:guide>
        <p15:guide id="10" orient="horz" pos="2069" userDrawn="1">
          <p15:clr>
            <a:srgbClr val="000000"/>
          </p15:clr>
        </p15:guide>
        <p15:guide id="11" orient="horz" pos="255" userDrawn="1">
          <p15:clr>
            <a:srgbClr val="000000"/>
          </p15:clr>
        </p15:guide>
        <p15:guide id="12" orient="horz" userDrawn="1">
          <p15:clr>
            <a:srgbClr val="000000"/>
          </p15:clr>
        </p15:guide>
        <p15:guide id="13" orient="horz" pos="4065" userDrawn="1">
          <p15:clr>
            <a:srgbClr val="000000"/>
          </p15:clr>
        </p15:guide>
        <p15:guide id="14" orient="horz" pos="4315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740000"/>
    <a:srgbClr val="57257D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6" d="100"/>
          <a:sy n="66" d="100"/>
        </p:scale>
        <p:origin x="48" y="48"/>
      </p:cViewPr>
      <p:guideLst>
        <p:guide orient="horz" pos="2160"/>
        <p:guide pos="3840"/>
        <p:guide pos="3953"/>
        <p:guide pos="3749"/>
        <p:guide pos="211"/>
        <p:guide/>
        <p:guide pos="7469"/>
        <p:guide pos="7680"/>
        <p:guide orient="horz" pos="2260"/>
        <p:guide orient="horz" pos="2069"/>
        <p:guide orient="horz" pos="255"/>
        <p:guide orient="horz"/>
        <p:guide orient="horz" pos="4065"/>
        <p:guide orient="horz" pos="43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03/12/2018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8334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5231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43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660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6134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298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8189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152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797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901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7233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4793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1414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19483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9623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483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97573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6296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56238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4397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04442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7360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7904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8574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9167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65305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4875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020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03/12/2018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03/12/2018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03/12/2018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03/12/2018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03/12/2018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03/12/2018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03/12/2018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03/12/2018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BC9BFB-310C-4ADE-97F7-11D753DA7C24}"/>
              </a:ext>
            </a:extLst>
          </p:cNvPr>
          <p:cNvSpPr txBox="1"/>
          <p:nvPr/>
        </p:nvSpPr>
        <p:spPr>
          <a:xfrm>
            <a:off x="3021940" y="4399568"/>
            <a:ext cx="186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>
                  <a:noFill/>
                </a:ln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27’ 25”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42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500">
        <p14:vortex dir="u"/>
        <p:sndAc>
          <p:stSnd>
            <p:snd r:embed="rId2" name="Parian Medley 000 - Eaglenest 1.wav"/>
          </p:stSnd>
        </p:sndAc>
      </p:transition>
    </mc:Choice>
    <mc:Fallback xmlns="">
      <p:transition spd="slow" advTm="5500">
        <p:fade/>
        <p:sndAc>
          <p:stSnd>
            <p:snd r:embed="rId4" name="Parian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5BC17EA-1F61-45ED-81BD-7A20410823F7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n 8" descr="Imagen que contiene monitor, televisión, pantalla&#10;&#10;Descripción generada con confianza muy alta">
            <a:extLst>
              <a:ext uri="{FF2B5EF4-FFF2-40B4-BE49-F238E27FC236}">
                <a16:creationId xmlns:a16="http://schemas.microsoft.com/office/drawing/2014/main" id="{07788B87-C2D8-4E89-AE6A-6ECB4536C80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1224308"/>
            <a:ext cx="6119061" cy="4438555"/>
          </a:xfrm>
          <a:prstGeom prst="rect">
            <a:avLst/>
          </a:prstGeom>
          <a:noFill/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C492219-F94B-412D-B118-B7517A3CB7B1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D4A33E1-8C18-482C-87DA-74CBCF47616A}"/>
              </a:ext>
            </a:extLst>
          </p:cNvPr>
          <p:cNvSpPr/>
          <p:nvPr/>
        </p:nvSpPr>
        <p:spPr>
          <a:xfrm>
            <a:off x="3350042" y="1622287"/>
            <a:ext cx="5520225" cy="36189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presentación se ha hecho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único fin de pasar un rato agradable con la música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diapositivas,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mostrando las joyas turísticas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Puebla, México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</a:p>
          <a:p>
            <a:pPr algn="ctr">
              <a:lnSpc>
                <a:spcPts val="2500"/>
              </a:lnSpc>
            </a:pP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NO</a:t>
            </a:r>
            <a:r>
              <a:rPr lang="es-MX" sz="2400" b="1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persigue</a:t>
            </a:r>
            <a:r>
              <a:rPr lang="es-MX" sz="2400" b="1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ningún</a:t>
            </a:r>
            <a:r>
              <a:rPr lang="es-MX" sz="2400" b="1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fin</a:t>
            </a:r>
            <a:r>
              <a:rPr lang="es-MX" sz="2400" b="1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</a:t>
            </a:r>
            <a:r>
              <a:rPr lang="es-MX" sz="2400" b="1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1905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lucro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ni tiene conexión 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partido político alguno… 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solo es para informar y entretener </a:t>
            </a:r>
            <a:endParaRPr lang="es-MX" sz="2400" b="1" dirty="0"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94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strips dir="rd"/>
      </p:transition>
    </mc:Choice>
    <mc:Fallback xmlns="">
      <p:transition spd="slow" advTm="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625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12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875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mercado, edificio, exterior, plátano&#10;&#10;Descripción generada con confianza alta">
            <a:extLst>
              <a:ext uri="{FF2B5EF4-FFF2-40B4-BE49-F238E27FC236}">
                <a16:creationId xmlns:a16="http://schemas.microsoft.com/office/drawing/2014/main" id="{8340CAEB-C9B4-4143-93D9-B0DA28589D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776"/>
            <a:ext cx="12187065" cy="685522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>
            <a:off x="6779621" y="636937"/>
            <a:ext cx="2701268" cy="154160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ButtonPour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Mercado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artesanias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>
            <a:off x="3054996" y="163396"/>
            <a:ext cx="3646611" cy="16111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El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Parian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9808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4" grpId="0"/>
      <p:bldP spid="14" grpId="1"/>
      <p:bldP spid="16" grpId="0"/>
      <p:bldP spid="1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EF562F5B-6C14-41D0-A164-BC15ED9E94AD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CC2DD60-29C8-45D7-8FAC-FA4E8D08F594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AD0F17D-948D-40CB-9989-4210FBEE39CA}"/>
              </a:ext>
            </a:extLst>
          </p:cNvPr>
          <p:cNvSpPr/>
          <p:nvPr/>
        </p:nvSpPr>
        <p:spPr>
          <a:xfrm>
            <a:off x="334963" y="1567283"/>
            <a:ext cx="6996279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Antigua plazuela de San Roque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que se construyó en 1801.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DA06309-DC0D-4288-8EEB-88C762230606}"/>
              </a:ext>
            </a:extLst>
          </p:cNvPr>
          <p:cNvSpPr/>
          <p:nvPr/>
        </p:nvSpPr>
        <p:spPr>
          <a:xfrm>
            <a:off x="311147" y="2350840"/>
            <a:ext cx="699627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cubierto en la mayoría de las partes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ladrillo con azulejos de talavera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al estilo poblano.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F2EDFF8-DA70-47D7-BD98-CFD66E31AC93}"/>
              </a:ext>
            </a:extLst>
          </p:cNvPr>
          <p:cNvSpPr/>
          <p:nvPr/>
        </p:nvSpPr>
        <p:spPr>
          <a:xfrm>
            <a:off x="311148" y="3554743"/>
            <a:ext cx="702009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considera como el primer mercado artesanal de la ciudad y desde 1961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ocupa las instalaciones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 que fue el antiguo mercado denominado: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BA23FC1-E17A-4677-BDE3-FF11BCF79B76}"/>
              </a:ext>
            </a:extLst>
          </p:cNvPr>
          <p:cNvSpPr/>
          <p:nvPr/>
        </p:nvSpPr>
        <p:spPr>
          <a:xfrm>
            <a:off x="311148" y="5401585"/>
            <a:ext cx="1154589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Actualmente el lugar se encuentra debidamente acondicionado y remozado, con un total de 112 locales, en los que se expenden las más variadas artesanías que se producen en las diferentes regiones del estado. </a:t>
            </a:r>
          </a:p>
        </p:txBody>
      </p:sp>
      <p:pic>
        <p:nvPicPr>
          <p:cNvPr id="3" name="Imagen 2" descr="Imagen que contiene edificio, exterior, calle&#10;&#10;Descripción generada con confianza muy alta">
            <a:extLst>
              <a:ext uri="{FF2B5EF4-FFF2-40B4-BE49-F238E27FC236}">
                <a16:creationId xmlns:a16="http://schemas.microsoft.com/office/drawing/2014/main" id="{74A67091-DC27-41DB-8DA5-5E7A92695A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59" y="864767"/>
            <a:ext cx="4068377" cy="406837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7817D85F-7E1A-4D53-9B1A-88AD1A59D0C3}"/>
              </a:ext>
            </a:extLst>
          </p:cNvPr>
          <p:cNvSpPr/>
          <p:nvPr/>
        </p:nvSpPr>
        <p:spPr>
          <a:xfrm>
            <a:off x="2733406" y="4934946"/>
            <a:ext cx="1878701" cy="5413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El Parián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1 Rectángulo">
            <a:extLst>
              <a:ext uri="{FF2B5EF4-FFF2-40B4-BE49-F238E27FC236}">
                <a16:creationId xmlns:a16="http://schemas.microsoft.com/office/drawing/2014/main" id="{CB2C02E8-9CBB-4C28-9428-131D7074A02D}"/>
              </a:ext>
            </a:extLst>
          </p:cNvPr>
          <p:cNvSpPr/>
          <p:nvPr/>
        </p:nvSpPr>
        <p:spPr>
          <a:xfrm>
            <a:off x="589180" y="419352"/>
            <a:ext cx="5025555" cy="14143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Mercado El Parián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 Puebla 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8833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1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3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1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937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/>
      <p:bldP spid="9" grpId="0"/>
      <p:bldP spid="10" grpId="0"/>
      <p:bldP spid="11" grpId="0"/>
      <p:bldP spid="12" grpId="0"/>
      <p:bldP spid="13" grpId="0"/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DFF9D547-A139-4A6C-B523-09A305FF23B2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6962269" y="1492710"/>
            <a:ext cx="4894770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mercado funcionó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el año de 1760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fines del siglo pasado, cuando en razón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aparición del ferrocarril fue abandonado como centro de concentración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cargamentos y se convirtió en la “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Plaza del baratillo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surgiendo el comercio menor de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chucherias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y apareciendo las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pulcatas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piqueras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fritanguerías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típicas,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con tanta fidelidad captará</a:t>
            </a:r>
          </a:p>
        </p:txBody>
      </p:sp>
      <p:pic>
        <p:nvPicPr>
          <p:cNvPr id="4" name="Imagen 3" descr="Imagen que contiene exterior, carretera, edificio, foto&#10;&#10;Descripción generada con confianza muy alta">
            <a:extLst>
              <a:ext uri="{FF2B5EF4-FFF2-40B4-BE49-F238E27FC236}">
                <a16:creationId xmlns:a16="http://schemas.microsoft.com/office/drawing/2014/main" id="{9119358B-46EF-4F99-A760-3B7543B78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91" y="1887618"/>
            <a:ext cx="6158681" cy="37715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F70A7D0-3C2C-4C09-B3B3-24240F6B3EA1}"/>
              </a:ext>
            </a:extLst>
          </p:cNvPr>
          <p:cNvSpPr/>
          <p:nvPr/>
        </p:nvSpPr>
        <p:spPr>
          <a:xfrm>
            <a:off x="334963" y="536752"/>
            <a:ext cx="1152207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lugar se le llamaba el “</a:t>
            </a:r>
            <a:r>
              <a:rPr lang="es-MX" sz="2400" b="1" dirty="0" err="1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Parian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nombrado así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era paraje obligado de los arrieros procedentes de Veracruz, Oaxaca, La Costa Chica de Guerrero y la Capital de la Colonia,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AE996F6-E3DC-4AAE-BD57-C6E20E5D91A2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13466944-085D-4CCA-8546-228D310AADBA}"/>
              </a:ext>
            </a:extLst>
          </p:cNvPr>
          <p:cNvSpPr/>
          <p:nvPr/>
        </p:nvSpPr>
        <p:spPr>
          <a:xfrm>
            <a:off x="334962" y="5944386"/>
            <a:ext cx="11522075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Pincel Magistral de Agustín Arrieta, como una visión de aquel pasado.</a:t>
            </a:r>
          </a:p>
        </p:txBody>
      </p:sp>
    </p:spTree>
    <p:extLst>
      <p:ext uri="{BB962C8B-B14F-4D97-AF65-F5344CB8AC3E}">
        <p14:creationId xmlns:p14="http://schemas.microsoft.com/office/powerpoint/2010/main" val="89703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1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DFF9D547-A139-4A6C-B523-09A305FF23B2}"/>
              </a:ext>
            </a:extLst>
          </p:cNvPr>
          <p:cNvSpPr txBox="1"/>
          <p:nvPr/>
        </p:nvSpPr>
        <p:spPr>
          <a:xfrm>
            <a:off x="-866274" y="-2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01F03AF-9AC4-4781-ADB2-355DE1DA9126}"/>
              </a:ext>
            </a:extLst>
          </p:cNvPr>
          <p:cNvSpPr/>
          <p:nvPr/>
        </p:nvSpPr>
        <p:spPr>
          <a:xfrm>
            <a:off x="334962" y="4455690"/>
            <a:ext cx="50451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-Cuero: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bolsas, portafolios, billeteras, cinturones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huaraches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7633A26-917F-4C79-A29B-9B1AC13C8E8F}"/>
              </a:ext>
            </a:extLst>
          </p:cNvPr>
          <p:cNvSpPr/>
          <p:nvPr/>
        </p:nvSpPr>
        <p:spPr>
          <a:xfrm>
            <a:off x="351479" y="394561"/>
            <a:ext cx="5183047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Recorriendo "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Parián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podemos encontrar: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EA038CC-3966-4669-B90F-5455D6B4054C}"/>
              </a:ext>
            </a:extLst>
          </p:cNvPr>
          <p:cNvSpPr/>
          <p:nvPr/>
        </p:nvSpPr>
        <p:spPr>
          <a:xfrm>
            <a:off x="352928" y="1312952"/>
            <a:ext cx="5027212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-Talavera: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vajillas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artículos decorativos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9AB958D-A8AC-4356-8E28-69DA51628C4E}"/>
              </a:ext>
            </a:extLst>
          </p:cNvPr>
          <p:cNvSpPr/>
          <p:nvPr/>
        </p:nvSpPr>
        <p:spPr>
          <a:xfrm>
            <a:off x="0" y="3127133"/>
            <a:ext cx="538013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-Textiles: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trajes regionales, sarapes, rebozos, chales, chamarras, fajas y manteles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AE996F6-E3DC-4AAE-BD57-C6E20E5D91A2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D5752C2-8BD8-4A1E-AD80-8DDD6E95701F}"/>
              </a:ext>
            </a:extLst>
          </p:cNvPr>
          <p:cNvSpPr/>
          <p:nvPr/>
        </p:nvSpPr>
        <p:spPr>
          <a:xfrm>
            <a:off x="513353" y="2211974"/>
            <a:ext cx="486678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-Palma: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bolsas, tapetes, carpetas y sombreros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14" name="Imagen 13" descr="Imagen que contiene mercado, escena, comida, artículos&#10;&#10;Descripción generada con confianza muy alta">
            <a:extLst>
              <a:ext uri="{FF2B5EF4-FFF2-40B4-BE49-F238E27FC236}">
                <a16:creationId xmlns:a16="http://schemas.microsoft.com/office/drawing/2014/main" id="{7006097A-60EB-4DCA-AD21-9C152CD35D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139" y="423920"/>
            <a:ext cx="6483933" cy="4862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1EC560CC-0505-484C-98AD-444D049875F6}"/>
              </a:ext>
            </a:extLst>
          </p:cNvPr>
          <p:cNvSpPr/>
          <p:nvPr/>
        </p:nvSpPr>
        <p:spPr>
          <a:xfrm>
            <a:off x="351478" y="5704617"/>
            <a:ext cx="5600059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-Alfarería: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cazuelas, ollas, jarros, platos, tazas y floreros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31274BC-433B-4F27-84B6-3B8A039E0EBC}"/>
              </a:ext>
            </a:extLst>
          </p:cNvPr>
          <p:cNvSpPr/>
          <p:nvPr/>
        </p:nvSpPr>
        <p:spPr>
          <a:xfrm>
            <a:off x="6254750" y="5700651"/>
            <a:ext cx="5602288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-Madera: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guitarras, máscaras,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bastones y </a:t>
            </a:r>
            <a:r>
              <a:rPr lang="es-MX" sz="2400" b="1" dirty="0" err="1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portacasetes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06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1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137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975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7" grpId="0"/>
      <p:bldP spid="8" grpId="0"/>
      <p:bldP spid="11" grpId="0"/>
      <p:bldP spid="12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B0BAAE3C-2F46-492E-87F1-17BBC164D024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42F297C-3B73-4B16-9317-A1B1929C6308}"/>
              </a:ext>
            </a:extLst>
          </p:cNvPr>
          <p:cNvSpPr/>
          <p:nvPr/>
        </p:nvSpPr>
        <p:spPr>
          <a:xfrm>
            <a:off x="6254750" y="841130"/>
            <a:ext cx="559307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-Joyería: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plata, alpaca,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pavonada y de fantasía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2EBE3C1-6E3B-4D66-956A-EC86FFB6E00D}"/>
              </a:ext>
            </a:extLst>
          </p:cNvPr>
          <p:cNvSpPr/>
          <p:nvPr/>
        </p:nvSpPr>
        <p:spPr>
          <a:xfrm>
            <a:off x="6254750" y="2044095"/>
            <a:ext cx="559307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-Cobre: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pulseras, ceniceros, charolas,  platos, jarros, y vasos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;)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8954312-C9E2-4053-AED3-A47272E2C1E6}"/>
              </a:ext>
            </a:extLst>
          </p:cNvPr>
          <p:cNvSpPr/>
          <p:nvPr/>
        </p:nvSpPr>
        <p:spPr>
          <a:xfrm>
            <a:off x="6254750" y="3371467"/>
            <a:ext cx="559307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también, se encuentran 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muñecas de cera; papel picado, vidrio soplado,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papel amate de Pahuatlán,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platería de Amozoc,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prestigiada dulcería poblana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una gran cantidad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recuerdos poblanos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8A33358-4140-45F0-972D-2D82FBC872B9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suelo, colorido&#10;&#10;Descripción generada con confianza muy alta">
            <a:extLst>
              <a:ext uri="{FF2B5EF4-FFF2-40B4-BE49-F238E27FC236}">
                <a16:creationId xmlns:a16="http://schemas.microsoft.com/office/drawing/2014/main" id="{DC3964FC-F656-4F25-AA40-9682436251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14" y="399164"/>
            <a:ext cx="5857257" cy="58572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250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7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6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-1000" r="-1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2243B92-6AD9-4554-909A-7E9A80D6DE85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1764631" y="684283"/>
            <a:ext cx="872690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Parían como muchas personas lo conocen,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mercado de Artesanías en el cual puedes encontrar todo lo que le acontece a Puebla, principalmente verás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sitio lleno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talavera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que es un tipo de cerámica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distingue por su color blanco,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encontrarás todo tipo de juguetes hechos manualmente, desde 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coches de madera, trompos, yoyos, títeres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etc.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D514227-BC20-434C-8BF2-D99B14E2662D}"/>
              </a:ext>
            </a:extLst>
          </p:cNvPr>
          <p:cNvSpPr/>
          <p:nvPr/>
        </p:nvSpPr>
        <p:spPr>
          <a:xfrm>
            <a:off x="1812757" y="3841672"/>
            <a:ext cx="8582527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otras cosas que también podrás encontrar, 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muebles, ropa, trajes tradicionales, vestidos, rebozos, chales, manteles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algunos accesorios 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pulseras, bolsas, sombreros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también encontraras 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venta de plata  y joyería de fantasía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regularmente los turistas recurren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lugar para llevarse algún recuerdito,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les haga alusión a Puebla.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B059A43-D620-4E6D-AEA7-EB5FC95AE439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04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68591C1-4267-4C41-8188-67E26D11B667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34963" y="420774"/>
            <a:ext cx="463809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mayor parte del parían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cubierto por azulejo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talavera y es considerado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el primer Mercado Artesanal de Puebla.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A85EE16-FB73-4519-B0C5-8427014D67B3}"/>
              </a:ext>
            </a:extLst>
          </p:cNvPr>
          <p:cNvSpPr/>
          <p:nvPr/>
        </p:nvSpPr>
        <p:spPr>
          <a:xfrm>
            <a:off x="334962" y="2761479"/>
            <a:ext cx="372710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lugar llamativo,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lleno de colorido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una ubicación inmejorable.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3D00AFC-7ADA-4A69-9F9B-3995E0B91F5F}"/>
              </a:ext>
            </a:extLst>
          </p:cNvPr>
          <p:cNvSpPr/>
          <p:nvPr/>
        </p:nvSpPr>
        <p:spPr>
          <a:xfrm>
            <a:off x="334962" y="4746309"/>
            <a:ext cx="463808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embargo,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grandeza de este sitio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su belleza estética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posibilidad de comprar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sin fin de cosas.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2202B9C-ABE1-49C1-8F0C-55D7A0CA5CEF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Hexágono 1">
            <a:extLst>
              <a:ext uri="{FF2B5EF4-FFF2-40B4-BE49-F238E27FC236}">
                <a16:creationId xmlns:a16="http://schemas.microsoft.com/office/drawing/2014/main" id="{C9280BA8-A8C7-4396-AEA4-A6C5DA8BEE20}"/>
              </a:ext>
            </a:extLst>
          </p:cNvPr>
          <p:cNvSpPr/>
          <p:nvPr/>
        </p:nvSpPr>
        <p:spPr>
          <a:xfrm>
            <a:off x="4062064" y="493550"/>
            <a:ext cx="7793050" cy="5859124"/>
          </a:xfrm>
          <a:prstGeom prst="hexagon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428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593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077846B-EC70-4E2A-AB91-4BFE6D2FFE5D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67DB79E-07CC-42A1-ADCE-ECA14BDFEA94}"/>
              </a:ext>
            </a:extLst>
          </p:cNvPr>
          <p:cNvSpPr/>
          <p:nvPr/>
        </p:nvSpPr>
        <p:spPr>
          <a:xfrm>
            <a:off x="6721642" y="2826801"/>
            <a:ext cx="5135396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lo tuyo, son los artículos tradicionales, ropa o accesorios, este es el lugar indicado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encontrarás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muchísimos lugares,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112 lugares donde hay ropa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bonita hecha por artesanos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región, igual que todos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accesorios desde carteras hasta collares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son buena opción.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6721642" y="425511"/>
            <a:ext cx="5134204" cy="2028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tantas cosas buenas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calidad como productos fabricados en serie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dirigidos para los turistas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buscan un souvenir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fácil y práctico.</a:t>
            </a:r>
          </a:p>
        </p:txBody>
      </p:sp>
      <p:pic>
        <p:nvPicPr>
          <p:cNvPr id="4" name="Imagen 3" descr="Imagen que contiene tienda, mercado, interior, escena&#10;&#10;Descripción generada con confianza alta">
            <a:extLst>
              <a:ext uri="{FF2B5EF4-FFF2-40B4-BE49-F238E27FC236}">
                <a16:creationId xmlns:a16="http://schemas.microsoft.com/office/drawing/2014/main" id="{5A93D71E-765C-4C2C-8F9B-19076DA277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23" y="1074818"/>
            <a:ext cx="6226020" cy="46928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34AA141-D078-45D3-BBEB-C69064B521BD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802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077846B-EC70-4E2A-AB91-4BFE6D2FFE5D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852B28C-2228-4AF0-871E-F4CAF4AB0B15}"/>
              </a:ext>
            </a:extLst>
          </p:cNvPr>
          <p:cNvSpPr/>
          <p:nvPr/>
        </p:nvSpPr>
        <p:spPr>
          <a:xfrm>
            <a:off x="350013" y="663314"/>
            <a:ext cx="492493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Cosas de lana pero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plástico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made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in china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34AA141-D078-45D3-BBEB-C69064B521BD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AE3956E-1C0C-4615-820D-FA186E6368AE}"/>
              </a:ext>
            </a:extLst>
          </p:cNvPr>
          <p:cNvSpPr/>
          <p:nvPr/>
        </p:nvSpPr>
        <p:spPr>
          <a:xfrm>
            <a:off x="352923" y="1953541"/>
            <a:ext cx="4924930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Igual si lo que quieres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dulces típicos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aquí encontrarás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tradicionales camotes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borrachitos, así como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galletas santa clara y más, de buena calidad y en algunos puestos muy baratos,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tendrás que hacer un recorrido por los tres pasillos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tiene este mercado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artesanías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elegir la mejor opción.</a:t>
            </a:r>
          </a:p>
        </p:txBody>
      </p:sp>
      <p:pic>
        <p:nvPicPr>
          <p:cNvPr id="10" name="Imagen 9" descr="Imagen que contiene comida, contenedor, interior&#10;&#10;Descripción generada con confianza alta">
            <a:extLst>
              <a:ext uri="{FF2B5EF4-FFF2-40B4-BE49-F238E27FC236}">
                <a16:creationId xmlns:a16="http://schemas.microsoft.com/office/drawing/2014/main" id="{60AE6D2F-DE19-4BA0-A4A4-DF8E79B27D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84" y="638973"/>
            <a:ext cx="7388118" cy="49408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57257D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135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6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47148A8-8290-4C85-94CB-8C99982296BB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D11F5C7-85DA-4C73-9466-7282D0B952A9}"/>
              </a:ext>
            </a:extLst>
          </p:cNvPr>
          <p:cNvSpPr/>
          <p:nvPr/>
        </p:nvSpPr>
        <p:spPr>
          <a:xfrm>
            <a:off x="6421360" y="1448261"/>
            <a:ext cx="546584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tardaste mucho aquí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quieres algo de comer, alrededor hay muchísimos restaurantes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comida típica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que es una excelente manera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tener un día ocupado.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19FA497-3F78-402F-9309-89BAC38FFC66}"/>
              </a:ext>
            </a:extLst>
          </p:cNvPr>
          <p:cNvSpPr/>
          <p:nvPr/>
        </p:nvSpPr>
        <p:spPr>
          <a:xfrm>
            <a:off x="6421361" y="4273525"/>
            <a:ext cx="543567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cierto,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tienen muchos recuerditos si es que estás aquí de visita.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16BC8E-7EBC-4E84-B234-AF6C6CD6E423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exterior, frente&#10;&#10;Descripción generada con confianza muy alta">
            <a:extLst>
              <a:ext uri="{FF2B5EF4-FFF2-40B4-BE49-F238E27FC236}">
                <a16:creationId xmlns:a16="http://schemas.microsoft.com/office/drawing/2014/main" id="{05229C23-0857-4061-8E17-0DA1C21B36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84" y="404813"/>
            <a:ext cx="6048376" cy="6048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8340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62F0353-966A-4784-AD77-15BE15CBAE68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34962" y="414656"/>
            <a:ext cx="115220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que es de los lugares con más reseñas y tal vez aplicaría el dicho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“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reseña más y sería ridículo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”;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sin embargo es de lo más emblemático y visitado por turistas y poblanos.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8B3CD8A-40F2-465D-92F6-64477B06F3E1}"/>
              </a:ext>
            </a:extLst>
          </p:cNvPr>
          <p:cNvSpPr/>
          <p:nvPr/>
        </p:nvSpPr>
        <p:spPr>
          <a:xfrm>
            <a:off x="352202" y="2136989"/>
            <a:ext cx="5553219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es así es por que es un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no debes dejar de visitar; encuentras mucho de las artesanías poblanas  y puedes encontrar muchos lugares para comer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cerca de ahí, comprar camotes, visitar el barrio del artista y Analco en sábado y domingo.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1185DDD-FE68-470A-82C6-08F026DB826D}"/>
              </a:ext>
            </a:extLst>
          </p:cNvPr>
          <p:cNvSpPr/>
          <p:nvPr/>
        </p:nvSpPr>
        <p:spPr>
          <a:xfrm>
            <a:off x="0" y="5398616"/>
            <a:ext cx="12192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Folclor y tradición a flor de piel, la realidad es que quizá algo habituado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consumido por la  indiferencia hacía este tipo de lugares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puedes encontrar ropa de manta, vestidos tradicionales,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EBC8863-6610-4EA8-9C3D-72EF9C3E4AA4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persona&#10;&#10;Descripción generada con confianza alta">
            <a:extLst>
              <a:ext uri="{FF2B5EF4-FFF2-40B4-BE49-F238E27FC236}">
                <a16:creationId xmlns:a16="http://schemas.microsoft.com/office/drawing/2014/main" id="{F1E83229-F0C4-4824-9128-E088A653C5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714" y="1573078"/>
            <a:ext cx="5553220" cy="36954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3847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875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6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62F0353-966A-4784-AD77-15BE15CBAE68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1185DDD-FE68-470A-82C6-08F026DB826D}"/>
              </a:ext>
            </a:extLst>
          </p:cNvPr>
          <p:cNvSpPr/>
          <p:nvPr/>
        </p:nvSpPr>
        <p:spPr>
          <a:xfrm>
            <a:off x="6262260" y="409521"/>
            <a:ext cx="5594778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accesorios o títeres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te hacen recordar la infancia, creo que jamás le había dado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real dimensión,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que por azares del destino mientras caminaba con una amiga de Bélgica pasamos por ahí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al instante quedó enamorada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lugar, en sus palabras 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poder tocar y ver en vivo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México de los libros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por la sonrisa que tenía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creo eso es algo muy bueno.</a:t>
            </a:r>
          </a:p>
        </p:txBody>
      </p:sp>
      <p:pic>
        <p:nvPicPr>
          <p:cNvPr id="6" name="Imagen 5" descr="Imagen que contiene colorido, edificio, exterior, suelo&#10;&#10;Descripción generada con confianza alta">
            <a:extLst>
              <a:ext uri="{FF2B5EF4-FFF2-40B4-BE49-F238E27FC236}">
                <a16:creationId xmlns:a16="http://schemas.microsoft.com/office/drawing/2014/main" id="{856E0BBC-8104-4368-99A1-1EA0C530D7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8" y="704617"/>
            <a:ext cx="5888182" cy="3658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EBC8863-6610-4EA8-9C3D-72EF9C3E4AA4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1DF1794-CB95-4AFF-8D3F-18D3EBA902C6}"/>
              </a:ext>
            </a:extLst>
          </p:cNvPr>
          <p:cNvSpPr/>
          <p:nvPr/>
        </p:nvSpPr>
        <p:spPr>
          <a:xfrm>
            <a:off x="352923" y="4749204"/>
            <a:ext cx="1150411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realidad es que me cambió un poco la perspectiva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empecé a ver y apreciar todo lo que aquí se vende, la ropa,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juguetes con los que alguna vez jugo mi abuelo conmigo,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todo esto tiene una magia única y quizá más valorada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extranjeros que por nosotros mismos.</a:t>
            </a:r>
          </a:p>
        </p:txBody>
      </p:sp>
    </p:spTree>
    <p:extLst>
      <p:ext uri="{BB962C8B-B14F-4D97-AF65-F5344CB8AC3E}">
        <p14:creationId xmlns:p14="http://schemas.microsoft.com/office/powerpoint/2010/main" val="55807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7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E09215E-DA29-4574-8987-7C55AA7B2FEA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Imagen 3" descr="Imagen que contiene cielo, exterior, suelo&#10;&#10;Descripción generada con confianza muy alta">
            <a:extLst>
              <a:ext uri="{FF2B5EF4-FFF2-40B4-BE49-F238E27FC236}">
                <a16:creationId xmlns:a16="http://schemas.microsoft.com/office/drawing/2014/main" id="{8E089466-52BD-4976-B194-1F2B769A47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34" y="526992"/>
            <a:ext cx="3196050" cy="4813328"/>
          </a:xfrm>
          <a:prstGeom prst="ellipse">
            <a:avLst/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3FDE346-7BB9-4AAD-BCFD-652C11E259BC}"/>
              </a:ext>
            </a:extLst>
          </p:cNvPr>
          <p:cNvSpPr/>
          <p:nvPr/>
        </p:nvSpPr>
        <p:spPr>
          <a:xfrm>
            <a:off x="304798" y="414937"/>
            <a:ext cx="829377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lugar es  ideal para inundarte  de toda la magia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Puebla,  aquí vas a encontrar los mejores recuerdos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artesanías y a un precio bastante accesible, encuentras de todo desde dulces típicos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hermosas creaciones de talavera,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marionetas como las que se fabricaban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hace muchos años y licorcitos que son muy típicos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regiones de Puebla.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D5FEC65-8162-431B-80EF-BC8963B15FD8}"/>
              </a:ext>
            </a:extLst>
          </p:cNvPr>
          <p:cNvSpPr/>
          <p:nvPr/>
        </p:nvSpPr>
        <p:spPr>
          <a:xfrm>
            <a:off x="334962" y="3625373"/>
            <a:ext cx="805505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ubicado en un punto estratégico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centro de la ciudad, es difícil no encontrarlo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paso cerca a la zona hay varios restaurantes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comida típica muy famosos.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2314403-0402-4FD7-B3F5-F5289687A796}"/>
              </a:ext>
            </a:extLst>
          </p:cNvPr>
          <p:cNvSpPr/>
          <p:nvPr/>
        </p:nvSpPr>
        <p:spPr>
          <a:xfrm>
            <a:off x="334963" y="5402362"/>
            <a:ext cx="1152207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uno de los lugares que mejor representan la artesanía y tradición poblana y es que aquí encuentras desde  juguetes forjados con madera,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dulces típicos o hasta hermosas indumentarias también típicas de la región.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A103293-2E29-4907-8160-D3474F7E943F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97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9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3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B8AACE34-5331-41DC-A238-2EC850AE1440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34962" y="418332"/>
            <a:ext cx="115220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una de las zonas con mayor concentración de turistas pues es el lugar ideal para comprar cualquier clase de recuerdo tradicional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constante que efectivamente anduviste por la ciudad.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90FBD98-8876-4315-AE31-946C0B375715}"/>
              </a:ext>
            </a:extLst>
          </p:cNvPr>
          <p:cNvSpPr/>
          <p:nvPr/>
        </p:nvSpPr>
        <p:spPr>
          <a:xfrm>
            <a:off x="6254750" y="1497024"/>
            <a:ext cx="5602287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por las noches,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aunando la arquitectura del lugar con las luces tenues que cubren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ciudad, el sitio se impregna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atmósfera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romántica y calmada,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idónea para una caminata reflexiva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una platica tendida.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90E911D-4C39-4A58-9832-E8F856B6E25A}"/>
              </a:ext>
            </a:extLst>
          </p:cNvPr>
          <p:cNvSpPr/>
          <p:nvPr/>
        </p:nvSpPr>
        <p:spPr>
          <a:xfrm>
            <a:off x="6254750" y="4274820"/>
            <a:ext cx="560228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noches hay un puesto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esquites que se pone aquí,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justo en frente de donde está el Bar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“El encanto del Parián”.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DC146B-B95D-4A90-BDE1-CEA946190039}"/>
              </a:ext>
            </a:extLst>
          </p:cNvPr>
          <p:cNvSpPr/>
          <p:nvPr/>
        </p:nvSpPr>
        <p:spPr>
          <a:xfrm>
            <a:off x="6235714" y="5715952"/>
            <a:ext cx="561657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te puedes ir sin probarlos,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exquisitos…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CAA04C8-C939-4B9F-AFFC-B4F8FA45DB78}"/>
              </a:ext>
            </a:extLst>
          </p:cNvPr>
          <p:cNvSpPr/>
          <p:nvPr/>
        </p:nvSpPr>
        <p:spPr>
          <a:xfrm>
            <a:off x="334963" y="6029260"/>
            <a:ext cx="591978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recomiendo los molotes…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E75E693-CDD5-4C35-9552-356CB5851B1F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8A9065F-47AF-42DB-8988-37483FAB2833}"/>
              </a:ext>
            </a:extLst>
          </p:cNvPr>
          <p:cNvSpPr/>
          <p:nvPr/>
        </p:nvSpPr>
        <p:spPr>
          <a:xfrm>
            <a:off x="760530" y="2598348"/>
            <a:ext cx="5025304" cy="14143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El Parián 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6" name="Imagen 5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A29FDBF2-066A-4742-83E5-AE346BFC94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18" y="1817424"/>
            <a:ext cx="5889050" cy="3640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680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7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3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37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30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9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B8AACE34-5331-41DC-A238-2EC850AE1440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8E926E3-0446-4269-ADCE-EB8E37B09C48}"/>
              </a:ext>
            </a:extLst>
          </p:cNvPr>
          <p:cNvSpPr/>
          <p:nvPr/>
        </p:nvSpPr>
        <p:spPr>
          <a:xfrm>
            <a:off x="334963" y="412063"/>
            <a:ext cx="576103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Puedes disfrutar de una agradable caminata por las bellas calles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centro o si lo prefieres degustar de platillos típicos, pues alrededor encontrarás varias opciones en cuanto a comida o antojos se refiere.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E75E693-CDD5-4C35-9552-356CB5851B1F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cielo, personas, exterior, persona&#10;&#10;Descripción generada con confianza alta">
            <a:extLst>
              <a:ext uri="{FF2B5EF4-FFF2-40B4-BE49-F238E27FC236}">
                <a16:creationId xmlns:a16="http://schemas.microsoft.com/office/drawing/2014/main" id="{9B1B5DB9-0D5D-4FA8-BF1F-4FA589EEB6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778" y="437344"/>
            <a:ext cx="5761038" cy="42887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89397446-48DE-4FD3-A35B-2659E0B6125C}"/>
              </a:ext>
            </a:extLst>
          </p:cNvPr>
          <p:cNvSpPr/>
          <p:nvPr/>
        </p:nvSpPr>
        <p:spPr>
          <a:xfrm>
            <a:off x="342902" y="2585812"/>
            <a:ext cx="576103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Tip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Por las noches se ponen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puestos de antojitos mexicanos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te vayas sin probarlos.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0379A461-DA8C-49DF-AC99-E69EBA6C0982}"/>
              </a:ext>
            </a:extLst>
          </p:cNvPr>
          <p:cNvSpPr/>
          <p:nvPr/>
        </p:nvSpPr>
        <p:spPr>
          <a:xfrm>
            <a:off x="342903" y="3856107"/>
            <a:ext cx="5608636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quieres encontrar todo esto junto entonces tienes que venir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mercado de artesanías, ubicado a sólo tres calles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zócalo de la ciudad.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7CFD0E72-A294-48C2-9C57-84DB308B11B8}"/>
              </a:ext>
            </a:extLst>
          </p:cNvPr>
          <p:cNvSpPr/>
          <p:nvPr/>
        </p:nvSpPr>
        <p:spPr>
          <a:xfrm>
            <a:off x="334964" y="5707405"/>
            <a:ext cx="561657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lugar se encuentra abierto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toda la semana.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3BB4356-3EAC-4403-8F10-8FFCA09B489A}"/>
              </a:ext>
            </a:extLst>
          </p:cNvPr>
          <p:cNvSpPr/>
          <p:nvPr/>
        </p:nvSpPr>
        <p:spPr>
          <a:xfrm>
            <a:off x="6254751" y="5128547"/>
            <a:ext cx="56037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Ciudad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distingue por su arte, cultura,  comida, dulces y su amable gente.</a:t>
            </a:r>
          </a:p>
        </p:txBody>
      </p:sp>
    </p:spTree>
    <p:extLst>
      <p:ext uri="{BB962C8B-B14F-4D97-AF65-F5344CB8AC3E}">
        <p14:creationId xmlns:p14="http://schemas.microsoft.com/office/powerpoint/2010/main" val="68498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250" accel="50000" fill="hold">
                                          <p:stCondLst>
                                            <p:cond delay="1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250" accel="50000" fill="hold">
                                          <p:stCondLst>
                                            <p:cond delay="1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6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86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87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DC1574C-CD09-44EF-9817-DC1F16055376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7543800" y="1234127"/>
            <a:ext cx="4319586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mercado esta lleno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rodeado de locales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ofrecen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gran variedad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 en talavera,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típica de este estado;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puedes encontrar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platos, tazas,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adornos para la casa, joyeros, espejos, etc.</a:t>
            </a:r>
          </a:p>
        </p:txBody>
      </p:sp>
      <p:pic>
        <p:nvPicPr>
          <p:cNvPr id="4" name="Imagen 3" descr="Imagen que contiene interior, pared, mesa, muchos&#10;&#10;Descripción generada con confianza alta">
            <a:extLst>
              <a:ext uri="{FF2B5EF4-FFF2-40B4-BE49-F238E27FC236}">
                <a16:creationId xmlns:a16="http://schemas.microsoft.com/office/drawing/2014/main" id="{47B6E8FF-FFB7-4FDF-91AB-40F485649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2" y="412593"/>
            <a:ext cx="7343788" cy="48927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E98A2BA-0170-4D62-AA1C-944B6782D293}"/>
              </a:ext>
            </a:extLst>
          </p:cNvPr>
          <p:cNvSpPr/>
          <p:nvPr/>
        </p:nvSpPr>
        <p:spPr>
          <a:xfrm>
            <a:off x="334963" y="5409976"/>
            <a:ext cx="1152842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 mejor es que los precios son bajos, ya que hay cosas muy baratas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bonitas (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25 pesos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que puedes llevar para uso personal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para dar algún regalo.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F3B0659-225B-4C13-9A4C-B3BF746BE554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224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AABA02C-00AA-4A6B-831F-BBC1A7FD5973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0" y="417570"/>
            <a:ext cx="12192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hay locales que venden ropa típica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hecha a mano, que resulta toda una joya artesanal,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también la ropa está a un precio muy razonable.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C4CEDD-A962-4FBA-A399-2021412678A4}"/>
              </a:ext>
            </a:extLst>
          </p:cNvPr>
          <p:cNvSpPr/>
          <p:nvPr/>
        </p:nvSpPr>
        <p:spPr>
          <a:xfrm>
            <a:off x="334962" y="2029445"/>
            <a:ext cx="5919788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lo que buscas 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comida típica de Puebla debes saber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 los alrededores del Parían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fondas y restaurantes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donde preparan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chiles en nogada,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cemitas, mole con arroz,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tortas, tacos árabes...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¡¡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tradicional de acá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!!.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5FA1FE6-EB78-480E-920B-A82613E6D99C}"/>
              </a:ext>
            </a:extLst>
          </p:cNvPr>
          <p:cNvSpPr/>
          <p:nvPr/>
        </p:nvSpPr>
        <p:spPr>
          <a:xfrm>
            <a:off x="334962" y="5483557"/>
            <a:ext cx="56165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mercado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uno de los mas visitados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54EC40-220D-43D9-889F-BB3BD2E9C1E9}"/>
              </a:ext>
            </a:extLst>
          </p:cNvPr>
          <p:cNvSpPr/>
          <p:nvPr/>
        </p:nvSpPr>
        <p:spPr>
          <a:xfrm>
            <a:off x="6254750" y="5137187"/>
            <a:ext cx="5609517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cubierta de ladrillos y azulejos hacen que se convierta en un lugar muy llamativo y de mayor tradición en Puebla.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FD17460-5183-4177-8977-C6D35F44A720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lato, mesa, comida&#10;&#10;Descripción generada con confianza muy alta">
            <a:extLst>
              <a:ext uri="{FF2B5EF4-FFF2-40B4-BE49-F238E27FC236}">
                <a16:creationId xmlns:a16="http://schemas.microsoft.com/office/drawing/2014/main" id="{6B0B8A98-8283-4ACA-9848-C85C9651FF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070" y="1114676"/>
            <a:ext cx="5829300" cy="3867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834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6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BB19997-5C04-4519-BAEC-1F65EC68870F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7843838" y="1311623"/>
            <a:ext cx="4013200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Podrás encontrar artesanías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distintos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municipios poblanos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pequeñas cruces de talavera, camotes,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famosas tortitas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santa Clara,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vestidos y zapatos,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lugar se presta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tomar fotografías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portales construidos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tanto color.</a:t>
            </a:r>
          </a:p>
        </p:txBody>
      </p:sp>
      <p:pic>
        <p:nvPicPr>
          <p:cNvPr id="4" name="Imagen 3" descr="Imagen que contiene cielo, exterior, persona, suelo&#10;&#10;Descripción generada con confianza muy alta">
            <a:extLst>
              <a:ext uri="{FF2B5EF4-FFF2-40B4-BE49-F238E27FC236}">
                <a16:creationId xmlns:a16="http://schemas.microsoft.com/office/drawing/2014/main" id="{44D32BB0-B2B0-4762-B989-5D883EF8AD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20" y="894549"/>
            <a:ext cx="6826779" cy="51262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D9E00E7-E1A8-4F30-B57E-9F43C639552D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56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42A4A08-6BB2-429A-9B25-A1E0966EE9EE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34962" y="362295"/>
            <a:ext cx="465527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Parián es un sitio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resulta esencial visitar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 impregnarse de la identidad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típica poblana.</a:t>
            </a:r>
          </a:p>
        </p:txBody>
      </p:sp>
      <p:pic>
        <p:nvPicPr>
          <p:cNvPr id="4" name="Imagen 3" descr="Imagen que contiene interior, escena, mercado, tienda&#10;&#10;Descripción generada con confianza alta">
            <a:extLst>
              <a:ext uri="{FF2B5EF4-FFF2-40B4-BE49-F238E27FC236}">
                <a16:creationId xmlns:a16="http://schemas.microsoft.com/office/drawing/2014/main" id="{1E6E88AC-8512-40A7-A000-741AF511C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236" y="409148"/>
            <a:ext cx="6864920" cy="5148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D5D445-B1FF-4859-A007-164BEDA10CC7}"/>
              </a:ext>
            </a:extLst>
          </p:cNvPr>
          <p:cNvSpPr/>
          <p:nvPr/>
        </p:nvSpPr>
        <p:spPr>
          <a:xfrm>
            <a:off x="334963" y="2562158"/>
            <a:ext cx="465527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una persona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viene a conocer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debes mostrarle lugares clave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importancia regional para que tenga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perspectiva amplia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983938-A825-45B7-9E76-B0DEE16FF017}"/>
              </a:ext>
            </a:extLst>
          </p:cNvPr>
          <p:cNvSpPr/>
          <p:nvPr/>
        </p:nvSpPr>
        <p:spPr>
          <a:xfrm>
            <a:off x="322492" y="5727921"/>
            <a:ext cx="1153454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hay algo que no se puede evitar al visitar cualquier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el comprar souvenirs.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6D1C95D-C976-48A6-812A-AAEFB93C2C9E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77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F412B971-6D29-45D3-B87E-B5EFE179DA11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7803299" y="418158"/>
            <a:ext cx="405373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especial si se trata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productos artesanales originarios de la región.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432985F-D2AE-443A-BD0B-32264B437BFC}"/>
              </a:ext>
            </a:extLst>
          </p:cNvPr>
          <p:cNvSpPr/>
          <p:nvPr/>
        </p:nvSpPr>
        <p:spPr>
          <a:xfrm>
            <a:off x="7803298" y="2203656"/>
            <a:ext cx="405373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problema 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 donde encontrar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variedad y precio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FC8600F-1B59-44DE-9F1B-13A0396FE68A}"/>
              </a:ext>
            </a:extLst>
          </p:cNvPr>
          <p:cNvSpPr/>
          <p:nvPr/>
        </p:nvSpPr>
        <p:spPr>
          <a:xfrm>
            <a:off x="7801853" y="4199591"/>
            <a:ext cx="405373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opción es el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Parian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86C2154-1AB1-4BE4-9CB7-602F747798E8}"/>
              </a:ext>
            </a:extLst>
          </p:cNvPr>
          <p:cNvSpPr/>
          <p:nvPr/>
        </p:nvSpPr>
        <p:spPr>
          <a:xfrm>
            <a:off x="334963" y="5707140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Buscas Talavera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 Aquí tienen de todo,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una tacita, hasta una vajilla para 12 personas.</a:t>
            </a:r>
          </a:p>
        </p:txBody>
      </p:sp>
      <p:pic>
        <p:nvPicPr>
          <p:cNvPr id="9" name="Imagen 8" descr="Imagen que contiene comida, interior&#10;&#10;Descripción generada con confianza muy alta">
            <a:extLst>
              <a:ext uri="{FF2B5EF4-FFF2-40B4-BE49-F238E27FC236}">
                <a16:creationId xmlns:a16="http://schemas.microsoft.com/office/drawing/2014/main" id="{F45CAB18-D542-4F6C-AE05-0D961F36BE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06" y="395725"/>
            <a:ext cx="7466893" cy="5190687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FB19405-9D81-4D2B-A6EC-9865B5D0FCCE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616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F412B971-6D29-45D3-B87E-B5EFE179DA11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FB19405-9D81-4D2B-A6EC-9865B5D0FCCE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42EBAE9-B463-4E77-BEA0-032815CEEA4C}"/>
              </a:ext>
            </a:extLst>
          </p:cNvPr>
          <p:cNvSpPr/>
          <p:nvPr/>
        </p:nvSpPr>
        <p:spPr>
          <a:xfrm>
            <a:off x="334963" y="409499"/>
            <a:ext cx="3780914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</a:t>
            </a: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Prefieres ónix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 Igualmente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tienen, desde pequeñas piezas para collares,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juegos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ajedrez completos.</a:t>
            </a:r>
          </a:p>
        </p:txBody>
      </p:sp>
      <p:pic>
        <p:nvPicPr>
          <p:cNvPr id="12" name="Imagen 11" descr="Imagen que contiene bailarín, deporte&#10;&#10;Descripción generada con confianza alta">
            <a:extLst>
              <a:ext uri="{FF2B5EF4-FFF2-40B4-BE49-F238E27FC236}">
                <a16:creationId xmlns:a16="http://schemas.microsoft.com/office/drawing/2014/main" id="{CE689D16-442D-48A7-B350-4B36D182FC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877" y="409495"/>
            <a:ext cx="7747518" cy="51617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57D87241-7B26-49A8-9757-880AE7030D70}"/>
              </a:ext>
            </a:extLst>
          </p:cNvPr>
          <p:cNvSpPr/>
          <p:nvPr/>
        </p:nvSpPr>
        <p:spPr>
          <a:xfrm>
            <a:off x="328605" y="3298997"/>
            <a:ext cx="378727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Caminando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centro histórico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muy fácil dar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este rincón.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F7D7794-54E3-4CDE-A504-C5DFC2657885}"/>
              </a:ext>
            </a:extLst>
          </p:cNvPr>
          <p:cNvSpPr/>
          <p:nvPr/>
        </p:nvSpPr>
        <p:spPr>
          <a:xfrm>
            <a:off x="328605" y="5780305"/>
            <a:ext cx="1152843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Aquí encontrarás todas las artesanías que busques,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especial muchas cosas elaboradas con talavera poblana.</a:t>
            </a:r>
          </a:p>
        </p:txBody>
      </p:sp>
    </p:spTree>
    <p:extLst>
      <p:ext uri="{BB962C8B-B14F-4D97-AF65-F5344CB8AC3E}">
        <p14:creationId xmlns:p14="http://schemas.microsoft.com/office/powerpoint/2010/main" val="172813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34962" y="412083"/>
            <a:ext cx="1152207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Estatua ubicada al interior del mercado del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Parian</a:t>
            </a:r>
            <a:endParaRPr lang="es-MX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D57EA93-0BF5-4CCE-AD90-C4CBE6E77500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08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B3B613F-1C38-4131-A191-EE941BD646EF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345930" y="410788"/>
            <a:ext cx="1150014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recorrido es muy corto,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 prácticamente es un callejón con locales distribuidos en cada lado.</a:t>
            </a:r>
          </a:p>
        </p:txBody>
      </p:sp>
      <p:pic>
        <p:nvPicPr>
          <p:cNvPr id="7" name="Imagen 6" descr="Imagen que contiene cielo, exterior, edificio&#10;&#10;Descripción generada con confianza muy alta">
            <a:extLst>
              <a:ext uri="{FF2B5EF4-FFF2-40B4-BE49-F238E27FC236}">
                <a16:creationId xmlns:a16="http://schemas.microsoft.com/office/drawing/2014/main" id="{A9976936-9974-41C7-957B-D02E662013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65" y="1180712"/>
            <a:ext cx="7855095" cy="44196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D5B062F-08A9-43BB-A59D-4A7F600A5DCC}"/>
              </a:ext>
            </a:extLst>
          </p:cNvPr>
          <p:cNvSpPr/>
          <p:nvPr/>
        </p:nvSpPr>
        <p:spPr>
          <a:xfrm>
            <a:off x="309564" y="5724690"/>
            <a:ext cx="115474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se encuentra algo nuevo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caminando por este lugar cualquier día de la semana.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5FBBFD9-2987-4EC9-A094-8447DD55B5A1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4BE902-5B17-437A-AFF3-4E2EC69A906C}"/>
              </a:ext>
            </a:extLst>
          </p:cNvPr>
          <p:cNvSpPr/>
          <p:nvPr/>
        </p:nvSpPr>
        <p:spPr>
          <a:xfrm>
            <a:off x="8386764" y="2907029"/>
            <a:ext cx="345930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Siempre que voy,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salgo con muchas historias nuevas </a:t>
            </a:r>
          </a:p>
        </p:txBody>
      </p:sp>
    </p:spTree>
    <p:extLst>
      <p:ext uri="{BB962C8B-B14F-4D97-AF65-F5344CB8AC3E}">
        <p14:creationId xmlns:p14="http://schemas.microsoft.com/office/powerpoint/2010/main" val="22442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5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B3B613F-1C38-4131-A191-EE941BD646EF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Imagen 3" descr="Imagen que contiene cielo, edificio, exterior, personas&#10;&#10;Descripción generada con confianza muy alta">
            <a:extLst>
              <a:ext uri="{FF2B5EF4-FFF2-40B4-BE49-F238E27FC236}">
                <a16:creationId xmlns:a16="http://schemas.microsoft.com/office/drawing/2014/main" id="{F88F6BEF-018E-460D-B264-9178943E82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69" y="408283"/>
            <a:ext cx="6044905" cy="60449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B66EB8A8-8663-458A-8599-D256297B0281}"/>
              </a:ext>
            </a:extLst>
          </p:cNvPr>
          <p:cNvSpPr/>
          <p:nvPr/>
        </p:nvSpPr>
        <p:spPr>
          <a:xfrm>
            <a:off x="334963" y="1250086"/>
            <a:ext cx="523110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Les recomiendo ampliamente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ir y disfrutar de sus pasillos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llenos de magia y tradición.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5FBBFD9-2987-4EC9-A094-8447DD55B5A1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D71C545-629B-4515-B0FE-3B1224F26503}"/>
              </a:ext>
            </a:extLst>
          </p:cNvPr>
          <p:cNvSpPr/>
          <p:nvPr/>
        </p:nvSpPr>
        <p:spPr>
          <a:xfrm>
            <a:off x="338123" y="3235669"/>
            <a:ext cx="522794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duda uno de los mejores lugares de Puebla.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7782603-DE4D-405C-B9EC-65F48D956D5C}"/>
              </a:ext>
            </a:extLst>
          </p:cNvPr>
          <p:cNvSpPr/>
          <p:nvPr/>
        </p:nvSpPr>
        <p:spPr>
          <a:xfrm>
            <a:off x="320843" y="5229725"/>
            <a:ext cx="5259916" cy="42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¡</a:t>
            </a:r>
            <a:r>
              <a:rPr lang="es-MX" sz="32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Encontrarás de todo</a:t>
            </a:r>
            <a:r>
              <a:rPr lang="es-MX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199005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8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B0F9BCC-8274-42B5-9ADB-11FA50B85F12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Imagen 3" descr="Imagen que contiene cielo,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428A4247-E813-4D31-8E6E-F994C17B15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5457825" y="864098"/>
            <a:ext cx="5608651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Parian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visto sobre la 6 Norte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E283B6A-8FC6-4C34-9ABD-61205753CE20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CAFB7AB-BA5A-4BBD-816A-AC3C374DA420}"/>
              </a:ext>
            </a:extLst>
          </p:cNvPr>
          <p:cNvSpPr/>
          <p:nvPr/>
        </p:nvSpPr>
        <p:spPr>
          <a:xfrm>
            <a:off x="4579784" y="4971361"/>
            <a:ext cx="70278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entre todos los sitios turísticos existentes,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este, después de la catedral,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el favorito por los turistas.</a:t>
            </a:r>
          </a:p>
        </p:txBody>
      </p:sp>
    </p:spTree>
    <p:extLst>
      <p:ext uri="{BB962C8B-B14F-4D97-AF65-F5344CB8AC3E}">
        <p14:creationId xmlns:p14="http://schemas.microsoft.com/office/powerpoint/2010/main" val="152162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0C89547-92FD-4E70-A037-BA95BD432684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cielo, exterior&#10;&#10;Descripción generada con confianza alta">
            <a:extLst>
              <a:ext uri="{FF2B5EF4-FFF2-40B4-BE49-F238E27FC236}">
                <a16:creationId xmlns:a16="http://schemas.microsoft.com/office/drawing/2014/main" id="{8C0A6B6A-7333-40AD-A935-A4C112104D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8" y="410442"/>
            <a:ext cx="8056994" cy="6042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D487EE79-91E8-4D4E-8B8B-CB42C2F2577F}"/>
              </a:ext>
            </a:extLst>
          </p:cNvPr>
          <p:cNvSpPr/>
          <p:nvPr/>
        </p:nvSpPr>
        <p:spPr>
          <a:xfrm>
            <a:off x="8392962" y="1299016"/>
            <a:ext cx="3464076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mexicanos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somos reconocidos por la calidez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que atendemos a nuestros turistas,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vendedores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mercado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están dispuestos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que quien sea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posible comprador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vaya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buen sabor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boca.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188E1E7-0151-4DA9-9519-663F5637431E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333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8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0C89547-92FD-4E70-A037-BA95BD432684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2" name="Imagen 11" descr="Imagen que contiene persona, cielo, edificio, mercado&#10;&#10;Descripción generada con confianza muy alta">
            <a:extLst>
              <a:ext uri="{FF2B5EF4-FFF2-40B4-BE49-F238E27FC236}">
                <a16:creationId xmlns:a16="http://schemas.microsoft.com/office/drawing/2014/main" id="{C5D4E71C-CEFA-4415-832A-B6B4687338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783" y="1240841"/>
            <a:ext cx="9947853" cy="4359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1ED2F74-F22E-4670-BBBB-844972192964}"/>
              </a:ext>
            </a:extLst>
          </p:cNvPr>
          <p:cNvSpPr/>
          <p:nvPr/>
        </p:nvSpPr>
        <p:spPr>
          <a:xfrm>
            <a:off x="333092" y="5718864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está muy cerca del centro de la ciudad y del parque del arte,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 ser un día que estés dispuesto a recorrer toda esa zona.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960230-D5B7-4012-B710-F9CC3152BB71}"/>
              </a:ext>
            </a:extLst>
          </p:cNvPr>
          <p:cNvSpPr/>
          <p:nvPr/>
        </p:nvSpPr>
        <p:spPr>
          <a:xfrm>
            <a:off x="334962" y="408863"/>
            <a:ext cx="11522075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verdad que el ambiente es muy agradable,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igual que la gente y los artesanos.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188E1E7-0151-4DA9-9519-663F5637431E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33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CB261CAF-E6B9-4EF7-B861-1205258B1CB7}"/>
              </a:ext>
            </a:extLst>
          </p:cNvPr>
          <p:cNvSpPr txBox="1"/>
          <p:nvPr/>
        </p:nvSpPr>
        <p:spPr>
          <a:xfrm>
            <a:off x="-866274" y="-657726"/>
            <a:ext cx="13748085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D5DE738-E582-41A1-A0D9-B50ADCC00F0C}"/>
              </a:ext>
            </a:extLst>
          </p:cNvPr>
          <p:cNvSpPr/>
          <p:nvPr/>
        </p:nvSpPr>
        <p:spPr>
          <a:xfrm>
            <a:off x="234947" y="2075760"/>
            <a:ext cx="5919787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puedes ver, El Parián te ofrece todo tipo de material trabajado aquí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al visitarlo no olvides pasar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caricaturistas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aquí se encuentran,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cuáles recrean tu fotografía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tu persona al momento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precios muy accesibles.</a:t>
            </a:r>
          </a:p>
        </p:txBody>
      </p:sp>
      <p:pic>
        <p:nvPicPr>
          <p:cNvPr id="4" name="Imagen 3" descr="Imagen que contiene edificio, exterior, calle&#10;&#10;Descripción generada con confianza muy alta">
            <a:extLst>
              <a:ext uri="{FF2B5EF4-FFF2-40B4-BE49-F238E27FC236}">
                <a16:creationId xmlns:a16="http://schemas.microsoft.com/office/drawing/2014/main" id="{F0FB769B-5036-455D-85F0-5F0683BD3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750" y="668950"/>
            <a:ext cx="5541961" cy="5541961"/>
          </a:xfrm>
          <a:prstGeom prst="rect">
            <a:avLst/>
          </a:prstGeom>
          <a:ln w="127000" cap="rnd">
            <a:solidFill>
              <a:srgbClr val="74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CBF07EF-2C5E-4B3D-9CFC-0C00ECFA08E9}"/>
              </a:ext>
            </a:extLst>
          </p:cNvPr>
          <p:cNvSpPr/>
          <p:nvPr/>
        </p:nvSpPr>
        <p:spPr>
          <a:xfrm>
            <a:off x="334963" y="5400421"/>
            <a:ext cx="576103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 mejor de todo es que esta abierto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lunes a domingo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10:00 a 20:00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hrs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C492219-F94B-412D-B118-B7517A3CB7B1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D4A33E1-8C18-482C-87DA-74CBCF47616A}"/>
              </a:ext>
            </a:extLst>
          </p:cNvPr>
          <p:cNvSpPr/>
          <p:nvPr/>
        </p:nvSpPr>
        <p:spPr>
          <a:xfrm>
            <a:off x="-1" y="620145"/>
            <a:ext cx="6395537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Parián es un mercado de artesanías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vale la pena visitar cuando estés paseando en el centro de Puebla.</a:t>
            </a:r>
          </a:p>
        </p:txBody>
      </p:sp>
      <p:pic>
        <p:nvPicPr>
          <p:cNvPr id="6" name="Imagen 5" descr="Imagen que contiene corbata, verde, interior&#10;&#10;Descripción generada con confianza alta">
            <a:extLst>
              <a:ext uri="{FF2B5EF4-FFF2-40B4-BE49-F238E27FC236}">
                <a16:creationId xmlns:a16="http://schemas.microsoft.com/office/drawing/2014/main" id="{1375B547-6515-406D-91C6-CF231D051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94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43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8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97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BE4AD10-2003-486D-A370-79F3052137D8}"/>
              </a:ext>
            </a:extLst>
          </p:cNvPr>
          <p:cNvSpPr txBox="1"/>
          <p:nvPr/>
        </p:nvSpPr>
        <p:spPr>
          <a:xfrm>
            <a:off x="12240124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El parián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La Rondalla de Saltillo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, suelo, exterior, acera&#10;&#10;Descripción generada con confianza muy alta">
            <a:extLst>
              <a:ext uri="{FF2B5EF4-FFF2-40B4-BE49-F238E27FC236}">
                <a16:creationId xmlns:a16="http://schemas.microsoft.com/office/drawing/2014/main" id="{6171D6C7-A0BF-4DCA-B340-E48301B40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6123"/>
            <a:ext cx="12170466" cy="683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56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1947</TotalTime>
  <Words>2185</Words>
  <Application>Microsoft Office PowerPoint</Application>
  <PresentationFormat>Panorámica</PresentationFormat>
  <Paragraphs>343</Paragraphs>
  <Slides>33</Slides>
  <Notes>28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6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14  El Parián  27' 25"  M  Misppsx</dc:title>
  <dc:creator>Eagle's nest</dc:creator>
  <cp:lastModifiedBy>Eagle's nest</cp:lastModifiedBy>
  <cp:revision>171</cp:revision>
  <dcterms:created xsi:type="dcterms:W3CDTF">2018-02-11T10:42:39Z</dcterms:created>
  <dcterms:modified xsi:type="dcterms:W3CDTF">2018-12-03T17:48:14Z</dcterms:modified>
</cp:coreProperties>
</file>