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1" r:id="rId4"/>
    <p:sldId id="269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70" r:id="rId17"/>
    <p:sldId id="273" r:id="rId18"/>
    <p:sldId id="256" r:id="rId1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B08600"/>
    <a:srgbClr val="40F903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Wake Me Up    Avicii ft Aloe Blacc  Lyric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4893">
        <p14:honeycomb/>
      </p:transition>
    </mc:Choice>
    <mc:Fallback>
      <p:transition spd="slow" advTm="48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-381000" y="381000"/>
            <a:ext cx="4724400" cy="297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solidFill>
                  <a:srgbClr val="FFC000"/>
                </a:solidFill>
              </a:rPr>
              <a:t>EL MUNDO ENTRE GÁRGOLAS</a:t>
            </a:r>
            <a:endParaRPr lang="es-VE" sz="4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6837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831">
        <p15:prstTrans prst="curtains"/>
      </p:transition>
    </mc:Choice>
    <mc:Fallback>
      <p:transition spd="slow" advTm="138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632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41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208">
        <p14:ripple/>
      </p:transition>
    </mc:Choice>
    <mc:Fallback>
      <p:transition spd="slow" advTm="112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25"/>
            <a:ext cx="9171368" cy="686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8639"/>
      </p:ext>
    </p:extLst>
  </p:cSld>
  <p:clrMapOvr>
    <a:masterClrMapping/>
  </p:clrMapOvr>
  <p:transition spd="slow" advTm="12161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33337"/>
            <a:ext cx="739140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3200" b="1" dirty="0">
                <a:solidFill>
                  <a:srgbClr val="FFC000"/>
                </a:solidFill>
              </a:rPr>
              <a:t>Las gárgolas son monstruos mágicos muy feroces y de aspecto siniestro.</a:t>
            </a:r>
            <a:endParaRPr lang="es-VE" sz="32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420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84">
        <p14:ferris dir="l"/>
      </p:transition>
    </mc:Choice>
    <mc:Fallback>
      <p:transition spd="slow" advTm="207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86250" y="2895600"/>
            <a:ext cx="4876800" cy="3657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800" b="1" dirty="0">
                <a:solidFill>
                  <a:srgbClr val="FFC000"/>
                </a:solidFill>
              </a:rPr>
              <a:t>Estas criaturas voladoras tienen alas de murciélago, los ojos incandescentes, unos pequeños cuernos y la piel muy dura y cubierta por una capa de mineral que les permite pasar desapercibidas en las fachadas de edificios</a:t>
            </a:r>
            <a:r>
              <a:rPr lang="es-ES" b="1" dirty="0"/>
              <a:t>. </a:t>
            </a:r>
            <a:endParaRPr lang="es-V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639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45">
        <p14:prism isContent="1"/>
      </p:transition>
    </mc:Choice>
    <mc:Fallback>
      <p:transition spd="slow" advTm="242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4876800"/>
            <a:ext cx="8839200" cy="228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3200" b="1" dirty="0">
                <a:solidFill>
                  <a:srgbClr val="FFC000"/>
                </a:solidFill>
              </a:rPr>
              <a:t>De hecho, suelen confundirse con parte de la ornamentación de catedrales, torres y cementerios</a:t>
            </a:r>
            <a:r>
              <a:rPr lang="es-ES" b="1" dirty="0"/>
              <a:t>.</a:t>
            </a:r>
            <a:endParaRPr lang="es-VE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72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2912">
        <p14:flythrough/>
      </p:transition>
    </mc:Choice>
    <mc:Fallback>
      <p:transition spd="slow" advTm="229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5029200"/>
            <a:ext cx="5638800" cy="16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800" b="1" dirty="0">
                <a:solidFill>
                  <a:srgbClr val="FFC000"/>
                </a:solidFill>
              </a:rPr>
              <a:t>Originariamente, las gárgolas eran </a:t>
            </a:r>
            <a:r>
              <a:rPr lang="es-ES" sz="2800" b="1" dirty="0" smtClean="0">
                <a:solidFill>
                  <a:srgbClr val="FFC000"/>
                </a:solidFill>
              </a:rPr>
              <a:t>desagues </a:t>
            </a:r>
            <a:r>
              <a:rPr lang="es-ES" sz="2800" b="1" dirty="0">
                <a:solidFill>
                  <a:srgbClr val="FFC000"/>
                </a:solidFill>
              </a:rPr>
              <a:t>esculpidos con formas de animales a los que un mago dio vida. </a:t>
            </a:r>
            <a:endParaRPr lang="es-VE" sz="28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850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800">
        <p15:prstTrans prst="fracture"/>
      </p:transition>
    </mc:Choice>
    <mc:Fallback>
      <p:transition spd="slow" advTm="208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6" y="0"/>
            <a:ext cx="92028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52400" y="381000"/>
            <a:ext cx="5715000" cy="167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800" b="1" dirty="0">
                <a:solidFill>
                  <a:srgbClr val="FFC000"/>
                </a:solidFill>
              </a:rPr>
              <a:t>Al ser creadas artificialmente no necesitan comer ni beber, así que cuando atacan lo hacen por el simple hecho de hacer daño.</a:t>
            </a:r>
            <a:endParaRPr lang="es-VE" sz="28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4363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985">
        <p:split orient="vert"/>
      </p:transition>
    </mc:Choice>
    <mc:Fallback>
      <p:transition spd="slow" advTm="20985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050" y="4572000"/>
            <a:ext cx="472440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400" b="1" dirty="0">
                <a:solidFill>
                  <a:srgbClr val="FFC000"/>
                </a:solidFill>
              </a:rPr>
              <a:t>Habitan en cualquier zona subterránea, donde acumulan los tesoros de sus victimas. Es típico encontrarlas entre ruinas o cavernas.</a:t>
            </a:r>
            <a:endParaRPr lang="es-VE" sz="24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0699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1029">
        <p15:prstTrans prst="drape"/>
      </p:transition>
    </mc:Choice>
    <mc:Fallback>
      <p:transition spd="slow" advTm="21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505200" y="228600"/>
            <a:ext cx="5410200" cy="2209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800" b="1" dirty="0">
                <a:solidFill>
                  <a:srgbClr val="FFC000"/>
                </a:solidFill>
              </a:rPr>
              <a:t>Pueden atacar por sorpresa; permanecen inmóviles, como estatuas, hasta que su víctima está lo suficientemente cerca. </a:t>
            </a:r>
            <a:endParaRPr lang="es-VE" sz="28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3114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686">
        <p15:prstTrans prst="peelOff"/>
      </p:transition>
    </mc:Choice>
    <mc:Fallback>
      <p:transition spd="slow" advTm="206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62000" y="5105400"/>
            <a:ext cx="76962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400" b="1" dirty="0">
                <a:solidFill>
                  <a:srgbClr val="FFC000"/>
                </a:solidFill>
              </a:rPr>
              <a:t>Realizan entonces un ataque sorpresa para desconcertar al enemigo. Otra manera de atacar es lanzándose en picado; esta forma la usan cuando se encuentran en movimiento y es tarde para el ataque  sorpresa.</a:t>
            </a:r>
            <a:endParaRPr lang="es-VE" sz="2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17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864">
        <p:dissolve/>
      </p:transition>
    </mc:Choice>
    <mc:Fallback>
      <p:transition spd="slow" advTm="21864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95400" y="4419600"/>
            <a:ext cx="6553200" cy="175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>
                <a:solidFill>
                  <a:srgbClr val="FFC000"/>
                </a:solidFill>
              </a:rPr>
              <a:t>Existen dos subespecies de gárgolas</a:t>
            </a:r>
            <a:r>
              <a:rPr lang="es-ES" sz="4000" b="1" dirty="0" smtClean="0">
                <a:solidFill>
                  <a:srgbClr val="FFC000"/>
                </a:solidFill>
              </a:rPr>
              <a:t>:</a:t>
            </a:r>
          </a:p>
          <a:p>
            <a:pPr algn="ctr"/>
            <a:r>
              <a:rPr lang="es-ES" sz="4000" b="1" dirty="0" smtClean="0">
                <a:solidFill>
                  <a:srgbClr val="FFC000"/>
                </a:solidFill>
              </a:rPr>
              <a:t>Kapoacinth</a:t>
            </a:r>
            <a:r>
              <a:rPr lang="es-ES" sz="4000" b="1" dirty="0">
                <a:solidFill>
                  <a:srgbClr val="FFC000"/>
                </a:solidFill>
              </a:rPr>
              <a:t> </a:t>
            </a:r>
            <a:r>
              <a:rPr lang="es-ES" sz="4000" b="1" dirty="0" smtClean="0">
                <a:solidFill>
                  <a:srgbClr val="FFC000"/>
                </a:solidFill>
              </a:rPr>
              <a:t>y Márgala.</a:t>
            </a:r>
            <a:endParaRPr lang="es-VE" sz="40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3880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193">
        <p14:doors dir="vert"/>
      </p:transition>
    </mc:Choice>
    <mc:Fallback>
      <p:transition spd="slow" advTm="211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572001" y="4648200"/>
            <a:ext cx="4572000" cy="15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400" b="1" dirty="0">
                <a:solidFill>
                  <a:srgbClr val="FFC000"/>
                </a:solidFill>
              </a:rPr>
              <a:t>Kapoacinth.</a:t>
            </a:r>
            <a:br>
              <a:rPr lang="es-ES" sz="2400" b="1" dirty="0">
                <a:solidFill>
                  <a:srgbClr val="FFC000"/>
                </a:solidFill>
              </a:rPr>
            </a:br>
            <a:r>
              <a:rPr lang="es-ES" sz="2400" b="1" dirty="0">
                <a:solidFill>
                  <a:srgbClr val="FFC000"/>
                </a:solidFill>
              </a:rPr>
              <a:t>Es una gárgola marina que habita en cuevas submarinas. Sus principales enemigos son </a:t>
            </a:r>
            <a:r>
              <a:rPr lang="es-ES" sz="2400" b="1" dirty="0" smtClean="0">
                <a:solidFill>
                  <a:srgbClr val="FFC000"/>
                </a:solidFill>
              </a:rPr>
              <a:t>los Elfos Marinos, Sirenas…</a:t>
            </a:r>
            <a:endParaRPr lang="es-VE" sz="24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9834251"/>
      </p:ext>
    </p:extLst>
  </p:cSld>
  <p:clrMapOvr>
    <a:masterClrMapping/>
  </p:clrMapOvr>
  <p:transition spd="slow" advTm="21974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" y="533400"/>
            <a:ext cx="4876800" cy="144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2000" b="1" dirty="0" err="1" smtClean="0">
                <a:solidFill>
                  <a:srgbClr val="FFC000"/>
                </a:solidFill>
              </a:rPr>
              <a:t>Márgola</a:t>
            </a:r>
            <a:r>
              <a:rPr lang="es-ES" sz="2000" b="1" dirty="0" smtClean="0">
                <a:solidFill>
                  <a:srgbClr val="FFC000"/>
                </a:solidFill>
              </a:rPr>
              <a:t>.</a:t>
            </a:r>
            <a:r>
              <a:rPr lang="es-ES" sz="2000" b="1" dirty="0">
                <a:solidFill>
                  <a:srgbClr val="FFC000"/>
                </a:solidFill>
              </a:rPr>
              <a:t/>
            </a:r>
            <a:br>
              <a:rPr lang="es-ES" sz="2000" b="1" dirty="0">
                <a:solidFill>
                  <a:srgbClr val="FFC000"/>
                </a:solidFill>
              </a:rPr>
            </a:br>
            <a:r>
              <a:rPr lang="es-ES" sz="2000" b="1" dirty="0">
                <a:solidFill>
                  <a:srgbClr val="FFC000"/>
                </a:solidFill>
              </a:rPr>
              <a:t>Son gárgolas verdaderamente feas, con la piel muy parecida a la piedra, de hecho, es bastante difícil distinguirlas de las demás rocas. Tienen garras muy poderosas que utilizan es sus ataques.</a:t>
            </a:r>
            <a:endParaRPr lang="es-VE" sz="2000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5203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4282">
        <p15:prstTrans prst="pageCurlDouble"/>
      </p:transition>
    </mc:Choice>
    <mc:Fallback>
      <p:transition spd="slow" advTm="24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9525"/>
            <a:ext cx="9085248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40013"/>
      </p:ext>
    </p:extLst>
  </p:cSld>
  <p:clrMapOvr>
    <a:masterClrMapping/>
  </p:clrMapOvr>
  <p:transition spd="slow" advTm="11849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344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12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458">
        <p:blinds dir="vert"/>
      </p:transition>
    </mc:Choice>
    <mc:Fallback>
      <p:transition spd="slow" advTm="13458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948">
        <p14:vortex dir="r"/>
      </p:transition>
    </mc:Choice>
    <mc:Fallback>
      <p:transition spd="slow" advTm="99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</TotalTime>
  <Words>222</Words>
  <Application>Microsoft Office PowerPoint</Application>
  <PresentationFormat>Presentación en pantalla (4:3)</PresentationFormat>
  <Paragraphs>15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62</cp:revision>
  <cp:lastPrinted>1601-01-01T00:00:00Z</cp:lastPrinted>
  <dcterms:created xsi:type="dcterms:W3CDTF">2015-02-14T17:45:45Z</dcterms:created>
  <dcterms:modified xsi:type="dcterms:W3CDTF">2015-11-18T19:00:05Z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