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7"/>
  </p:notesMasterIdLst>
  <p:sldIdLst>
    <p:sldId id="410" r:id="rId3"/>
    <p:sldId id="491" r:id="rId4"/>
    <p:sldId id="497" r:id="rId5"/>
    <p:sldId id="498" r:id="rId6"/>
    <p:sldId id="470" r:id="rId7"/>
    <p:sldId id="508" r:id="rId8"/>
    <p:sldId id="484" r:id="rId9"/>
    <p:sldId id="492" r:id="rId10"/>
    <p:sldId id="494" r:id="rId11"/>
    <p:sldId id="493" r:id="rId12"/>
    <p:sldId id="469" r:id="rId13"/>
    <p:sldId id="496" r:id="rId14"/>
    <p:sldId id="485" r:id="rId15"/>
    <p:sldId id="495" r:id="rId16"/>
    <p:sldId id="460" r:id="rId17"/>
    <p:sldId id="512" r:id="rId18"/>
    <p:sldId id="513" r:id="rId19"/>
    <p:sldId id="514" r:id="rId20"/>
    <p:sldId id="515" r:id="rId21"/>
    <p:sldId id="516" r:id="rId22"/>
    <p:sldId id="519" r:id="rId23"/>
    <p:sldId id="520" r:id="rId24"/>
    <p:sldId id="522" r:id="rId25"/>
    <p:sldId id="523" r:id="rId26"/>
    <p:sldId id="490" r:id="rId27"/>
    <p:sldId id="461" r:id="rId28"/>
    <p:sldId id="468" r:id="rId29"/>
    <p:sldId id="462" r:id="rId30"/>
    <p:sldId id="463" r:id="rId31"/>
    <p:sldId id="488" r:id="rId32"/>
    <p:sldId id="459" r:id="rId33"/>
    <p:sldId id="467" r:id="rId34"/>
    <p:sldId id="464" r:id="rId35"/>
    <p:sldId id="465" r:id="rId36"/>
    <p:sldId id="466" r:id="rId37"/>
    <p:sldId id="471" r:id="rId38"/>
    <p:sldId id="473" r:id="rId39"/>
    <p:sldId id="474" r:id="rId40"/>
    <p:sldId id="476" r:id="rId41"/>
    <p:sldId id="472" r:id="rId42"/>
    <p:sldId id="475" r:id="rId43"/>
    <p:sldId id="483" r:id="rId44"/>
    <p:sldId id="486" r:id="rId45"/>
    <p:sldId id="509" r:id="rId46"/>
    <p:sldId id="510" r:id="rId47"/>
    <p:sldId id="487" r:id="rId48"/>
    <p:sldId id="489" r:id="rId49"/>
    <p:sldId id="482" r:id="rId50"/>
    <p:sldId id="479" r:id="rId51"/>
    <p:sldId id="477" r:id="rId52"/>
    <p:sldId id="480" r:id="rId53"/>
    <p:sldId id="478" r:id="rId54"/>
    <p:sldId id="481" r:id="rId55"/>
    <p:sldId id="499" r:id="rId56"/>
    <p:sldId id="500" r:id="rId57"/>
    <p:sldId id="504" r:id="rId58"/>
    <p:sldId id="501" r:id="rId59"/>
    <p:sldId id="502" r:id="rId60"/>
    <p:sldId id="503" r:id="rId61"/>
    <p:sldId id="505" r:id="rId62"/>
    <p:sldId id="506" r:id="rId63"/>
    <p:sldId id="433" r:id="rId64"/>
    <p:sldId id="411" r:id="rId65"/>
    <p:sldId id="524" r:id="rId66"/>
  </p:sldIdLst>
  <p:sldSz cx="11161713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  <a:srgbClr val="00FFFF"/>
    <a:srgbClr val="0000FF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9" autoAdjust="0"/>
    <p:restoredTop sz="94556" autoAdjust="0"/>
  </p:normalViewPr>
  <p:slideViewPr>
    <p:cSldViewPr>
      <p:cViewPr>
        <p:scale>
          <a:sx n="20" d="100"/>
          <a:sy n="20" d="100"/>
        </p:scale>
        <p:origin x="-1518" y="-618"/>
      </p:cViewPr>
      <p:guideLst>
        <p:guide orient="horz" pos="2160"/>
        <p:guide pos="351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presProps" Target="presProps.xml"/><Relationship Id="rId7" Type="http://schemas.openxmlformats.org/officeDocument/2006/relationships/slide" Target="slides/slide5.xml"/><Relationship Id="rId71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notesMaster" Target="notesMasters/notesMaster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1DE5D2-77CF-4C90-AFE6-917EC95740D1}" type="datetimeFigureOut">
              <a:rPr lang="es-ES" smtClean="0"/>
              <a:pPr/>
              <a:t>25/01/2020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639763" y="685800"/>
            <a:ext cx="55784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DCFCD8-AF87-492C-824C-3732A24C4938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465529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39763" y="685800"/>
            <a:ext cx="5578475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2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altLang="es-ES" smtClean="0"/>
          </a:p>
        </p:txBody>
      </p:sp>
      <p:sp>
        <p:nvSpPr>
          <p:cNvPr id="8192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FADAE8F-B853-41E7-9626-4BC58D09B5D8}" type="slidenum">
              <a:rPr lang="es-ES_tradnl" altLang="es-E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62</a:t>
            </a:fld>
            <a:endParaRPr lang="es-ES_tradnl" alt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37128" y="2130427"/>
            <a:ext cx="9487457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74258" y="3886200"/>
            <a:ext cx="781319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25/01/2020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">
        <p14:vortex dir="r"/>
      </p:transition>
    </mc:Choice>
    <mc:Fallback xmlns="">
      <p:transition spd="slow" advTm="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25/01/2020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">
        <p14:vortex dir="r"/>
      </p:transition>
    </mc:Choice>
    <mc:Fallback xmlns="">
      <p:transition spd="slow" advTm="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81698" y="4406902"/>
            <a:ext cx="9487457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81698" y="2906713"/>
            <a:ext cx="9487457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25/01/2020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">
        <p14:vortex dir="r"/>
      </p:transition>
    </mc:Choice>
    <mc:Fallback xmlns="">
      <p:transition spd="slow" advTm="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58085" y="1600202"/>
            <a:ext cx="4929757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673872" y="1600202"/>
            <a:ext cx="4929757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25/01/2020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">
        <p14:vortex dir="r"/>
      </p:transition>
    </mc:Choice>
    <mc:Fallback xmlns="">
      <p:transition spd="slow" advTm="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58086" y="1535113"/>
            <a:ext cx="493169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58086" y="2174875"/>
            <a:ext cx="493169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669995" y="1535113"/>
            <a:ext cx="49336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669995" y="2174875"/>
            <a:ext cx="49336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25/01/2020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">
        <p14:vortex dir="r"/>
      </p:transition>
    </mc:Choice>
    <mc:Fallback xmlns="">
      <p:transition spd="slow" advTm="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25/01/2020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">
        <p14:vortex dir="r"/>
      </p:transition>
    </mc:Choice>
    <mc:Fallback xmlns="">
      <p:transition spd="slow" advTm="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25/01/2020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">
        <p14:vortex dir="r"/>
      </p:transition>
    </mc:Choice>
    <mc:Fallback xmlns="">
      <p:transition spd="slow" advTm="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58087" y="273050"/>
            <a:ext cx="367212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363920" y="273052"/>
            <a:ext cx="623970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58087" y="1435102"/>
            <a:ext cx="367212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25/01/2020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">
        <p14:vortex dir="r"/>
      </p:transition>
    </mc:Choice>
    <mc:Fallback xmlns="">
      <p:transition spd="slow" advTm="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87774" y="4800600"/>
            <a:ext cx="6697028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87774" y="612775"/>
            <a:ext cx="669702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87774" y="5367338"/>
            <a:ext cx="669702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25/01/2020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">
        <p14:vortex dir="r"/>
      </p:transition>
    </mc:Choice>
    <mc:Fallback xmlns="">
      <p:transition spd="slow" advTm="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25/01/2020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">
        <p14:vortex dir="r"/>
      </p:transition>
    </mc:Choice>
    <mc:Fallback xmlns="">
      <p:transition spd="slow" advTm="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092242" y="274640"/>
            <a:ext cx="2511386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58086" y="274640"/>
            <a:ext cx="7348128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25/01/2020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">
        <p14:vortex dir="r"/>
      </p:transition>
    </mc:Choice>
    <mc:Fallback xmlns="">
      <p:transition spd="slow" advTm="6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37129" y="2130428"/>
            <a:ext cx="9487456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74257" y="3886200"/>
            <a:ext cx="7813199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71889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58087" y="274638"/>
            <a:ext cx="1004554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58087" y="1600202"/>
            <a:ext cx="10045542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58086" y="6356352"/>
            <a:ext cx="26043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91F669-8C91-4B83-A28A-AF421F9F89CE}" type="datetimeFigureOut">
              <a:rPr lang="es-ES" smtClean="0"/>
              <a:pPr/>
              <a:t>25/01/2020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813586" y="6356352"/>
            <a:ext cx="353454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999228" y="6356352"/>
            <a:ext cx="26043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Tm="6000">
        <p14:vortex dir="r"/>
      </p:transition>
    </mc:Choice>
    <mc:Fallback xmlns="">
      <p:transition spd="slow" advTm="6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58086" y="6245225"/>
            <a:ext cx="26044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2.wav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3.wav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4.wav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gif"/><Relationship Id="rId7" Type="http://schemas.openxmlformats.org/officeDocument/2006/relationships/image" Target="../media/image6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8.png"/><Relationship Id="rId5" Type="http://schemas.openxmlformats.org/officeDocument/2006/relationships/image" Target="../media/image67.png"/><Relationship Id="rId4" Type="http://schemas.openxmlformats.org/officeDocument/2006/relationships/image" Target="../media/image66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70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71.jpeg"/></Relationships>
</file>

<file path=ppt/slides/_rels/slide6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3.png"/><Relationship Id="rId10" Type="http://schemas.openxmlformats.org/officeDocument/2006/relationships/image" Target="../media/image7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84965" y="-74688"/>
            <a:ext cx="11161714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86519" y="3386521"/>
            <a:ext cx="6858000" cy="849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690232" y="3386521"/>
            <a:ext cx="6858000" cy="849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4" y="0"/>
            <a:ext cx="11161713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4" y="6783312"/>
            <a:ext cx="11161713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435973" y="5857900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35973" y="5715019"/>
            <a:ext cx="853356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17339" y="4572017"/>
            <a:ext cx="3286291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569031" y="928670"/>
            <a:ext cx="8030687" cy="4357718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EL MUNDO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AL REVES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547897" y="5611366"/>
            <a:ext cx="2452106" cy="934064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-5580856" y="-642966"/>
            <a:ext cx="5580857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" sz="6000" b="1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2000">
        <p14:vortex dir="r"/>
        <p:sndAc>
          <p:stSnd>
            <p:snd r:embed="rId2" name="Il_Divo_-_Come_Primavera_(mp3.pm).wav"/>
          </p:stSnd>
        </p:sndAc>
      </p:transition>
    </mc:Choice>
    <mc:Fallback xmlns="">
      <p:transition spd="slow" advTm="12000">
        <p:fade/>
        <p:sndAc>
          <p:stSnd>
            <p:snd r:embed="rId7" name="Il_Divo_-_Come_Primavera_(mp3.pm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512815"/>
            <a:ext cx="11161713" cy="7389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3030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5868888" y="283433"/>
            <a:ext cx="5064014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dirty="0"/>
              <a:t>Aunque este espectacular sistema de transporte suspendido de Japón muestra una escena bastante futurista, no son precisamente </a:t>
            </a:r>
            <a:r>
              <a:rPr lang="es-ES" sz="2400" dirty="0" err="1"/>
              <a:t>lineas</a:t>
            </a:r>
            <a:r>
              <a:rPr lang="es-ES" sz="2400" dirty="0"/>
              <a:t> nuevas o recién construidas las que se aprecian en las imágenes. </a:t>
            </a:r>
          </a:p>
          <a:p>
            <a:endParaRPr lang="es-ES" sz="2400" dirty="0"/>
          </a:p>
          <a:p>
            <a:r>
              <a:rPr lang="es-ES" sz="2400" dirty="0"/>
              <a:t>Tampoco son muchos los países en el mundo que han adoptado este tipo de transporte, o al menos no el monorriel colgante. Alemania y Japón son de los pocos ejemplos que se pueden mostrar actualmente, siendo Japón quien posee un mayor número de tramos y líneas construidas, con la infraestructura más</a:t>
            </a:r>
          </a:p>
          <a:p>
            <a:r>
              <a:rPr lang="es-ES" sz="2400" dirty="0"/>
              <a:t>imponente y fascinante para admirar.</a:t>
            </a:r>
          </a:p>
        </p:txBody>
      </p:sp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3507" y="-105767"/>
            <a:ext cx="5420797" cy="6963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Marco"/>
          <p:cNvSpPr/>
          <p:nvPr/>
        </p:nvSpPr>
        <p:spPr>
          <a:xfrm>
            <a:off x="9853700" y="0"/>
            <a:ext cx="1308013" cy="6858000"/>
          </a:xfrm>
          <a:prstGeom prst="frame">
            <a:avLst>
              <a:gd name="adj1" fmla="val 35612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8564611" y="-53870"/>
            <a:ext cx="1308013" cy="6951789"/>
          </a:xfrm>
          <a:prstGeom prst="frame">
            <a:avLst>
              <a:gd name="adj1" fmla="val 35612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7300543" y="-31026"/>
            <a:ext cx="1308013" cy="6889025"/>
          </a:xfrm>
          <a:prstGeom prst="frame">
            <a:avLst>
              <a:gd name="adj1" fmla="val 35612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6129314" y="39920"/>
            <a:ext cx="1308013" cy="6858000"/>
          </a:xfrm>
          <a:prstGeom prst="frame">
            <a:avLst>
              <a:gd name="adj1" fmla="val 35612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5208116" y="39920"/>
            <a:ext cx="1308013" cy="6858000"/>
          </a:xfrm>
          <a:prstGeom prst="frame">
            <a:avLst>
              <a:gd name="adj1" fmla="val 35612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2898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0">
        <p14:vortex dir="r"/>
      </p:transition>
    </mc:Choice>
    <mc:Fallback xmlns="">
      <p:transition spd="slow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14301"/>
            <a:ext cx="11161713" cy="6972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7186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s://3.bp.blogspot.com/-Gx0j68UbsvI/VLHsDwtemjI/AAAAAAAATwY/42vUWitbNtQ/s1600/shonan-monorriel-japon_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1161713" cy="7048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7236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63309"/>
            <a:ext cx="5987195" cy="7021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588968" y="1340768"/>
            <a:ext cx="4081121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/>
              <a:t>En la ciudad de Wuppertal Alemania, existe un tren que ha dejado a miles de turistas con la boca abierta, ya que en vez de transportarse por vías normales en el piso, este medio de transporte está suspendido en el aire y es toda una maravilla.</a:t>
            </a:r>
          </a:p>
        </p:txBody>
      </p:sp>
      <p:sp>
        <p:nvSpPr>
          <p:cNvPr id="4" name="3 Marco"/>
          <p:cNvSpPr/>
          <p:nvPr/>
        </p:nvSpPr>
        <p:spPr>
          <a:xfrm>
            <a:off x="9853700" y="0"/>
            <a:ext cx="1308013" cy="6858000"/>
          </a:xfrm>
          <a:prstGeom prst="frame">
            <a:avLst>
              <a:gd name="adj1" fmla="val 35612"/>
            </a:avLst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8545687" y="19396"/>
            <a:ext cx="1308013" cy="6858000"/>
          </a:xfrm>
          <a:prstGeom prst="frame">
            <a:avLst>
              <a:gd name="adj1" fmla="val 35612"/>
            </a:avLst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7237674" y="0"/>
            <a:ext cx="1308013" cy="6858000"/>
          </a:xfrm>
          <a:prstGeom prst="frame">
            <a:avLst>
              <a:gd name="adj1" fmla="val 35612"/>
            </a:avLst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5987195" y="19396"/>
            <a:ext cx="1308013" cy="6858000"/>
          </a:xfrm>
          <a:prstGeom prst="frame">
            <a:avLst>
              <a:gd name="adj1" fmla="val 35612"/>
            </a:avLst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2035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4000">
        <p14:vortex dir="r"/>
      </p:transition>
    </mc:Choice>
    <mc:Fallback xmlns=""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43408"/>
            <a:ext cx="11161713" cy="7696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2050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5" y="-7883"/>
            <a:ext cx="11160088" cy="7397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9678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892" y="0"/>
            <a:ext cx="1119673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355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5" y="0"/>
            <a:ext cx="11155547" cy="7026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5422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s://3.bp.blogspot.com/-TrbCD8dfLOE/VLHsD2FkWpI/AAAAAAAATwU/jqbHIBtzegM/s1600/shonan-monorriel-japon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1792" y="0"/>
            <a:ext cx="11413505" cy="74216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1446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https://ic.pics.livejournal.com/mova/15859558/642981/642981_origina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401" y="-388359"/>
            <a:ext cx="11183114" cy="7280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228928" y="-52864"/>
            <a:ext cx="4453795" cy="1200329"/>
          </a:xfrm>
          <a:prstGeom prst="rect">
            <a:avLst/>
          </a:prstGeom>
          <a:solidFill>
            <a:srgbClr val="00FF00"/>
          </a:solidFill>
        </p:spPr>
        <p:txBody>
          <a:bodyPr wrap="square">
            <a:spAutoFit/>
          </a:bodyPr>
          <a:lstStyle/>
          <a:p>
            <a:pPr algn="ctr"/>
            <a:r>
              <a:rPr lang="es-ES" dirty="0" smtClean="0"/>
              <a:t>El </a:t>
            </a:r>
            <a:r>
              <a:rPr lang="es-ES" dirty="0"/>
              <a:t>interior del </a:t>
            </a:r>
            <a:r>
              <a:rPr lang="es-ES" dirty="0" smtClean="0"/>
              <a:t>monorraíl </a:t>
            </a:r>
            <a:r>
              <a:rPr lang="es-ES" dirty="0"/>
              <a:t>es simple y ascético. Por cierto, durante el movimiento se balancea un poco, lo que durante (al menos) el primer viaje da sensaciones adicionales.</a:t>
            </a:r>
          </a:p>
        </p:txBody>
      </p:sp>
    </p:spTree>
    <p:extLst>
      <p:ext uri="{BB962C8B-B14F-4D97-AF65-F5344CB8AC3E}">
        <p14:creationId xmlns:p14="http://schemas.microsoft.com/office/powerpoint/2010/main" val="1493175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000">
        <p14:vortex dir="r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4" descr="https://ic.pics.livejournal.com/mova/15859558/641885/641885_origina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337" y="0"/>
            <a:ext cx="11175049" cy="7280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6660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116171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6246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4.bp.blogspot.com/-ZNUabwXf998/VLHYehjpqMI/AAAAAAAATuc/zteluLRXK40/s1600/chiba-monorriel-japon-tren-colgant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5203379" cy="6937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868888" y="283433"/>
            <a:ext cx="5064014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dirty="0"/>
              <a:t>Aunque este espectacular sistema de transporte suspendido de Japón muestra una escena bastante futurista, no son precisamente </a:t>
            </a:r>
            <a:r>
              <a:rPr lang="es-ES" sz="2400" dirty="0" err="1"/>
              <a:t>lineas</a:t>
            </a:r>
            <a:r>
              <a:rPr lang="es-ES" sz="2400" dirty="0"/>
              <a:t> nuevas o recién construidas las que se aprecian en las imágenes. </a:t>
            </a:r>
          </a:p>
          <a:p>
            <a:endParaRPr lang="es-ES" sz="2400" dirty="0"/>
          </a:p>
          <a:p>
            <a:r>
              <a:rPr lang="es-ES" sz="2400" dirty="0"/>
              <a:t>Tampoco son muchos los países en el mundo que han adoptado este tipo de transporte, o al menos no el monorriel colgante. Alemania y Japón son de los pocos ejemplos que se pueden mostrar actualmente, siendo Japón quien posee un mayor número de tramos y líneas construidas, con la infraestructura más</a:t>
            </a:r>
          </a:p>
          <a:p>
            <a:r>
              <a:rPr lang="es-ES" sz="2400" dirty="0"/>
              <a:t>imponente y fascinante para admirar.</a:t>
            </a:r>
          </a:p>
        </p:txBody>
      </p:sp>
      <p:sp>
        <p:nvSpPr>
          <p:cNvPr id="4" name="3 Marco"/>
          <p:cNvSpPr/>
          <p:nvPr/>
        </p:nvSpPr>
        <p:spPr>
          <a:xfrm>
            <a:off x="9853700" y="0"/>
            <a:ext cx="1308013" cy="6858000"/>
          </a:xfrm>
          <a:prstGeom prst="frame">
            <a:avLst>
              <a:gd name="adj1" fmla="val 35612"/>
            </a:avLst>
          </a:prstGeom>
          <a:solidFill>
            <a:srgbClr val="FF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8658189" y="-8323"/>
            <a:ext cx="1308013" cy="6858000"/>
          </a:xfrm>
          <a:prstGeom prst="frame">
            <a:avLst>
              <a:gd name="adj1" fmla="val 35612"/>
            </a:avLst>
          </a:prstGeom>
          <a:solidFill>
            <a:srgbClr val="FF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7350176" y="-8323"/>
            <a:ext cx="1308013" cy="6858000"/>
          </a:xfrm>
          <a:prstGeom prst="frame">
            <a:avLst>
              <a:gd name="adj1" fmla="val 35612"/>
            </a:avLst>
          </a:prstGeom>
          <a:solidFill>
            <a:srgbClr val="FF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6042163" y="-8323"/>
            <a:ext cx="1308013" cy="6858000"/>
          </a:xfrm>
          <a:prstGeom prst="frame">
            <a:avLst>
              <a:gd name="adj1" fmla="val 35612"/>
            </a:avLst>
          </a:prstGeom>
          <a:solidFill>
            <a:srgbClr val="FF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4828470" y="39921"/>
            <a:ext cx="1308013" cy="6858000"/>
          </a:xfrm>
          <a:prstGeom prst="frame">
            <a:avLst>
              <a:gd name="adj1" fmla="val 35612"/>
            </a:avLst>
          </a:prstGeom>
          <a:solidFill>
            <a:srgbClr val="FF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1222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7000">
        <p14:vortex dir="r"/>
      </p:transition>
    </mc:Choice>
    <mc:Fallback xmlns="">
      <p:transition spd="slow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ose Luis\Desktop\Nueva carpeta (2)\monorrail_ciuda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440" y="9128"/>
            <a:ext cx="11330344" cy="6848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1917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Jose Luis\Desktop\Nueva carpeta (2)\66254-wsw-05-22gn15-01-08.09.201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295" y="0"/>
            <a:ext cx="11198008" cy="6989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163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">
        <p14:vortex dir="r"/>
        <p:sndAc>
          <p:stSnd>
            <p:snd r:embed="rId2" name="il_divo-_-heroe.wav"/>
          </p:stSnd>
        </p:sndAc>
      </p:transition>
    </mc:Choice>
    <mc:Fallback xmlns="">
      <p:transition spd="slow" advTm="6000">
        <p:fade/>
        <p:sndAc>
          <p:stSnd>
            <p:snd r:embed="rId4" name="il_divo-_-hero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Jose Luis\Desktop\Nueva carpeta (2)\El-monorrail-colgante-de-Wuppertal_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30909"/>
            <a:ext cx="11161713" cy="7176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2403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Jose Luis\Desktop\Nueva carpeta (2)\japan-chiba-bridg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1161713" cy="7213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246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Jose Luis\Desktop\Nueva carpeta (2)\9kpc64j0mu84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29406"/>
            <a:ext cx="6096000" cy="76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7250" y="-394656"/>
            <a:ext cx="5224463" cy="73152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01297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Jose Luis\Desktop\Nueva carpeta (2)\©-WSW-th-160114-GTW01-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087"/>
            <a:ext cx="11161713" cy="7440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3637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Jose Luis\Desktop\Nueva carpeta (2)\cruce-de-trenes-colgant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1"/>
            <a:ext cx="11161713" cy="7204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3983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Jose Luis\Desktop\Nueva carpeta (2)\the_tokyo_fil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3" y="31713"/>
            <a:ext cx="11158919" cy="73965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2685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Jose Luis\Desktop\Nueva carpeta (2)\WAGPK8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42" r="4344" b="31092"/>
          <a:stretch/>
        </p:blipFill>
        <p:spPr bwMode="auto">
          <a:xfrm>
            <a:off x="0" y="0"/>
            <a:ext cx="1116171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4132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2038"/>
            <a:ext cx="11617432" cy="6900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8442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2.bp.blogspot.com/-nOmCkQ4PTgU/VLHcYuAWBlI/AAAAAAAATuw/51wx6x5YUxY/s1600/chiba-monoriel-modern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75105"/>
            <a:ext cx="11161713" cy="7001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0049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s://3.bp.blogspot.com/-QY2XcNX39SA/VLHsCcuUbII/AAAAAAAATwM/9izwn6gwkUM/s1600/shonan-monorriel-japo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5416"/>
            <a:ext cx="11629528" cy="7173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8512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3.bp.blogspot.com/-Zx59joDBtds/VLHpJLh7V-I/AAAAAAAATvs/ERp4qRpIwGw/s1600/chiba-monorriel-japon-tren-air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89" y="-349878"/>
            <a:ext cx="11138824" cy="7192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6878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s://2.bp.blogspot.com/-PSQaH-wBPbM/VLHpIz0bKSI/AAAAAAAATvk/GvDT85wLO4Q/s1600/chiba-monorriel-colgante-japo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907" y="0"/>
            <a:ext cx="1119161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9515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Imagen relacionad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1161713" cy="7047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5185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">
        <p14:vortex dir="r"/>
        <p:sndAc>
          <p:stSnd>
            <p:snd r:embed="rId2" name="il divo - vivo por ella52.wav"/>
          </p:stSnd>
        </p:sndAc>
      </p:transition>
    </mc:Choice>
    <mc:Fallback xmlns="">
      <p:transition spd="slow" advTm="6000">
        <p:fade/>
        <p:sndAc>
          <p:stSnd>
            <p:snd r:embed="rId4" name="il divo - vivo por ella52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1.bp.blogspot.com/-scYKHE3Y6kk/VLHjIjhnZyI/AAAAAAAATvA/lwBmqfM6DBQ/s1600/chiba-monorriel-japo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481" y="0"/>
            <a:ext cx="11197193" cy="6912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5307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s://2.bp.blogspot.com/-Uh6i0lOOn9o/VLHppgcUhsI/AAAAAAAATwA/M2wdBx6Ik8M/s1600/shonan-monorrail-japa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5" y="-8764"/>
            <a:ext cx="6802487" cy="7134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6" name="Picture 2" descr="Resultado de imagen de tren COLGAD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4362" y="18514"/>
            <a:ext cx="5131618" cy="6839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2177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s://3.bp.blogspot.com/-CkholiVAg5I/VLHpIXWPEXI/AAAAAAAATvY/mHGmX6jzcu8/s1600/chiba-monorriel-colgante-japon-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083" y="-73592"/>
            <a:ext cx="11170796" cy="6931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0167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https://4.bp.blogspot.com/-vG_uK8mvAM8/VLHpIEiCqoI/AAAAAAAATvQ/5nklWMz3ipM/s1600/chiba-monorriel-caricatura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456" y="0"/>
            <a:ext cx="11174169" cy="7041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1776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s://3.bp.blogspot.com/-Lrw-d5UTJoQ/VLHpIZAmL8I/AAAAAAAATvU/CufjsIHoooA/s1600/chiba-monorail-moder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2394"/>
            <a:ext cx="11161713" cy="7440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6995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s://2.bp.blogspot.com/--t1xd5HjI3U/VLHsaSvGITI/AAAAAAAATwk/zy8pl6TslK8/s1600/monorail-toki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2403"/>
            <a:ext cx="11161713" cy="7846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5451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s://4.bp.blogspot.com/-Y6IG3Y73VzM/VU0SA3Mk3KI/AAAAAAAAV4s/LORrsTDSdxk/s640/11210443_717752641713327_7142809372980003626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413504" cy="7596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106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s://4.bp.blogspot.com/-jIlDvwzIx20/VU0SAyMmFwI/AAAAAAAAV4w/lO8nYcoI_Mg/s640/Road%2BThrough%2BBuildin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81" y="-26215"/>
            <a:ext cx="11168593" cy="7121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908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589" y="-4071"/>
            <a:ext cx="11963667" cy="6862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1599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372944" y="692696"/>
            <a:ext cx="401258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dirty="0"/>
              <a:t>Funcionando desde 1970, esta </a:t>
            </a:r>
            <a:r>
              <a:rPr lang="es-ES" sz="3600" dirty="0" smtClean="0"/>
              <a:t>línea </a:t>
            </a:r>
            <a:r>
              <a:rPr lang="es-ES" sz="3600" dirty="0"/>
              <a:t>de 6, 6 kilómetros conecta las ciudades de Kamakura y Fujisawa, ambas localizadas en la prefectura de Kanagawa, al sur de Tokio.</a:t>
            </a:r>
          </a:p>
        </p:txBody>
      </p:sp>
      <p:pic>
        <p:nvPicPr>
          <p:cNvPr id="15362" name="Picture 2" descr="https://1.bp.blogspot.com/-XdICTUTE_q8/VU0SA86rkPI/AAAAAAAAV4o/tL0z_CpxM0k/s640/11209704_717752665046658_8576060368182598639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17971"/>
            <a:ext cx="5960919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Marco"/>
          <p:cNvSpPr/>
          <p:nvPr/>
        </p:nvSpPr>
        <p:spPr>
          <a:xfrm>
            <a:off x="9853700" y="0"/>
            <a:ext cx="1308013" cy="6858000"/>
          </a:xfrm>
          <a:prstGeom prst="frame">
            <a:avLst>
              <a:gd name="adj1" fmla="val 35612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8576945" y="0"/>
            <a:ext cx="1308013" cy="6858000"/>
          </a:xfrm>
          <a:prstGeom prst="frame">
            <a:avLst>
              <a:gd name="adj1" fmla="val 35612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7268932" y="0"/>
            <a:ext cx="1308013" cy="6858000"/>
          </a:xfrm>
          <a:prstGeom prst="frame">
            <a:avLst>
              <a:gd name="adj1" fmla="val 35612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5960919" y="0"/>
            <a:ext cx="1308013" cy="6858000"/>
          </a:xfrm>
          <a:prstGeom prst="frame">
            <a:avLst>
              <a:gd name="adj1" fmla="val 35612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6949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000">
        <p14:vortex dir="r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s://1.bp.blogspot.com/-vmP44gxk2Ww/VU0SB19jerI/AAAAAAAAV5A/wt_xODpUvZc/s640/gate-tower-osaka-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"/>
            <a:ext cx="11161713" cy="7128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3966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Resultado de imagen de En Chiba, Japón, hay un tr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498" y="0"/>
            <a:ext cx="1152201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4683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Resultado de imagen de En Chiba, Japón, hay un tr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1161713" cy="7155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4060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ose Luis\Desktop\Nueva carpeta (2)\chiba-chiba-urban-monorail-in-photos-japon_trave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1161713" cy="7321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246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ose Luis\Desktop\Nueva carpeta (2)\image-1085184-galleryV9-sytq-108518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65" y="-31349"/>
            <a:ext cx="11126947" cy="7064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3335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457200"/>
            <a:ext cx="11161713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4882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1161713" cy="6958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3218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3807" y="-315417"/>
            <a:ext cx="11333430" cy="7837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8245152" y="-171400"/>
            <a:ext cx="222298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PANDA</a:t>
            </a:r>
            <a:endParaRPr lang="es-ES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19482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5982405" y="434023"/>
            <a:ext cx="4794494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/>
              <a:t>Con baterías</a:t>
            </a:r>
          </a:p>
          <a:p>
            <a:pPr algn="ctr"/>
            <a:r>
              <a:rPr lang="es-ES" sz="2400" dirty="0"/>
              <a:t>El Panda Sky Train fue inaugurado en otoño de 2016 con dos vagones con capacidad para 200 pasajeros y un recorrido de prueba de 1,25 kilómetros. Este tren suspendido opera a una velocidad de hasta 60 kilómetros por hora y se mueve con la ayuda de sus baterías de litio, que duran 4 horas. Estas o bien se recargan durante el estacionamiento en cada una de sus paradas o se pueden reemplazar en tan solo dos minutos. Esto convierte al Panda Sky Train en el primer tren en suspensión que funciona con energía eléctrica.</a:t>
            </a:r>
          </a:p>
        </p:txBody>
      </p:sp>
      <p:pic>
        <p:nvPicPr>
          <p:cNvPr id="29698" name="Picture 2" descr="Resultado de imagen de tren panda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8663" t="635" r="35876" b="-635"/>
          <a:stretch/>
        </p:blipFill>
        <p:spPr bwMode="auto">
          <a:xfrm flipH="1">
            <a:off x="0" y="0"/>
            <a:ext cx="6372944" cy="6992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Marco"/>
          <p:cNvSpPr/>
          <p:nvPr/>
        </p:nvSpPr>
        <p:spPr>
          <a:xfrm>
            <a:off x="9853700" y="-4461"/>
            <a:ext cx="1308013" cy="6858000"/>
          </a:xfrm>
          <a:prstGeom prst="frame">
            <a:avLst>
              <a:gd name="adj1" fmla="val 35612"/>
            </a:avLst>
          </a:prstGeom>
          <a:solidFill>
            <a:srgbClr val="00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8545687" y="0"/>
            <a:ext cx="1308013" cy="6858000"/>
          </a:xfrm>
          <a:prstGeom prst="frame">
            <a:avLst>
              <a:gd name="adj1" fmla="val 35612"/>
            </a:avLst>
          </a:prstGeom>
          <a:solidFill>
            <a:srgbClr val="00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7237674" y="-4461"/>
            <a:ext cx="1308013" cy="6858000"/>
          </a:xfrm>
          <a:prstGeom prst="frame">
            <a:avLst>
              <a:gd name="adj1" fmla="val 35612"/>
            </a:avLst>
          </a:prstGeom>
          <a:solidFill>
            <a:srgbClr val="00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5982405" y="-4461"/>
            <a:ext cx="1308013" cy="6858000"/>
          </a:xfrm>
          <a:prstGeom prst="frame">
            <a:avLst>
              <a:gd name="adj1" fmla="val 35612"/>
            </a:avLst>
          </a:prstGeom>
          <a:solidFill>
            <a:srgbClr val="00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4860776" y="-4461"/>
            <a:ext cx="1152887" cy="6858000"/>
          </a:xfrm>
          <a:prstGeom prst="frame">
            <a:avLst>
              <a:gd name="adj1" fmla="val 35612"/>
            </a:avLst>
          </a:prstGeom>
          <a:solidFill>
            <a:srgbClr val="00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2252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8000">
        <p14:vortex dir="r"/>
      </p:transition>
    </mc:Choice>
    <mc:Fallback xmlns="">
      <p:transition spd="slow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monorrail-suspendido-china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20" y="1"/>
            <a:ext cx="1146379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4573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481" y="0"/>
            <a:ext cx="11197193" cy="7464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9387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21" y="-243407"/>
            <a:ext cx="11133691" cy="7125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569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1665599" cy="7533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7296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Resultado de imagen de tren pand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1792" y="-146831"/>
            <a:ext cx="11413505" cy="7007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9565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">
        <p14:vortex dir="r"/>
        <p:sndAc>
          <p:stSnd>
            <p:snd r:embed="rId2" name="il divo - sortilegio de amor (sortilegio)112.wav"/>
          </p:stSnd>
        </p:sndAc>
      </p:transition>
    </mc:Choice>
    <mc:Fallback xmlns="">
      <p:transition spd="slow" advTm="6000">
        <p:fade/>
        <p:sndAc>
          <p:stSnd>
            <p:snd r:embed="rId4" name="il divo - sortilegio de amor (sortilegio)112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Resultado de imagen de tren pan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1793" y="-243407"/>
            <a:ext cx="11413505" cy="7118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7968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Resultado de imagen de tren panda"/>
          <p:cNvSpPr>
            <a:spLocks noChangeAspect="1" noChangeArrowheads="1"/>
          </p:cNvSpPr>
          <p:nvPr/>
        </p:nvSpPr>
        <p:spPr bwMode="auto">
          <a:xfrm>
            <a:off x="155575" y="-136525"/>
            <a:ext cx="296863" cy="29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3" name="AutoShape 4" descr="Resultado de imagen de tren panda"/>
          <p:cNvSpPr>
            <a:spLocks noChangeAspect="1" noChangeArrowheads="1"/>
          </p:cNvSpPr>
          <p:nvPr/>
        </p:nvSpPr>
        <p:spPr bwMode="auto">
          <a:xfrm>
            <a:off x="307975" y="15875"/>
            <a:ext cx="296863" cy="29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47109" name="Picture 5" descr="C:\Users\Jose Luis\Desktop\descarg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24754"/>
            <a:ext cx="11161714" cy="7370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0519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El tren del panda: metro de China se inspira en estos animal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87" y="0"/>
            <a:ext cx="112014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6467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772544" y="836712"/>
            <a:ext cx="7542559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/>
              <a:t>Y como en Chengdu aman a los pandas, no es extraño verlos en cada rincón de la ciudad. Como prueba de ello, un nuevo tren de metro dedicado a estos osos fue inaugurado esta semana y que tiene como parada la Base de Investigación.</a:t>
            </a:r>
          </a:p>
          <a:p>
            <a:endParaRPr lang="es-ES" sz="2800" dirty="0"/>
          </a:p>
          <a:p>
            <a:r>
              <a:rPr lang="es-ES" sz="2800" dirty="0" smtClean="0"/>
              <a:t>Tanto </a:t>
            </a:r>
            <a:r>
              <a:rPr lang="es-ES" sz="2800" dirty="0"/>
              <a:t>el tren como la estación tienen dibujos de pandas. El tren está cubierto con caricaturas de osos en el exterior y el interior. Algunas de las varillas para sostenerse están pintadas como si fueran bambú y las agarraderas dentro de los vagones tienen forma de cabeza de panda, con orejas incluidas.</a:t>
            </a:r>
          </a:p>
        </p:txBody>
      </p:sp>
      <p:sp>
        <p:nvSpPr>
          <p:cNvPr id="3" name="2 Marco"/>
          <p:cNvSpPr/>
          <p:nvPr/>
        </p:nvSpPr>
        <p:spPr>
          <a:xfrm>
            <a:off x="9853700" y="0"/>
            <a:ext cx="1308013" cy="6858000"/>
          </a:xfrm>
          <a:prstGeom prst="frame">
            <a:avLst>
              <a:gd name="adj1" fmla="val 35612"/>
            </a:avLst>
          </a:prstGeom>
          <a:solidFill>
            <a:srgbClr val="FF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8545687" y="-8323"/>
            <a:ext cx="1308013" cy="6858000"/>
          </a:xfrm>
          <a:prstGeom prst="frame">
            <a:avLst>
              <a:gd name="adj1" fmla="val 35612"/>
            </a:avLst>
          </a:prstGeom>
          <a:solidFill>
            <a:srgbClr val="00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7237674" y="0"/>
            <a:ext cx="1308013" cy="6858000"/>
          </a:xfrm>
          <a:prstGeom prst="frame">
            <a:avLst>
              <a:gd name="adj1" fmla="val 35612"/>
            </a:avLst>
          </a:prstGeom>
          <a:solidFill>
            <a:srgbClr val="FF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4630897" y="0"/>
            <a:ext cx="1308013" cy="6858000"/>
          </a:xfrm>
          <a:prstGeom prst="frame">
            <a:avLst>
              <a:gd name="adj1" fmla="val 35612"/>
            </a:avLst>
          </a:prstGeom>
          <a:solidFill>
            <a:srgbClr val="FF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2118537" y="-8323"/>
            <a:ext cx="1308013" cy="6858000"/>
          </a:xfrm>
          <a:prstGeom prst="frame">
            <a:avLst>
              <a:gd name="adj1" fmla="val 35612"/>
            </a:avLst>
          </a:prstGeom>
          <a:solidFill>
            <a:srgbClr val="FF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-497489" y="0"/>
            <a:ext cx="1308013" cy="6858000"/>
          </a:xfrm>
          <a:prstGeom prst="frame">
            <a:avLst>
              <a:gd name="adj1" fmla="val 35612"/>
            </a:avLst>
          </a:prstGeom>
          <a:solidFill>
            <a:srgbClr val="FF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5929661" y="-8323"/>
            <a:ext cx="1308013" cy="6858000"/>
          </a:xfrm>
          <a:prstGeom prst="frame">
            <a:avLst>
              <a:gd name="adj1" fmla="val 35612"/>
            </a:avLst>
          </a:prstGeom>
          <a:solidFill>
            <a:srgbClr val="00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3322884" y="-16206"/>
            <a:ext cx="1308013" cy="6858000"/>
          </a:xfrm>
          <a:prstGeom prst="frame">
            <a:avLst>
              <a:gd name="adj1" fmla="val 35612"/>
            </a:avLst>
          </a:prstGeom>
          <a:solidFill>
            <a:srgbClr val="00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810524" y="-16206"/>
            <a:ext cx="1308013" cy="6858000"/>
          </a:xfrm>
          <a:prstGeom prst="frame">
            <a:avLst>
              <a:gd name="adj1" fmla="val 35612"/>
            </a:avLst>
          </a:prstGeom>
          <a:solidFill>
            <a:srgbClr val="00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138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8000">
        <p14:vortex dir="r"/>
      </p:transition>
    </mc:Choice>
    <mc:Fallback xmlns="">
      <p:transition spd="slow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268" y="0"/>
            <a:ext cx="1142999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5394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3779" y="-387424"/>
            <a:ext cx="12187555" cy="7488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3064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Resultado de imagen de tren pan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830" y="12212"/>
            <a:ext cx="11265218" cy="6845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0134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Imagen relacionad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856" y="-13457"/>
            <a:ext cx="11189569" cy="8258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1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5144" y="3284538"/>
            <a:ext cx="6871429" cy="32877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2798" y="285728"/>
            <a:ext cx="6871429" cy="32480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1330" y="571481"/>
            <a:ext cx="4958860" cy="562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7">
            <a:duotone>
              <a:schemeClr val="accent6">
                <a:shade val="45000"/>
                <a:satMod val="135000"/>
              </a:schemeClr>
              <a:prstClr val="white"/>
            </a:duotone>
            <a:lum bright="-13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3170" y="582615"/>
            <a:ext cx="4773263" cy="56300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0000">
        <p14:vortex dir="r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8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41000" contrast="63000"/>
          </a:blip>
          <a:srcRect/>
          <a:stretch>
            <a:fillRect/>
          </a:stretch>
        </p:blipFill>
        <p:spPr bwMode="auto">
          <a:xfrm>
            <a:off x="84965" y="-96172"/>
            <a:ext cx="11161714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6517" y="3386529"/>
            <a:ext cx="6858000" cy="849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690233" y="3386529"/>
            <a:ext cx="6858000" cy="849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0"/>
            <a:ext cx="11161713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6783316"/>
            <a:ext cx="11161713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70878" y="5803933"/>
            <a:ext cx="735512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86363" y="501226"/>
            <a:ext cx="4358486" cy="3146798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DIA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500655" y="3"/>
            <a:ext cx="4270110" cy="482266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sábado, 25 de enero de 2020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10:29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547897" y="5611366"/>
            <a:ext cx="2452106" cy="934064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1161713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1161713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8371" y="0"/>
            <a:ext cx="5952914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1161713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95214" y="4724402"/>
            <a:ext cx="3255500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3056" y="4191000"/>
            <a:ext cx="2883443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9757" y="4876800"/>
            <a:ext cx="1488228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6511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6511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6511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6511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L MUNDO AL REV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 MUNDO AL REVES</Template>
  <TotalTime>1</TotalTime>
  <Words>548</Words>
  <Application>Microsoft Office PowerPoint</Application>
  <PresentationFormat>Personalizado</PresentationFormat>
  <Paragraphs>30</Paragraphs>
  <Slides>64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64</vt:i4>
      </vt:variant>
    </vt:vector>
  </HeadingPairs>
  <TitlesOfParts>
    <vt:vector size="66" baseType="lpstr">
      <vt:lpstr>EL MUNDO AL REVES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2020-01-25T09:29:48Z</dcterms:created>
  <dcterms:modified xsi:type="dcterms:W3CDTF">2020-01-25T09:31:09Z</dcterms:modified>
</cp:coreProperties>
</file>