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90" r:id="rId4"/>
    <p:sldId id="289" r:id="rId5"/>
    <p:sldId id="288" r:id="rId6"/>
    <p:sldId id="287" r:id="rId7"/>
    <p:sldId id="286" r:id="rId8"/>
    <p:sldId id="285" r:id="rId9"/>
    <p:sldId id="284" r:id="rId10"/>
    <p:sldId id="283" r:id="rId11"/>
    <p:sldId id="282" r:id="rId12"/>
    <p:sldId id="281" r:id="rId13"/>
    <p:sldId id="280" r:id="rId14"/>
    <p:sldId id="279" r:id="rId15"/>
    <p:sldId id="278" r:id="rId16"/>
    <p:sldId id="277" r:id="rId17"/>
    <p:sldId id="276" r:id="rId18"/>
    <p:sldId id="275" r:id="rId19"/>
    <p:sldId id="274" r:id="rId20"/>
    <p:sldId id="273" r:id="rId21"/>
    <p:sldId id="272" r:id="rId22"/>
    <p:sldId id="271" r:id="rId23"/>
    <p:sldId id="270" r:id="rId24"/>
    <p:sldId id="269" r:id="rId25"/>
    <p:sldId id="268" r:id="rId26"/>
    <p:sldId id="267" r:id="rId27"/>
    <p:sldId id="266" r:id="rId28"/>
    <p:sldId id="265" r:id="rId29"/>
    <p:sldId id="264" r:id="rId30"/>
    <p:sldId id="263" r:id="rId31"/>
    <p:sldId id="262" r:id="rId32"/>
    <p:sldId id="261" r:id="rId33"/>
    <p:sldId id="260" r:id="rId34"/>
    <p:sldId id="259" r:id="rId35"/>
    <p:sldId id="258" r:id="rId36"/>
    <p:sldId id="257" r:id="rId37"/>
    <p:sldId id="291"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cghpb0I3iDBQ+KZHrrvjg==" hashData="GmWbTwWiZCQsRwzpvKE49DaBuJ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00CC"/>
    <a:srgbClr val="66FF66"/>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4DDFFFC-6757-4086-9F63-CEB87D395C82}"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D828C4E-95C0-4550-BEA7-91FDA94E650B}"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25D7C7-63CD-4C9A-8E3C-45A2E5A189D8}" type="datetimeFigureOut">
              <a:rPr lang="es-ES" smtClean="0"/>
              <a:pPr/>
              <a:t>01/10/2013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DDFFFC-6757-4086-9F63-CEB87D395C8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56063060-D482-455F-8DBE-8D67010AD89C}"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gif"/><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5846" name="Picture 6" descr="www.leperledelcuore.com"/>
          <p:cNvPicPr>
            <a:picLocks noChangeAspect="1" noChangeArrowheads="1" noCrop="1"/>
          </p:cNvPicPr>
          <p:nvPr/>
        </p:nvPicPr>
        <p:blipFill>
          <a:blip r:embed="rId3" cstate="print"/>
          <a:srcRect/>
          <a:stretch>
            <a:fillRect/>
          </a:stretch>
        </p:blipFill>
        <p:spPr bwMode="auto">
          <a:xfrm>
            <a:off x="827584" y="1484784"/>
            <a:ext cx="7362825" cy="885825"/>
          </a:xfrm>
          <a:prstGeom prst="rect">
            <a:avLst/>
          </a:prstGeom>
          <a:noFill/>
        </p:spPr>
      </p:pic>
      <p:pic>
        <p:nvPicPr>
          <p:cNvPr id="35848" name="Picture 8" descr="www.leperledelcuore.com"/>
          <p:cNvPicPr>
            <a:picLocks noChangeAspect="1" noChangeArrowheads="1" noCrop="1"/>
          </p:cNvPicPr>
          <p:nvPr/>
        </p:nvPicPr>
        <p:blipFill>
          <a:blip r:embed="rId4" cstate="print"/>
          <a:srcRect/>
          <a:stretch>
            <a:fillRect/>
          </a:stretch>
        </p:blipFill>
        <p:spPr bwMode="auto">
          <a:xfrm>
            <a:off x="2267744" y="2492896"/>
            <a:ext cx="4381500" cy="885825"/>
          </a:xfrm>
          <a:prstGeom prst="rect">
            <a:avLst/>
          </a:prstGeom>
          <a:noFill/>
        </p:spPr>
      </p:pic>
      <p:pic>
        <p:nvPicPr>
          <p:cNvPr id="35850" name="Picture 10" descr="www.leperledelcuore.com"/>
          <p:cNvPicPr>
            <a:picLocks noChangeAspect="1" noChangeArrowheads="1" noCrop="1"/>
          </p:cNvPicPr>
          <p:nvPr/>
        </p:nvPicPr>
        <p:blipFill>
          <a:blip r:embed="rId5" cstate="print"/>
          <a:srcRect/>
          <a:stretch>
            <a:fillRect/>
          </a:stretch>
        </p:blipFill>
        <p:spPr bwMode="auto">
          <a:xfrm>
            <a:off x="2195736" y="3573016"/>
            <a:ext cx="4400550" cy="885825"/>
          </a:xfrm>
          <a:prstGeom prst="rect">
            <a:avLst/>
          </a:prstGeom>
          <a:noFill/>
        </p:spPr>
      </p:pic>
      <p:pic>
        <p:nvPicPr>
          <p:cNvPr id="35852" name="Picture 12" descr="www.leperledelcuore.com"/>
          <p:cNvPicPr>
            <a:picLocks noChangeAspect="1" noChangeArrowheads="1" noCrop="1"/>
          </p:cNvPicPr>
          <p:nvPr/>
        </p:nvPicPr>
        <p:blipFill>
          <a:blip r:embed="rId6" cstate="print"/>
          <a:srcRect/>
          <a:stretch>
            <a:fillRect/>
          </a:stretch>
        </p:blipFill>
        <p:spPr bwMode="auto">
          <a:xfrm>
            <a:off x="3491880" y="4653136"/>
            <a:ext cx="1914525" cy="885825"/>
          </a:xfrm>
          <a:prstGeom prst="rect">
            <a:avLst/>
          </a:prstGeom>
          <a:noFill/>
        </p:spPr>
      </p:pic>
      <p:pic>
        <p:nvPicPr>
          <p:cNvPr id="35862" name="Picture 22" descr="www.leperledelcuore.com"/>
          <p:cNvPicPr>
            <a:picLocks noChangeAspect="1" noChangeArrowheads="1" noCrop="1"/>
          </p:cNvPicPr>
          <p:nvPr/>
        </p:nvPicPr>
        <p:blipFill>
          <a:blip r:embed="rId7" cstate="print"/>
          <a:srcRect/>
          <a:stretch>
            <a:fillRect/>
          </a:stretch>
        </p:blipFill>
        <p:spPr bwMode="auto">
          <a:xfrm>
            <a:off x="5940152" y="548680"/>
            <a:ext cx="3019425" cy="504825"/>
          </a:xfrm>
          <a:prstGeom prst="rect">
            <a:avLst/>
          </a:prstGeom>
          <a:noFill/>
        </p:spPr>
      </p:pic>
      <p:pic>
        <p:nvPicPr>
          <p:cNvPr id="35863" name="Picture 23" descr="C:\Users\Usuario\Desktop\descargas\ZNECESARIO PARA PPS\0_aecad_981af6a3_S[1].gif"/>
          <p:cNvPicPr>
            <a:picLocks noChangeAspect="1" noChangeArrowheads="1" noCrop="1"/>
          </p:cNvPicPr>
          <p:nvPr/>
        </p:nvPicPr>
        <p:blipFill>
          <a:blip r:embed="rId8" cstate="print"/>
          <a:srcRect/>
          <a:stretch>
            <a:fillRect/>
          </a:stretch>
        </p:blipFill>
        <p:spPr bwMode="auto">
          <a:xfrm>
            <a:off x="6660232" y="5517232"/>
            <a:ext cx="746800" cy="715356"/>
          </a:xfrm>
          <a:prstGeom prst="rect">
            <a:avLst/>
          </a:prstGeom>
          <a:noFill/>
        </p:spPr>
      </p:pic>
      <p:pic>
        <p:nvPicPr>
          <p:cNvPr id="35865" name="Picture 25" descr="www.leperledelcuore.com"/>
          <p:cNvPicPr>
            <a:picLocks noChangeAspect="1" noChangeArrowheads="1" noCrop="1"/>
          </p:cNvPicPr>
          <p:nvPr/>
        </p:nvPicPr>
        <p:blipFill>
          <a:blip r:embed="rId9" cstate="print"/>
          <a:srcRect/>
          <a:stretch>
            <a:fillRect/>
          </a:stretch>
        </p:blipFill>
        <p:spPr bwMode="auto">
          <a:xfrm>
            <a:off x="5436096" y="6165304"/>
            <a:ext cx="3409950" cy="504825"/>
          </a:xfrm>
          <a:prstGeom prst="rect">
            <a:avLst/>
          </a:prstGeom>
          <a:noFill/>
        </p:spPr>
      </p:pic>
    </p:spTree>
  </p:cSld>
  <p:clrMapOvr>
    <a:masterClrMapping/>
  </p:clrMapOvr>
  <p:transition>
    <p:sndAc>
      <p:stSnd loop="1">
        <p:snd r:embed="rId2" name="esta es  buena musica para pp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CuadroTexto"/>
          <p:cNvSpPr txBox="1"/>
          <p:nvPr/>
        </p:nvSpPr>
        <p:spPr>
          <a:xfrm>
            <a:off x="179512" y="404664"/>
            <a:ext cx="8712968" cy="1969770"/>
          </a:xfrm>
          <a:prstGeom prst="rect">
            <a:avLst/>
          </a:prstGeom>
          <a:noFill/>
        </p:spPr>
        <p:txBody>
          <a:bodyPr wrap="square" rtlCol="0">
            <a:spAutoFit/>
          </a:bodyPr>
          <a:lstStyle/>
          <a:p>
            <a:pPr algn="ctr"/>
            <a:r>
              <a:rPr lang="es-ES" sz="3200" dirty="0">
                <a:latin typeface="Arial Black" pitchFamily="34" charset="0"/>
              </a:rPr>
              <a:t>Campos de exterminio  nazis</a:t>
            </a:r>
          </a:p>
          <a:p>
            <a:pPr algn="ctr"/>
            <a:r>
              <a:rPr lang="es-ES" dirty="0">
                <a:solidFill>
                  <a:schemeClr val="bg1"/>
                </a:solidFill>
                <a:latin typeface="Arial Black" pitchFamily="34" charset="0"/>
              </a:rPr>
              <a:t>Oficialmente existieron 12 campos de extermino, como </a:t>
            </a:r>
            <a:r>
              <a:rPr lang="es-ES" dirty="0" smtClean="0">
                <a:solidFill>
                  <a:schemeClr val="bg1"/>
                </a:solidFill>
                <a:latin typeface="Arial Black" pitchFamily="34" charset="0"/>
              </a:rPr>
              <a:t>así </a:t>
            </a:r>
            <a:r>
              <a:rPr lang="es-ES" dirty="0">
                <a:solidFill>
                  <a:schemeClr val="bg1"/>
                </a:solidFill>
                <a:latin typeface="Arial Black" pitchFamily="34" charset="0"/>
              </a:rPr>
              <a:t>mismo otros 45 campos repartidos por  18 </a:t>
            </a:r>
            <a:r>
              <a:rPr lang="es-ES" dirty="0" smtClean="0">
                <a:solidFill>
                  <a:schemeClr val="bg1"/>
                </a:solidFill>
                <a:latin typeface="Arial Black" pitchFamily="34" charset="0"/>
              </a:rPr>
              <a:t>países </a:t>
            </a:r>
            <a:r>
              <a:rPr lang="es-ES" dirty="0">
                <a:solidFill>
                  <a:schemeClr val="bg1"/>
                </a:solidFill>
                <a:latin typeface="Arial Black" pitchFamily="34" charset="0"/>
              </a:rPr>
              <a:t>que colaboraban con el horror nazi, estos </a:t>
            </a:r>
            <a:r>
              <a:rPr lang="es-ES" dirty="0" smtClean="0">
                <a:solidFill>
                  <a:schemeClr val="bg1"/>
                </a:solidFill>
                <a:latin typeface="Arial Black" pitchFamily="34" charset="0"/>
              </a:rPr>
              <a:t>últimos </a:t>
            </a:r>
            <a:r>
              <a:rPr lang="es-ES" dirty="0">
                <a:solidFill>
                  <a:schemeClr val="bg1"/>
                </a:solidFill>
                <a:latin typeface="Arial Black" pitchFamily="34" charset="0"/>
              </a:rPr>
              <a:t>campos </a:t>
            </a:r>
            <a:r>
              <a:rPr lang="es-ES" dirty="0" smtClean="0">
                <a:solidFill>
                  <a:schemeClr val="bg1"/>
                </a:solidFill>
                <a:latin typeface="Arial Black" pitchFamily="34" charset="0"/>
              </a:rPr>
              <a:t>servían </a:t>
            </a:r>
            <a:r>
              <a:rPr lang="es-ES" dirty="0">
                <a:solidFill>
                  <a:schemeClr val="bg1"/>
                </a:solidFill>
                <a:latin typeface="Arial Black" pitchFamily="34" charset="0"/>
              </a:rPr>
              <a:t>de transito, o de campos de trabajo</a:t>
            </a:r>
          </a:p>
          <a:p>
            <a:endParaRPr lang="es-ES" dirty="0"/>
          </a:p>
        </p:txBody>
      </p:sp>
      <p:pic>
        <p:nvPicPr>
          <p:cNvPr id="1026" name="Picture 2" descr="www.leperledelcuore.com"/>
          <p:cNvPicPr>
            <a:picLocks noChangeAspect="1" noChangeArrowheads="1" noCrop="1"/>
          </p:cNvPicPr>
          <p:nvPr/>
        </p:nvPicPr>
        <p:blipFill>
          <a:blip r:embed="rId2" cstate="print"/>
          <a:srcRect/>
          <a:stretch>
            <a:fillRect/>
          </a:stretch>
        </p:blipFill>
        <p:spPr bwMode="auto">
          <a:xfrm>
            <a:off x="1115616" y="2492896"/>
            <a:ext cx="6978328" cy="662249"/>
          </a:xfrm>
          <a:prstGeom prst="rect">
            <a:avLst/>
          </a:prstGeom>
          <a:noFill/>
        </p:spPr>
      </p:pic>
      <p:pic>
        <p:nvPicPr>
          <p:cNvPr id="1028" name="Picture 4" descr="www.leperledelcuore.com"/>
          <p:cNvPicPr>
            <a:picLocks noChangeAspect="1" noChangeArrowheads="1" noCrop="1"/>
          </p:cNvPicPr>
          <p:nvPr/>
        </p:nvPicPr>
        <p:blipFill>
          <a:blip r:embed="rId3" cstate="print"/>
          <a:srcRect/>
          <a:stretch>
            <a:fillRect/>
          </a:stretch>
        </p:blipFill>
        <p:spPr bwMode="auto">
          <a:xfrm>
            <a:off x="1331640" y="3429000"/>
            <a:ext cx="6423758" cy="757732"/>
          </a:xfrm>
          <a:prstGeom prst="rect">
            <a:avLst/>
          </a:prstGeom>
          <a:noFill/>
        </p:spPr>
      </p:pic>
      <p:pic>
        <p:nvPicPr>
          <p:cNvPr id="1030" name="Picture 6" descr="www.leperledelcuore.com"/>
          <p:cNvPicPr>
            <a:picLocks noChangeAspect="1" noChangeArrowheads="1" noCrop="1"/>
          </p:cNvPicPr>
          <p:nvPr/>
        </p:nvPicPr>
        <p:blipFill>
          <a:blip r:embed="rId4" cstate="print"/>
          <a:srcRect/>
          <a:stretch>
            <a:fillRect/>
          </a:stretch>
        </p:blipFill>
        <p:spPr bwMode="auto">
          <a:xfrm>
            <a:off x="2699792" y="4653136"/>
            <a:ext cx="3132885" cy="749655"/>
          </a:xfrm>
          <a:prstGeom prst="rect">
            <a:avLst/>
          </a:prstGeom>
          <a:noFill/>
        </p:spPr>
      </p:pic>
      <p:pic>
        <p:nvPicPr>
          <p:cNvPr id="1032" name="Picture 8" descr="www.leperledelcuore.com"/>
          <p:cNvPicPr>
            <a:picLocks noChangeAspect="1" noChangeArrowheads="1" noCrop="1"/>
          </p:cNvPicPr>
          <p:nvPr/>
        </p:nvPicPr>
        <p:blipFill>
          <a:blip r:embed="rId5" cstate="print"/>
          <a:srcRect/>
          <a:stretch>
            <a:fillRect/>
          </a:stretch>
        </p:blipFill>
        <p:spPr bwMode="auto">
          <a:xfrm>
            <a:off x="5580112" y="4725144"/>
            <a:ext cx="1076896" cy="668074"/>
          </a:xfrm>
          <a:prstGeom prst="rect">
            <a:avLst/>
          </a:prstGeom>
          <a:noFill/>
        </p:spPr>
      </p:pic>
      <p:pic>
        <p:nvPicPr>
          <p:cNvPr id="1033" name="Picture 9" descr="C:\Users\Usuario\Desktop\descargas\Yfuturos trabajos\fabrica de la muerte\0_c3113_e2967b1a_S[1].png"/>
          <p:cNvPicPr>
            <a:picLocks noChangeAspect="1" noChangeArrowheads="1"/>
          </p:cNvPicPr>
          <p:nvPr/>
        </p:nvPicPr>
        <p:blipFill>
          <a:blip r:embed="rId6"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1 (FILEminimizer).jpg"/>
          <p:cNvPicPr>
            <a:picLocks noChangeAspect="1"/>
          </p:cNvPicPr>
          <p:nvPr/>
        </p:nvPicPr>
        <p:blipFill>
          <a:blip r:embed="rId2" cstate="print"/>
          <a:stretch>
            <a:fillRect/>
          </a:stretch>
        </p:blipFill>
        <p:spPr>
          <a:xfrm>
            <a:off x="179512" y="188640"/>
            <a:ext cx="8784976" cy="4114314"/>
          </a:xfrm>
          <a:prstGeom prst="rect">
            <a:avLst/>
          </a:prstGeom>
        </p:spPr>
      </p:pic>
      <p:sp>
        <p:nvSpPr>
          <p:cNvPr id="3" name="2 CuadroTexto"/>
          <p:cNvSpPr txBox="1"/>
          <p:nvPr/>
        </p:nvSpPr>
        <p:spPr>
          <a:xfrm>
            <a:off x="323528" y="4581128"/>
            <a:ext cx="8568952" cy="2031325"/>
          </a:xfrm>
          <a:prstGeom prst="rect">
            <a:avLst/>
          </a:prstGeom>
          <a:noFill/>
        </p:spPr>
        <p:txBody>
          <a:bodyPr wrap="square" rtlCol="0">
            <a:spAutoFit/>
          </a:bodyPr>
          <a:lstStyle/>
          <a:p>
            <a:pPr algn="ctr"/>
            <a:r>
              <a:rPr lang="es-ES" dirty="0"/>
              <a:t> </a:t>
            </a:r>
            <a:r>
              <a:rPr lang="es-ES" dirty="0">
                <a:solidFill>
                  <a:srgbClr val="FFFF00"/>
                </a:solidFill>
                <a:latin typeface="Arial Black" pitchFamily="34" charset="0"/>
              </a:rPr>
              <a:t>En función de los motivos de la detención, los presos recibieron triángulos de diferentes colores, que, junto con los números cosidos en la ropa del campamento. Los presos políticos </a:t>
            </a:r>
            <a:r>
              <a:rPr lang="es-ES" dirty="0" smtClean="0">
                <a:solidFill>
                  <a:srgbClr val="FFFF00"/>
                </a:solidFill>
                <a:latin typeface="Arial Black" pitchFamily="34" charset="0"/>
              </a:rPr>
              <a:t>tenían </a:t>
            </a:r>
            <a:r>
              <a:rPr lang="es-ES" dirty="0">
                <a:solidFill>
                  <a:srgbClr val="FFFF00"/>
                </a:solidFill>
                <a:latin typeface="Arial Black" pitchFamily="34" charset="0"/>
              </a:rPr>
              <a:t>el  triángulo rojo, los delincuentes - verde. Triángulos negros  gitanos que los diferenciaban como   elementos antisociales, los Testigos de Jehová - púrpura, rosa gay -. Los </a:t>
            </a:r>
            <a:r>
              <a:rPr lang="es-ES" dirty="0" smtClean="0">
                <a:solidFill>
                  <a:srgbClr val="FFFF00"/>
                </a:solidFill>
                <a:latin typeface="Arial Black" pitchFamily="34" charset="0"/>
              </a:rPr>
              <a:t>Judíos </a:t>
            </a:r>
            <a:r>
              <a:rPr lang="es-ES" dirty="0">
                <a:solidFill>
                  <a:srgbClr val="FFFF00"/>
                </a:solidFill>
                <a:latin typeface="Arial Black" pitchFamily="34" charset="0"/>
              </a:rPr>
              <a:t>fueron una estrella de seis puntas con un triángulo amarillo </a:t>
            </a:r>
          </a:p>
        </p:txBody>
      </p:sp>
      <p:pic>
        <p:nvPicPr>
          <p:cNvPr id="2049" name="Picture 1" descr="C:\Users\Usuario\Desktop\descargas\Yfuturos trabajos\fabrica de la muerte\0_c3110_a7eb3587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2" name="1 Imagen" descr="2 (FILEminimizer).jpg"/>
          <p:cNvPicPr>
            <a:picLocks noChangeAspect="1"/>
          </p:cNvPicPr>
          <p:nvPr/>
        </p:nvPicPr>
        <p:blipFill>
          <a:blip r:embed="rId2" cstate="print"/>
          <a:stretch>
            <a:fillRect/>
          </a:stretch>
        </p:blipFill>
        <p:spPr>
          <a:xfrm>
            <a:off x="0" y="0"/>
            <a:ext cx="9144000" cy="5157192"/>
          </a:xfrm>
          <a:prstGeom prst="rect">
            <a:avLst/>
          </a:prstGeom>
        </p:spPr>
      </p:pic>
      <p:sp>
        <p:nvSpPr>
          <p:cNvPr id="3" name="2 CuadroTexto"/>
          <p:cNvSpPr txBox="1"/>
          <p:nvPr/>
        </p:nvSpPr>
        <p:spPr>
          <a:xfrm>
            <a:off x="251520" y="5301208"/>
            <a:ext cx="8568952" cy="1200329"/>
          </a:xfrm>
          <a:prstGeom prst="rect">
            <a:avLst/>
          </a:prstGeom>
          <a:noFill/>
        </p:spPr>
        <p:txBody>
          <a:bodyPr wrap="square" rtlCol="0">
            <a:spAutoFit/>
          </a:bodyPr>
          <a:lstStyle/>
          <a:p>
            <a:pPr algn="ctr"/>
            <a:r>
              <a:rPr lang="es-ES" dirty="0">
                <a:solidFill>
                  <a:srgbClr val="7030A0"/>
                </a:solidFill>
                <a:latin typeface="Arial Black" pitchFamily="34" charset="0"/>
              </a:rPr>
              <a:t>Las condiciones de vida en diferentes períodos eran muy diferentes, pero siempre han sido desastrosos. Los prisioneros, que fueron llevados a principios de los primeros trenes, </a:t>
            </a:r>
            <a:r>
              <a:rPr lang="es-ES" dirty="0" smtClean="0">
                <a:solidFill>
                  <a:srgbClr val="7030A0"/>
                </a:solidFill>
                <a:latin typeface="Arial Black" pitchFamily="34" charset="0"/>
              </a:rPr>
              <a:t>durmieron  </a:t>
            </a:r>
            <a:r>
              <a:rPr lang="es-ES" dirty="0">
                <a:solidFill>
                  <a:srgbClr val="7030A0"/>
                </a:solidFill>
                <a:latin typeface="Arial Black" pitchFamily="34" charset="0"/>
              </a:rPr>
              <a:t>en la paja esparcida por el suelo de cemento. </a:t>
            </a:r>
          </a:p>
        </p:txBody>
      </p:sp>
      <p:pic>
        <p:nvPicPr>
          <p:cNvPr id="3073" name="Picture 1" descr="C:\Users\Usuario\Desktop\descargas\Yfuturos trabajos\fabrica de la muerte\0_c311d_eb4f3001_L[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2483768" y="2348880"/>
            <a:ext cx="5343525" cy="5048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3 (FILEminimizer).jpg"/>
          <p:cNvPicPr>
            <a:picLocks noChangeAspect="1"/>
          </p:cNvPicPr>
          <p:nvPr/>
        </p:nvPicPr>
        <p:blipFill>
          <a:blip r:embed="rId2" cstate="print"/>
          <a:stretch>
            <a:fillRect/>
          </a:stretch>
        </p:blipFill>
        <p:spPr>
          <a:xfrm>
            <a:off x="0" y="0"/>
            <a:ext cx="9144000" cy="5373216"/>
          </a:xfrm>
          <a:prstGeom prst="rect">
            <a:avLst/>
          </a:prstGeom>
        </p:spPr>
      </p:pic>
      <p:sp>
        <p:nvSpPr>
          <p:cNvPr id="3" name="2 CuadroTexto"/>
          <p:cNvSpPr txBox="1"/>
          <p:nvPr/>
        </p:nvSpPr>
        <p:spPr>
          <a:xfrm>
            <a:off x="251520" y="5445224"/>
            <a:ext cx="8533456" cy="1200329"/>
          </a:xfrm>
          <a:prstGeom prst="rect">
            <a:avLst/>
          </a:prstGeom>
          <a:noFill/>
        </p:spPr>
        <p:txBody>
          <a:bodyPr wrap="square" rtlCol="0">
            <a:spAutoFit/>
          </a:bodyPr>
          <a:lstStyle/>
          <a:p>
            <a:pPr algn="ctr"/>
            <a:r>
              <a:rPr lang="es-ES" dirty="0">
                <a:solidFill>
                  <a:schemeClr val="bg1"/>
                </a:solidFill>
                <a:latin typeface="Arial Black" pitchFamily="34" charset="0"/>
              </a:rPr>
              <a:t>Más tarde  pusieron la cama  de heno. Estos eran delgados colchones rellenos con una pequeña cantidad de </a:t>
            </a:r>
            <a:r>
              <a:rPr lang="es-ES" dirty="0" smtClean="0">
                <a:solidFill>
                  <a:schemeClr val="bg1"/>
                </a:solidFill>
                <a:latin typeface="Arial Black" pitchFamily="34" charset="0"/>
              </a:rPr>
              <a:t>heno. </a:t>
            </a:r>
            <a:r>
              <a:rPr lang="es-ES" dirty="0">
                <a:solidFill>
                  <a:schemeClr val="bg1"/>
                </a:solidFill>
                <a:latin typeface="Arial Black" pitchFamily="34" charset="0"/>
              </a:rPr>
              <a:t>En la habitación en la que apenas cabe 40-50 personas dormían alrededor de 200 prisioneros. </a:t>
            </a:r>
          </a:p>
        </p:txBody>
      </p:sp>
      <p:pic>
        <p:nvPicPr>
          <p:cNvPr id="4097" name="Picture 1" descr="C:\Users\Usuario\Desktop\descargas\Yfuturos trabajos\fabrica de la muerte\0_c3121_8d44f8d5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2555776" y="2060848"/>
            <a:ext cx="5343525" cy="50482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4 (FILEminimizer).jpg"/>
          <p:cNvPicPr>
            <a:picLocks noChangeAspect="1"/>
          </p:cNvPicPr>
          <p:nvPr/>
        </p:nvPicPr>
        <p:blipFill>
          <a:blip r:embed="rId2" cstate="print"/>
          <a:stretch>
            <a:fillRect/>
          </a:stretch>
        </p:blipFill>
        <p:spPr>
          <a:xfrm>
            <a:off x="0" y="0"/>
            <a:ext cx="9144000" cy="5229200"/>
          </a:xfrm>
          <a:prstGeom prst="rect">
            <a:avLst/>
          </a:prstGeom>
        </p:spPr>
      </p:pic>
      <p:sp>
        <p:nvSpPr>
          <p:cNvPr id="3" name="2 CuadroTexto"/>
          <p:cNvSpPr txBox="1"/>
          <p:nvPr/>
        </p:nvSpPr>
        <p:spPr>
          <a:xfrm>
            <a:off x="251520" y="5373216"/>
            <a:ext cx="8640960" cy="1200329"/>
          </a:xfrm>
          <a:prstGeom prst="rect">
            <a:avLst/>
          </a:prstGeom>
          <a:noFill/>
        </p:spPr>
        <p:txBody>
          <a:bodyPr wrap="square" rtlCol="0">
            <a:spAutoFit/>
          </a:bodyPr>
          <a:lstStyle/>
          <a:p>
            <a:pPr algn="ctr"/>
            <a:r>
              <a:rPr lang="es-ES" dirty="0"/>
              <a:t> </a:t>
            </a:r>
            <a:r>
              <a:rPr lang="es-ES" dirty="0">
                <a:latin typeface="Arial Black" pitchFamily="34" charset="0"/>
              </a:rPr>
              <a:t>Con el creciente número de prisioneros en el campo, se hizo necesario para sellar sus </a:t>
            </a:r>
            <a:r>
              <a:rPr lang="es-ES" dirty="0" smtClean="0">
                <a:latin typeface="Arial Black" pitchFamily="34" charset="0"/>
              </a:rPr>
              <a:t>hogares, Hacer </a:t>
            </a:r>
            <a:r>
              <a:rPr lang="es-ES" dirty="0">
                <a:latin typeface="Arial Black" pitchFamily="34" charset="0"/>
              </a:rPr>
              <a:t>literas de tres niveles. En un nivel mujeres,  en los </a:t>
            </a:r>
            <a:r>
              <a:rPr lang="es-ES" dirty="0" smtClean="0">
                <a:latin typeface="Arial Black" pitchFamily="34" charset="0"/>
              </a:rPr>
              <a:t>otros </a:t>
            </a:r>
            <a:r>
              <a:rPr lang="es-ES" dirty="0">
                <a:latin typeface="Arial Black" pitchFamily="34" charset="0"/>
              </a:rPr>
              <a:t>hombres, y en un tercero, niños y niñas.   la cama era paja normalmente. </a:t>
            </a:r>
          </a:p>
        </p:txBody>
      </p:sp>
      <p:pic>
        <p:nvPicPr>
          <p:cNvPr id="5121" name="Picture 1" descr="C:\Users\Usuario\Desktop\descargas\Yfuturos trabajos\fabrica de la muerte\0_c3126_582cc65c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2411760" y="548680"/>
            <a:ext cx="5343525" cy="504825"/>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5 (FILEminimizer).jpg"/>
          <p:cNvPicPr>
            <a:picLocks noChangeAspect="1"/>
          </p:cNvPicPr>
          <p:nvPr/>
        </p:nvPicPr>
        <p:blipFill>
          <a:blip r:embed="rId2" cstate="print"/>
          <a:stretch>
            <a:fillRect/>
          </a:stretch>
        </p:blipFill>
        <p:spPr>
          <a:xfrm>
            <a:off x="0" y="0"/>
            <a:ext cx="9144000" cy="4869160"/>
          </a:xfrm>
          <a:prstGeom prst="rect">
            <a:avLst/>
          </a:prstGeom>
        </p:spPr>
      </p:pic>
      <p:sp>
        <p:nvSpPr>
          <p:cNvPr id="3" name="2 CuadroTexto"/>
          <p:cNvSpPr txBox="1"/>
          <p:nvPr/>
        </p:nvSpPr>
        <p:spPr>
          <a:xfrm>
            <a:off x="251520" y="4941168"/>
            <a:ext cx="8496944" cy="1477328"/>
          </a:xfrm>
          <a:prstGeom prst="rect">
            <a:avLst/>
          </a:prstGeom>
          <a:noFill/>
        </p:spPr>
        <p:txBody>
          <a:bodyPr wrap="square" rtlCol="0">
            <a:spAutoFit/>
          </a:bodyPr>
          <a:lstStyle/>
          <a:p>
            <a:pPr algn="ctr"/>
            <a:r>
              <a:rPr lang="es-ES" dirty="0">
                <a:latin typeface="Arial Black" pitchFamily="34" charset="0"/>
              </a:rPr>
              <a:t>Una niña Soviética mira a la cámara durante la liberación del campo de concentración de "Dachau" en 1945. El primer campo de concentración alemán "Dachau" fue inaugurado en 1933. Entre 1933 y 1945 se llevaron a cabo más de 200.000 </a:t>
            </a:r>
            <a:r>
              <a:rPr lang="es-ES" dirty="0" smtClean="0">
                <a:latin typeface="Arial Black" pitchFamily="34" charset="0"/>
              </a:rPr>
              <a:t>muertes. </a:t>
            </a:r>
            <a:r>
              <a:rPr lang="es-ES" dirty="0">
                <a:latin typeface="Arial Black" pitchFamily="34" charset="0"/>
              </a:rPr>
              <a:t>Según cifras oficiales</a:t>
            </a:r>
          </a:p>
        </p:txBody>
      </p:sp>
      <p:pic>
        <p:nvPicPr>
          <p:cNvPr id="6145" name="Picture 1" descr="C:\Users\Usuario\Desktop\descargas\Yfuturos trabajos\fabrica de la muerte\0_c312d_7b7874bb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 name="1 Imagen" descr="6 (FILEminimizer).jpg"/>
          <p:cNvPicPr>
            <a:picLocks noChangeAspect="1"/>
          </p:cNvPicPr>
          <p:nvPr/>
        </p:nvPicPr>
        <p:blipFill>
          <a:blip r:embed="rId2" cstate="print"/>
          <a:stretch>
            <a:fillRect/>
          </a:stretch>
        </p:blipFill>
        <p:spPr>
          <a:xfrm>
            <a:off x="0" y="0"/>
            <a:ext cx="5127477" cy="6858000"/>
          </a:xfrm>
          <a:prstGeom prst="rect">
            <a:avLst/>
          </a:prstGeom>
        </p:spPr>
      </p:pic>
      <p:sp>
        <p:nvSpPr>
          <p:cNvPr id="3" name="2 CuadroTexto"/>
          <p:cNvSpPr txBox="1"/>
          <p:nvPr/>
        </p:nvSpPr>
        <p:spPr>
          <a:xfrm>
            <a:off x="5148064" y="1052736"/>
            <a:ext cx="3672408" cy="4154984"/>
          </a:xfrm>
          <a:prstGeom prst="rect">
            <a:avLst/>
          </a:prstGeom>
          <a:noFill/>
        </p:spPr>
        <p:txBody>
          <a:bodyPr wrap="square" rtlCol="0">
            <a:spAutoFit/>
          </a:bodyPr>
          <a:lstStyle/>
          <a:p>
            <a:pPr algn="ctr"/>
            <a:r>
              <a:rPr lang="es-ES" sz="2400" dirty="0">
                <a:solidFill>
                  <a:schemeClr val="bg1"/>
                </a:solidFill>
                <a:latin typeface="Arial Black" pitchFamily="34" charset="0"/>
              </a:rPr>
              <a:t>En esta fotografía, que se realizó entre 1941 y 1943, y se ha concedido el Memorial del Holocausto de París, un soldado alemán apunta a un </a:t>
            </a:r>
            <a:r>
              <a:rPr lang="es-ES" sz="2400" dirty="0" smtClean="0">
                <a:solidFill>
                  <a:schemeClr val="bg1"/>
                </a:solidFill>
                <a:latin typeface="Arial Black" pitchFamily="34" charset="0"/>
              </a:rPr>
              <a:t>Judío </a:t>
            </a:r>
            <a:r>
              <a:rPr lang="es-ES" sz="2400" dirty="0">
                <a:solidFill>
                  <a:schemeClr val="bg1"/>
                </a:solidFill>
                <a:latin typeface="Arial Black" pitchFamily="34" charset="0"/>
              </a:rPr>
              <a:t>en Ucrania durante una ejecución en masa en </a:t>
            </a:r>
            <a:r>
              <a:rPr lang="es-ES" sz="2400" dirty="0" smtClean="0">
                <a:solidFill>
                  <a:schemeClr val="bg1"/>
                </a:solidFill>
                <a:latin typeface="Arial Black" pitchFamily="34" charset="0"/>
              </a:rPr>
              <a:t>Vinnitsa.</a:t>
            </a:r>
            <a:endParaRPr lang="es-ES" sz="2400" dirty="0">
              <a:solidFill>
                <a:schemeClr val="bg1"/>
              </a:solidFill>
              <a:latin typeface="Arial Black" pitchFamily="34" charset="0"/>
            </a:endParaRPr>
          </a:p>
        </p:txBody>
      </p:sp>
      <p:pic>
        <p:nvPicPr>
          <p:cNvPr id="7169" name="Picture 1" descr="C:\Users\Usuario\Desktop\descargas\Yfuturos trabajos\fabrica de la muerte\0_c3110_a7eb3587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7 (FILEminimizer).jpg"/>
          <p:cNvPicPr>
            <a:picLocks noChangeAspect="1"/>
          </p:cNvPicPr>
          <p:nvPr/>
        </p:nvPicPr>
        <p:blipFill>
          <a:blip r:embed="rId2" cstate="print"/>
          <a:stretch>
            <a:fillRect/>
          </a:stretch>
        </p:blipFill>
        <p:spPr>
          <a:xfrm>
            <a:off x="0" y="0"/>
            <a:ext cx="9144000" cy="4941168"/>
          </a:xfrm>
          <a:prstGeom prst="rect">
            <a:avLst/>
          </a:prstGeom>
        </p:spPr>
      </p:pic>
      <p:sp>
        <p:nvSpPr>
          <p:cNvPr id="3" name="2 CuadroTexto"/>
          <p:cNvSpPr txBox="1"/>
          <p:nvPr/>
        </p:nvSpPr>
        <p:spPr>
          <a:xfrm>
            <a:off x="251520" y="5157192"/>
            <a:ext cx="8568952" cy="1477328"/>
          </a:xfrm>
          <a:prstGeom prst="rect">
            <a:avLst/>
          </a:prstGeom>
          <a:noFill/>
        </p:spPr>
        <p:txBody>
          <a:bodyPr wrap="square" rtlCol="0">
            <a:spAutoFit/>
          </a:bodyPr>
          <a:lstStyle/>
          <a:p>
            <a:pPr algn="ctr"/>
            <a:r>
              <a:rPr lang="es-ES" dirty="0">
                <a:latin typeface="Arial Black" pitchFamily="34" charset="0"/>
              </a:rPr>
              <a:t>Hombre que lleva los cuerpos de </a:t>
            </a:r>
            <a:r>
              <a:rPr lang="es-ES" dirty="0" smtClean="0">
                <a:latin typeface="Arial Black" pitchFamily="34" charset="0"/>
              </a:rPr>
              <a:t>Judíos </a:t>
            </a:r>
            <a:r>
              <a:rPr lang="es-ES" dirty="0">
                <a:latin typeface="Arial Black" pitchFamily="34" charset="0"/>
              </a:rPr>
              <a:t>del gueto de Varsovia, donde la gente está muriendo en las calles de hambre. Cada día a las 05.04 am los carros retiraban  de las calles  docenas de cadáveres. Los cuerpos de los </a:t>
            </a:r>
            <a:r>
              <a:rPr lang="es-ES" dirty="0" smtClean="0">
                <a:latin typeface="Arial Black" pitchFamily="34" charset="0"/>
              </a:rPr>
              <a:t>Judíos </a:t>
            </a:r>
            <a:r>
              <a:rPr lang="es-ES" dirty="0">
                <a:latin typeface="Arial Black" pitchFamily="34" charset="0"/>
              </a:rPr>
              <a:t>muertos fueron quemados en fosas profundas. </a:t>
            </a:r>
          </a:p>
        </p:txBody>
      </p:sp>
      <p:pic>
        <p:nvPicPr>
          <p:cNvPr id="8193" name="Picture 1" descr="C:\Users\Usuario\Desktop\descargas\Yfuturos trabajos\fabrica de la muerte\0_c311d_eb4f3001_L[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8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323528" y="5661248"/>
            <a:ext cx="8424936" cy="923330"/>
          </a:xfrm>
          <a:prstGeom prst="rect">
            <a:avLst/>
          </a:prstGeom>
          <a:noFill/>
        </p:spPr>
        <p:txBody>
          <a:bodyPr wrap="square" rtlCol="0">
            <a:spAutoFit/>
          </a:bodyPr>
          <a:lstStyle/>
          <a:p>
            <a:pPr algn="ctr"/>
            <a:r>
              <a:rPr lang="es-ES" dirty="0">
                <a:solidFill>
                  <a:schemeClr val="bg1"/>
                </a:solidFill>
                <a:latin typeface="Arial Black" pitchFamily="34" charset="0"/>
              </a:rPr>
              <a:t>Los soldados alemanes escoltados a un grupo de </a:t>
            </a:r>
            <a:r>
              <a:rPr lang="es-ES" dirty="0" smtClean="0">
                <a:solidFill>
                  <a:schemeClr val="bg1"/>
                </a:solidFill>
                <a:latin typeface="Arial Black" pitchFamily="34" charset="0"/>
              </a:rPr>
              <a:t>Judíos, </a:t>
            </a:r>
            <a:r>
              <a:rPr lang="es-ES" dirty="0">
                <a:solidFill>
                  <a:schemeClr val="bg1"/>
                </a:solidFill>
                <a:latin typeface="Arial Black" pitchFamily="34" charset="0"/>
              </a:rPr>
              <a:t>entre ellos un niño pequeño en el gueto de Varsovia, 19 de abril de 1943 </a:t>
            </a:r>
          </a:p>
        </p:txBody>
      </p:sp>
      <p:pic>
        <p:nvPicPr>
          <p:cNvPr id="9217" name="Picture 1" descr="C:\Users\Usuario\Desktop\descargas\Yfuturos trabajos\fabrica de la muerte\0_c3113_e2967b1a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9 (FILEminimizer).jpg"/>
          <p:cNvPicPr>
            <a:picLocks noChangeAspect="1"/>
          </p:cNvPicPr>
          <p:nvPr/>
        </p:nvPicPr>
        <p:blipFill>
          <a:blip r:embed="rId2" cstate="print"/>
          <a:stretch>
            <a:fillRect/>
          </a:stretch>
        </p:blipFill>
        <p:spPr>
          <a:xfrm>
            <a:off x="0" y="0"/>
            <a:ext cx="9144000" cy="5229200"/>
          </a:xfrm>
          <a:prstGeom prst="rect">
            <a:avLst/>
          </a:prstGeom>
        </p:spPr>
      </p:pic>
      <p:sp>
        <p:nvSpPr>
          <p:cNvPr id="3" name="2 CuadroTexto"/>
          <p:cNvSpPr txBox="1"/>
          <p:nvPr/>
        </p:nvSpPr>
        <p:spPr>
          <a:xfrm>
            <a:off x="395536" y="5517232"/>
            <a:ext cx="8352928" cy="646331"/>
          </a:xfrm>
          <a:prstGeom prst="rect">
            <a:avLst/>
          </a:prstGeom>
          <a:noFill/>
        </p:spPr>
        <p:txBody>
          <a:bodyPr wrap="square" rtlCol="0">
            <a:spAutoFit/>
          </a:bodyPr>
          <a:lstStyle/>
          <a:p>
            <a:pPr algn="ctr"/>
            <a:r>
              <a:rPr lang="es-ES" dirty="0">
                <a:latin typeface="Arial Black" pitchFamily="34" charset="0"/>
              </a:rPr>
              <a:t>un  Alemán remata  a judíos durante una ejecución en masa en Mizoch, Ucrania</a:t>
            </a:r>
          </a:p>
        </p:txBody>
      </p:sp>
      <p:pic>
        <p:nvPicPr>
          <p:cNvPr id="10241" name="Picture 1" descr="C:\Users\Usuario\Desktop\descargas\Yfuturos trabajos\fabrica de la muerte\0_c313b_c1399921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10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395536" y="5805264"/>
            <a:ext cx="8136904" cy="646331"/>
          </a:xfrm>
          <a:prstGeom prst="rect">
            <a:avLst/>
          </a:prstGeom>
          <a:noFill/>
        </p:spPr>
        <p:txBody>
          <a:bodyPr wrap="square" rtlCol="0">
            <a:spAutoFit/>
          </a:bodyPr>
          <a:lstStyle/>
          <a:p>
            <a:pPr algn="ctr"/>
            <a:r>
              <a:rPr lang="es-ES" dirty="0">
                <a:latin typeface="Arial Black" pitchFamily="34" charset="0"/>
              </a:rPr>
              <a:t>llegada de judíos a  Auschwitz , también conocido como Birkenau </a:t>
            </a:r>
          </a:p>
        </p:txBody>
      </p:sp>
      <p:pic>
        <p:nvPicPr>
          <p:cNvPr id="11265" name="Picture 1" descr="C:\Users\Usuario\Desktop\descargas\Yfuturos trabajos\fabrica de la muerte\0_c312d_7b7874bb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1619672" y="476672"/>
            <a:ext cx="5343525" cy="50482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pic>
        <p:nvPicPr>
          <p:cNvPr id="2" name="1 Imagen" descr="11 (FILEminimizer).jpg"/>
          <p:cNvPicPr>
            <a:picLocks noChangeAspect="1"/>
          </p:cNvPicPr>
          <p:nvPr/>
        </p:nvPicPr>
        <p:blipFill>
          <a:blip r:embed="rId2" cstate="print"/>
          <a:stretch>
            <a:fillRect/>
          </a:stretch>
        </p:blipFill>
        <p:spPr>
          <a:xfrm>
            <a:off x="251520" y="188640"/>
            <a:ext cx="8712968" cy="4320479"/>
          </a:xfrm>
          <a:prstGeom prst="rect">
            <a:avLst/>
          </a:prstGeom>
        </p:spPr>
      </p:pic>
      <p:sp>
        <p:nvSpPr>
          <p:cNvPr id="4" name="3 CuadroTexto"/>
          <p:cNvSpPr txBox="1"/>
          <p:nvPr/>
        </p:nvSpPr>
        <p:spPr>
          <a:xfrm>
            <a:off x="323528" y="4653136"/>
            <a:ext cx="8424936" cy="1754326"/>
          </a:xfrm>
          <a:prstGeom prst="rect">
            <a:avLst/>
          </a:prstGeom>
          <a:noFill/>
        </p:spPr>
        <p:txBody>
          <a:bodyPr wrap="square" rtlCol="0">
            <a:spAutoFit/>
          </a:bodyPr>
          <a:lstStyle/>
          <a:p>
            <a:pPr algn="ctr"/>
            <a:r>
              <a:rPr lang="es-ES" dirty="0">
                <a:latin typeface="Arial Black" pitchFamily="34" charset="0"/>
              </a:rPr>
              <a:t>Foto de la niña  de 14 años de edad, Czeslaw Kwok proporcionada por el Museo Estatal de Auschwitz-Birkenau, fueron tomadas por Wilhelm Brasse, que trabajó como fotógrafo en Auschwitz, campo de exterminio nazi, donde durante la Segunda Guerra Mundial fueron asesinados por la represión de alrededor de 1,5 millones de personas, en su mayoría judíos. </a:t>
            </a:r>
          </a:p>
        </p:txBody>
      </p:sp>
      <p:pic>
        <p:nvPicPr>
          <p:cNvPr id="12289" name="Picture 1" descr="C:\Users\Usuario\Desktop\descargas\Yfuturos trabajos\fabrica de la muerte\0_c3113_e2967b1a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2123728" y="332656"/>
            <a:ext cx="5343525" cy="504825"/>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12 (FILEminimizer).jpg"/>
          <p:cNvPicPr>
            <a:picLocks noChangeAspect="1"/>
          </p:cNvPicPr>
          <p:nvPr/>
        </p:nvPicPr>
        <p:blipFill>
          <a:blip r:embed="rId2" cstate="print"/>
          <a:stretch>
            <a:fillRect/>
          </a:stretch>
        </p:blipFill>
        <p:spPr>
          <a:xfrm>
            <a:off x="0" y="0"/>
            <a:ext cx="9144000" cy="5661248"/>
          </a:xfrm>
          <a:prstGeom prst="rect">
            <a:avLst/>
          </a:prstGeom>
        </p:spPr>
      </p:pic>
      <p:sp>
        <p:nvSpPr>
          <p:cNvPr id="3" name="2 CuadroTexto"/>
          <p:cNvSpPr txBox="1"/>
          <p:nvPr/>
        </p:nvSpPr>
        <p:spPr>
          <a:xfrm>
            <a:off x="395536" y="5805264"/>
            <a:ext cx="8280920" cy="646331"/>
          </a:xfrm>
          <a:prstGeom prst="rect">
            <a:avLst/>
          </a:prstGeom>
          <a:noFill/>
        </p:spPr>
        <p:txBody>
          <a:bodyPr wrap="square" rtlCol="0">
            <a:spAutoFit/>
          </a:bodyPr>
          <a:lstStyle/>
          <a:p>
            <a:pPr algn="ctr"/>
            <a:r>
              <a:rPr lang="es-ES" dirty="0">
                <a:latin typeface="Arial Black" pitchFamily="34" charset="0"/>
              </a:rPr>
              <a:t>Prisioneros judíos en </a:t>
            </a:r>
            <a:r>
              <a:rPr lang="es-ES" dirty="0" smtClean="0">
                <a:latin typeface="Arial Black" pitchFamily="34" charset="0"/>
              </a:rPr>
              <a:t>el </a:t>
            </a:r>
            <a:r>
              <a:rPr lang="es-ES" dirty="0">
                <a:latin typeface="Arial Black" pitchFamily="34" charset="0"/>
              </a:rPr>
              <a:t>campo de concentración "Buchenwald", después de la liberación del campo en 1945. </a:t>
            </a:r>
          </a:p>
        </p:txBody>
      </p:sp>
      <p:pic>
        <p:nvPicPr>
          <p:cNvPr id="13313" name="Picture 1" descr="C:\Users\Usuario\Desktop\descargas\Yfuturos trabajos\fabrica de la muerte\0_c3145_e75401dc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13 (FILEminimizer).jpg"/>
          <p:cNvPicPr>
            <a:picLocks noChangeAspect="1"/>
          </p:cNvPicPr>
          <p:nvPr/>
        </p:nvPicPr>
        <p:blipFill>
          <a:blip r:embed="rId2" cstate="print"/>
          <a:stretch>
            <a:fillRect/>
          </a:stretch>
        </p:blipFill>
        <p:spPr>
          <a:xfrm>
            <a:off x="0" y="0"/>
            <a:ext cx="9144000" cy="5229200"/>
          </a:xfrm>
          <a:prstGeom prst="rect">
            <a:avLst/>
          </a:prstGeom>
        </p:spPr>
      </p:pic>
      <p:sp>
        <p:nvSpPr>
          <p:cNvPr id="3" name="2 CuadroTexto"/>
          <p:cNvSpPr txBox="1"/>
          <p:nvPr/>
        </p:nvSpPr>
        <p:spPr>
          <a:xfrm>
            <a:off x="323528" y="5301208"/>
            <a:ext cx="8424936" cy="1200329"/>
          </a:xfrm>
          <a:prstGeom prst="rect">
            <a:avLst/>
          </a:prstGeom>
          <a:noFill/>
        </p:spPr>
        <p:txBody>
          <a:bodyPr wrap="square" rtlCol="0">
            <a:spAutoFit/>
          </a:bodyPr>
          <a:lstStyle/>
          <a:p>
            <a:pPr algn="ctr"/>
            <a:r>
              <a:rPr lang="es-ES" dirty="0">
                <a:latin typeface="Arial Black" pitchFamily="34" charset="0"/>
              </a:rPr>
              <a:t>Los soldados estadounidenses en silencio inspeccionar los vehículos con los cuerpos de los muertos en la vía férrea en un campo de concentración "Dachau" en Alemania, 3 de mayo de 1945. </a:t>
            </a:r>
          </a:p>
        </p:txBody>
      </p:sp>
      <p:pic>
        <p:nvPicPr>
          <p:cNvPr id="14337" name="Picture 1" descr="C:\Users\Usuario\Desktop\descargas\Yfuturos trabajos\fabrica de la muerte\0_c315b_140b01c5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2" name="1 Imagen" descr="14 (FILEminimizer).jpg"/>
          <p:cNvPicPr>
            <a:picLocks noChangeAspect="1"/>
          </p:cNvPicPr>
          <p:nvPr/>
        </p:nvPicPr>
        <p:blipFill>
          <a:blip r:embed="rId2" cstate="print"/>
          <a:stretch>
            <a:fillRect/>
          </a:stretch>
        </p:blipFill>
        <p:spPr>
          <a:xfrm>
            <a:off x="0" y="0"/>
            <a:ext cx="9144000" cy="5301208"/>
          </a:xfrm>
          <a:prstGeom prst="rect">
            <a:avLst/>
          </a:prstGeom>
        </p:spPr>
      </p:pic>
      <p:sp>
        <p:nvSpPr>
          <p:cNvPr id="3" name="2 CuadroTexto"/>
          <p:cNvSpPr txBox="1"/>
          <p:nvPr/>
        </p:nvSpPr>
        <p:spPr>
          <a:xfrm>
            <a:off x="323528" y="5589240"/>
            <a:ext cx="8352928" cy="923330"/>
          </a:xfrm>
          <a:prstGeom prst="rect">
            <a:avLst/>
          </a:prstGeom>
          <a:noFill/>
        </p:spPr>
        <p:txBody>
          <a:bodyPr wrap="square" rtlCol="0">
            <a:spAutoFit/>
          </a:bodyPr>
          <a:lstStyle/>
          <a:p>
            <a:pPr algn="ctr"/>
            <a:r>
              <a:rPr lang="es-ES" dirty="0">
                <a:latin typeface="Arial Black" pitchFamily="34" charset="0"/>
              </a:rPr>
              <a:t>prisionero francés sentado en medio de los cadáveres en un campo de trabajo "</a:t>
            </a:r>
            <a:r>
              <a:rPr lang="es-ES" dirty="0" err="1">
                <a:latin typeface="Arial Black" pitchFamily="34" charset="0"/>
              </a:rPr>
              <a:t>Mittelbau</a:t>
            </a:r>
            <a:r>
              <a:rPr lang="es-ES" dirty="0">
                <a:latin typeface="Arial Black" pitchFamily="34" charset="0"/>
              </a:rPr>
              <a:t>-Dora" en Nordhausen, Alemania, abril de 1945. </a:t>
            </a:r>
          </a:p>
        </p:txBody>
      </p:sp>
      <p:pic>
        <p:nvPicPr>
          <p:cNvPr id="15361" name="Picture 1" descr="C:\Users\Usuario\Desktop\descargas\Yfuturos trabajos\fabrica de la muerte\0_c3157_6cadd989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15 (FILEminimizer).jpg"/>
          <p:cNvPicPr>
            <a:picLocks noChangeAspect="1"/>
          </p:cNvPicPr>
          <p:nvPr/>
        </p:nvPicPr>
        <p:blipFill>
          <a:blip r:embed="rId2" cstate="print"/>
          <a:stretch>
            <a:fillRect/>
          </a:stretch>
        </p:blipFill>
        <p:spPr>
          <a:xfrm>
            <a:off x="0" y="0"/>
            <a:ext cx="9144000" cy="5229200"/>
          </a:xfrm>
          <a:prstGeom prst="rect">
            <a:avLst/>
          </a:prstGeom>
        </p:spPr>
      </p:pic>
      <p:sp>
        <p:nvSpPr>
          <p:cNvPr id="3" name="2 CuadroTexto"/>
          <p:cNvSpPr txBox="1"/>
          <p:nvPr/>
        </p:nvSpPr>
        <p:spPr>
          <a:xfrm>
            <a:off x="323528" y="5301208"/>
            <a:ext cx="8424936" cy="1200329"/>
          </a:xfrm>
          <a:prstGeom prst="rect">
            <a:avLst/>
          </a:prstGeom>
          <a:noFill/>
        </p:spPr>
        <p:txBody>
          <a:bodyPr wrap="square" rtlCol="0">
            <a:spAutoFit/>
          </a:bodyPr>
          <a:lstStyle/>
          <a:p>
            <a:r>
              <a:rPr lang="es-ES" dirty="0"/>
              <a:t> </a:t>
            </a:r>
            <a:r>
              <a:rPr lang="es-ES" dirty="0">
                <a:latin typeface="Arial Black" pitchFamily="34" charset="0"/>
              </a:rPr>
              <a:t>Los cuerpos de los muertos yacen en la pared del crematorio en un campo de concentración alemán "Dachau" en Alemania. Los cuerpos fueron encontrados por los soldados del 7 º Ejército de los EE.UU., que entró en 14 de mayo 1945 en el campamento </a:t>
            </a:r>
          </a:p>
        </p:txBody>
      </p:sp>
      <p:pic>
        <p:nvPicPr>
          <p:cNvPr id="16385" name="Picture 1" descr="C:\Users\Usuario\Desktop\descargas\Yfuturos trabajos\fabrica de la muerte\0_c315b_140b01c5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 name="1 Imagen" descr="16 (FILEminimizer).jpg"/>
          <p:cNvPicPr>
            <a:picLocks noChangeAspect="1"/>
          </p:cNvPicPr>
          <p:nvPr/>
        </p:nvPicPr>
        <p:blipFill>
          <a:blip r:embed="rId2" cstate="print"/>
          <a:stretch>
            <a:fillRect/>
          </a:stretch>
        </p:blipFill>
        <p:spPr>
          <a:xfrm>
            <a:off x="0" y="0"/>
            <a:ext cx="9144000" cy="5373216"/>
          </a:xfrm>
          <a:prstGeom prst="rect">
            <a:avLst/>
          </a:prstGeom>
        </p:spPr>
      </p:pic>
      <p:sp>
        <p:nvSpPr>
          <p:cNvPr id="3" name="2 CuadroTexto"/>
          <p:cNvSpPr txBox="1"/>
          <p:nvPr/>
        </p:nvSpPr>
        <p:spPr>
          <a:xfrm>
            <a:off x="323528" y="5517232"/>
            <a:ext cx="8568952" cy="923330"/>
          </a:xfrm>
          <a:prstGeom prst="rect">
            <a:avLst/>
          </a:prstGeom>
          <a:noFill/>
        </p:spPr>
        <p:txBody>
          <a:bodyPr wrap="square" rtlCol="0">
            <a:spAutoFit/>
          </a:bodyPr>
          <a:lstStyle/>
          <a:p>
            <a:pPr algn="ctr"/>
            <a:r>
              <a:rPr lang="es-ES" dirty="0"/>
              <a:t> </a:t>
            </a:r>
            <a:r>
              <a:rPr lang="es-ES" dirty="0">
                <a:solidFill>
                  <a:srgbClr val="FF0000"/>
                </a:solidFill>
                <a:latin typeface="Arial Black" pitchFamily="34" charset="0"/>
              </a:rPr>
              <a:t>Un soldado de EE.UU. inspecciona miles de anillos de oro confiscadas a los </a:t>
            </a:r>
            <a:r>
              <a:rPr lang="es-ES" dirty="0" smtClean="0">
                <a:solidFill>
                  <a:srgbClr val="FF0000"/>
                </a:solidFill>
                <a:latin typeface="Arial Black" pitchFamily="34" charset="0"/>
              </a:rPr>
              <a:t>Judíos </a:t>
            </a:r>
            <a:r>
              <a:rPr lang="es-ES" dirty="0">
                <a:solidFill>
                  <a:srgbClr val="FF0000"/>
                </a:solidFill>
                <a:latin typeface="Arial Black" pitchFamily="34" charset="0"/>
              </a:rPr>
              <a:t>por los nazis y escondido en las minas de sal de Heilbronn, Alemania, 3 de mayo de 1945 </a:t>
            </a:r>
          </a:p>
        </p:txBody>
      </p:sp>
      <p:pic>
        <p:nvPicPr>
          <p:cNvPr id="17409" name="Picture 1" descr="C:\Users\Usuario\Desktop\descargas\Yfuturos trabajos\fabrica de la muerte\0_c3145_e75401dc_S[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17 (FILEminimizer).jpg"/>
          <p:cNvPicPr>
            <a:picLocks noChangeAspect="1"/>
          </p:cNvPicPr>
          <p:nvPr/>
        </p:nvPicPr>
        <p:blipFill>
          <a:blip r:embed="rId2" cstate="print"/>
          <a:stretch>
            <a:fillRect/>
          </a:stretch>
        </p:blipFill>
        <p:spPr>
          <a:xfrm>
            <a:off x="0" y="0"/>
            <a:ext cx="9144000" cy="5733256"/>
          </a:xfrm>
          <a:prstGeom prst="rect">
            <a:avLst/>
          </a:prstGeom>
        </p:spPr>
      </p:pic>
      <p:sp>
        <p:nvSpPr>
          <p:cNvPr id="3" name="2 CuadroTexto"/>
          <p:cNvSpPr txBox="1"/>
          <p:nvPr/>
        </p:nvSpPr>
        <p:spPr>
          <a:xfrm>
            <a:off x="323528" y="5877272"/>
            <a:ext cx="8352928" cy="646331"/>
          </a:xfrm>
          <a:prstGeom prst="rect">
            <a:avLst/>
          </a:prstGeom>
          <a:noFill/>
        </p:spPr>
        <p:txBody>
          <a:bodyPr wrap="square" rtlCol="0">
            <a:spAutoFit/>
          </a:bodyPr>
          <a:lstStyle/>
          <a:p>
            <a:pPr algn="ctr"/>
            <a:r>
              <a:rPr lang="es-ES" dirty="0">
                <a:solidFill>
                  <a:srgbClr val="FFFF00"/>
                </a:solidFill>
                <a:latin typeface="Arial Black" pitchFamily="34" charset="0"/>
              </a:rPr>
              <a:t>Soldados de EE.UU. inspeccionan los cuerpos de los muertos a los hornos crematorios, abril de 1945. </a:t>
            </a:r>
          </a:p>
        </p:txBody>
      </p:sp>
      <p:pic>
        <p:nvPicPr>
          <p:cNvPr id="18433" name="Picture 1" descr="C:\Users\Usuario\Desktop\descargas\zzzzzzzzMARCOS\marcosMUY DELGADOS ya\0_58ead_15d8fdb2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15" descr="C:\Users\Usuario\Desktop\descargas\Yfuturos trabajos\fabrica de la muerte\z524aba6092e08[1].gif"/>
          <p:cNvPicPr>
            <a:picLocks noChangeAspect="1" noChangeArrowheads="1" noCrop="1"/>
          </p:cNvPicPr>
          <p:nvPr/>
        </p:nvPicPr>
        <p:blipFill>
          <a:blip r:embed="rId4" cstate="print"/>
          <a:srcRect/>
          <a:stretch>
            <a:fillRect/>
          </a:stretch>
        </p:blipFill>
        <p:spPr bwMode="auto">
          <a:xfrm>
            <a:off x="2051720" y="4941168"/>
            <a:ext cx="5343525" cy="50482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18 (FILEminimizer).jpg"/>
          <p:cNvPicPr>
            <a:picLocks noChangeAspect="1"/>
          </p:cNvPicPr>
          <p:nvPr/>
        </p:nvPicPr>
        <p:blipFill>
          <a:blip r:embed="rId2" cstate="print"/>
          <a:stretch>
            <a:fillRect/>
          </a:stretch>
        </p:blipFill>
        <p:spPr>
          <a:xfrm>
            <a:off x="0" y="0"/>
            <a:ext cx="9144000" cy="5661248"/>
          </a:xfrm>
          <a:prstGeom prst="rect">
            <a:avLst/>
          </a:prstGeom>
        </p:spPr>
      </p:pic>
      <p:sp>
        <p:nvSpPr>
          <p:cNvPr id="3" name="2 CuadroTexto"/>
          <p:cNvSpPr txBox="1"/>
          <p:nvPr/>
        </p:nvSpPr>
        <p:spPr>
          <a:xfrm>
            <a:off x="395536" y="5805264"/>
            <a:ext cx="8208912" cy="646331"/>
          </a:xfrm>
          <a:prstGeom prst="rect">
            <a:avLst/>
          </a:prstGeom>
          <a:noFill/>
        </p:spPr>
        <p:txBody>
          <a:bodyPr wrap="square" rtlCol="0">
            <a:spAutoFit/>
          </a:bodyPr>
          <a:lstStyle/>
          <a:p>
            <a:pPr algn="ctr"/>
            <a:r>
              <a:rPr lang="es-ES" dirty="0">
                <a:latin typeface="Arial Black" pitchFamily="34" charset="0"/>
              </a:rPr>
              <a:t>Un montón de cenizas y huesos en un campo de concentración "Buchenwald", cerca de Weimar, Alemania, 25 de abril de 1945</a:t>
            </a:r>
          </a:p>
        </p:txBody>
      </p:sp>
      <p:pic>
        <p:nvPicPr>
          <p:cNvPr id="19457" name="Picture 1" descr="C:\Users\Usuario\Desktop\descargas\zzzzzzzzMARCOS\marcosMUY DELGADOS ya\0_58eb0_b0703cca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pic>
        <p:nvPicPr>
          <p:cNvPr id="2" name="1 Imagen" descr="19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395536" y="5733256"/>
            <a:ext cx="8280920" cy="646331"/>
          </a:xfrm>
          <a:prstGeom prst="rect">
            <a:avLst/>
          </a:prstGeom>
          <a:noFill/>
        </p:spPr>
        <p:txBody>
          <a:bodyPr wrap="square" rtlCol="0">
            <a:spAutoFit/>
          </a:bodyPr>
          <a:lstStyle/>
          <a:p>
            <a:pPr algn="ctr"/>
            <a:r>
              <a:rPr lang="es-ES" dirty="0">
                <a:solidFill>
                  <a:schemeClr val="bg1"/>
                </a:solidFill>
                <a:latin typeface="Arial Black" pitchFamily="34" charset="0"/>
              </a:rPr>
              <a:t>Los reclusos saludan los soldados estadounidenses cerca de una cerca eléctrica en el campo de concentración "Dachau </a:t>
            </a:r>
          </a:p>
        </p:txBody>
      </p:sp>
      <p:pic>
        <p:nvPicPr>
          <p:cNvPr id="20481" name="Picture 1" descr="C:\Users\Usuario\Desktop\descargas\zzzzzzzzMARCOS\marcosMUY DELGADOS ya\0_58eb2_f9f7c8ee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pic>
        <p:nvPicPr>
          <p:cNvPr id="2" name="1 Imagen" descr="20 (FILEminimizer).jpg"/>
          <p:cNvPicPr>
            <a:picLocks noChangeAspect="1"/>
          </p:cNvPicPr>
          <p:nvPr/>
        </p:nvPicPr>
        <p:blipFill>
          <a:blip r:embed="rId2" cstate="print"/>
          <a:stretch>
            <a:fillRect/>
          </a:stretch>
        </p:blipFill>
        <p:spPr>
          <a:xfrm>
            <a:off x="0" y="0"/>
            <a:ext cx="9144000" cy="4869160"/>
          </a:xfrm>
          <a:prstGeom prst="rect">
            <a:avLst/>
          </a:prstGeom>
        </p:spPr>
      </p:pic>
      <p:sp>
        <p:nvSpPr>
          <p:cNvPr id="3" name="2 CuadroTexto"/>
          <p:cNvSpPr txBox="1"/>
          <p:nvPr/>
        </p:nvSpPr>
        <p:spPr>
          <a:xfrm>
            <a:off x="395536" y="5013176"/>
            <a:ext cx="8352928" cy="1477328"/>
          </a:xfrm>
          <a:prstGeom prst="rect">
            <a:avLst/>
          </a:prstGeom>
          <a:noFill/>
        </p:spPr>
        <p:txBody>
          <a:bodyPr wrap="square" rtlCol="0">
            <a:spAutoFit/>
          </a:bodyPr>
          <a:lstStyle/>
          <a:p>
            <a:pPr algn="ctr"/>
            <a:r>
              <a:rPr lang="es-ES" dirty="0">
                <a:solidFill>
                  <a:schemeClr val="bg1"/>
                </a:solidFill>
                <a:latin typeface="Arial Black" pitchFamily="34" charset="0"/>
              </a:rPr>
              <a:t>El general Dwight D. Eisenhower y otros oficiales estadounidenses en el campo "</a:t>
            </a:r>
            <a:r>
              <a:rPr lang="es-ES" dirty="0" err="1">
                <a:solidFill>
                  <a:schemeClr val="bg1"/>
                </a:solidFill>
                <a:latin typeface="Arial Black" pitchFamily="34" charset="0"/>
              </a:rPr>
              <a:t>Ohrdruf</a:t>
            </a:r>
            <a:r>
              <a:rPr lang="es-ES" dirty="0">
                <a:solidFill>
                  <a:schemeClr val="bg1"/>
                </a:solidFill>
                <a:latin typeface="Arial Black" pitchFamily="34" charset="0"/>
              </a:rPr>
              <a:t>" poco después de su lanzamiento en abril de 1945. Cuando el Ejército de los EE.UU. comenzó a acercarse al campamento, los guardias alemanes dispararon a los prisioneros restantes </a:t>
            </a:r>
          </a:p>
        </p:txBody>
      </p:sp>
      <p:pic>
        <p:nvPicPr>
          <p:cNvPr id="21505" name="Picture 1" descr="C:\Users\Usuario\Desktop\descargas\zzzzzzzzMARCOS\marcosMUY DELGADOS ya\712750d863_90702727_o2[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21 (FILEminimizer).jpg"/>
          <p:cNvPicPr>
            <a:picLocks noChangeAspect="1"/>
          </p:cNvPicPr>
          <p:nvPr/>
        </p:nvPicPr>
        <p:blipFill>
          <a:blip r:embed="rId2" cstate="print"/>
          <a:stretch>
            <a:fillRect/>
          </a:stretch>
        </p:blipFill>
        <p:spPr>
          <a:xfrm>
            <a:off x="0" y="0"/>
            <a:ext cx="9144000" cy="5517232"/>
          </a:xfrm>
          <a:prstGeom prst="rect">
            <a:avLst/>
          </a:prstGeom>
        </p:spPr>
      </p:pic>
      <p:sp>
        <p:nvSpPr>
          <p:cNvPr id="3" name="2 CuadroTexto"/>
          <p:cNvSpPr txBox="1"/>
          <p:nvPr/>
        </p:nvSpPr>
        <p:spPr>
          <a:xfrm>
            <a:off x="395536" y="5517232"/>
            <a:ext cx="8280920" cy="923330"/>
          </a:xfrm>
          <a:prstGeom prst="rect">
            <a:avLst/>
          </a:prstGeom>
          <a:noFill/>
        </p:spPr>
        <p:txBody>
          <a:bodyPr wrap="square" rtlCol="0">
            <a:spAutoFit/>
          </a:bodyPr>
          <a:lstStyle/>
          <a:p>
            <a:pPr algn="ctr"/>
            <a:r>
              <a:rPr lang="es-ES" dirty="0">
                <a:solidFill>
                  <a:schemeClr val="bg1"/>
                </a:solidFill>
                <a:latin typeface="Arial Black" pitchFamily="34" charset="0"/>
              </a:rPr>
              <a:t>El prisionero moribundo, demasiado débil para levantarse, cayó víctima de la brutalidad increíble en el campo de concentración de Nordhausen </a:t>
            </a:r>
          </a:p>
        </p:txBody>
      </p:sp>
      <p:pic>
        <p:nvPicPr>
          <p:cNvPr id="22529"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 name="1 Imagen" descr="22 (FILEminimizer).jpg"/>
          <p:cNvPicPr>
            <a:picLocks noChangeAspect="1"/>
          </p:cNvPicPr>
          <p:nvPr/>
        </p:nvPicPr>
        <p:blipFill>
          <a:blip r:embed="rId2" cstate="print"/>
          <a:stretch>
            <a:fillRect/>
          </a:stretch>
        </p:blipFill>
        <p:spPr>
          <a:xfrm>
            <a:off x="0" y="0"/>
            <a:ext cx="9144000" cy="4725144"/>
          </a:xfrm>
          <a:prstGeom prst="rect">
            <a:avLst/>
          </a:prstGeom>
        </p:spPr>
      </p:pic>
      <p:sp>
        <p:nvSpPr>
          <p:cNvPr id="3" name="2 CuadroTexto"/>
          <p:cNvSpPr txBox="1"/>
          <p:nvPr/>
        </p:nvSpPr>
        <p:spPr>
          <a:xfrm>
            <a:off x="251520" y="4797152"/>
            <a:ext cx="8352928" cy="1754326"/>
          </a:xfrm>
          <a:prstGeom prst="rect">
            <a:avLst/>
          </a:prstGeom>
          <a:noFill/>
        </p:spPr>
        <p:txBody>
          <a:bodyPr wrap="square" rtlCol="0">
            <a:spAutoFit/>
          </a:bodyPr>
          <a:lstStyle/>
          <a:p>
            <a:pPr algn="ctr"/>
            <a:r>
              <a:rPr lang="es-ES" dirty="0">
                <a:latin typeface="Arial Black" pitchFamily="34" charset="0"/>
              </a:rPr>
              <a:t>Soldados a pie de hileras de cadáveres que yacían en el suelo detrás del cuartel en un campo de concentración nazi en Nordhausen, Alemania, 17 de abril de 1945. El campamento está situado a 112 km al oeste de Leipzig. Cuando el campo fue liberado, los soldados estadounidenses encontraron más de tres mil cuerpos y un pequeño grupo de supervivientes. </a:t>
            </a:r>
          </a:p>
        </p:txBody>
      </p:sp>
      <p:pic>
        <p:nvPicPr>
          <p:cNvPr id="4"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66FF66"/>
        </a:solidFill>
        <a:effectLst/>
      </p:bgPr>
    </p:bg>
    <p:spTree>
      <p:nvGrpSpPr>
        <p:cNvPr id="1" name=""/>
        <p:cNvGrpSpPr/>
        <p:nvPr/>
      </p:nvGrpSpPr>
      <p:grpSpPr>
        <a:xfrm>
          <a:off x="0" y="0"/>
          <a:ext cx="0" cy="0"/>
          <a:chOff x="0" y="0"/>
          <a:chExt cx="0" cy="0"/>
        </a:xfrm>
      </p:grpSpPr>
      <p:pic>
        <p:nvPicPr>
          <p:cNvPr id="2" name="1 Imagen" descr="23 (FILEminimizer).jpg"/>
          <p:cNvPicPr>
            <a:picLocks noChangeAspect="1"/>
          </p:cNvPicPr>
          <p:nvPr/>
        </p:nvPicPr>
        <p:blipFill>
          <a:blip r:embed="rId2" cstate="print"/>
          <a:stretch>
            <a:fillRect/>
          </a:stretch>
        </p:blipFill>
        <p:spPr>
          <a:xfrm>
            <a:off x="0" y="0"/>
            <a:ext cx="9144000" cy="5733256"/>
          </a:xfrm>
          <a:prstGeom prst="rect">
            <a:avLst/>
          </a:prstGeom>
        </p:spPr>
      </p:pic>
      <p:sp>
        <p:nvSpPr>
          <p:cNvPr id="3" name="2 CuadroTexto"/>
          <p:cNvSpPr txBox="1"/>
          <p:nvPr/>
        </p:nvSpPr>
        <p:spPr>
          <a:xfrm>
            <a:off x="395536" y="5877272"/>
            <a:ext cx="8280920" cy="646331"/>
          </a:xfrm>
          <a:prstGeom prst="rect">
            <a:avLst/>
          </a:prstGeom>
          <a:noFill/>
        </p:spPr>
        <p:txBody>
          <a:bodyPr wrap="square" rtlCol="0">
            <a:spAutoFit/>
          </a:bodyPr>
          <a:lstStyle/>
          <a:p>
            <a:pPr algn="ctr"/>
            <a:r>
              <a:rPr lang="es-ES" dirty="0">
                <a:latin typeface="Arial Black" pitchFamily="34" charset="0"/>
              </a:rPr>
              <a:t>El preso muerto yace </a:t>
            </a:r>
            <a:r>
              <a:rPr lang="es-ES" dirty="0" smtClean="0">
                <a:latin typeface="Arial Black" pitchFamily="34" charset="0"/>
              </a:rPr>
              <a:t>cerca </a:t>
            </a:r>
            <a:r>
              <a:rPr lang="es-ES" dirty="0">
                <a:latin typeface="Arial Black" pitchFamily="34" charset="0"/>
              </a:rPr>
              <a:t>del campo de concentración de "Dachau", mayo de 1945 </a:t>
            </a:r>
          </a:p>
        </p:txBody>
      </p:sp>
      <p:pic>
        <p:nvPicPr>
          <p:cNvPr id="24577" name="Picture 1" descr="C:\Users\Usuario\Desktop\descargas\zzzzzzzzMARCOS\marcosMUY DELGADOS ya\0_9f55b_416d5d7f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24 (FILEminimizer).jpg"/>
          <p:cNvPicPr>
            <a:picLocks noChangeAspect="1"/>
          </p:cNvPicPr>
          <p:nvPr/>
        </p:nvPicPr>
        <p:blipFill>
          <a:blip r:embed="rId2" cstate="print"/>
          <a:stretch>
            <a:fillRect/>
          </a:stretch>
        </p:blipFill>
        <p:spPr>
          <a:xfrm>
            <a:off x="0" y="0"/>
            <a:ext cx="9144000" cy="5301208"/>
          </a:xfrm>
          <a:prstGeom prst="rect">
            <a:avLst/>
          </a:prstGeom>
        </p:spPr>
      </p:pic>
      <p:sp>
        <p:nvSpPr>
          <p:cNvPr id="3" name="2 CuadroTexto"/>
          <p:cNvSpPr txBox="1"/>
          <p:nvPr/>
        </p:nvSpPr>
        <p:spPr>
          <a:xfrm>
            <a:off x="395536" y="5445224"/>
            <a:ext cx="8280920" cy="1200329"/>
          </a:xfrm>
          <a:prstGeom prst="rect">
            <a:avLst/>
          </a:prstGeom>
          <a:noFill/>
        </p:spPr>
        <p:txBody>
          <a:bodyPr wrap="square" rtlCol="0">
            <a:spAutoFit/>
          </a:bodyPr>
          <a:lstStyle/>
          <a:p>
            <a:pPr algn="ctr"/>
            <a:r>
              <a:rPr lang="es-ES" dirty="0">
                <a:latin typeface="Arial Black" pitchFamily="34" charset="0"/>
              </a:rPr>
              <a:t> Los soldados libertadores 3er ejército bajo el mando del teniente general George S. Patton en el campo de concentración de "Buchenwald", cerca de Weimar, Alemania, 11 de abril de 1945 </a:t>
            </a:r>
          </a:p>
        </p:txBody>
      </p:sp>
      <p:pic>
        <p:nvPicPr>
          <p:cNvPr id="4"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25 (FILEminimizer).jpg"/>
          <p:cNvPicPr>
            <a:picLocks noChangeAspect="1"/>
          </p:cNvPicPr>
          <p:nvPr/>
        </p:nvPicPr>
        <p:blipFill>
          <a:blip r:embed="rId2" cstate="print"/>
          <a:stretch>
            <a:fillRect/>
          </a:stretch>
        </p:blipFill>
        <p:spPr>
          <a:xfrm>
            <a:off x="0" y="0"/>
            <a:ext cx="9144000" cy="4293096"/>
          </a:xfrm>
          <a:prstGeom prst="rect">
            <a:avLst/>
          </a:prstGeom>
        </p:spPr>
      </p:pic>
      <p:sp>
        <p:nvSpPr>
          <p:cNvPr id="3" name="2 CuadroTexto"/>
          <p:cNvSpPr txBox="1"/>
          <p:nvPr/>
        </p:nvSpPr>
        <p:spPr>
          <a:xfrm>
            <a:off x="179512" y="4293096"/>
            <a:ext cx="8784976" cy="2308324"/>
          </a:xfrm>
          <a:prstGeom prst="rect">
            <a:avLst/>
          </a:prstGeom>
          <a:noFill/>
        </p:spPr>
        <p:txBody>
          <a:bodyPr wrap="square" rtlCol="0">
            <a:spAutoFit/>
          </a:bodyPr>
          <a:lstStyle/>
          <a:p>
            <a:pPr algn="ctr"/>
            <a:r>
              <a:rPr lang="es-ES" sz="1600" dirty="0">
                <a:latin typeface="Arial Black" pitchFamily="34" charset="0"/>
              </a:rPr>
              <a:t> </a:t>
            </a:r>
            <a:r>
              <a:rPr lang="es-ES" sz="1600" dirty="0">
                <a:solidFill>
                  <a:srgbClr val="FFFF00"/>
                </a:solidFill>
                <a:latin typeface="Arial Black" pitchFamily="34" charset="0"/>
              </a:rPr>
              <a:t>En el camino a la frontera con Austria, los soldados de la 12 ª División Blindada </a:t>
            </a:r>
            <a:r>
              <a:rPr lang="es-ES" sz="1600" dirty="0" smtClean="0">
                <a:solidFill>
                  <a:srgbClr val="FFFF00"/>
                </a:solidFill>
                <a:latin typeface="Arial Black" pitchFamily="34" charset="0"/>
              </a:rPr>
              <a:t>bajo el mando  del  general Patch  </a:t>
            </a:r>
            <a:r>
              <a:rPr lang="es-ES" sz="1600" dirty="0">
                <a:solidFill>
                  <a:srgbClr val="FFFF00"/>
                </a:solidFill>
                <a:latin typeface="Arial Black" pitchFamily="34" charset="0"/>
              </a:rPr>
              <a:t>fueron testigos de las atrocidades que se cometieron en el campo de prisioneros en Shvabmyunhene al sur-oeste de </a:t>
            </a:r>
            <a:r>
              <a:rPr lang="es-ES" sz="1600" dirty="0" smtClean="0">
                <a:solidFill>
                  <a:srgbClr val="FFFF00"/>
                </a:solidFill>
                <a:latin typeface="Arial Black" pitchFamily="34" charset="0"/>
              </a:rPr>
              <a:t>Múnich. </a:t>
            </a:r>
            <a:r>
              <a:rPr lang="es-ES" sz="1600" dirty="0">
                <a:solidFill>
                  <a:srgbClr val="FFFF00"/>
                </a:solidFill>
                <a:latin typeface="Arial Black" pitchFamily="34" charset="0"/>
              </a:rPr>
              <a:t>El campo contenía más de 4.000 </a:t>
            </a:r>
            <a:r>
              <a:rPr lang="es-ES" sz="1600" dirty="0" smtClean="0">
                <a:solidFill>
                  <a:srgbClr val="FFFF00"/>
                </a:solidFill>
                <a:latin typeface="Arial Black" pitchFamily="34" charset="0"/>
              </a:rPr>
              <a:t>Judíos </a:t>
            </a:r>
            <a:r>
              <a:rPr lang="es-ES" sz="1600" dirty="0">
                <a:solidFill>
                  <a:srgbClr val="FFFF00"/>
                </a:solidFill>
                <a:latin typeface="Arial Black" pitchFamily="34" charset="0"/>
              </a:rPr>
              <a:t>de diferentes nacionalidades. Los prisioneros fueron quemados vivos por los guardias que incendiaron el cuartel mientras dormían, y dispararon contra cualquiera que tratara de escapar. La foto muestra los cuerpos de algunos </a:t>
            </a:r>
            <a:r>
              <a:rPr lang="es-ES" sz="1600" dirty="0" smtClean="0">
                <a:solidFill>
                  <a:srgbClr val="FFFF00"/>
                </a:solidFill>
                <a:latin typeface="Arial Black" pitchFamily="34" charset="0"/>
              </a:rPr>
              <a:t>Judíos </a:t>
            </a:r>
            <a:r>
              <a:rPr lang="es-ES" sz="1600" dirty="0">
                <a:solidFill>
                  <a:srgbClr val="FFFF00"/>
                </a:solidFill>
                <a:latin typeface="Arial Black" pitchFamily="34" charset="0"/>
              </a:rPr>
              <a:t>los encontraron los soldados del 7 º Ejército de EE.UU. en Shvabmyunhene, 1 de mayo de 1945. </a:t>
            </a:r>
          </a:p>
        </p:txBody>
      </p:sp>
      <p:pic>
        <p:nvPicPr>
          <p:cNvPr id="26625" name="Picture 1" descr="C:\Users\Usuario\Desktop\descargas\zzzzzzzzMARCOS\marcosMUY DELGADOS ya\0_9f556_4b786af5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pic>
        <p:nvPicPr>
          <p:cNvPr id="2" name="1 Imagen" descr="26 (FILEminimizer).jpg"/>
          <p:cNvPicPr>
            <a:picLocks noChangeAspect="1"/>
          </p:cNvPicPr>
          <p:nvPr/>
        </p:nvPicPr>
        <p:blipFill>
          <a:blip r:embed="rId2" cstate="print"/>
          <a:stretch>
            <a:fillRect/>
          </a:stretch>
        </p:blipFill>
        <p:spPr>
          <a:xfrm>
            <a:off x="0" y="0"/>
            <a:ext cx="9144000" cy="5013176"/>
          </a:xfrm>
          <a:prstGeom prst="rect">
            <a:avLst/>
          </a:prstGeom>
        </p:spPr>
      </p:pic>
      <p:sp>
        <p:nvSpPr>
          <p:cNvPr id="3" name="2 CuadroTexto"/>
          <p:cNvSpPr txBox="1"/>
          <p:nvPr/>
        </p:nvSpPr>
        <p:spPr>
          <a:xfrm>
            <a:off x="395536" y="5013176"/>
            <a:ext cx="8388424" cy="1477328"/>
          </a:xfrm>
          <a:prstGeom prst="rect">
            <a:avLst/>
          </a:prstGeom>
          <a:noFill/>
        </p:spPr>
        <p:txBody>
          <a:bodyPr wrap="square" rtlCol="0">
            <a:spAutoFit/>
          </a:bodyPr>
          <a:lstStyle/>
          <a:p>
            <a:pPr algn="ctr"/>
            <a:r>
              <a:rPr lang="es-ES" dirty="0"/>
              <a:t> </a:t>
            </a:r>
            <a:r>
              <a:rPr lang="es-ES" dirty="0">
                <a:latin typeface="Arial Black" pitchFamily="34" charset="0"/>
              </a:rPr>
              <a:t>cuerpos de las víctimas de la persecución nazi de los campos de concentración ", </a:t>
            </a:r>
            <a:r>
              <a:rPr lang="es-ES" dirty="0" err="1">
                <a:latin typeface="Arial Black" pitchFamily="34" charset="0"/>
              </a:rPr>
              <a:t>Lambach</a:t>
            </a:r>
            <a:r>
              <a:rPr lang="es-ES" dirty="0">
                <a:latin typeface="Arial Black" pitchFamily="34" charset="0"/>
              </a:rPr>
              <a:t>" en Austria, los enterraron, el 6 de mayo de 1945. Inicialmente, en  el campamento murieron  18.000 prisioneros. Alojados en  de barracas. Los edificios no tenían camas ni sanitarios, y cada día morían  entre 40 y 50 prisioneros. </a:t>
            </a:r>
          </a:p>
        </p:txBody>
      </p:sp>
      <p:pic>
        <p:nvPicPr>
          <p:cNvPr id="27649"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7 (FILEminimizer).jpg"/>
          <p:cNvPicPr>
            <a:picLocks noChangeAspect="1"/>
          </p:cNvPicPr>
          <p:nvPr/>
        </p:nvPicPr>
        <p:blipFill>
          <a:blip r:embed="rId2" cstate="print"/>
          <a:stretch>
            <a:fillRect/>
          </a:stretch>
        </p:blipFill>
        <p:spPr>
          <a:xfrm>
            <a:off x="0" y="0"/>
            <a:ext cx="9144000" cy="4221088"/>
          </a:xfrm>
          <a:prstGeom prst="rect">
            <a:avLst/>
          </a:prstGeom>
        </p:spPr>
      </p:pic>
      <p:sp>
        <p:nvSpPr>
          <p:cNvPr id="3" name="2 CuadroTexto"/>
          <p:cNvSpPr txBox="1"/>
          <p:nvPr/>
        </p:nvSpPr>
        <p:spPr>
          <a:xfrm>
            <a:off x="323528" y="4293096"/>
            <a:ext cx="8568952" cy="2031325"/>
          </a:xfrm>
          <a:prstGeom prst="rect">
            <a:avLst/>
          </a:prstGeom>
          <a:noFill/>
        </p:spPr>
        <p:txBody>
          <a:bodyPr wrap="square" rtlCol="0">
            <a:spAutoFit/>
          </a:bodyPr>
          <a:lstStyle/>
          <a:p>
            <a:pPr algn="ctr"/>
            <a:r>
              <a:rPr lang="es-ES" dirty="0">
                <a:solidFill>
                  <a:schemeClr val="bg1"/>
                </a:solidFill>
                <a:latin typeface="Arial Black" pitchFamily="34" charset="0"/>
              </a:rPr>
              <a:t>Un hombre está sentado  cerca de un cadáver carbonizado en el campo ", Thekla" cerca de Leipzig, 18 de abril de 1954. El 18 de abril los trabajadores de la fábrica 'Tecla' fueron encerrados  en uno de los edificios y quemados  vivos. El fuego se cobró la vida de unas 300 personas. Los que lograron escapar, fueron asesinados en la valla de alambre de púas </a:t>
            </a:r>
            <a:r>
              <a:rPr lang="es-ES" dirty="0" smtClean="0">
                <a:solidFill>
                  <a:schemeClr val="bg1"/>
                </a:solidFill>
                <a:latin typeface="Arial Black" pitchFamily="34" charset="0"/>
              </a:rPr>
              <a:t>por </a:t>
            </a:r>
            <a:r>
              <a:rPr lang="es-ES" dirty="0">
                <a:solidFill>
                  <a:schemeClr val="bg1"/>
                </a:solidFill>
                <a:latin typeface="Arial Black" pitchFamily="34" charset="0"/>
              </a:rPr>
              <a:t>miembros del movimiento "</a:t>
            </a:r>
            <a:r>
              <a:rPr lang="es-ES" dirty="0" smtClean="0">
                <a:solidFill>
                  <a:schemeClr val="bg1"/>
                </a:solidFill>
                <a:latin typeface="Arial Black" pitchFamily="34" charset="0"/>
              </a:rPr>
              <a:t>Juventudes </a:t>
            </a:r>
            <a:r>
              <a:rPr lang="es-ES" dirty="0">
                <a:solidFill>
                  <a:schemeClr val="bg1"/>
                </a:solidFill>
                <a:latin typeface="Arial Black" pitchFamily="34" charset="0"/>
              </a:rPr>
              <a:t>de </a:t>
            </a:r>
            <a:r>
              <a:rPr lang="es-ES" dirty="0" smtClean="0">
                <a:solidFill>
                  <a:schemeClr val="bg1"/>
                </a:solidFill>
                <a:latin typeface="Arial Black" pitchFamily="34" charset="0"/>
              </a:rPr>
              <a:t>Hitler”</a:t>
            </a:r>
            <a:endParaRPr lang="es-ES" dirty="0">
              <a:solidFill>
                <a:schemeClr val="bg1"/>
              </a:solidFill>
              <a:latin typeface="Arial Black" pitchFamily="34" charset="0"/>
            </a:endParaRPr>
          </a:p>
        </p:txBody>
      </p:sp>
      <p:pic>
        <p:nvPicPr>
          <p:cNvPr id="4"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28 (FILEminimizer).jpg"/>
          <p:cNvPicPr>
            <a:picLocks noChangeAspect="1"/>
          </p:cNvPicPr>
          <p:nvPr/>
        </p:nvPicPr>
        <p:blipFill>
          <a:blip r:embed="rId2" cstate="print"/>
          <a:stretch>
            <a:fillRect/>
          </a:stretch>
        </p:blipFill>
        <p:spPr>
          <a:xfrm>
            <a:off x="179512" y="260648"/>
            <a:ext cx="8784976" cy="5256584"/>
          </a:xfrm>
          <a:prstGeom prst="rect">
            <a:avLst/>
          </a:prstGeom>
        </p:spPr>
      </p:pic>
      <p:sp>
        <p:nvSpPr>
          <p:cNvPr id="3" name="2 CuadroTexto"/>
          <p:cNvSpPr txBox="1"/>
          <p:nvPr/>
        </p:nvSpPr>
        <p:spPr>
          <a:xfrm>
            <a:off x="323528" y="5589240"/>
            <a:ext cx="8352928" cy="923330"/>
          </a:xfrm>
          <a:prstGeom prst="rect">
            <a:avLst/>
          </a:prstGeom>
          <a:noFill/>
        </p:spPr>
        <p:txBody>
          <a:bodyPr wrap="square" rtlCol="0">
            <a:spAutoFit/>
          </a:bodyPr>
          <a:lstStyle/>
          <a:p>
            <a:pPr algn="ctr"/>
            <a:r>
              <a:rPr lang="es-ES" dirty="0">
                <a:latin typeface="Arial Black" pitchFamily="34" charset="0"/>
              </a:rPr>
              <a:t>Restos humanos encontrados por soldados </a:t>
            </a:r>
            <a:r>
              <a:rPr lang="es-ES" dirty="0" smtClean="0">
                <a:latin typeface="Arial Black" pitchFamily="34" charset="0"/>
              </a:rPr>
              <a:t>de la 3 </a:t>
            </a:r>
            <a:r>
              <a:rPr lang="es-ES" dirty="0">
                <a:latin typeface="Arial Black" pitchFamily="34" charset="0"/>
              </a:rPr>
              <a:t>ª División Blindada, del Ejército de EE.UU. en un campo de concentración alemán en Nordhausen, 25 de abril de 1945.</a:t>
            </a:r>
          </a:p>
        </p:txBody>
      </p:sp>
      <p:pic>
        <p:nvPicPr>
          <p:cNvPr id="29697" name="Picture 1" descr="C:\Users\Usuario\Desktop\descargas\zzzzzzzzMARCOS\marcosMUY DELGADOS ya\0_58eac_77f7384b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29 (FILEminimizer).jpg"/>
          <p:cNvPicPr>
            <a:picLocks noChangeAspect="1"/>
          </p:cNvPicPr>
          <p:nvPr/>
        </p:nvPicPr>
        <p:blipFill>
          <a:blip r:embed="rId2" cstate="print"/>
          <a:stretch>
            <a:fillRect/>
          </a:stretch>
        </p:blipFill>
        <p:spPr>
          <a:xfrm>
            <a:off x="179512" y="188640"/>
            <a:ext cx="8784976" cy="5328592"/>
          </a:xfrm>
          <a:prstGeom prst="rect">
            <a:avLst/>
          </a:prstGeom>
        </p:spPr>
      </p:pic>
      <p:sp>
        <p:nvSpPr>
          <p:cNvPr id="3" name="2 CuadroTexto"/>
          <p:cNvSpPr txBox="1"/>
          <p:nvPr/>
        </p:nvSpPr>
        <p:spPr>
          <a:xfrm>
            <a:off x="251520" y="5589240"/>
            <a:ext cx="8568952" cy="923330"/>
          </a:xfrm>
          <a:prstGeom prst="rect">
            <a:avLst/>
          </a:prstGeom>
          <a:noFill/>
        </p:spPr>
        <p:txBody>
          <a:bodyPr wrap="square" rtlCol="0">
            <a:spAutoFit/>
          </a:bodyPr>
          <a:lstStyle/>
          <a:p>
            <a:pPr algn="ctr"/>
            <a:r>
              <a:rPr lang="es-ES" dirty="0">
                <a:latin typeface="Arial Black" pitchFamily="34" charset="0"/>
              </a:rPr>
              <a:t>Prisioneros demacrados posan para una foto en un campo de concentración de Ebensee, Austria, 7 de mayo de 1945. En este campo, los alemanes llevaron a cabo experimentos "científicos</a:t>
            </a:r>
            <a:r>
              <a:rPr lang="es-ES" dirty="0" smtClean="0">
                <a:latin typeface="Arial Black" pitchFamily="34" charset="0"/>
              </a:rPr>
              <a:t>".</a:t>
            </a:r>
            <a:endParaRPr lang="es-ES" dirty="0">
              <a:latin typeface="Arial Black" pitchFamily="34" charset="0"/>
            </a:endParaRPr>
          </a:p>
        </p:txBody>
      </p:sp>
      <p:pic>
        <p:nvPicPr>
          <p:cNvPr id="4" name="Picture 1" descr="C:\Users\Usuario\Desktop\descargas\zzzzzzzzMARCOS\marcosMUY DELGADOS ya\0_58eac_77f7384b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2" name="1 Imagen" descr="30 (FILEminimizer).jpg"/>
          <p:cNvPicPr>
            <a:picLocks noChangeAspect="1"/>
          </p:cNvPicPr>
          <p:nvPr/>
        </p:nvPicPr>
        <p:blipFill>
          <a:blip r:embed="rId2" cstate="print"/>
          <a:stretch>
            <a:fillRect/>
          </a:stretch>
        </p:blipFill>
        <p:spPr>
          <a:xfrm>
            <a:off x="0" y="0"/>
            <a:ext cx="9144000" cy="4797152"/>
          </a:xfrm>
          <a:prstGeom prst="rect">
            <a:avLst/>
          </a:prstGeom>
        </p:spPr>
      </p:pic>
      <p:sp>
        <p:nvSpPr>
          <p:cNvPr id="3" name="2 CuadroTexto"/>
          <p:cNvSpPr txBox="1"/>
          <p:nvPr/>
        </p:nvSpPr>
        <p:spPr>
          <a:xfrm>
            <a:off x="467544" y="4797152"/>
            <a:ext cx="8280920" cy="1754326"/>
          </a:xfrm>
          <a:prstGeom prst="rect">
            <a:avLst/>
          </a:prstGeom>
          <a:noFill/>
        </p:spPr>
        <p:txBody>
          <a:bodyPr wrap="square" rtlCol="0">
            <a:spAutoFit/>
          </a:bodyPr>
          <a:lstStyle/>
          <a:p>
            <a:pPr algn="ctr"/>
            <a:r>
              <a:rPr lang="es-ES" dirty="0">
                <a:solidFill>
                  <a:schemeClr val="bg1"/>
                </a:solidFill>
                <a:latin typeface="Arial Black" pitchFamily="34" charset="0"/>
              </a:rPr>
              <a:t>Una pila de cuerpos en descomposición fueron encontrados por los soldados británicos en el campamento ", Bergen-Belsen" en Belsen, Alemania, después de que el campo fuera liberado 20 de abril 1945. Cerca de 60.000 civiles han muerto, la mayoría de tifus, la fiebre tifoidea y la disentería, a pesar de los esfuerzos de los médicos</a:t>
            </a:r>
          </a:p>
        </p:txBody>
      </p:sp>
      <p:pic>
        <p:nvPicPr>
          <p:cNvPr id="31745" name="Picture 1" descr="C:\Users\Usuario\Desktop\descargas\zzzzzzzzMARCOS\marcosMUY DELGADOS ya\0_58eb0_b0703cca_X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31 (FILEminimizer).jpg"/>
          <p:cNvPicPr>
            <a:picLocks noChangeAspect="1"/>
          </p:cNvPicPr>
          <p:nvPr/>
        </p:nvPicPr>
        <p:blipFill>
          <a:blip r:embed="rId2" cstate="print"/>
          <a:stretch>
            <a:fillRect/>
          </a:stretch>
        </p:blipFill>
        <p:spPr>
          <a:xfrm>
            <a:off x="0" y="0"/>
            <a:ext cx="9144000" cy="4725144"/>
          </a:xfrm>
          <a:prstGeom prst="rect">
            <a:avLst/>
          </a:prstGeom>
        </p:spPr>
      </p:pic>
      <p:sp>
        <p:nvSpPr>
          <p:cNvPr id="3" name="2 CuadroTexto"/>
          <p:cNvSpPr txBox="1"/>
          <p:nvPr/>
        </p:nvSpPr>
        <p:spPr>
          <a:xfrm>
            <a:off x="251520" y="5013176"/>
            <a:ext cx="8424936" cy="1477328"/>
          </a:xfrm>
          <a:prstGeom prst="rect">
            <a:avLst/>
          </a:prstGeom>
          <a:noFill/>
        </p:spPr>
        <p:txBody>
          <a:bodyPr wrap="square" rtlCol="0">
            <a:spAutoFit/>
          </a:bodyPr>
          <a:lstStyle/>
          <a:p>
            <a:pPr algn="ctr"/>
            <a:r>
              <a:rPr lang="es-ES" dirty="0">
                <a:solidFill>
                  <a:schemeClr val="bg1"/>
                </a:solidFill>
                <a:latin typeface="Arial Black" pitchFamily="34" charset="0"/>
              </a:rPr>
              <a:t>Josef Kramer, el comandante del campo de concentración ", Bergen-Belsen", se encuentra </a:t>
            </a:r>
            <a:r>
              <a:rPr lang="es-ES" dirty="0" smtClean="0">
                <a:solidFill>
                  <a:schemeClr val="bg1"/>
                </a:solidFill>
                <a:latin typeface="Arial Black" pitchFamily="34" charset="0"/>
              </a:rPr>
              <a:t>con cadenas </a:t>
            </a:r>
            <a:r>
              <a:rPr lang="es-ES" dirty="0">
                <a:solidFill>
                  <a:schemeClr val="bg1"/>
                </a:solidFill>
                <a:latin typeface="Arial Black" pitchFamily="34" charset="0"/>
              </a:rPr>
              <a:t>después de su arresto en Belsen, 28 de abril de 1945. Kramer, apodado "Belsen bestia", fue condenado a muerte tras un juicio en diciembre de 1945 </a:t>
            </a:r>
          </a:p>
        </p:txBody>
      </p:sp>
      <p:pic>
        <p:nvPicPr>
          <p:cNvPr id="32769"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0066"/>
        </a:solidFill>
        <a:effectLst/>
      </p:bgPr>
    </p:bg>
    <p:spTree>
      <p:nvGrpSpPr>
        <p:cNvPr id="1" name=""/>
        <p:cNvGrpSpPr/>
        <p:nvPr/>
      </p:nvGrpSpPr>
      <p:grpSpPr>
        <a:xfrm>
          <a:off x="0" y="0"/>
          <a:ext cx="0" cy="0"/>
          <a:chOff x="0" y="0"/>
          <a:chExt cx="0" cy="0"/>
        </a:xfrm>
      </p:grpSpPr>
      <p:pic>
        <p:nvPicPr>
          <p:cNvPr id="2" name="1 Imagen" descr="32 (FILEminimizer).jpg"/>
          <p:cNvPicPr>
            <a:picLocks noChangeAspect="1"/>
          </p:cNvPicPr>
          <p:nvPr/>
        </p:nvPicPr>
        <p:blipFill>
          <a:blip r:embed="rId2" cstate="print"/>
          <a:stretch>
            <a:fillRect/>
          </a:stretch>
        </p:blipFill>
        <p:spPr>
          <a:xfrm>
            <a:off x="0" y="0"/>
            <a:ext cx="9144000" cy="5157192"/>
          </a:xfrm>
          <a:prstGeom prst="rect">
            <a:avLst/>
          </a:prstGeom>
        </p:spPr>
      </p:pic>
      <p:sp>
        <p:nvSpPr>
          <p:cNvPr id="3" name="2 CuadroTexto"/>
          <p:cNvSpPr txBox="1"/>
          <p:nvPr/>
        </p:nvSpPr>
        <p:spPr>
          <a:xfrm>
            <a:off x="395536" y="5229200"/>
            <a:ext cx="8280920" cy="1200329"/>
          </a:xfrm>
          <a:prstGeom prst="rect">
            <a:avLst/>
          </a:prstGeom>
          <a:noFill/>
        </p:spPr>
        <p:txBody>
          <a:bodyPr wrap="square" rtlCol="0">
            <a:spAutoFit/>
          </a:bodyPr>
          <a:lstStyle/>
          <a:p>
            <a:pPr algn="ctr"/>
            <a:r>
              <a:rPr lang="es-ES" dirty="0">
                <a:solidFill>
                  <a:schemeClr val="bg1"/>
                </a:solidFill>
                <a:latin typeface="Arial Black" pitchFamily="34" charset="0"/>
              </a:rPr>
              <a:t>Prisionero soviético liberado, por soldados  de la tercera División Blindada del Ejército de EE.UU. reconoce primero a la antigua guardia que golpeó brutalmente a los prisioneros del campo de concentración "Buchenwald", en Turingia, Alemania</a:t>
            </a:r>
          </a:p>
        </p:txBody>
      </p:sp>
      <p:pic>
        <p:nvPicPr>
          <p:cNvPr id="4" name="Picture 1" descr="C:\Users\Usuario\Desktop\descargas\zzzzzzzzMARCOS\marcosMUY DELGADOS ya\0_9f54e_4a741ba8_XL[1] (FILEminimizer).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CuadroTexto"/>
          <p:cNvSpPr txBox="1"/>
          <p:nvPr/>
        </p:nvSpPr>
        <p:spPr>
          <a:xfrm>
            <a:off x="0" y="0"/>
            <a:ext cx="9144000" cy="6001643"/>
          </a:xfrm>
          <a:prstGeom prst="rect">
            <a:avLst/>
          </a:prstGeom>
          <a:noFill/>
        </p:spPr>
        <p:txBody>
          <a:bodyPr wrap="square" rtlCol="0">
            <a:spAutoFit/>
          </a:bodyPr>
          <a:lstStyle/>
          <a:p>
            <a:r>
              <a:rPr lang="es-ES" sz="1600" dirty="0">
                <a:latin typeface="Arial Black" pitchFamily="34" charset="0"/>
              </a:rPr>
              <a:t>La expresión «lebensunwertes Leben» o «vida indigna de ser vivida", es considerado uno de los más terribles de la historia humana. Este término fue utilizado por la Alemania nazi para identificar a las personas cuyas vidas no tienen valor y que debe morir sin demora. En primer lugar, esta definición se ha aplicado a las personas con problemas de salud mental, y luego - a la "raza inferior", Lesbianas, o simplemente los "enemigos del estado", tanto dentro del país como en el extranjero.</a:t>
            </a:r>
          </a:p>
          <a:p>
            <a:endParaRPr lang="es-ES" sz="1600" dirty="0" smtClean="0">
              <a:latin typeface="Arial Black" pitchFamily="34" charset="0"/>
            </a:endParaRPr>
          </a:p>
          <a:p>
            <a:r>
              <a:rPr lang="es-ES" sz="1600" dirty="0" smtClean="0">
                <a:latin typeface="Arial Black" pitchFamily="34" charset="0"/>
              </a:rPr>
              <a:t>Al </a:t>
            </a:r>
            <a:r>
              <a:rPr lang="es-ES" sz="1600" dirty="0">
                <a:latin typeface="Arial Black" pitchFamily="34" charset="0"/>
              </a:rPr>
              <a:t>principio de la guerra los nazis estaban destinados a las ejecuciones masivas de civiles, sobre todo judíos, que luego evolucionaron en los planes para su destrucción total. En el este, los escuadrones de la muerte estaban operando, "Einsatzgruppen", que mató a cerca de 1 millón de personas, seguida de la construcción de campos de concentración, en los que se murieron de hambre y se les niega la atención médica presos, y finalmente - los campos de exterminio - agencias gubernamentales cuyo único propósito era el exterminio sistemático un gran número de personas. </a:t>
            </a:r>
            <a:endParaRPr lang="es-ES" sz="1600" dirty="0" smtClean="0">
              <a:latin typeface="Arial Black" pitchFamily="34" charset="0"/>
            </a:endParaRPr>
          </a:p>
          <a:p>
            <a:endParaRPr lang="es-ES" sz="1600" dirty="0">
              <a:latin typeface="Arial Black" pitchFamily="34" charset="0"/>
            </a:endParaRPr>
          </a:p>
          <a:p>
            <a:r>
              <a:rPr lang="es-ES" sz="1600" dirty="0" smtClean="0">
                <a:latin typeface="Arial Black" pitchFamily="34" charset="0"/>
              </a:rPr>
              <a:t>En </a:t>
            </a:r>
            <a:r>
              <a:rPr lang="es-ES" sz="1600" dirty="0">
                <a:latin typeface="Arial Black" pitchFamily="34" charset="0"/>
              </a:rPr>
              <a:t>1945, cuando las tropas aliadas que avanzaban comenzaron a encontrar en estos campos, se han abierto las terribles consecuencias de esta política: los cientos de miles de prisioneros hambrientos y enfermos encerrados en habitaciones con miles de cuerpos en descomposición, cámaras de gas, crematorios, miles de fosas comunes, documentos que describen los terribles experimentos médicos y mucho más. Así, los nazis exterminaron a más de 10 millones de personas, incluyendo 6 millones de </a:t>
            </a:r>
            <a:r>
              <a:rPr lang="es-ES" sz="1600" dirty="0" smtClean="0">
                <a:latin typeface="Arial Black" pitchFamily="34" charset="0"/>
              </a:rPr>
              <a:t>Judíos.</a:t>
            </a:r>
            <a:endParaRPr lang="es-ES" sz="1600" dirty="0">
              <a:latin typeface="Arial Black"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148</TotalTime>
  <Words>1722</Words>
  <Application>Microsoft Office PowerPoint</Application>
  <PresentationFormat>Presentación en pantalla (4:3)</PresentationFormat>
  <Paragraphs>67</Paragraphs>
  <Slides>36</Slides>
  <Notes>0</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15</cp:revision>
  <dcterms:created xsi:type="dcterms:W3CDTF">2013-10-01T12:33:52Z</dcterms:created>
  <dcterms:modified xsi:type="dcterms:W3CDTF">2013-10-01T17:26:52Z</dcterms:modified>
</cp:coreProperties>
</file>