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9"/>
  </p:notesMasterIdLst>
  <p:handoutMasterIdLst>
    <p:handoutMasterId r:id="rId60"/>
  </p:handoutMasterIdLst>
  <p:sldIdLst>
    <p:sldId id="560" r:id="rId3"/>
    <p:sldId id="586" r:id="rId4"/>
    <p:sldId id="549" r:id="rId5"/>
    <p:sldId id="467" r:id="rId6"/>
    <p:sldId id="562" r:id="rId7"/>
    <p:sldId id="551" r:id="rId8"/>
    <p:sldId id="497" r:id="rId9"/>
    <p:sldId id="563" r:id="rId10"/>
    <p:sldId id="581" r:id="rId11"/>
    <p:sldId id="530" r:id="rId12"/>
    <p:sldId id="504" r:id="rId13"/>
    <p:sldId id="582" r:id="rId14"/>
    <p:sldId id="564" r:id="rId15"/>
    <p:sldId id="296" r:id="rId16"/>
    <p:sldId id="557" r:id="rId17"/>
    <p:sldId id="466" r:id="rId18"/>
    <p:sldId id="565" r:id="rId19"/>
    <p:sldId id="552" r:id="rId20"/>
    <p:sldId id="468" r:id="rId21"/>
    <p:sldId id="566" r:id="rId22"/>
    <p:sldId id="584" r:id="rId23"/>
    <p:sldId id="476" r:id="rId24"/>
    <p:sldId id="487" r:id="rId25"/>
    <p:sldId id="553" r:id="rId26"/>
    <p:sldId id="567" r:id="rId27"/>
    <p:sldId id="568" r:id="rId28"/>
    <p:sldId id="585" r:id="rId29"/>
    <p:sldId id="493" r:id="rId30"/>
    <p:sldId id="569" r:id="rId31"/>
    <p:sldId id="587" r:id="rId32"/>
    <p:sldId id="509" r:id="rId33"/>
    <p:sldId id="510" r:id="rId34"/>
    <p:sldId id="554" r:id="rId35"/>
    <p:sldId id="511" r:id="rId36"/>
    <p:sldId id="570" r:id="rId37"/>
    <p:sldId id="588" r:id="rId38"/>
    <p:sldId id="513" r:id="rId39"/>
    <p:sldId id="574" r:id="rId40"/>
    <p:sldId id="591" r:id="rId41"/>
    <p:sldId id="571" r:id="rId42"/>
    <p:sldId id="558" r:id="rId43"/>
    <p:sldId id="556" r:id="rId44"/>
    <p:sldId id="517" r:id="rId45"/>
    <p:sldId id="572" r:id="rId46"/>
    <p:sldId id="580" r:id="rId47"/>
    <p:sldId id="576" r:id="rId48"/>
    <p:sldId id="573" r:id="rId49"/>
    <p:sldId id="555" r:id="rId50"/>
    <p:sldId id="531" r:id="rId51"/>
    <p:sldId id="577" r:id="rId52"/>
    <p:sldId id="589" r:id="rId53"/>
    <p:sldId id="578" r:id="rId54"/>
    <p:sldId id="590" r:id="rId55"/>
    <p:sldId id="465" r:id="rId56"/>
    <p:sldId id="273" r:id="rId57"/>
    <p:sldId id="274" r:id="rId58"/>
  </p:sldIdLst>
  <p:sldSz cx="12192000" cy="6858000"/>
  <p:notesSz cx="9144000" cy="6858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4HkaryIlFvCjuy3aNxx9g==" hashData="wwxbH5zsj3wvoKWu2n62aBtD0GVjgwGzm91/oDnz2+CfGTlG8qTLLRIVsDec1WYfzqMpkIB2sHHQWnGrS68v+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000000"/>
          </p15:clr>
        </p15:guide>
        <p15:guide id="2" pos="3840" userDrawn="1">
          <p15:clr>
            <a:srgbClr val="000000"/>
          </p15:clr>
        </p15:guide>
        <p15:guide id="3" orient="horz" pos="2260" userDrawn="1">
          <p15:clr>
            <a:srgbClr val="000000"/>
          </p15:clr>
        </p15:guide>
        <p15:guide id="4" orient="horz" pos="2069" userDrawn="1">
          <p15:clr>
            <a:srgbClr val="000000"/>
          </p15:clr>
        </p15:guide>
        <p15:guide id="5" orient="horz" pos="3974" userDrawn="1">
          <p15:clr>
            <a:srgbClr val="000000"/>
          </p15:clr>
        </p15:guide>
        <p15:guide id="6" orient="horz" pos="4320" userDrawn="1">
          <p15:clr>
            <a:srgbClr val="000000"/>
          </p15:clr>
        </p15:guide>
        <p15:guide id="7" orient="horz" pos="346" userDrawn="1">
          <p15:clr>
            <a:srgbClr val="000000"/>
          </p15:clr>
        </p15:guide>
        <p15:guide id="8" orient="horz" userDrawn="1">
          <p15:clr>
            <a:srgbClr val="000000"/>
          </p15:clr>
        </p15:guide>
        <p15:guide id="9" pos="3940" userDrawn="1">
          <p15:clr>
            <a:srgbClr val="000000"/>
          </p15:clr>
        </p15:guide>
        <p15:guide id="10" pos="3749" userDrawn="1">
          <p15:clr>
            <a:srgbClr val="000000"/>
          </p15:clr>
        </p15:guide>
        <p15:guide id="11" userDrawn="1">
          <p15:clr>
            <a:srgbClr val="000000"/>
          </p15:clr>
        </p15:guide>
        <p15:guide id="12" pos="302" userDrawn="1">
          <p15:clr>
            <a:srgbClr val="000000"/>
          </p15:clr>
        </p15:guide>
        <p15:guide id="13" pos="7378" userDrawn="1">
          <p15:clr>
            <a:srgbClr val="000000"/>
          </p15:clr>
        </p15:guide>
        <p15:guide id="14" pos="7680" userDrawn="1">
          <p15:clr>
            <a:srgbClr val="000000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D2884"/>
    <a:srgbClr val="7E0000"/>
    <a:srgbClr val="1B1B1B"/>
    <a:srgbClr val="0F0F0F"/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759" autoAdjust="0"/>
    <p:restoredTop sz="94333" autoAdjust="0"/>
  </p:normalViewPr>
  <p:slideViewPr>
    <p:cSldViewPr snapToGrid="0" showGuides="1">
      <p:cViewPr varScale="1">
        <p:scale>
          <a:sx n="65" d="100"/>
          <a:sy n="65" d="100"/>
        </p:scale>
        <p:origin x="1092" y="60"/>
      </p:cViewPr>
      <p:guideLst>
        <p:guide orient="horz" pos="2160"/>
        <p:guide pos="3840"/>
        <p:guide orient="horz" pos="2260"/>
        <p:guide orient="horz" pos="2069"/>
        <p:guide orient="horz" pos="3974"/>
        <p:guide orient="horz" pos="4320"/>
        <p:guide orient="horz" pos="346"/>
        <p:guide orient="horz"/>
        <p:guide pos="3940"/>
        <p:guide pos="3749"/>
        <p:guide/>
        <p:guide pos="302"/>
        <p:guide pos="7378"/>
        <p:guide pos="7680"/>
      </p:guideLst>
    </p:cSldViewPr>
  </p:slideViewPr>
  <p:outlineViewPr>
    <p:cViewPr>
      <p:scale>
        <a:sx n="33" d="100"/>
        <a:sy n="33" d="100"/>
      </p:scale>
      <p:origin x="0" y="-214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0" d="100"/>
          <a:sy n="70" d="100"/>
        </p:scale>
        <p:origin x="546" y="60"/>
      </p:cViewPr>
      <p:guideLst>
        <p:guide orient="horz" pos="2160"/>
        <p:guide pos="28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61" Type="http://schemas.openxmlformats.org/officeDocument/2006/relationships/presProps" Target="pres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B58F0387-AE6F-445B-9494-D7A966A1CD7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4DCB8CC-6B94-486C-AD86-9C60CDC868C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F64FA2-9090-4FB1-BA8A-9CC04B0E9BB1}" type="datetimeFigureOut">
              <a:rPr lang="es-MX" smtClean="0"/>
              <a:t>04/12/2018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B2E84C6-8C5A-4AE8-8E62-232084F1A10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65F1CF9-55A4-48CC-88E3-60AAE0FE32B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061608-D4DA-444F-BC85-B411E6B5D21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782694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5179484" y="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>
                <a:latin typeface="Algerian" panose="04020705040A02060702" pitchFamily="82" charset="0"/>
              </a:defRPr>
            </a:lvl1pPr>
          </a:lstStyle>
          <a:p>
            <a:fld id="{98FC6336-E10E-44D8-A72E-6DF8FA7E0841}" type="slidenum">
              <a:rPr lang="es-MX" smtClean="0"/>
              <a:pPr/>
              <a:t>‹Nº›</a:t>
            </a:fld>
            <a:endParaRPr lang="es-MX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75B8324-6975-481F-96FA-53DBF4034E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" y="6531081"/>
            <a:ext cx="970697" cy="344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88125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7968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4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88887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5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15882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6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96640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7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00482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8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1099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9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43329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10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88910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11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8293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12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00400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13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35400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14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47006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15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846881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16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99413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17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90386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18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234655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19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815600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20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38437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21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853151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22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63141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23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16147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24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589553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25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212998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26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285961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27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391795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28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558839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29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551304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30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37493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31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345232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32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038271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33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660064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34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321768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35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59168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36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446799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37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116156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38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592969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39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516098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40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654113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41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781067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42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460890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43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6251662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44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1344445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45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0646042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46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0612950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47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0760592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48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0874429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49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7585815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50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451915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51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3404372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52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9892145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fld id="{98FC6336-E10E-44D8-A72E-6DF8FA7E0841}" type="slidenum">
              <a:rPr lang="es-MX" b="1" smtClean="0">
                <a:ln/>
                <a:solidFill>
                  <a:schemeClr val="accent4"/>
                </a:solidFill>
              </a:rPr>
              <a:pPr/>
              <a:t>53</a:t>
            </a:fld>
            <a:endParaRPr lang="es-MX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68599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41427B35-A7EB-4A40-B80F-8356273DB3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05440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C171F4-5936-47DC-9C9A-D9DA4E37B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CE32F0D-1F9A-4887-B6A7-6FF423376B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8296050-3DD1-4696-A240-D3914FB9C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EA387-04AE-48AD-98D9-669D5921B27D}" type="datetime1">
              <a:rPr lang="es-MX" smtClean="0"/>
              <a:t>04/12/2018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317096B-2B6F-4544-99A7-EED2E1D02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52EA72A-46D3-40DF-8427-3248807A3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39050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E9DA12-FF04-412A-9502-E543A01F0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D25ADCB-FCFA-4C6D-B650-9C4F7FA432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E6548AD-64CA-4B34-925E-7099B56F7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F55C7-1963-4F57-9D33-F1932E616E6F}" type="datetime1">
              <a:rPr lang="es-MX" smtClean="0"/>
              <a:t>04/12/2018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808B373-58D2-41BF-8CAB-D3D3FAADD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6F34DD4-52EA-477D-AA3D-A72330D6B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15760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A425C7-A3E1-4AFB-93B8-D64E25947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BDD5007-F19A-47FD-A824-7801B38447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3287AEE-6A3B-4F88-93F4-B5BF0D763F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D300EB5-5783-4FDF-A234-6F7E8D225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F10F2-5128-4261-842B-D3CB9B76B9B1}" type="datetime1">
              <a:rPr lang="es-MX" smtClean="0"/>
              <a:t>04/12/2018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4B5A0AE-61CF-48F2-8518-3852C7CD6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A720E75-9585-4E76-9389-C8123FFCA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254408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858C82-19D5-4125-BA9D-189706DEB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510E22A-30F5-4136-B4AC-6629C2870B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6C24C5E-031A-4162-8A83-117EC8F060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AB83A1B-17C7-4644-82DF-8CE6295581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70D03B5-C0E0-4E7E-B389-C6045306AC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6850DF7-7BC8-48A5-BAE3-89C687AE4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A7BFB-FBA7-4746-8BFE-3A2894152F54}" type="datetime1">
              <a:rPr lang="es-MX" smtClean="0"/>
              <a:t>04/12/2018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D172839-A6DC-4F7D-B346-8B115552E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21ECE62-9175-4456-ABE7-5146D1FEC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36987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194DF9-C2BF-4F71-BB1C-F8418CA7B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AF2EA75-39EC-48A8-824C-6F3F7BE0C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32B0-AD24-4A16-A4AC-4FCF90341624}" type="datetime1">
              <a:rPr lang="es-MX" smtClean="0"/>
              <a:t>04/12/2018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30AF138-40ED-4452-BA67-CAD051C87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0FB7741-55A6-4DE5-BD62-1B7E67FFD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924325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68FA58C-3D68-413F-B5F6-768DB1181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36752-503E-4FA7-B662-4B5E17886291}" type="datetime1">
              <a:rPr lang="es-MX" smtClean="0"/>
              <a:t>04/12/2018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333EB14-5FCF-431C-BB86-D38A10366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D9283A3-22AF-41E6-B83A-ECC73B05A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201633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1DF9B0-E8FC-4E1F-B426-DF578ED9C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974399C-7513-4CFA-A928-772261E661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0597A33-2287-4D2B-9957-565334BF5A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3EC1042-D42C-4FA5-A021-620C25A23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060EC-CE87-4179-8E3A-725B8BDD5527}" type="datetime1">
              <a:rPr lang="es-MX" smtClean="0"/>
              <a:t>04/12/2018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5076181-72D4-49C2-A787-41A105B4C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FC2C856-EF43-42FD-8049-E8FF78CDC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702666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30B1D3-A186-4733-9471-554157B44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8A1C751-2FEC-4D7A-B91A-BEE38B7433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856B397-A4CF-4E22-B1C6-6998E324EE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D7273FB-A8BA-4884-9FD1-89FFC9DA8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7DA35-578A-4372-8CEF-2D272497937D}" type="datetime1">
              <a:rPr lang="es-MX" smtClean="0"/>
              <a:t>04/12/2018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6B476BF-7ED6-41E9-9FD6-495B2E7B6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C712CDF-444B-4C07-B1C5-3BF012D64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280713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44B4D8-FF0B-496E-BA3D-744E54923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F6C0BEB-9B2D-4E68-96F1-684C79B9B8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F81557C-5D44-48EF-AD2B-A6B7A7098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5C52C-38CB-4D8D-A79C-63EE4836F1F4}" type="datetime1">
              <a:rPr lang="es-MX" smtClean="0"/>
              <a:t>04/12/2018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1DDEE1E-C5F7-4C25-A5A4-D3B180FA4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4B23398-393B-4008-902C-999040638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44037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DA49456-1349-43EF-B2EC-4C6A8032C8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6251E08-92E6-44A4-B43C-DF430993AE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9B49008-0988-430B-A3D2-027C10DC7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E8E71-5002-4E13-873A-8ED4E159DC0A}" type="datetime1">
              <a:rPr lang="es-MX" smtClean="0"/>
              <a:t>04/12/2018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BA27EC0-A978-49A6-AFB6-1A7E470D7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995751A-F79E-4E37-BEDC-B22172AB2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970903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22C37-51EF-449E-9AA3-5E2D9EABD785}" type="datetime1">
              <a:rPr lang="es-MX" smtClean="0"/>
              <a:t>04/12/2018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501331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D69CD-D3C2-41DB-80D1-DE736E6D91F9}" type="datetime1">
              <a:rPr lang="es-MX" smtClean="0"/>
              <a:t>04/12/2018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576557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CB84D-5798-4C12-883A-A2E316F77D80}" type="datetime1">
              <a:rPr lang="es-MX" smtClean="0"/>
              <a:t>04/12/2018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913013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FA32B-25F7-434C-BA36-70C7930F223A}" type="datetime1">
              <a:rPr lang="es-MX" smtClean="0"/>
              <a:t>04/12/2018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64981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2DBBD-5526-4781-A4E7-B25551BD78C0}" type="datetime1">
              <a:rPr lang="es-MX" smtClean="0"/>
              <a:t>04/12/2018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9899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85F38-8493-49AF-A8EA-70F071D16E7C}" type="datetime1">
              <a:rPr lang="es-MX" smtClean="0"/>
              <a:t>04/12/2018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355427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51A15-E9D6-459F-87E7-78403CE1BECF}" type="datetime1">
              <a:rPr lang="es-MX" smtClean="0"/>
              <a:t>04/12/2018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625908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D2FD5-46A8-42C0-AA9C-201E7C177DF5}" type="datetime1">
              <a:rPr lang="es-MX" smtClean="0"/>
              <a:t>04/12/2018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428772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84A01-4274-42EF-84BD-7505DE45BD98}" type="datetime1">
              <a:rPr lang="es-MX" smtClean="0"/>
              <a:t>04/12/2018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783051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B2BE3-3266-41F1-B0FE-F285D1C269DE}" type="datetime1">
              <a:rPr lang="es-MX" smtClean="0"/>
              <a:t>04/12/2018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095507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A2507-57B7-4CD4-AEBD-AC60CAEDB053}" type="datetime1">
              <a:rPr lang="es-MX" smtClean="0"/>
              <a:t>04/12/2018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94091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E8E0CBB-BA3C-4420-AF44-0A2192597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5ED4555-B48E-4499-9A45-ED361FB4BE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C2B8AC4-B6E0-4B3F-9217-59D0099165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0FA690-F69A-4F56-B3FD-5E92D6F0DB51}" type="datetime1">
              <a:rPr lang="es-MX" smtClean="0"/>
              <a:t>04/12/2018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1C557D9-7A91-4C2A-AB7B-9516F92DED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240AA4E-3A63-44E3-AEC2-EA4B8DAB64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95456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09F0E-B1E6-41A4-AC21-B3ABC66DD32E}" type="datetime1">
              <a:rPr lang="es-MX" smtClean="0"/>
              <a:t>04/12/2018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04291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8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jp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6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7.png"/><Relationship Id="rId5" Type="http://schemas.openxmlformats.org/officeDocument/2006/relationships/image" Target="../media/image64.png"/><Relationship Id="rId4" Type="http://schemas.openxmlformats.org/officeDocument/2006/relationships/image" Target="../media/image63.jpg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6.png"/><Relationship Id="rId10" Type="http://schemas.openxmlformats.org/officeDocument/2006/relationships/image" Target="../media/image6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1.png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2592265-1CC9-430A-B100-997A3BE07FE5}"/>
              </a:ext>
            </a:extLst>
          </p:cNvPr>
          <p:cNvSpPr txBox="1"/>
          <p:nvPr/>
        </p:nvSpPr>
        <p:spPr>
          <a:xfrm>
            <a:off x="4636563" y="3247821"/>
            <a:ext cx="13853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34’ 20”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srgbClr val="70AD47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60369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u"/>
        <p:sndAc>
          <p:stSnd>
            <p:snd r:embed="rId2" name="Barrio del artista Medley 001 - Eaglenest 1.wav"/>
          </p:stSnd>
        </p:sndAc>
      </p:transition>
    </mc:Choice>
    <mc:Fallback xmlns="">
      <p:transition spd="slow" advTm="4000">
        <p:fade/>
        <p:sndAc>
          <p:stSnd>
            <p:snd r:embed="rId4" name="Barrio del artista Medley 001 - Eaglenest 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345F29F4-8C97-4C07-ACF4-08A4177DBF6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F20C17F2-FE6B-4E76-97D7-CA998150B83E}"/>
              </a:ext>
            </a:extLst>
          </p:cNvPr>
          <p:cNvSpPr txBox="1"/>
          <p:nvPr/>
        </p:nvSpPr>
        <p:spPr>
          <a:xfrm>
            <a:off x="-914400" y="-657726"/>
            <a:ext cx="13796211" cy="8069179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Imagen 11" descr="Imagen que contiene monitor, televisión, pantalla&#10;&#10;Descripción generada con confianza muy alta">
            <a:extLst>
              <a:ext uri="{FF2B5EF4-FFF2-40B4-BE49-F238E27FC236}">
                <a16:creationId xmlns:a16="http://schemas.microsoft.com/office/drawing/2014/main" id="{4ECE5630-2E2B-4D84-A8C1-BD0F59729977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999" y="1224308"/>
            <a:ext cx="6119061" cy="4438555"/>
          </a:xfrm>
          <a:prstGeom prst="rect">
            <a:avLst/>
          </a:prstGeom>
          <a:noFill/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id="{2BB27DFB-85B6-47CB-A803-36AEE5D17999}"/>
              </a:ext>
            </a:extLst>
          </p:cNvPr>
          <p:cNvSpPr/>
          <p:nvPr/>
        </p:nvSpPr>
        <p:spPr>
          <a:xfrm>
            <a:off x="3350042" y="1622287"/>
            <a:ext cx="5520225" cy="3618939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Esta presentación se ha hecho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con el único fin de pasar un rato agradable con la música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y las diapositivas,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mostrando las joyas turísticas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de Puebla, México…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NO</a:t>
            </a:r>
            <a:r>
              <a:rPr kumimoji="0" lang="es-MX" sz="2400" b="1" i="0" u="none" strike="noStrike" kern="120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  <a:r>
              <a:rPr kumimoji="0" lang="es-MX" sz="2800" b="1" i="0" u="none" strike="noStrike" kern="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persigue</a:t>
            </a:r>
            <a:r>
              <a:rPr kumimoji="0" lang="es-MX" sz="2400" b="1" i="0" u="none" strike="noStrike" kern="120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ningún</a:t>
            </a:r>
            <a:r>
              <a:rPr kumimoji="0" lang="es-MX" sz="2400" b="1" i="0" u="none" strike="noStrike" kern="120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  <a:r>
              <a:rPr kumimoji="0" lang="es-MX" sz="2800" b="1" i="0" u="none" strike="noStrike" kern="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fin</a:t>
            </a:r>
            <a:r>
              <a:rPr kumimoji="0" lang="es-MX" sz="2400" b="1" i="0" u="none" strike="noStrike" kern="120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  <a:r>
              <a:rPr kumimoji="0" lang="es-MX" sz="2800" b="1" i="0" u="none" strike="noStrike" kern="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de</a:t>
            </a:r>
            <a:r>
              <a:rPr kumimoji="0" lang="es-MX" sz="2400" b="1" i="0" u="none" strike="noStrike" kern="120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  <a:r>
              <a:rPr kumimoji="0" lang="es-MX" sz="2800" b="1" i="0" u="none" strike="noStrike" kern="0" cap="none" spc="0" normalizeH="0" baseline="0" noProof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lucro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ni tiene conexión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con partido político alguno…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>
                  <a:noFill/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solo es para informar y entretener </a:t>
            </a:r>
            <a:endParaRPr kumimoji="0" lang="es-MX" sz="2400" b="1" i="0" u="none" strike="noStrike" kern="1200" cap="none" spc="0" normalizeH="0" baseline="0" noProof="0" dirty="0">
              <a:ln>
                <a:noFill/>
              </a:ln>
              <a:solidFill>
                <a:srgbClr val="86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Rounded MT Bold" panose="020F0704030504030204" pitchFamily="34" charset="0"/>
              <a:ea typeface="+mn-ea"/>
              <a:cs typeface="+mn-cs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F7B88DC-5247-4C16-83D7-B2A8746E67AC}"/>
              </a:ext>
            </a:extLst>
          </p:cNvPr>
          <p:cNvSpPr txBox="1"/>
          <p:nvPr/>
        </p:nvSpPr>
        <p:spPr>
          <a:xfrm>
            <a:off x="12344400" y="152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6537225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peelOff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37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25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375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50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250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125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250"/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8000"/>
                            </p:stCondLst>
                            <p:childTnLst>
                              <p:par>
                                <p:cTn id="51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5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build="p" animBg="1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 descr="Imagen que contiene edificio&#10;&#10;Descripción generada con confianza muy alta">
            <a:extLst>
              <a:ext uri="{FF2B5EF4-FFF2-40B4-BE49-F238E27FC236}">
                <a16:creationId xmlns:a16="http://schemas.microsoft.com/office/drawing/2014/main" id="{596B2848-73A6-4058-8231-6B0764471A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56" y="0"/>
            <a:ext cx="12200056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50719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037" y="88489"/>
            <a:ext cx="1330981" cy="468238"/>
          </a:xfrm>
          <a:prstGeom prst="rect">
            <a:avLst/>
          </a:prstGeom>
        </p:spPr>
      </p:pic>
      <p:sp>
        <p:nvSpPr>
          <p:cNvPr id="14" name="1 Rectángulo">
            <a:extLst>
              <a:ext uri="{FF2B5EF4-FFF2-40B4-BE49-F238E27FC236}">
                <a16:creationId xmlns:a16="http://schemas.microsoft.com/office/drawing/2014/main" id="{CFD501B7-1E77-4B6A-9EDA-5089014C7C27}"/>
              </a:ext>
            </a:extLst>
          </p:cNvPr>
          <p:cNvSpPr/>
          <p:nvPr/>
        </p:nvSpPr>
        <p:spPr>
          <a:xfrm>
            <a:off x="1900239" y="557209"/>
            <a:ext cx="3408710" cy="220027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Fade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Barrio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Del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Artista  </a:t>
            </a:r>
          </a:p>
        </p:txBody>
      </p:sp>
      <p:sp>
        <p:nvSpPr>
          <p:cNvPr id="16" name="1 Rectángulo">
            <a:extLst>
              <a:ext uri="{FF2B5EF4-FFF2-40B4-BE49-F238E27FC236}">
                <a16:creationId xmlns:a16="http://schemas.microsoft.com/office/drawing/2014/main" id="{FD2472FC-FD49-4DF7-A6EB-A58590FA607D}"/>
              </a:ext>
            </a:extLst>
          </p:cNvPr>
          <p:cNvSpPr/>
          <p:nvPr/>
        </p:nvSpPr>
        <p:spPr>
          <a:xfrm rot="20540748">
            <a:off x="8468918" y="2068552"/>
            <a:ext cx="3367647" cy="124457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FadeUp">
              <a:avLst>
                <a:gd name="adj" fmla="val 23162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Puebla  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323215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0" presetID="36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41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5" presetClass="path" presetSubtype="0" accel="50000" decel="5000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8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10" grpId="0"/>
      <p:bldP spid="10" grpId="1"/>
      <p:bldP spid="14" grpId="0"/>
      <p:bldP spid="14" grpId="1"/>
      <p:bldP spid="16" grpId="0"/>
      <p:bldP spid="16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2000" t="-2000" r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B209F075-6A91-4E32-9E8F-AF791DE9AA9D}"/>
              </a:ext>
            </a:extLst>
          </p:cNvPr>
          <p:cNvSpPr txBox="1"/>
          <p:nvPr/>
        </p:nvSpPr>
        <p:spPr>
          <a:xfrm>
            <a:off x="-401053" y="-459205"/>
            <a:ext cx="13074316" cy="7780421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D5167290-25E9-4C66-91CC-0BB803A7CD2C}"/>
              </a:ext>
            </a:extLst>
          </p:cNvPr>
          <p:cNvSpPr/>
          <p:nvPr/>
        </p:nvSpPr>
        <p:spPr>
          <a:xfrm>
            <a:off x="479423" y="1952694"/>
            <a:ext cx="5174000" cy="42601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cuando en razón de la aparición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ferrocarril fue abandonado como centro de concentración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cargamentos y se convierte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 “</a:t>
            </a:r>
            <a:r>
              <a:rPr lang="es-MX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Plaza del baratillo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 surgiendo el comercio menor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</a:t>
            </a:r>
            <a:r>
              <a:rPr lang="es-MX" sz="24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chucherias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y apareciendo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las </a:t>
            </a:r>
            <a:r>
              <a:rPr lang="es-MX" sz="24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pulcatas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piqueras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</a:t>
            </a:r>
            <a:r>
              <a:rPr lang="es-MX" sz="24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fritanguerías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típicas,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con tanta fidelidad captará como una visión de aquel pasado,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Pincel Magistral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Agustín Arrieta.</a:t>
            </a:r>
            <a:endParaRPr lang="es-MX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6" name="Imagen 5" descr="Imagen que contiene edificio, exterior, carretera, foto&#10;&#10;Descripción generada con confianza muy alta">
            <a:extLst>
              <a:ext uri="{FF2B5EF4-FFF2-40B4-BE49-F238E27FC236}">
                <a16:creationId xmlns:a16="http://schemas.microsoft.com/office/drawing/2014/main" id="{56054762-476B-4526-B1DE-78A558DA1C7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905"/>
          <a:stretch/>
        </p:blipFill>
        <p:spPr>
          <a:xfrm>
            <a:off x="5653423" y="2197768"/>
            <a:ext cx="6051512" cy="41067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A9FF43C6-6D91-4829-9CDD-76C2A7CF9C0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3D4BEE7A-BC6B-4D70-B2B0-85AE0969F841}"/>
              </a:ext>
            </a:extLst>
          </p:cNvPr>
          <p:cNvSpPr/>
          <p:nvPr/>
        </p:nvSpPr>
        <p:spPr>
          <a:xfrm>
            <a:off x="519529" y="693390"/>
            <a:ext cx="11185405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este lugar se le llamaba el “</a:t>
            </a:r>
            <a:r>
              <a:rPr lang="es-MX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Parian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 nombrado así porque era el paraje obligado de los arrieros procedentes de Veracruz, Oaxaca,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Costa Chica de Guerrero y la Capital de la Colonia,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este mercado funcionó desde el año de 1760 hasta fines del siglo XIX,</a:t>
            </a:r>
            <a:endParaRPr lang="es-MX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90342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1250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/>
      <p:bldP spid="11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B209F075-6A91-4E32-9E8F-AF791DE9AA9D}"/>
              </a:ext>
            </a:extLst>
          </p:cNvPr>
          <p:cNvSpPr txBox="1"/>
          <p:nvPr/>
        </p:nvSpPr>
        <p:spPr>
          <a:xfrm>
            <a:off x="-401053" y="-449179"/>
            <a:ext cx="13074316" cy="7780421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4" name="Imagen 3" descr="Imagen que contiene edificio, suelo, exterior, antiguo&#10;&#10;Descripción generada con confianza muy alta">
            <a:extLst>
              <a:ext uri="{FF2B5EF4-FFF2-40B4-BE49-F238E27FC236}">
                <a16:creationId xmlns:a16="http://schemas.microsoft.com/office/drawing/2014/main" id="{E6C41F89-4210-4D67-BE7E-1D2CC763C80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54"/>
          <a:stretch/>
        </p:blipFill>
        <p:spPr>
          <a:xfrm>
            <a:off x="526723" y="1528398"/>
            <a:ext cx="6825798" cy="38252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6223B35B-56DF-4424-93E5-692B1DB10DFE}"/>
              </a:ext>
            </a:extLst>
          </p:cNvPr>
          <p:cNvSpPr/>
          <p:nvPr/>
        </p:nvSpPr>
        <p:spPr>
          <a:xfrm>
            <a:off x="7347284" y="817582"/>
            <a:ext cx="4365292" cy="5221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el año de 1940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hermanos José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Ángel Márquez Figueroa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Maestros de la antigua Academia de Bellas Artes,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hoy Instituto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Artes Visuales,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llegan al Parián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un grupo de alumnos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impartir su cotidiana clase de pintura al aire libre,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iniciando su actividad enmarcados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viejas casonas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vetustos patios típicos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Época Colonial.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A9FF43C6-6D91-4829-9CDD-76C2A7CF9C0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953886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200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>
            <a:extLst>
              <a:ext uri="{FF2B5EF4-FFF2-40B4-BE49-F238E27FC236}">
                <a16:creationId xmlns:a16="http://schemas.microsoft.com/office/drawing/2014/main" id="{6D16D420-A166-40BA-A6C9-A1268CAA3F3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5392717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peelOff"/>
      </p:transition>
    </mc:Choice>
    <mc:Fallback>
      <p:transition spd="slow" advTm="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D9CB8698-5E93-4E1B-9032-342E3821951F}"/>
              </a:ext>
            </a:extLst>
          </p:cNvPr>
          <p:cNvSpPr txBox="1"/>
          <p:nvPr/>
        </p:nvSpPr>
        <p:spPr>
          <a:xfrm>
            <a:off x="-401053" y="-497305"/>
            <a:ext cx="13074316" cy="7780421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F4C71979-7E3F-47CE-BB17-562F1426A629}"/>
              </a:ext>
            </a:extLst>
          </p:cNvPr>
          <p:cNvSpPr/>
          <p:nvPr/>
        </p:nvSpPr>
        <p:spPr>
          <a:xfrm>
            <a:off x="7379368" y="1991498"/>
            <a:ext cx="4333207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Imaginaron entonces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ese lugar podría ser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 espacio para los jóvenes artistas donde podrían trabajar y desarrollar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su obra.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7FE682B-AA2F-46A0-8D5F-0CA9821DA77B}"/>
              </a:ext>
            </a:extLst>
          </p:cNvPr>
          <p:cNvSpPr/>
          <p:nvPr/>
        </p:nvSpPr>
        <p:spPr>
          <a:xfrm>
            <a:off x="7379369" y="4216035"/>
            <a:ext cx="4331370" cy="1707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Casa del Torno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era una sencilla construcción del siglo XVII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inicialmente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fue un rastro de carneros.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52B48688-8F63-44B5-96AC-6FFA88172140}"/>
              </a:ext>
            </a:extLst>
          </p:cNvPr>
          <p:cNvSpPr/>
          <p:nvPr/>
        </p:nvSpPr>
        <p:spPr>
          <a:xfrm>
            <a:off x="515351" y="884601"/>
            <a:ext cx="11195388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Al estar ahí tuvo la idea de que  los diferentes accesorios que ahí estaban,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fueran utilizados como estudios para los artistas plásticos.</a:t>
            </a:r>
          </a:p>
        </p:txBody>
      </p:sp>
      <p:pic>
        <p:nvPicPr>
          <p:cNvPr id="8" name="Imagen 7" descr="Imagen que contiene edificio, exterior, suelo&#10;&#10;Descripción generada con confianza muy alta">
            <a:extLst>
              <a:ext uri="{FF2B5EF4-FFF2-40B4-BE49-F238E27FC236}">
                <a16:creationId xmlns:a16="http://schemas.microsoft.com/office/drawing/2014/main" id="{346E3424-8C23-4EDD-95DB-61A2FD71987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63"/>
          <a:stretch/>
        </p:blipFill>
        <p:spPr>
          <a:xfrm>
            <a:off x="515350" y="1912295"/>
            <a:ext cx="6864017" cy="35371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D6D88C60-F555-4F6F-AA95-3302E973461B}"/>
              </a:ext>
            </a:extLst>
          </p:cNvPr>
          <p:cNvSpPr/>
          <p:nvPr/>
        </p:nvSpPr>
        <p:spPr>
          <a:xfrm>
            <a:off x="1843004" y="5568896"/>
            <a:ext cx="4397376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Foto:José</a:t>
            </a: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Miguel Sarmiento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Fundación Barrio del Artista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50508623-DB06-48B8-9B56-2DF974C560D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089738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3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2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7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9750"/>
                            </p:stCondLst>
                            <p:childTnLst>
                              <p:par>
                                <p:cTn id="26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4" grpId="0"/>
      <p:bldP spid="5" grpId="0"/>
      <p:bldP spid="6" grpId="0"/>
      <p:bldP spid="11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D9CB8698-5E93-4E1B-9032-342E3821951F}"/>
              </a:ext>
            </a:extLst>
          </p:cNvPr>
          <p:cNvSpPr txBox="1"/>
          <p:nvPr/>
        </p:nvSpPr>
        <p:spPr>
          <a:xfrm>
            <a:off x="-401053" y="-497305"/>
            <a:ext cx="13074316" cy="7780421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E82D04D1-4320-476B-82AB-5B4ADBB5F191}"/>
              </a:ext>
            </a:extLst>
          </p:cNvPr>
          <p:cNvSpPr/>
          <p:nvPr/>
        </p:nvSpPr>
        <p:spPr>
          <a:xfrm>
            <a:off x="479425" y="563764"/>
            <a:ext cx="11233150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acuerdo con la historia, Habiendo transcurrido algunas horas,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maestro José Márquez interrumpe la clase  y les dice a sus alumnos,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“ </a:t>
            </a:r>
            <a:r>
              <a:rPr lang="es-MX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jóvenes, ustedes están próximos a salir de la academia, ya son pintores,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¿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no les gustaría tener un lugar, como estudio–taller para agruparse, desarrollarse y con el tiempo llegar a ser un núcleo de artistas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representen a nuestra ciudad </a:t>
            </a:r>
            <a:r>
              <a:rPr lang="es-MX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? 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”. 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50508623-DB06-48B8-9B56-2DF974C560D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D4B261C6-08FF-42B5-8621-591F30BCD757}"/>
              </a:ext>
            </a:extLst>
          </p:cNvPr>
          <p:cNvSpPr/>
          <p:nvPr/>
        </p:nvSpPr>
        <p:spPr>
          <a:xfrm>
            <a:off x="479425" y="3082380"/>
            <a:ext cx="11233149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Todos afirmaron y preguntaron dónde podrían crear ese lugar,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lo que Márquez les contestó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“</a:t>
            </a: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aquí, frente a ustedes… imaginen todas estas accesorias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ocupadas por artistas, dignificarían y rescatarían del abandono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este lugar haciendo del mismo un Barrio del Artista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”.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DE41F76E-0045-493A-AEAA-9A8A8DAF2D6A}"/>
              </a:ext>
            </a:extLst>
          </p:cNvPr>
          <p:cNvSpPr/>
          <p:nvPr/>
        </p:nvSpPr>
        <p:spPr>
          <a:xfrm>
            <a:off x="1797187" y="5248059"/>
            <a:ext cx="8631809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“</a:t>
            </a: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 tarea de ustedes pugnar por que las autoridades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les entreguen estos espacios para lograr un Barrio Bohemio como en otras grandes ciudades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”.</a:t>
            </a:r>
          </a:p>
        </p:txBody>
      </p:sp>
    </p:spTree>
    <p:extLst>
      <p:ext uri="{BB962C8B-B14F-4D97-AF65-F5344CB8AC3E}">
        <p14:creationId xmlns:p14="http://schemas.microsoft.com/office/powerpoint/2010/main" val="1736915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8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162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8875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>
            <a:extLst>
              <a:ext uri="{FF2B5EF4-FFF2-40B4-BE49-F238E27FC236}">
                <a16:creationId xmlns:a16="http://schemas.microsoft.com/office/drawing/2014/main" id="{6D16D420-A166-40BA-A6C9-A1268CAA3F3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259871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peelOff"/>
      </p:transition>
    </mc:Choice>
    <mc:Fallback>
      <p:transition spd="slow" advTm="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AE748ED3-7768-43AB-A2EA-4B5E14564E4F}"/>
              </a:ext>
            </a:extLst>
          </p:cNvPr>
          <p:cNvSpPr txBox="1"/>
          <p:nvPr/>
        </p:nvSpPr>
        <p:spPr>
          <a:xfrm>
            <a:off x="-401053" y="-497305"/>
            <a:ext cx="13074316" cy="7780421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097F9121-AB33-4B25-A373-A7466E494DEA}"/>
              </a:ext>
            </a:extLst>
          </p:cNvPr>
          <p:cNvSpPr/>
          <p:nvPr/>
        </p:nvSpPr>
        <p:spPr>
          <a:xfrm>
            <a:off x="513347" y="852520"/>
            <a:ext cx="4862597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Pasaron algunos meses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gracias a las empeñosas gestiones de este grupo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logran una entrevista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el entonces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Gobernador del Estado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Dr. Gonzalo Bautista Castillo quien </a:t>
            </a:r>
            <a:r>
              <a:rPr lang="es-MX" sz="24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vió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con agrado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idea expuesta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en coordinación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el Presidente Municipal Juan Manuel Treviño,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1439805F-5D4F-44FA-B3BC-E2BD2A647360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1" name="Imagen 10" descr="Imagen que contiene árbol, exterior, suelo, edificio&#10;&#10;Descripción generada con confianza alta">
            <a:extLst>
              <a:ext uri="{FF2B5EF4-FFF2-40B4-BE49-F238E27FC236}">
                <a16:creationId xmlns:a16="http://schemas.microsoft.com/office/drawing/2014/main" id="{86DBE09C-0842-46B2-A9C2-74AE659F53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7641" y="717884"/>
            <a:ext cx="6320587" cy="36170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id="{B418225E-7F11-46EA-AE98-05B22635CF09}"/>
              </a:ext>
            </a:extLst>
          </p:cNvPr>
          <p:cNvSpPr/>
          <p:nvPr/>
        </p:nvSpPr>
        <p:spPr>
          <a:xfrm>
            <a:off x="479424" y="4636168"/>
            <a:ext cx="11241174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ceden este espacio donde se funda la Unión de Artes Plásticas de Puebla siendo el primer Presidente de la misma el Maestro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Faustino Salazar García y se organiza la primera exposición colectiva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esta Agrupación el 5 de mayo de 1941.</a:t>
            </a:r>
          </a:p>
        </p:txBody>
      </p:sp>
    </p:spTree>
    <p:extLst>
      <p:ext uri="{BB962C8B-B14F-4D97-AF65-F5344CB8AC3E}">
        <p14:creationId xmlns:p14="http://schemas.microsoft.com/office/powerpoint/2010/main" val="4233256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9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9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3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8750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/>
      <p:bldP spid="9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61199EEA-BA5B-4C66-9E2A-1A8CAD29C2E3}"/>
              </a:ext>
            </a:extLst>
          </p:cNvPr>
          <p:cNvSpPr txBox="1"/>
          <p:nvPr/>
        </p:nvSpPr>
        <p:spPr>
          <a:xfrm>
            <a:off x="-401053" y="-497305"/>
            <a:ext cx="13074316" cy="7780421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2D58E86E-0580-41E5-ACF6-900993E40857}"/>
              </a:ext>
            </a:extLst>
          </p:cNvPr>
          <p:cNvSpPr/>
          <p:nvPr/>
        </p:nvSpPr>
        <p:spPr>
          <a:xfrm>
            <a:off x="8207844" y="563764"/>
            <a:ext cx="3504730" cy="2336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tiempo y el empeño de las autoridades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la constancia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Agrupación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va cambiando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aspecto de la zona otrora descuidada.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50E9634B-5596-47F4-912D-DC118C6664A7}"/>
              </a:ext>
            </a:extLst>
          </p:cNvPr>
          <p:cNvSpPr/>
          <p:nvPr/>
        </p:nvSpPr>
        <p:spPr>
          <a:xfrm>
            <a:off x="479426" y="4927205"/>
            <a:ext cx="11215266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el joyel barroco que constituye el templo de San Francisco,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histórica fabrica de la violeta con sus esbeltas chimeneas de ladrillo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su estanque de pescaditos y el histórico Teatro Principal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su portalillo, (primer teatro de América).</a:t>
            </a:r>
          </a:p>
        </p:txBody>
      </p:sp>
      <p:pic>
        <p:nvPicPr>
          <p:cNvPr id="6" name="Imagen 5" descr="Imagen que contiene edificio, exterior&#10;&#10;Descripción generada con confianza muy alta">
            <a:extLst>
              <a:ext uri="{FF2B5EF4-FFF2-40B4-BE49-F238E27FC236}">
                <a16:creationId xmlns:a16="http://schemas.microsoft.com/office/drawing/2014/main" id="{E01DD2B2-2B54-40D6-BE19-256F69B1C6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308" y="547722"/>
            <a:ext cx="6946230" cy="43768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EA36356C-F3FC-4159-ABB2-6B848C4E9BE0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D962DFB8-FDF5-4492-AF6C-CAFB5C2C86D0}"/>
              </a:ext>
            </a:extLst>
          </p:cNvPr>
          <p:cNvSpPr/>
          <p:nvPr/>
        </p:nvSpPr>
        <p:spPr>
          <a:xfrm>
            <a:off x="7331243" y="3331019"/>
            <a:ext cx="4363452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Restaurándose su imagen, custodiada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ese monumento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arquitectura colonial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es la Casa del Alfeñique</a:t>
            </a:r>
          </a:p>
        </p:txBody>
      </p:sp>
    </p:spTree>
    <p:extLst>
      <p:ext uri="{BB962C8B-B14F-4D97-AF65-F5344CB8AC3E}">
        <p14:creationId xmlns:p14="http://schemas.microsoft.com/office/powerpoint/2010/main" val="3415545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comb/>
      </p:transition>
    </mc:Choice>
    <mc:Fallback xmlns="">
      <p:transition spd="slow" advTm="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7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8750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3" grpId="0"/>
      <p:bldP spid="4" grpId="0"/>
      <p:bldP spid="10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>
            <a:extLst>
              <a:ext uri="{FF2B5EF4-FFF2-40B4-BE49-F238E27FC236}">
                <a16:creationId xmlns:a16="http://schemas.microsoft.com/office/drawing/2014/main" id="{6D16D420-A166-40BA-A6C9-A1268CAA3F3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0768801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4000">
        <p15:prstTrans prst="peelOff"/>
      </p:transition>
    </mc:Choice>
    <mc:Fallback>
      <p:transition spd="slow" advTm="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61199EEA-BA5B-4C66-9E2A-1A8CAD29C2E3}"/>
              </a:ext>
            </a:extLst>
          </p:cNvPr>
          <p:cNvSpPr txBox="1"/>
          <p:nvPr/>
        </p:nvSpPr>
        <p:spPr>
          <a:xfrm>
            <a:off x="-401053" y="-497305"/>
            <a:ext cx="13074316" cy="7780421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8" name="Imagen 7" descr="Imagen que contiene edificio, suelo, exterior&#10;&#10;Descripción generada con confianza alta">
            <a:extLst>
              <a:ext uri="{FF2B5EF4-FFF2-40B4-BE49-F238E27FC236}">
                <a16:creationId xmlns:a16="http://schemas.microsoft.com/office/drawing/2014/main" id="{9223ECAA-0AA2-41E5-A91F-B26A33B05D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241" y="1921295"/>
            <a:ext cx="7451557" cy="401452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E7EFABC8-A529-4333-BCC4-08F9EDFF75F6}"/>
              </a:ext>
            </a:extLst>
          </p:cNvPr>
          <p:cNvSpPr/>
          <p:nvPr/>
        </p:nvSpPr>
        <p:spPr>
          <a:xfrm>
            <a:off x="489290" y="563765"/>
            <a:ext cx="11223285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Eran tantos los artistas que poco a poco comenzaron a reunirse,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 que obligó al entonces alcalde Rafael Ávila Camacho a concederles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plazuela conocida como del Torno.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EA36356C-F3FC-4159-ABB2-6B848C4E9BE0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15A8B2FB-2690-4D61-83EA-4F1445432C5A}"/>
              </a:ext>
            </a:extLst>
          </p:cNvPr>
          <p:cNvSpPr/>
          <p:nvPr/>
        </p:nvSpPr>
        <p:spPr>
          <a:xfrm>
            <a:off x="489287" y="1909372"/>
            <a:ext cx="3906251" cy="42601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el año de 1955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Gobierno del Estado presidido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el Sr. General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Rafael Ávila Camacho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cede en custodia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Agrupación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plazuela del factor, dada la importancia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va adquiriendo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este lugar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el Turismo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Nacional e Internacional,</a:t>
            </a:r>
          </a:p>
        </p:txBody>
      </p:sp>
    </p:spTree>
    <p:extLst>
      <p:ext uri="{BB962C8B-B14F-4D97-AF65-F5344CB8AC3E}">
        <p14:creationId xmlns:p14="http://schemas.microsoft.com/office/powerpoint/2010/main" val="2501323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4375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1500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9" grpId="0"/>
      <p:bldP spid="10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7A194BD4-200C-4537-AC30-C61B358FF34C}"/>
              </a:ext>
            </a:extLst>
          </p:cNvPr>
          <p:cNvSpPr txBox="1"/>
          <p:nvPr/>
        </p:nvSpPr>
        <p:spPr>
          <a:xfrm>
            <a:off x="-401053" y="-497305"/>
            <a:ext cx="13074316" cy="7780421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9E971F0C-843D-4592-819A-E8345597C524}"/>
              </a:ext>
            </a:extLst>
          </p:cNvPr>
          <p:cNvSpPr/>
          <p:nvPr/>
        </p:nvSpPr>
        <p:spPr>
          <a:xfrm>
            <a:off x="497301" y="954866"/>
            <a:ext cx="11215273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posteriormente se efectúa la construcción de la segunda planta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con motivo del primer centenario de la Batalla del 5 de mayo en 1962, 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D5167290-25E9-4C66-91CC-0BB803A7CD2C}"/>
              </a:ext>
            </a:extLst>
          </p:cNvPr>
          <p:cNvSpPr/>
          <p:nvPr/>
        </p:nvSpPr>
        <p:spPr>
          <a:xfrm>
            <a:off x="497303" y="1572486"/>
            <a:ext cx="4700340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 inaugurada la sala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José Luis Rodríguez Alconedo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presentándose una magna exposición pictórica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grandes Maestros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Plástica Nacional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(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Diego Rivera, Frida </a:t>
            </a:r>
            <a:r>
              <a:rPr lang="es-MX" sz="2400" b="1" dirty="0" err="1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Kalo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David A. Siqueiros,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Saturnino </a:t>
            </a:r>
            <a:r>
              <a:rPr lang="es-MX" sz="2400" b="1" dirty="0" err="1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Herran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José Clemente Orozco,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Rufino Tamayo,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Fernando Murillo</a:t>
            </a:r>
            <a:endParaRPr lang="es-MX" sz="2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4" name="Imagen 3" descr="Imagen que contiene techo, suelo, interior, escena&#10;&#10;Descripción generada con confianza muy alta">
            <a:extLst>
              <a:ext uri="{FF2B5EF4-FFF2-40B4-BE49-F238E27FC236}">
                <a16:creationId xmlns:a16="http://schemas.microsoft.com/office/drawing/2014/main" id="{3D897148-F8D3-4337-8DF5-5F621A434B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2606" y="1239255"/>
            <a:ext cx="7265731" cy="43594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244FF8F5-214E-4A8B-9DE6-740BD1907942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334002D1-A0BD-4DD8-98A2-CF42583025B3}"/>
              </a:ext>
            </a:extLst>
          </p:cNvPr>
          <p:cNvSpPr/>
          <p:nvPr/>
        </p:nvSpPr>
        <p:spPr>
          <a:xfrm>
            <a:off x="479423" y="5350398"/>
            <a:ext cx="9386471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y otros mas que engalanaron la muestra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haciendo historia en los anales del Arte Plástico en Puebla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564527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comb/>
      </p:transition>
    </mc:Choice>
    <mc:Fallback xmlns="">
      <p:transition spd="slow" advTm="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4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8875"/>
                            </p:stCondLst>
                            <p:childTnLst>
                              <p:par>
                                <p:cTn id="27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2" grpId="0"/>
      <p:bldP spid="7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E09A4146-4F0F-40B9-B687-ED5EB8C805EA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761416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fade/>
      </p:transition>
    </mc:Choice>
    <mc:Fallback xmlns=""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7125C215-0F44-4D51-A5B4-776425DD0127}"/>
              </a:ext>
            </a:extLst>
          </p:cNvPr>
          <p:cNvSpPr txBox="1"/>
          <p:nvPr/>
        </p:nvSpPr>
        <p:spPr>
          <a:xfrm>
            <a:off x="-401053" y="-497305"/>
            <a:ext cx="13074316" cy="7780421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D5167290-25E9-4C66-91CC-0BB803A7CD2C}"/>
              </a:ext>
            </a:extLst>
          </p:cNvPr>
          <p:cNvSpPr/>
          <p:nvPr/>
        </p:nvSpPr>
        <p:spPr>
          <a:xfrm>
            <a:off x="7812504" y="676056"/>
            <a:ext cx="4028406" cy="5542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Exposición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corresponde inaugurar al entonces Gobernador del Estado Fausto M. Ortega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como invitado de honor el Sr. Secretario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Educación Publica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Nación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Dr. Jaime Torres Bodet siendo así como se logra cristalizar este sueño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contar con un espacio permanente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desarrollar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objetivos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Agrupación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8FE47E44-B565-40C3-97F0-46811AB8AFBC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6" name="Imagen 5" descr="Imagen que contiene silla, interior, suelo, mesa&#10;&#10;Descripción generada con confianza muy alta">
            <a:extLst>
              <a:ext uri="{FF2B5EF4-FFF2-40B4-BE49-F238E27FC236}">
                <a16:creationId xmlns:a16="http://schemas.microsoft.com/office/drawing/2014/main" id="{B1657CE6-A093-45F3-8F35-23FEF7C184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432" y="980051"/>
            <a:ext cx="7299157" cy="4917809"/>
          </a:xfrm>
          <a:prstGeom prst="rect">
            <a:avLst/>
          </a:prstGeom>
          <a:ln w="127000" cap="rnd"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275499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52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250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7125C215-0F44-4D51-A5B4-776425DD0127}"/>
              </a:ext>
            </a:extLst>
          </p:cNvPr>
          <p:cNvSpPr txBox="1"/>
          <p:nvPr/>
        </p:nvSpPr>
        <p:spPr>
          <a:xfrm>
            <a:off x="-401053" y="-497305"/>
            <a:ext cx="13074316" cy="7780421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D5167290-25E9-4C66-91CC-0BB803A7CD2C}"/>
              </a:ext>
            </a:extLst>
          </p:cNvPr>
          <p:cNvSpPr/>
          <p:nvPr/>
        </p:nvSpPr>
        <p:spPr>
          <a:xfrm>
            <a:off x="449097" y="1301694"/>
            <a:ext cx="3898314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rescatando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las construcciones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viejo mercado popular conocido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como el “ El baratillo”  que fue centro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comercio poblano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los tiempos coloniales cuando ahí se asentaban los estancos virreinales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diferentes mercaderías.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8FE47E44-B565-40C3-97F0-46811AB8AFBC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9" name="Imagen 8" descr="Imagen que contiene edificio, exterior, árbol&#10;&#10;Descripción generada con confianza muy alta">
            <a:extLst>
              <a:ext uri="{FF2B5EF4-FFF2-40B4-BE49-F238E27FC236}">
                <a16:creationId xmlns:a16="http://schemas.microsoft.com/office/drawing/2014/main" id="{ECC29CE6-8D28-4DE4-B4DF-2105808354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0085" y="692328"/>
            <a:ext cx="8449531" cy="4752861"/>
          </a:xfrm>
          <a:prstGeom prst="rect">
            <a:avLst/>
          </a:prstGeom>
          <a:solidFill>
            <a:srgbClr val="FFFFFF">
              <a:shade val="85000"/>
            </a:srgbClr>
          </a:solidFill>
          <a:ln w="95250" cap="rnd">
            <a:solidFill>
              <a:srgbClr val="FF00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966664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5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875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>
            <a:extLst>
              <a:ext uri="{FF2B5EF4-FFF2-40B4-BE49-F238E27FC236}">
                <a16:creationId xmlns:a16="http://schemas.microsoft.com/office/drawing/2014/main" id="{D3BF6FD3-6396-44F0-9623-B8CF8020A9E8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4692025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uadroTexto 13">
            <a:extLst>
              <a:ext uri="{FF2B5EF4-FFF2-40B4-BE49-F238E27FC236}">
                <a16:creationId xmlns:a16="http://schemas.microsoft.com/office/drawing/2014/main" id="{9978714B-099A-4897-B4BE-26242DC82503}"/>
              </a:ext>
            </a:extLst>
          </p:cNvPr>
          <p:cNvSpPr txBox="1"/>
          <p:nvPr/>
        </p:nvSpPr>
        <p:spPr>
          <a:xfrm>
            <a:off x="-401053" y="-497305"/>
            <a:ext cx="13074316" cy="7780421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D5167290-25E9-4C66-91CC-0BB803A7CD2C}"/>
              </a:ext>
            </a:extLst>
          </p:cNvPr>
          <p:cNvSpPr/>
          <p:nvPr/>
        </p:nvSpPr>
        <p:spPr>
          <a:xfrm>
            <a:off x="8678778" y="980857"/>
            <a:ext cx="3033797" cy="431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5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Barrio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 </a:t>
            </a: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del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 </a:t>
            </a: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Artista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1C26054A-CDCC-44CF-820A-D5129FDE7603}"/>
              </a:ext>
            </a:extLst>
          </p:cNvPr>
          <p:cNvSpPr/>
          <p:nvPr/>
        </p:nvSpPr>
        <p:spPr>
          <a:xfrm>
            <a:off x="8502317" y="1686714"/>
            <a:ext cx="3210260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Ubicación	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6 Norte y 6 Oriente,                                Puebla de Zaragoza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F5C39B98-B0FB-478A-A929-7AF25D458795}"/>
              </a:ext>
            </a:extLst>
          </p:cNvPr>
          <p:cNvSpPr/>
          <p:nvPr/>
        </p:nvSpPr>
        <p:spPr>
          <a:xfrm>
            <a:off x="8502314" y="2970088"/>
            <a:ext cx="3210261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Apertura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5 de mayo de 1941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BC38FA7F-2C9E-4600-8A72-0B070D49502D}"/>
              </a:ext>
            </a:extLst>
          </p:cNvPr>
          <p:cNvSpPr/>
          <p:nvPr/>
        </p:nvSpPr>
        <p:spPr>
          <a:xfrm>
            <a:off x="8021053" y="3980732"/>
            <a:ext cx="3691523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Barrio del Artista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 un espacio artístico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 ciudad de Puebla de Zaragoza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el estado de Puebla,</a:t>
            </a:r>
          </a:p>
          <a:p>
            <a:pPr algn="ctr">
              <a:lnSpc>
                <a:spcPts val="2500"/>
              </a:lnSpc>
            </a:pPr>
            <a:r>
              <a:rPr lang="es-ES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México.</a:t>
            </a:r>
            <a:endParaRPr lang="es-MX" sz="2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2" name="Imagen 11" descr="Imagen que contiene edificio, exterior, suelo, cielo&#10;&#10;Descripción generada con confianza muy alta">
            <a:extLst>
              <a:ext uri="{FF2B5EF4-FFF2-40B4-BE49-F238E27FC236}">
                <a16:creationId xmlns:a16="http://schemas.microsoft.com/office/drawing/2014/main" id="{C3B3FA7B-D3A8-401A-B0F7-83AD5790699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97303" y="836847"/>
            <a:ext cx="7562792" cy="51812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6819B6AB-D981-49FE-A521-F6DB5E632BE0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589507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8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13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1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4125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" grpId="0"/>
      <p:bldP spid="3" grpId="0"/>
      <p:bldP spid="4" grpId="0"/>
      <p:bldP spid="5" grpId="0"/>
      <p:bldP spid="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uadroTexto 13">
            <a:extLst>
              <a:ext uri="{FF2B5EF4-FFF2-40B4-BE49-F238E27FC236}">
                <a16:creationId xmlns:a16="http://schemas.microsoft.com/office/drawing/2014/main" id="{9978714B-099A-4897-B4BE-26242DC82503}"/>
              </a:ext>
            </a:extLst>
          </p:cNvPr>
          <p:cNvSpPr txBox="1"/>
          <p:nvPr/>
        </p:nvSpPr>
        <p:spPr>
          <a:xfrm>
            <a:off x="-401053" y="-497305"/>
            <a:ext cx="13074316" cy="7780421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A0785364-F038-4641-8957-3DBE1CB20377}"/>
              </a:ext>
            </a:extLst>
          </p:cNvPr>
          <p:cNvSpPr/>
          <p:nvPr/>
        </p:nvSpPr>
        <p:spPr>
          <a:xfrm>
            <a:off x="474248" y="563765"/>
            <a:ext cx="4964026" cy="2336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Ubicado en lo que se conoce como Plazuela del Torno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 del Factor, los artistas trabajan y exponen su obra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la vista de los turistas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ciudadanos que visitan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este corredor.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321CBCCB-8DE0-499E-9492-82B4CE36F96B}"/>
              </a:ext>
            </a:extLst>
          </p:cNvPr>
          <p:cNvSpPr/>
          <p:nvPr/>
        </p:nvSpPr>
        <p:spPr>
          <a:xfrm>
            <a:off x="474248" y="3290924"/>
            <a:ext cx="4996110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Inicialmente fue un taller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pintores pero con el tiempo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ha abierto a la exposición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otras disciplinas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como la danza, música y teatro.</a:t>
            </a:r>
          </a:p>
        </p:txBody>
      </p:sp>
      <p:pic>
        <p:nvPicPr>
          <p:cNvPr id="9" name="Imagen 8" descr="Imagen que contiene exterior, edificio, árbol, suelo&#10;&#10;Descripción generada con confianza muy alta">
            <a:extLst>
              <a:ext uri="{FF2B5EF4-FFF2-40B4-BE49-F238E27FC236}">
                <a16:creationId xmlns:a16="http://schemas.microsoft.com/office/drawing/2014/main" id="{0B540232-12E7-4B8E-8642-1831383F85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8274" y="575946"/>
            <a:ext cx="6279478" cy="47096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D282F473-1BB9-44DF-88FB-42D1E744C0C1}"/>
              </a:ext>
            </a:extLst>
          </p:cNvPr>
          <p:cNvSpPr/>
          <p:nvPr/>
        </p:nvSpPr>
        <p:spPr>
          <a:xfrm>
            <a:off x="479425" y="5568900"/>
            <a:ext cx="11238327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plaza tiene un aire bohemio en el que se han instalado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algunos cafés en los que la gente se reúne para admirar el arte.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6819B6AB-D981-49FE-A521-F6DB5E632BE0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564117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25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1125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5500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6" grpId="0"/>
      <p:bldP spid="7" grpId="0"/>
      <p:bldP spid="10" grpId="0"/>
      <p:bldP spid="1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>
            <a:extLst>
              <a:ext uri="{FF2B5EF4-FFF2-40B4-BE49-F238E27FC236}">
                <a16:creationId xmlns:a16="http://schemas.microsoft.com/office/drawing/2014/main" id="{D3BF6FD3-6396-44F0-9623-B8CF8020A9E8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7267569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C739EAE6-FAE4-4DCB-B270-109E33BE1FEA}"/>
              </a:ext>
            </a:extLst>
          </p:cNvPr>
          <p:cNvSpPr txBox="1"/>
          <p:nvPr/>
        </p:nvSpPr>
        <p:spPr>
          <a:xfrm>
            <a:off x="-401053" y="-497305"/>
            <a:ext cx="13074316" cy="7780421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D5167290-25E9-4C66-91CC-0BB803A7CD2C}"/>
              </a:ext>
            </a:extLst>
          </p:cNvPr>
          <p:cNvSpPr/>
          <p:nvPr/>
        </p:nvSpPr>
        <p:spPr>
          <a:xfrm>
            <a:off x="800435" y="98546"/>
            <a:ext cx="5457825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Faros del barrio del artista, Puebla.</a:t>
            </a:r>
          </a:p>
        </p:txBody>
      </p:sp>
      <p:pic>
        <p:nvPicPr>
          <p:cNvPr id="4" name="Imagen 3" descr="Imagen que contiene objeto, mesa, exterior, edificio&#10;&#10;Descripción generada con confianza muy alta">
            <a:extLst>
              <a:ext uri="{FF2B5EF4-FFF2-40B4-BE49-F238E27FC236}">
                <a16:creationId xmlns:a16="http://schemas.microsoft.com/office/drawing/2014/main" id="{74872574-86D1-4446-A548-49ABDECFAB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392" y="593556"/>
            <a:ext cx="5725358" cy="5626954"/>
          </a:xfrm>
          <a:prstGeom prst="rect">
            <a:avLst/>
          </a:prstGeom>
          <a:ln w="127000" cap="rnd"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01FE69A2-97B8-4FD5-8E83-D76F62622817}"/>
              </a:ext>
            </a:extLst>
          </p:cNvPr>
          <p:cNvSpPr/>
          <p:nvPr/>
        </p:nvSpPr>
        <p:spPr>
          <a:xfrm>
            <a:off x="6553010" y="563771"/>
            <a:ext cx="5173769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5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Características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09695FB7-880C-4B03-8D53-645DED26887D}"/>
              </a:ext>
            </a:extLst>
          </p:cNvPr>
          <p:cNvSpPr/>
          <p:nvPr/>
        </p:nvSpPr>
        <p:spPr>
          <a:xfrm>
            <a:off x="6236870" y="1012947"/>
            <a:ext cx="5457825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Plazuela del Torno es un paseo colonial que integra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su arquitectura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influencias barrocas.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9EA72ADA-A29A-402A-9F49-940EC31196EA}"/>
              </a:ext>
            </a:extLst>
          </p:cNvPr>
          <p:cNvSpPr/>
          <p:nvPr/>
        </p:nvSpPr>
        <p:spPr>
          <a:xfrm>
            <a:off x="6254750" y="2376524"/>
            <a:ext cx="5600361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Consta de 45 estudios.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79093883-5658-443A-B012-B8183AE60BEC}"/>
              </a:ext>
            </a:extLst>
          </p:cNvPr>
          <p:cNvSpPr/>
          <p:nvPr/>
        </p:nvSpPr>
        <p:spPr>
          <a:xfrm>
            <a:off x="6236870" y="2809662"/>
            <a:ext cx="5457825" cy="36311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 plaza se encuentra una fuente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monumentos de bronce de José Márquez Figueroa,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uno de los principales promotores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Barrio del Artista;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Rafael Hernández y Bernardo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San Cristóbal, autores de la famosa canción "</a:t>
            </a:r>
            <a:r>
              <a:rPr lang="es-MX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Qué chula es Puebla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también de los poetas poblanos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José </a:t>
            </a:r>
            <a:r>
              <a:rPr lang="es-MX" sz="24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Recek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Saade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María Sánchez Robredo.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3B92B13A-1462-4106-BB48-065169F0BD5D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0448069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7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2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9750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" grpId="0"/>
      <p:bldP spid="5" grpId="0"/>
      <p:bldP spid="6" grpId="0"/>
      <p:bldP spid="7" grpId="0"/>
      <p:bldP spid="8" grpId="0"/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58A90AF0-FD56-4C57-82A4-6A8A5D26ECB0}"/>
              </a:ext>
            </a:extLst>
          </p:cNvPr>
          <p:cNvSpPr txBox="1"/>
          <p:nvPr/>
        </p:nvSpPr>
        <p:spPr>
          <a:xfrm>
            <a:off x="-401053" y="-497305"/>
            <a:ext cx="13074316" cy="7780421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D5167290-25E9-4C66-91CC-0BB803A7CD2C}"/>
              </a:ext>
            </a:extLst>
          </p:cNvPr>
          <p:cNvSpPr/>
          <p:nvPr/>
        </p:nvSpPr>
        <p:spPr>
          <a:xfrm>
            <a:off x="494563" y="679157"/>
            <a:ext cx="3689452" cy="5542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1955,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siendo Gobernador Rafael Ávila Camacho,  se da la custodia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Plaza del Torno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la Unión,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unos años después, debido al auge turístico se construyen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segunda planta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la sala José Luis Rodríguez Alconedo, inaugurada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5 de mayo de 1962 con motivo del primer centenario de la Batalla de Puebla.</a:t>
            </a:r>
          </a:p>
        </p:txBody>
      </p:sp>
      <p:pic>
        <p:nvPicPr>
          <p:cNvPr id="4" name="Imagen 3" descr="Imagen que contiene edificio, exterior, calle, suelo&#10;&#10;Descripción generada con confianza muy alta">
            <a:extLst>
              <a:ext uri="{FF2B5EF4-FFF2-40B4-BE49-F238E27FC236}">
                <a16:creationId xmlns:a16="http://schemas.microsoft.com/office/drawing/2014/main" id="{BA342CA4-5023-45A2-90AA-E8265A25BB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4636" y="1381118"/>
            <a:ext cx="7492538" cy="412002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4">
                <a:lumMod val="60000"/>
                <a:lumOff val="40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20A3928D-6563-4967-BABF-169764463524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052349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6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0" accel="50000" fill="hold">
                                          <p:stCondLst>
                                            <p:cond delay="16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500" accel="50000" fill="hold">
                                          <p:stCondLst>
                                            <p:cond delay="16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8125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/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7F47F833-D92F-431D-937E-D0CA17D8F155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6396566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58A90AF0-FD56-4C57-82A4-6A8A5D26ECB0}"/>
              </a:ext>
            </a:extLst>
          </p:cNvPr>
          <p:cNvSpPr txBox="1"/>
          <p:nvPr/>
        </p:nvSpPr>
        <p:spPr>
          <a:xfrm>
            <a:off x="-401053" y="-497305"/>
            <a:ext cx="13074316" cy="7780421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80484D23-5A1B-4B17-BD82-D92F5E1DB88A}"/>
              </a:ext>
            </a:extLst>
          </p:cNvPr>
          <p:cNvSpPr/>
          <p:nvPr/>
        </p:nvSpPr>
        <p:spPr>
          <a:xfrm>
            <a:off x="8114664" y="1794344"/>
            <a:ext cx="3605879" cy="32983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sala albergó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ese momento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una magna exhibición con la obra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los grandes artistas de la plástica nacional como 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Frida Kahlo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José Clemente Orozco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Diego Rivera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entre otros.</a:t>
            </a:r>
          </a:p>
        </p:txBody>
      </p:sp>
      <p:pic>
        <p:nvPicPr>
          <p:cNvPr id="7" name="Imagen 6" descr="Imagen que contiene pared, interior, suelo, sala&#10;&#10;Descripción generada con confianza muy alta">
            <a:extLst>
              <a:ext uri="{FF2B5EF4-FFF2-40B4-BE49-F238E27FC236}">
                <a16:creationId xmlns:a16="http://schemas.microsoft.com/office/drawing/2014/main" id="{5594DB48-9791-4E9F-8981-419E458A1B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244" y="1076638"/>
            <a:ext cx="7423546" cy="4768894"/>
          </a:xfrm>
          <a:prstGeom prst="roundRect">
            <a:avLst>
              <a:gd name="adj" fmla="val 11111"/>
            </a:avLst>
          </a:prstGeom>
          <a:ln w="190500" cap="rnd">
            <a:solidFill>
              <a:srgbClr val="FFC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20A3928D-6563-4967-BABF-169764463524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956632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0" accel="50000" fill="hold">
                                          <p:stCondLst>
                                            <p:cond delay="10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0" accel="50000" fill="hold">
                                          <p:stCondLst>
                                            <p:cond delay="10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250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5" grpId="0"/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0B453916-7291-4F9F-A0E9-89A62D61BE5E}"/>
              </a:ext>
            </a:extLst>
          </p:cNvPr>
          <p:cNvSpPr txBox="1"/>
          <p:nvPr/>
        </p:nvSpPr>
        <p:spPr>
          <a:xfrm>
            <a:off x="-401053" y="-497305"/>
            <a:ext cx="13074316" cy="7780421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D5167290-25E9-4C66-91CC-0BB803A7CD2C}"/>
              </a:ext>
            </a:extLst>
          </p:cNvPr>
          <p:cNvSpPr/>
          <p:nvPr/>
        </p:nvSpPr>
        <p:spPr>
          <a:xfrm>
            <a:off x="479425" y="1128856"/>
            <a:ext cx="5292119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Unión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Artes Plásticas de Puebla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fue creada gracias al esfuerzo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un grupo de personas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decidieron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llevar el arte a la gente…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86D73D52-1C69-4F7F-B114-BBDF4E185041}"/>
              </a:ext>
            </a:extLst>
          </p:cNvPr>
          <p:cNvSpPr/>
          <p:nvPr/>
        </p:nvSpPr>
        <p:spPr>
          <a:xfrm>
            <a:off x="494173" y="3047689"/>
            <a:ext cx="5277372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socios fundadores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Barrio del Artista fueron: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8CE1611B-EA39-48DB-9D08-E8A1D1EEF518}"/>
              </a:ext>
            </a:extLst>
          </p:cNvPr>
          <p:cNvSpPr/>
          <p:nvPr/>
        </p:nvSpPr>
        <p:spPr>
          <a:xfrm>
            <a:off x="479425" y="558333"/>
            <a:ext cx="5424850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5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Fundadores</a:t>
            </a:r>
          </a:p>
        </p:txBody>
      </p:sp>
      <p:pic>
        <p:nvPicPr>
          <p:cNvPr id="6" name="Imagen 5" descr="Imagen que contiene árbol, edificio, exterior&#10;&#10;Descripción generada con confianza muy alta">
            <a:extLst>
              <a:ext uri="{FF2B5EF4-FFF2-40B4-BE49-F238E27FC236}">
                <a16:creationId xmlns:a16="http://schemas.microsoft.com/office/drawing/2014/main" id="{9540A2DA-B4D1-4E2D-ABA1-BC56EA39EC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944" y="3781224"/>
            <a:ext cx="4391509" cy="239907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0F12BA09-C269-401A-A728-3C65F1D87231}"/>
              </a:ext>
            </a:extLst>
          </p:cNvPr>
          <p:cNvSpPr/>
          <p:nvPr/>
        </p:nvSpPr>
        <p:spPr>
          <a:xfrm>
            <a:off x="5662246" y="580292"/>
            <a:ext cx="6012794" cy="5750912"/>
          </a:xfrm>
          <a:prstGeom prst="rect">
            <a:avLst/>
          </a:prstGeom>
          <a:solidFill>
            <a:srgbClr val="002060"/>
          </a:solidFill>
          <a:ln w="88900">
            <a:solidFill>
              <a:srgbClr val="FF0000"/>
            </a:solidFill>
          </a:ln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defTabSz="1219170">
              <a:lnSpc>
                <a:spcPts val="2200"/>
              </a:lnSpc>
            </a:pPr>
            <a:r>
              <a:rPr lang="es-MX" sz="2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José Márquez Figueroa</a:t>
            </a:r>
          </a:p>
          <a:p>
            <a:pPr algn="ctr" defTabSz="1219170">
              <a:lnSpc>
                <a:spcPts val="2200"/>
              </a:lnSpc>
            </a:pPr>
            <a:r>
              <a:rPr lang="es-MX" sz="2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Ángel Márquez Figueroa</a:t>
            </a:r>
          </a:p>
          <a:p>
            <a:pPr algn="r" defTabSz="1219170">
              <a:lnSpc>
                <a:spcPts val="2200"/>
              </a:lnSpc>
            </a:pPr>
            <a:r>
              <a:rPr lang="es-MX" sz="2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Carlos Teodoro Torres</a:t>
            </a:r>
          </a:p>
          <a:p>
            <a:pPr defTabSz="1219170">
              <a:lnSpc>
                <a:spcPts val="2200"/>
              </a:lnSpc>
            </a:pPr>
            <a:r>
              <a:rPr lang="es-MX" sz="2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Faustino Salazar</a:t>
            </a:r>
          </a:p>
          <a:p>
            <a:pPr algn="ctr" defTabSz="1219170">
              <a:lnSpc>
                <a:spcPts val="2200"/>
              </a:lnSpc>
            </a:pPr>
            <a:r>
              <a:rPr lang="es-MX" sz="2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Desiderio Hernández Xochitiotzin</a:t>
            </a:r>
          </a:p>
          <a:p>
            <a:pPr algn="r" defTabSz="1219170">
              <a:lnSpc>
                <a:spcPts val="2200"/>
              </a:lnSpc>
            </a:pPr>
            <a:r>
              <a:rPr lang="es-MX" sz="2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Roberto Castro</a:t>
            </a:r>
          </a:p>
          <a:p>
            <a:pPr defTabSz="1219170">
              <a:lnSpc>
                <a:spcPts val="2200"/>
              </a:lnSpc>
            </a:pPr>
            <a:r>
              <a:rPr lang="es-MX" sz="2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Raúl Fernández Mendoza</a:t>
            </a:r>
          </a:p>
          <a:p>
            <a:pPr algn="ctr" defTabSz="1219170">
              <a:lnSpc>
                <a:spcPts val="2200"/>
              </a:lnSpc>
            </a:pPr>
            <a:r>
              <a:rPr lang="es-MX" sz="2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Julieta Sarmiento</a:t>
            </a:r>
          </a:p>
          <a:p>
            <a:pPr algn="r" defTabSz="1219170">
              <a:lnSpc>
                <a:spcPts val="2200"/>
              </a:lnSpc>
            </a:pPr>
            <a:r>
              <a:rPr lang="es-MX" sz="2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Consuelo </a:t>
            </a:r>
            <a:r>
              <a:rPr lang="es-MX" sz="2600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Mungía</a:t>
            </a:r>
            <a:endParaRPr lang="es-MX" sz="26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cs typeface="Arial"/>
            </a:endParaRPr>
          </a:p>
          <a:p>
            <a:pPr defTabSz="1219170">
              <a:lnSpc>
                <a:spcPts val="2200"/>
              </a:lnSpc>
            </a:pPr>
            <a:r>
              <a:rPr lang="es-MX" sz="2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Estela Mariscal</a:t>
            </a:r>
          </a:p>
          <a:p>
            <a:pPr algn="ctr" defTabSz="1219170">
              <a:lnSpc>
                <a:spcPts val="2200"/>
              </a:lnSpc>
            </a:pPr>
            <a:r>
              <a:rPr lang="es-MX" sz="2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Anita Reyes Alegre</a:t>
            </a:r>
          </a:p>
          <a:p>
            <a:pPr algn="r" defTabSz="1219170">
              <a:lnSpc>
                <a:spcPts val="2200"/>
              </a:lnSpc>
            </a:pPr>
            <a:r>
              <a:rPr lang="es-MX" sz="2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Eduardo Villanueva</a:t>
            </a:r>
          </a:p>
          <a:p>
            <a:pPr defTabSz="1219170">
              <a:lnSpc>
                <a:spcPts val="2200"/>
              </a:lnSpc>
            </a:pPr>
            <a:r>
              <a:rPr lang="es-MX" sz="2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Carlos Ochoa</a:t>
            </a:r>
          </a:p>
          <a:p>
            <a:pPr algn="ctr" defTabSz="1219170">
              <a:lnSpc>
                <a:spcPts val="2200"/>
              </a:lnSpc>
            </a:pPr>
            <a:r>
              <a:rPr lang="es-MX" sz="2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Liberto Puyol</a:t>
            </a:r>
          </a:p>
          <a:p>
            <a:pPr algn="r" defTabSz="1219170">
              <a:lnSpc>
                <a:spcPts val="2200"/>
              </a:lnSpc>
            </a:pPr>
            <a:r>
              <a:rPr lang="es-MX" sz="2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Nazario Corte</a:t>
            </a:r>
          </a:p>
          <a:p>
            <a:pPr defTabSz="1219170">
              <a:lnSpc>
                <a:spcPts val="2200"/>
              </a:lnSpc>
            </a:pPr>
            <a:r>
              <a:rPr lang="es-MX" sz="2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Juan Castellanos</a:t>
            </a:r>
          </a:p>
          <a:p>
            <a:pPr algn="ctr" defTabSz="1219170">
              <a:lnSpc>
                <a:spcPts val="2200"/>
              </a:lnSpc>
            </a:pPr>
            <a:r>
              <a:rPr lang="es-MX" sz="2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Juan Centeno</a:t>
            </a:r>
          </a:p>
          <a:p>
            <a:pPr algn="r" defTabSz="1219170">
              <a:lnSpc>
                <a:spcPts val="2200"/>
              </a:lnSpc>
            </a:pPr>
            <a:r>
              <a:rPr lang="es-MX" sz="2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Elías Alvarado</a:t>
            </a:r>
          </a:p>
          <a:p>
            <a:pPr defTabSz="1219170">
              <a:lnSpc>
                <a:spcPts val="2200"/>
              </a:lnSpc>
            </a:pPr>
            <a:r>
              <a:rPr lang="es-MX" sz="2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       Manuel Morales</a:t>
            </a:r>
          </a:p>
          <a:p>
            <a:pPr algn="ctr" defTabSz="1219170">
              <a:lnSpc>
                <a:spcPts val="2200"/>
              </a:lnSpc>
            </a:pPr>
            <a:r>
              <a:rPr lang="es-MX" sz="2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                  Alfonso </a:t>
            </a:r>
            <a:r>
              <a:rPr lang="es-MX" sz="2600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Pavello</a:t>
            </a:r>
            <a:endParaRPr lang="es-MX" sz="26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cs typeface="Arial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67945534-FB0F-4894-9F7D-999C4FDECAF7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8006036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8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12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6075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/>
      <p:bldP spid="3" grpId="0"/>
      <p:bldP spid="4" grpId="0"/>
      <p:bldP spid="7" grpId="0" animBg="1"/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7F47F833-D92F-431D-937E-D0CA17D8F155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0179990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>
            <a:extLst>
              <a:ext uri="{FF2B5EF4-FFF2-40B4-BE49-F238E27FC236}">
                <a16:creationId xmlns:a16="http://schemas.microsoft.com/office/drawing/2014/main" id="{07B2F6DA-6143-4C04-B40E-CD281D046376}"/>
              </a:ext>
            </a:extLst>
          </p:cNvPr>
          <p:cNvSpPr txBox="1"/>
          <p:nvPr/>
        </p:nvSpPr>
        <p:spPr>
          <a:xfrm>
            <a:off x="-401053" y="-497305"/>
            <a:ext cx="13074316" cy="7780421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D5167290-25E9-4C66-91CC-0BB803A7CD2C}"/>
              </a:ext>
            </a:extLst>
          </p:cNvPr>
          <p:cNvSpPr/>
          <p:nvPr/>
        </p:nvSpPr>
        <p:spPr>
          <a:xfrm>
            <a:off x="479424" y="557348"/>
            <a:ext cx="3726815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5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Casa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 </a:t>
            </a: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del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 </a:t>
            </a: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Torno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 (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Puebla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)</a:t>
            </a:r>
            <a:endParaRPr lang="es-MX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mercialScrD" panose="03000000000000000000" pitchFamily="66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6D5FEE07-4895-4265-838F-874549992755}"/>
              </a:ext>
            </a:extLst>
          </p:cNvPr>
          <p:cNvSpPr/>
          <p:nvPr/>
        </p:nvSpPr>
        <p:spPr>
          <a:xfrm>
            <a:off x="427700" y="1481321"/>
            <a:ext cx="4278507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casa tomó su nombre gracias al torno de madera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tenía a la entrada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fue declarada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Patrimonio Histórico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el INAH en 1977.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CD7BF046-E6A1-441B-BC10-CE7C6EB43CA6}"/>
              </a:ext>
            </a:extLst>
          </p:cNvPr>
          <p:cNvSpPr/>
          <p:nvPr/>
        </p:nvSpPr>
        <p:spPr>
          <a:xfrm>
            <a:off x="-1" y="3711180"/>
            <a:ext cx="4617721" cy="2336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2012 se inició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demolición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Casa del Torno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edificar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una de las cinco antiestéticas torres por las que pasaría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teleférico…</a:t>
            </a:r>
          </a:p>
        </p:txBody>
      </p:sp>
      <p:pic>
        <p:nvPicPr>
          <p:cNvPr id="6" name="Imagen 5" descr="Imagen que contiene edificio, exterior, cielo, casa&#10;&#10;Descripción generada con confianza muy alta">
            <a:extLst>
              <a:ext uri="{FF2B5EF4-FFF2-40B4-BE49-F238E27FC236}">
                <a16:creationId xmlns:a16="http://schemas.microsoft.com/office/drawing/2014/main" id="{D26AD8D6-BC53-4E94-9FC5-241C822377D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1078792"/>
            <a:ext cx="6931638" cy="4727900"/>
          </a:xfrm>
          <a:prstGeom prst="rect">
            <a:avLst/>
          </a:prstGeom>
          <a:ln w="127000" cap="rnd">
            <a:solidFill>
              <a:schemeClr val="accent6">
                <a:lumMod val="40000"/>
                <a:lumOff val="6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6B5D1CC4-1DFF-42E9-AB50-93D7E2330D84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AA79B137-81FB-4B02-BACC-F4991E7B685E}"/>
              </a:ext>
            </a:extLst>
          </p:cNvPr>
          <p:cNvSpPr/>
          <p:nvPr/>
        </p:nvSpPr>
        <p:spPr>
          <a:xfrm>
            <a:off x="491613" y="5943098"/>
            <a:ext cx="4278507" cy="412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ES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(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una perdida irreparable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1414372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1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6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1125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6625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2925"/>
                            </p:stCondLst>
                            <p:childTnLst>
                              <p:par>
                                <p:cTn id="30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" grpId="0"/>
      <p:bldP spid="3" grpId="0"/>
      <p:bldP spid="4" grpId="0"/>
      <p:bldP spid="11" grpId="0"/>
      <p:bldP spid="1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>
            <a:extLst>
              <a:ext uri="{FF2B5EF4-FFF2-40B4-BE49-F238E27FC236}">
                <a16:creationId xmlns:a16="http://schemas.microsoft.com/office/drawing/2014/main" id="{07B2F6DA-6143-4C04-B40E-CD281D046376}"/>
              </a:ext>
            </a:extLst>
          </p:cNvPr>
          <p:cNvSpPr txBox="1"/>
          <p:nvPr/>
        </p:nvSpPr>
        <p:spPr>
          <a:xfrm>
            <a:off x="-401053" y="-497305"/>
            <a:ext cx="13074316" cy="7780421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8" name="Imagen 7" descr="Imagen que contiene edificio, cielo, antiguo, exterior&#10;&#10;Descripción generada con confianza alta">
            <a:extLst>
              <a:ext uri="{FF2B5EF4-FFF2-40B4-BE49-F238E27FC236}">
                <a16:creationId xmlns:a16="http://schemas.microsoft.com/office/drawing/2014/main" id="{374BB8D3-D5BB-4976-B13A-44C07A3A4D5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166" y="1488055"/>
            <a:ext cx="6133769" cy="402784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25411D72-9D66-4F3B-914A-FF984FA8C645}"/>
              </a:ext>
            </a:extLst>
          </p:cNvPr>
          <p:cNvSpPr/>
          <p:nvPr/>
        </p:nvSpPr>
        <p:spPr>
          <a:xfrm>
            <a:off x="6459794" y="558845"/>
            <a:ext cx="5252781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“</a:t>
            </a:r>
            <a:r>
              <a:rPr lang="es-MX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Barrio del Artista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ha sido venero e inspiración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músicos y poetas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amparados por el ambiente bohemio del lugar han expresado su poesía y su música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través de diferentes épocas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Agrupación.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246E8647-14C6-477B-B631-ABB6FC7B9758}"/>
              </a:ext>
            </a:extLst>
          </p:cNvPr>
          <p:cNvSpPr/>
          <p:nvPr/>
        </p:nvSpPr>
        <p:spPr>
          <a:xfrm>
            <a:off x="5796116" y="3659107"/>
            <a:ext cx="5948457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laureados 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José </a:t>
            </a:r>
            <a:r>
              <a:rPr lang="es-MX" sz="2400" b="1" dirty="0" err="1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Recek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S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.,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Fray Jerónimo Verduzco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Don Gregorio </a:t>
            </a:r>
            <a:r>
              <a:rPr lang="es-MX" sz="2400" b="1" dirty="0" err="1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Degante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Salvador Fidel Ibarra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Delfino S. Moreno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Ernesto M. Machuca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dejaron escuchar y compusieron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algunos de sus poemas en este Barrio.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6B5D1CC4-1DFF-42E9-AB50-93D7E2330D84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500801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3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3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3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3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87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2125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9" grpId="0"/>
      <p:bldP spid="10" grpId="0"/>
      <p:bldP spid="11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345F29F4-8C97-4C07-ACF4-08A4177DBF6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8695716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peelOff"/>
      </p:transition>
    </mc:Choice>
    <mc:Fallback xmlns="">
      <p:transition spd="slow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7B6E2A8F-7207-4C4E-9B32-F7DA79682799}"/>
              </a:ext>
            </a:extLst>
          </p:cNvPr>
          <p:cNvSpPr txBox="1"/>
          <p:nvPr/>
        </p:nvSpPr>
        <p:spPr>
          <a:xfrm>
            <a:off x="-401053" y="-497305"/>
            <a:ext cx="13074316" cy="7780421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D5167290-25E9-4C66-91CC-0BB803A7CD2C}"/>
              </a:ext>
            </a:extLst>
          </p:cNvPr>
          <p:cNvSpPr/>
          <p:nvPr/>
        </p:nvSpPr>
        <p:spPr>
          <a:xfrm>
            <a:off x="495239" y="838544"/>
            <a:ext cx="7766217" cy="5221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nostalgia de aquellas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inolvidables noches bohemias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</a:t>
            </a:r>
            <a:r>
              <a:rPr lang="es-MX" sz="24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compañia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del maestro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Claudio Estrada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hermanos Román Hernández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(Agustín Román, compositor de excelentes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piezas musicales hoy en el olvido),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maestro 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Raúl Fernández Mendoza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su romántico acordeón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sus composiciones de todo género,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Salvador Salinas 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su expresión campirana,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Don Francisco Reina Reguera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Director de la Orquesta Sinfónica de Puebla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aquel entonces, dando conciertos en este lugar, y tantos más identificados 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el espíritu del “</a:t>
            </a:r>
            <a:r>
              <a:rPr lang="es-MX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Barrio del Artista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”.</a:t>
            </a:r>
          </a:p>
        </p:txBody>
      </p:sp>
      <p:pic>
        <p:nvPicPr>
          <p:cNvPr id="4" name="Imagen 3" descr="Imagen que contiene edificio, exterior&#10;&#10;Descripción generada con confianza alta">
            <a:extLst>
              <a:ext uri="{FF2B5EF4-FFF2-40B4-BE49-F238E27FC236}">
                <a16:creationId xmlns:a16="http://schemas.microsoft.com/office/drawing/2014/main" id="{1B2F2967-0E7C-4109-8D26-6B32CC8974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7285" y="793559"/>
            <a:ext cx="2981706" cy="528928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7B9C4F4E-9E25-4B7D-8DBA-5DB5338E0772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9894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2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3250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/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C5EE5AB0-184D-4205-B572-1C7F92D8D5E4}"/>
              </a:ext>
            </a:extLst>
          </p:cNvPr>
          <p:cNvSpPr txBox="1"/>
          <p:nvPr/>
        </p:nvSpPr>
        <p:spPr>
          <a:xfrm>
            <a:off x="-401053" y="-497305"/>
            <a:ext cx="13074316" cy="7780421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D5167290-25E9-4C66-91CC-0BB803A7CD2C}"/>
              </a:ext>
            </a:extLst>
          </p:cNvPr>
          <p:cNvSpPr/>
          <p:nvPr/>
        </p:nvSpPr>
        <p:spPr>
          <a:xfrm>
            <a:off x="479424" y="4704694"/>
            <a:ext cx="11233151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presencia del Maestro 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David A. Siqueiros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gran pintor 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Francisco Cornejo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y de tantos otros intelectuales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estrellas del cine nacional que apoyaron el sueño del “</a:t>
            </a:r>
            <a:r>
              <a:rPr lang="es-MX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Barrio del Artista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 que es y seguirá siendo un Rincón en el Arte.</a:t>
            </a:r>
          </a:p>
        </p:txBody>
      </p:sp>
      <p:pic>
        <p:nvPicPr>
          <p:cNvPr id="4" name="Imagen 3" descr="Imagen que contiene interior, suelo, mesa, pared&#10;&#10;Descripción generada con confianza muy alta">
            <a:extLst>
              <a:ext uri="{FF2B5EF4-FFF2-40B4-BE49-F238E27FC236}">
                <a16:creationId xmlns:a16="http://schemas.microsoft.com/office/drawing/2014/main" id="{DEEE5169-ACB6-428D-97DA-05D2BE3FA4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368" y="788906"/>
            <a:ext cx="7745730" cy="38728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6AF9E252-8DC2-4A84-8558-71F1DA127D26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EE207755-B145-453E-8FD2-B4015E67F69F}"/>
              </a:ext>
            </a:extLst>
          </p:cNvPr>
          <p:cNvSpPr/>
          <p:nvPr/>
        </p:nvSpPr>
        <p:spPr>
          <a:xfrm>
            <a:off x="8259098" y="919272"/>
            <a:ext cx="3441292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Las visitas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convivencias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personajes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talla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Diego Rivera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su esposa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señora 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Frida Kahlo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las amenas reuniones (</a:t>
            </a:r>
            <a:r>
              <a:rPr lang="es-MX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enjuagarse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boca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 con el maestro 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Fernando Murillo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(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Doctor </a:t>
            </a:r>
            <a:r>
              <a:rPr lang="es-MX" sz="2400" b="1" dirty="0" err="1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Atl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.),</a:t>
            </a:r>
          </a:p>
        </p:txBody>
      </p:sp>
    </p:spTree>
    <p:extLst>
      <p:ext uri="{BB962C8B-B14F-4D97-AF65-F5344CB8AC3E}">
        <p14:creationId xmlns:p14="http://schemas.microsoft.com/office/powerpoint/2010/main" val="3193423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0"/>
                            </p:stCondLst>
                            <p:childTnLst>
                              <p:par>
                                <p:cTn id="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3875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5" grpId="0"/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345F29F4-8C97-4C07-ACF4-08A4177DBF6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3851061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08895EE5-C2EB-4EE1-9715-598C79466533}"/>
              </a:ext>
            </a:extLst>
          </p:cNvPr>
          <p:cNvSpPr txBox="1"/>
          <p:nvPr/>
        </p:nvSpPr>
        <p:spPr>
          <a:xfrm>
            <a:off x="-401053" y="-497305"/>
            <a:ext cx="13074316" cy="7780421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D5167290-25E9-4C66-91CC-0BB803A7CD2C}"/>
              </a:ext>
            </a:extLst>
          </p:cNvPr>
          <p:cNvSpPr/>
          <p:nvPr/>
        </p:nvSpPr>
        <p:spPr>
          <a:xfrm>
            <a:off x="479424" y="1307897"/>
            <a:ext cx="2352265" cy="42601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Pero no todo ha sido bohemia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 idealismos,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agrupación ha aportado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la Cultura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Puebla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 gran número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Artistas Plásticos como:</a:t>
            </a:r>
          </a:p>
        </p:txBody>
      </p:sp>
      <p:pic>
        <p:nvPicPr>
          <p:cNvPr id="5" name="Imagen 4" descr="Imagen que contiene suelo, interior, vida, sala&#10;&#10;Descripción generada con confianza muy alta">
            <a:extLst>
              <a:ext uri="{FF2B5EF4-FFF2-40B4-BE49-F238E27FC236}">
                <a16:creationId xmlns:a16="http://schemas.microsoft.com/office/drawing/2014/main" id="{708DA1C6-59CE-41B2-818E-6C7780E9A2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690" y="958058"/>
            <a:ext cx="8819880" cy="4961182"/>
          </a:xfrm>
          <a:prstGeom prst="roundRect">
            <a:avLst>
              <a:gd name="adj" fmla="val 16667"/>
            </a:avLst>
          </a:prstGeom>
          <a:ln w="127000" cap="rnd">
            <a:solidFill>
              <a:srgbClr val="FF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8FA875F4-1AFA-4E88-B462-0A02F63285D1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480913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5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5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50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/>
      <p:bldP spid="8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08895EE5-C2EB-4EE1-9715-598C79466533}"/>
              </a:ext>
            </a:extLst>
          </p:cNvPr>
          <p:cNvSpPr txBox="1"/>
          <p:nvPr/>
        </p:nvSpPr>
        <p:spPr>
          <a:xfrm>
            <a:off x="-401053" y="-497305"/>
            <a:ext cx="13074316" cy="7780421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DB3C9742-2045-4EE5-87C3-2EAD0E6C191D}"/>
              </a:ext>
            </a:extLst>
          </p:cNvPr>
          <p:cNvSpPr/>
          <p:nvPr/>
        </p:nvSpPr>
        <p:spPr>
          <a:xfrm>
            <a:off x="479425" y="559365"/>
            <a:ext cx="11233149" cy="58631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Faustino Salazar 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(prestigiado retratista),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maestros 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Desiderio Hernández Xochitiotzin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Eliseo Tenorio Velasco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Fernando Ramírez Osorio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precursores del movimiento </a:t>
            </a:r>
            <a:r>
              <a:rPr lang="es-MX" sz="24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muralístico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de la Escuela Mexicana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 Puebla del siglo pasado, sin olvidar los nombres de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Carlos Teodoro Torres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Eduardo Villanueva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Salomón Candia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Doctor 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Esteban Aguirre Beltrán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Martín Serrano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hermanos 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Rafael y Aurelio Leonor Solís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maestro 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Roberto Castro Silva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Miguel Ángel Domínguez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quienes con la expresión de su trabajo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diferentes técnicas y temas,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han dado renombre a Puebla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latitudes fuera de nuestras fronteras.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8FA875F4-1AFA-4E88-B462-0A02F63285D1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541184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1875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3" grpId="0"/>
      <p:bldP spid="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27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345F29F4-8C97-4C07-ACF4-08A4177DBF6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437621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F2F12FC2-3AB4-4372-A53A-DC3045432454}"/>
              </a:ext>
            </a:extLst>
          </p:cNvPr>
          <p:cNvSpPr txBox="1"/>
          <p:nvPr/>
        </p:nvSpPr>
        <p:spPr>
          <a:xfrm>
            <a:off x="-401053" y="-497305"/>
            <a:ext cx="13074316" cy="7780421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D5167290-25E9-4C66-91CC-0BB803A7CD2C}"/>
              </a:ext>
            </a:extLst>
          </p:cNvPr>
          <p:cNvSpPr/>
          <p:nvPr/>
        </p:nvSpPr>
        <p:spPr>
          <a:xfrm>
            <a:off x="514379" y="566608"/>
            <a:ext cx="11191493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Fue en su momento que los socios de esta agrupación son cofundadores junto con otros artistas del Distrito Federal del Jardín del Arte de la ciudad de México (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Parque </a:t>
            </a:r>
            <a:r>
              <a:rPr lang="es-MX" sz="2400" b="1" dirty="0" err="1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Suliván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0CB1D5FB-9284-48C5-8AB5-72ECAB15A2E5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2" name="Imagen 11" descr="Imagen que contiene interior, edificio, mesa&#10;&#10;Descripción generada con confianza alta">
            <a:extLst>
              <a:ext uri="{FF2B5EF4-FFF2-40B4-BE49-F238E27FC236}">
                <a16:creationId xmlns:a16="http://schemas.microsoft.com/office/drawing/2014/main" id="{D05C904D-0670-46F5-90E9-59CDDF55C92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710" y="1685830"/>
            <a:ext cx="8157673" cy="46047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744134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875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" grpId="0"/>
      <p:bldP spid="10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F2F12FC2-3AB4-4372-A53A-DC3045432454}"/>
              </a:ext>
            </a:extLst>
          </p:cNvPr>
          <p:cNvSpPr txBox="1"/>
          <p:nvPr/>
        </p:nvSpPr>
        <p:spPr>
          <a:xfrm>
            <a:off x="-401053" y="-497305"/>
            <a:ext cx="13074316" cy="7780421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AD9498D2-C576-486D-9316-96B956F4F396}"/>
              </a:ext>
            </a:extLst>
          </p:cNvPr>
          <p:cNvSpPr/>
          <p:nvPr/>
        </p:nvSpPr>
        <p:spPr>
          <a:xfrm>
            <a:off x="6813755" y="1629008"/>
            <a:ext cx="4898821" cy="3618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 actualidad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cobija en sus espacios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un gran numero de jóvenes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se han formado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sus talleres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hoy en día son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estos nuevos valores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quienes transmitirán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venideras generaciones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sus conceptos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sobre la plástica.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0CB1D5FB-9284-48C5-8AB5-72ECAB15A2E5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5" name="Imagen 4" descr="Imagen que contiene persona, personas, hombre, sentado&#10;&#10;Descripción generada con confianza muy alta">
            <a:extLst>
              <a:ext uri="{FF2B5EF4-FFF2-40B4-BE49-F238E27FC236}">
                <a16:creationId xmlns:a16="http://schemas.microsoft.com/office/drawing/2014/main" id="{A7D4CA18-9EB6-4A10-A8AF-8B8029E674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904" y="1269791"/>
            <a:ext cx="6924270" cy="476181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433055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9375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3" grpId="0"/>
      <p:bldP spid="10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6CDF8034-212C-48E2-8BD7-9E0EBE66254B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7878702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F2F12FC2-3AB4-4372-A53A-DC3045432454}"/>
              </a:ext>
            </a:extLst>
          </p:cNvPr>
          <p:cNvSpPr txBox="1"/>
          <p:nvPr/>
        </p:nvSpPr>
        <p:spPr>
          <a:xfrm>
            <a:off x="-401053" y="-497305"/>
            <a:ext cx="13074316" cy="7780421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0EF2655C-94DC-45A8-A465-B2301B4B9F34}"/>
              </a:ext>
            </a:extLst>
          </p:cNvPr>
          <p:cNvSpPr/>
          <p:nvPr/>
        </p:nvSpPr>
        <p:spPr>
          <a:xfrm>
            <a:off x="479424" y="557672"/>
            <a:ext cx="4894681" cy="45807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pesar de todas las vicisitudes y limitaciones que se han tenido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través de 67 años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de que se nos detracte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ser un grupo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una imagen plástica conservadora,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nuevos elementos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tienen la libertad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acogerse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las escuelas costumbristas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 abrir su creatividad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potencialidad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nuevas expresiones plásticas.</a:t>
            </a:r>
          </a:p>
        </p:txBody>
      </p:sp>
      <p:pic>
        <p:nvPicPr>
          <p:cNvPr id="6" name="Imagen 5" descr="Imagen que contiene persona, mesa, interior&#10;&#10;Descripción generada con confianza muy alta">
            <a:extLst>
              <a:ext uri="{FF2B5EF4-FFF2-40B4-BE49-F238E27FC236}">
                <a16:creationId xmlns:a16="http://schemas.microsoft.com/office/drawing/2014/main" id="{0BA450F3-D032-45C3-A8F1-BC37CCCCD8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7641" y="682108"/>
            <a:ext cx="6326503" cy="421766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5AE5C5AF-C907-4685-AF12-72DF9E83289F}"/>
              </a:ext>
            </a:extLst>
          </p:cNvPr>
          <p:cNvSpPr/>
          <p:nvPr/>
        </p:nvSpPr>
        <p:spPr>
          <a:xfrm>
            <a:off x="479425" y="5581144"/>
            <a:ext cx="11233150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Este es el “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Barrio del Artista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”, Barrio Bohemio, tradición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arte y la cultura en nuestra Puebla Histórica y Colonial.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0CB1D5FB-9284-48C5-8AB5-72ECAB15A2E5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96461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5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5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4250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4" grpId="0"/>
      <p:bldP spid="9" grpId="0"/>
      <p:bldP spid="10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9659A5AA-188D-4982-BA45-777CDBFC5E85}"/>
              </a:ext>
            </a:extLst>
          </p:cNvPr>
          <p:cNvSpPr txBox="1"/>
          <p:nvPr/>
        </p:nvSpPr>
        <p:spPr>
          <a:xfrm>
            <a:off x="-401053" y="-497305"/>
            <a:ext cx="13074316" cy="7780421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2F36693C-8487-4C22-9207-03146B84E9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572" y="561474"/>
            <a:ext cx="10139494" cy="5743073"/>
          </a:xfrm>
          <a:prstGeom prst="rect">
            <a:avLst/>
          </a:prstGeom>
          <a:ln w="127000" cap="rnd">
            <a:solidFill>
              <a:srgbClr val="00206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522FBCA4-3681-43D0-9374-257A59BD5FAC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070264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30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866AB7D7-D765-465A-800E-1D0F19D618C2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1807657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>
            <a:extLst>
              <a:ext uri="{FF2B5EF4-FFF2-40B4-BE49-F238E27FC236}">
                <a16:creationId xmlns:a16="http://schemas.microsoft.com/office/drawing/2014/main" id="{FE6C3172-C4F8-49F5-A9EF-95BD08E2FA97}"/>
              </a:ext>
            </a:extLst>
          </p:cNvPr>
          <p:cNvSpPr txBox="1"/>
          <p:nvPr/>
        </p:nvSpPr>
        <p:spPr>
          <a:xfrm>
            <a:off x="-401053" y="-497305"/>
            <a:ext cx="13074316" cy="7780421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D5167290-25E9-4C66-91CC-0BB803A7CD2C}"/>
              </a:ext>
            </a:extLst>
          </p:cNvPr>
          <p:cNvSpPr/>
          <p:nvPr/>
        </p:nvSpPr>
        <p:spPr>
          <a:xfrm>
            <a:off x="513349" y="560664"/>
            <a:ext cx="7443535" cy="431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El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 </a:t>
            </a: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tradicional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 </a:t>
            </a: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Barrio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 </a:t>
            </a: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del</a:t>
            </a:r>
            <a:r>
              <a:rPr lang="es-MX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 </a:t>
            </a: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Artista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02E451AC-449E-425B-A73D-B4BB713070E6}"/>
              </a:ext>
            </a:extLst>
          </p:cNvPr>
          <p:cNvSpPr/>
          <p:nvPr/>
        </p:nvSpPr>
        <p:spPr>
          <a:xfrm>
            <a:off x="8341894" y="804395"/>
            <a:ext cx="3370679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Texto Publicado por: </a:t>
            </a:r>
            <a:r>
              <a:rPr lang="es-MX" sz="2400" b="1" dirty="0" err="1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Itandehui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dirty="0" err="1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Aguila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En: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Atractivos turísticos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Sin Comentarios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8460DEBB-6DA1-4296-AF30-2A397A06EC98}"/>
              </a:ext>
            </a:extLst>
          </p:cNvPr>
          <p:cNvSpPr/>
          <p:nvPr/>
        </p:nvSpPr>
        <p:spPr>
          <a:xfrm>
            <a:off x="8069179" y="2472775"/>
            <a:ext cx="3641557" cy="3618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 8 Norte No. 410 de la ciudad de Puebla, se encuentra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tradicional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Barrio del Artista,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 lugar en el que diferentes pintores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reúnen para crear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difundir sus obras con los turistas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visitan la ciudad.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B78D599F-4891-4D58-B29A-FD02477CD570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3" name="Imagen 12" descr="Imagen que contiene persona, suelo, mesa, edificio&#10;&#10;Descripción generada con confianza alta">
            <a:extLst>
              <a:ext uri="{FF2B5EF4-FFF2-40B4-BE49-F238E27FC236}">
                <a16:creationId xmlns:a16="http://schemas.microsoft.com/office/drawing/2014/main" id="{D156FF2F-9656-4FB5-8CAC-F01939EF2B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349" y="1716506"/>
            <a:ext cx="7443535" cy="42245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777727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625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9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9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9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8625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" grpId="0"/>
      <p:bldP spid="3" grpId="0"/>
      <p:bldP spid="4" grpId="0"/>
      <p:bldP spid="11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>
            <a:extLst>
              <a:ext uri="{FF2B5EF4-FFF2-40B4-BE49-F238E27FC236}">
                <a16:creationId xmlns:a16="http://schemas.microsoft.com/office/drawing/2014/main" id="{FE6C3172-C4F8-49F5-A9EF-95BD08E2FA97}"/>
              </a:ext>
            </a:extLst>
          </p:cNvPr>
          <p:cNvSpPr txBox="1"/>
          <p:nvPr/>
        </p:nvSpPr>
        <p:spPr>
          <a:xfrm>
            <a:off x="-401053" y="-497305"/>
            <a:ext cx="13074316" cy="7780421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9" name="Imagen 8" descr="Imagen que contiene edificio, exterior, suelo, cielo&#10;&#10;Descripción generada con confianza muy alta">
            <a:extLst>
              <a:ext uri="{FF2B5EF4-FFF2-40B4-BE49-F238E27FC236}">
                <a16:creationId xmlns:a16="http://schemas.microsoft.com/office/drawing/2014/main" id="{C5666A4E-AA28-4643-84D3-586F9907D8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3198" y="1267326"/>
            <a:ext cx="6723728" cy="50427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432C70A9-35F4-43D8-8CA4-7363CD879993}"/>
              </a:ext>
            </a:extLst>
          </p:cNvPr>
          <p:cNvSpPr/>
          <p:nvPr/>
        </p:nvSpPr>
        <p:spPr>
          <a:xfrm>
            <a:off x="497459" y="563757"/>
            <a:ext cx="11181039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estima que El Barrio del Artista recibe -</a:t>
            </a:r>
            <a:r>
              <a:rPr lang="es-MX" sz="24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cada día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-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más de 800 visitantes, debido a que su atractiva decoración barroca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57782358-DEA4-45E6-81C3-CB9A77054825}"/>
              </a:ext>
            </a:extLst>
          </p:cNvPr>
          <p:cNvSpPr/>
          <p:nvPr/>
        </p:nvSpPr>
        <p:spPr>
          <a:xfrm>
            <a:off x="513502" y="3643848"/>
            <a:ext cx="4190245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pueden apreciar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monumentos de bronce de José Márquez Figueroa, promotor del Barrio y de los autores de la canción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“</a:t>
            </a:r>
            <a:r>
              <a:rPr lang="es-MX" sz="2400" b="1" dirty="0">
                <a:solidFill>
                  <a:srgbClr val="5D288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Qué chula es Puebla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Rafael Hernández y Bernardo San Cristóbal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;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B78D599F-4891-4D58-B29A-FD02477CD570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72E5950D-7C84-46A1-BD56-DAB0B4674D40}"/>
              </a:ext>
            </a:extLst>
          </p:cNvPr>
          <p:cNvSpPr/>
          <p:nvPr/>
        </p:nvSpPr>
        <p:spPr>
          <a:xfrm>
            <a:off x="465074" y="1165336"/>
            <a:ext cx="4489695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 hace ideal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dar un paseo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conocer los talleres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los pintores y artistas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trabajan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la vista del público.</a:t>
            </a:r>
          </a:p>
        </p:txBody>
      </p:sp>
    </p:spTree>
    <p:extLst>
      <p:ext uri="{BB962C8B-B14F-4D97-AF65-F5344CB8AC3E}">
        <p14:creationId xmlns:p14="http://schemas.microsoft.com/office/powerpoint/2010/main" val="946185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7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2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3125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5" grpId="0"/>
      <p:bldP spid="10" grpId="0"/>
      <p:bldP spid="11" grpId="0"/>
      <p:bldP spid="13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866AB7D7-D765-465A-800E-1D0F19D618C2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9493948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0FAAFCBD-1928-4122-BF15-C0C47D9CFE39}"/>
              </a:ext>
            </a:extLst>
          </p:cNvPr>
          <p:cNvSpPr txBox="1"/>
          <p:nvPr/>
        </p:nvSpPr>
        <p:spPr>
          <a:xfrm>
            <a:off x="-401053" y="-497305"/>
            <a:ext cx="13074316" cy="7780421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D5167290-25E9-4C66-91CC-0BB803A7CD2C}"/>
              </a:ext>
            </a:extLst>
          </p:cNvPr>
          <p:cNvSpPr/>
          <p:nvPr/>
        </p:nvSpPr>
        <p:spPr>
          <a:xfrm>
            <a:off x="479425" y="563768"/>
            <a:ext cx="11233151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de los poetas poblanos José </a:t>
            </a:r>
            <a:r>
              <a:rPr lang="es-MX" sz="24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Recek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Saade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y María Sánchez Robredo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además de que en  ocasiones se realizan conciertos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algunas obras de teatro al aire libre.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39176A92-3C38-44C7-89A1-3C84710BB800}"/>
              </a:ext>
            </a:extLst>
          </p:cNvPr>
          <p:cNvSpPr/>
          <p:nvPr/>
        </p:nvSpPr>
        <p:spPr>
          <a:xfrm>
            <a:off x="515846" y="5889739"/>
            <a:ext cx="11196730" cy="412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Conoce Todo Acerca del Barrio Del Artista en Puebla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53FB2F90-9B9B-4CB4-B54E-0896378208FB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7" name="Imagen 6" descr="Imagen que contiene árbol, edificio&#10;&#10;Descripción generada con confianza muy alta">
            <a:extLst>
              <a:ext uri="{FF2B5EF4-FFF2-40B4-BE49-F238E27FC236}">
                <a16:creationId xmlns:a16="http://schemas.microsoft.com/office/drawing/2014/main" id="{E9AE9AB0-CCB6-4D31-92DD-EB7B850B64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292" y="1726091"/>
            <a:ext cx="11117862" cy="3984896"/>
          </a:xfrm>
          <a:prstGeom prst="roundRect">
            <a:avLst>
              <a:gd name="adj" fmla="val 16667"/>
            </a:avLst>
          </a:prstGeom>
          <a:ln w="76200">
            <a:solidFill>
              <a:srgbClr val="FFC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22345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3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3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37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250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/>
      <p:bldP spid="3" grpId="0"/>
      <p:bldP spid="8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0FAAFCBD-1928-4122-BF15-C0C47D9CFE39}"/>
              </a:ext>
            </a:extLst>
          </p:cNvPr>
          <p:cNvSpPr txBox="1"/>
          <p:nvPr/>
        </p:nvSpPr>
        <p:spPr>
          <a:xfrm>
            <a:off x="-401053" y="-497305"/>
            <a:ext cx="13074316" cy="7780421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6342A272-F274-41E1-95BB-16FBB1D1F458}"/>
              </a:ext>
            </a:extLst>
          </p:cNvPr>
          <p:cNvSpPr/>
          <p:nvPr/>
        </p:nvSpPr>
        <p:spPr>
          <a:xfrm>
            <a:off x="7700212" y="1478165"/>
            <a:ext cx="4012364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Barrio del Artista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 un barrio en Puebla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desprende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 encanto maravilloso, todo aquel que lo conoce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asegura que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tan solo llegar despierta en ellos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 ánimo de sentarse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sus bancas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admirar su hermosa arquitectura.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53FB2F90-9B9B-4CB4-B54E-0896378208FB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0" name="Imagen 9" descr="Imagen que contiene exterior, árbol, edificio, calle&#10;&#10;Descripción generada con confianza muy alta">
            <a:extLst>
              <a:ext uri="{FF2B5EF4-FFF2-40B4-BE49-F238E27FC236}">
                <a16:creationId xmlns:a16="http://schemas.microsoft.com/office/drawing/2014/main" id="{967994DB-CB33-4DE0-A144-8A06E71375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572" y="818143"/>
            <a:ext cx="7207640" cy="52373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95122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5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625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6" grpId="0"/>
      <p:bldP spid="8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6CDF8034-212C-48E2-8BD7-9E0EBE66254B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5955104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06010E8C-1324-4733-8E85-DE8145F3C69B}"/>
              </a:ext>
            </a:extLst>
          </p:cNvPr>
          <p:cNvSpPr txBox="1"/>
          <p:nvPr/>
        </p:nvSpPr>
        <p:spPr>
          <a:xfrm>
            <a:off x="-401053" y="-497305"/>
            <a:ext cx="13074316" cy="7780421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D5167290-25E9-4C66-91CC-0BB803A7CD2C}"/>
              </a:ext>
            </a:extLst>
          </p:cNvPr>
          <p:cNvSpPr/>
          <p:nvPr/>
        </p:nvSpPr>
        <p:spPr>
          <a:xfrm>
            <a:off x="479425" y="2091767"/>
            <a:ext cx="5562597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Este barrio es un oasis,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 paraíso envuelto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una magia especial,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comentó el maestro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Aurelio Leonor Solís,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Presidente de la Unión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Artistas Plásticas AC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dicho barrio.</a:t>
            </a:r>
          </a:p>
        </p:txBody>
      </p:sp>
      <p:pic>
        <p:nvPicPr>
          <p:cNvPr id="4" name="Imagen 3" descr="Imagen que contiene árbol, exterior&#10;&#10;Descripción generada con confianza muy alta">
            <a:extLst>
              <a:ext uri="{FF2B5EF4-FFF2-40B4-BE49-F238E27FC236}">
                <a16:creationId xmlns:a16="http://schemas.microsoft.com/office/drawing/2014/main" id="{B98A34A9-10F3-4876-924F-56CF76180F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653712"/>
            <a:ext cx="5562597" cy="5562597"/>
          </a:xfrm>
          <a:prstGeom prst="rect">
            <a:avLst/>
          </a:prstGeom>
          <a:ln w="127000" cap="rnd">
            <a:solidFill>
              <a:srgbClr val="00206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666CD7CF-C2F1-4745-8CC3-4E70A04FF1D2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498940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9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9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9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9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4875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" grpId="0"/>
      <p:bldP spid="9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06010E8C-1324-4733-8E85-DE8145F3C69B}"/>
              </a:ext>
            </a:extLst>
          </p:cNvPr>
          <p:cNvSpPr txBox="1"/>
          <p:nvPr/>
        </p:nvSpPr>
        <p:spPr>
          <a:xfrm>
            <a:off x="-401053" y="-497305"/>
            <a:ext cx="13074316" cy="7780421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3A4923CF-6357-4448-8E79-BBD6BC247CAA}"/>
              </a:ext>
            </a:extLst>
          </p:cNvPr>
          <p:cNvSpPr/>
          <p:nvPr/>
        </p:nvSpPr>
        <p:spPr>
          <a:xfrm>
            <a:off x="8037095" y="990493"/>
            <a:ext cx="3670199" cy="49013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décadas, 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Unión de Artes Plásticas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ha promovido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expresión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nuestras tradiciones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dando oportunidad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un espacio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escuelas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bailes folklóricos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teatrales,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organizando festivales en la plazuela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diversas festividades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carácter popular.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666CD7CF-C2F1-4745-8CC3-4E70A04FF1D2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8" name="Imagen 7" descr="Imagen que contiene persona, edificio, exterior, suelo&#10;&#10;Descripción generada con confianza muy alta">
            <a:extLst>
              <a:ext uri="{FF2B5EF4-FFF2-40B4-BE49-F238E27FC236}">
                <a16:creationId xmlns:a16="http://schemas.microsoft.com/office/drawing/2014/main" id="{F94940B0-066C-4152-AAF6-74A6B0F883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366" y="930822"/>
            <a:ext cx="7542985" cy="50207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725819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8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8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350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5" grpId="0"/>
      <p:bldP spid="9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25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6CDF8034-212C-48E2-8BD7-9E0EBE66254B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0709068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06010E8C-1324-4733-8E85-DE8145F3C69B}"/>
              </a:ext>
            </a:extLst>
          </p:cNvPr>
          <p:cNvSpPr txBox="1"/>
          <p:nvPr/>
        </p:nvSpPr>
        <p:spPr>
          <a:xfrm>
            <a:off x="-401053" y="-497305"/>
            <a:ext cx="13074316" cy="7780421"/>
          </a:xfrm>
          <a:prstGeom prst="rect">
            <a:avLst/>
          </a:prstGeom>
          <a:solidFill>
            <a:sysClr val="window" lastClr="FFFFFF">
              <a:alpha val="60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F144F005-324E-46C8-B236-1244197286F9}"/>
              </a:ext>
            </a:extLst>
          </p:cNvPr>
          <p:cNvSpPr/>
          <p:nvPr/>
        </p:nvSpPr>
        <p:spPr>
          <a:xfrm>
            <a:off x="479424" y="1468537"/>
            <a:ext cx="4654049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 la galería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José Luis Rodríguez Alconedo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foro donde se muestra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actualidad de la música,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poesía y todo tipo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inquietudes culturales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diferentes niveles,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contando con exposiciones individuales, colectivas,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de invitados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todo el estado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del interior del país.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666CD7CF-C2F1-4745-8CC3-4E70A04FF1D2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7" name="Imagen 6" descr="Imagen que contiene persona, interior, techo, personas&#10;&#10;Descripción generada con confianza muy alta">
            <a:extLst>
              <a:ext uri="{FF2B5EF4-FFF2-40B4-BE49-F238E27FC236}">
                <a16:creationId xmlns:a16="http://schemas.microsoft.com/office/drawing/2014/main" id="{F5351EBF-804D-4E36-9DFD-829DEDC8CF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3158" y="1255123"/>
            <a:ext cx="6491291" cy="4327527"/>
          </a:xfrm>
          <a:prstGeom prst="snip2DiagRect">
            <a:avLst>
              <a:gd name="adj1" fmla="val 16061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19340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50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6" grpId="0"/>
      <p:bldP spid="9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6CDF8034-212C-48E2-8BD7-9E0EBE66254B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028590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7590193" y="984553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9591921" y="76397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85676">
            <a:off x="-1600101" y="1835310"/>
            <a:ext cx="1269917" cy="446756"/>
          </a:xfrm>
          <a:prstGeom prst="rect">
            <a:avLst/>
          </a:prstGeom>
        </p:spPr>
      </p:pic>
      <p:sp>
        <p:nvSpPr>
          <p:cNvPr id="2" name="9 Rectángulo"/>
          <p:cNvSpPr/>
          <p:nvPr/>
        </p:nvSpPr>
        <p:spPr>
          <a:xfrm>
            <a:off x="36147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Presentación sin fines de lucro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Barrio del artista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Alejandro </a:t>
            </a:r>
            <a:r>
              <a:rPr lang="es-ES" sz="3200" b="1" kern="0" spc="5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latin typeface="Edwardian Script ITC" pitchFamily="66" charset="0"/>
              </a:rPr>
              <a:t>F</a:t>
            </a: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ernandez</a:t>
            </a:r>
            <a:endParaRPr kumimoji="0" lang="es-ES" sz="3200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34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20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6" name="Imagen 15" descr="Imagen que contiene edificio, suelo, exterior&#10;&#10;Descripción generada con confianza muy alta">
            <a:extLst>
              <a:ext uri="{FF2B5EF4-FFF2-40B4-BE49-F238E27FC236}">
                <a16:creationId xmlns:a16="http://schemas.microsoft.com/office/drawing/2014/main" id="{04CA53B1-9A32-42BB-82EB-80BCF421F4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10" y="-2"/>
            <a:ext cx="12174389" cy="6890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1760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animMotion origin="layout" path="M -3.33333E-6 -1.48148E-6 L 1.2237 -0.20671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185" y="-1034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5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2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47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58" dur="3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3" dur="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8148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4899095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2783</TotalTime>
  <Words>2331</Words>
  <Application>Microsoft Office PowerPoint</Application>
  <PresentationFormat>Panorámica</PresentationFormat>
  <Paragraphs>466</Paragraphs>
  <Slides>56</Slides>
  <Notes>51</Notes>
  <HiddenSlides>0</HiddenSlides>
  <MMClips>2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56</vt:i4>
      </vt:variant>
    </vt:vector>
  </HeadingPairs>
  <TitlesOfParts>
    <vt:vector size="70" baseType="lpstr">
      <vt:lpstr>Algerian</vt:lpstr>
      <vt:lpstr>Arial</vt:lpstr>
      <vt:lpstr>Arial Narrow</vt:lpstr>
      <vt:lpstr>Arial Rounded MT Bold</vt:lpstr>
      <vt:lpstr>Calibri</vt:lpstr>
      <vt:lpstr>Calibri Light</vt:lpstr>
      <vt:lpstr>CommercialScrD</vt:lpstr>
      <vt:lpstr>Cooper Black</vt:lpstr>
      <vt:lpstr>Edwardian Script ITC</vt:lpstr>
      <vt:lpstr>Kristen ITC</vt:lpstr>
      <vt:lpstr>Times New Roman</vt:lpstr>
      <vt:lpstr>Verdana</vt:lpstr>
      <vt:lpstr>Tema de Office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16  Barrio del artista  34' 20"  M</dc:title>
  <dc:creator>Eagle's nest</dc:creator>
  <cp:lastModifiedBy>Eagle's nest</cp:lastModifiedBy>
  <cp:revision>213</cp:revision>
  <dcterms:created xsi:type="dcterms:W3CDTF">2018-02-11T10:42:39Z</dcterms:created>
  <dcterms:modified xsi:type="dcterms:W3CDTF">2018-12-04T13:23:25Z</dcterms:modified>
</cp:coreProperties>
</file>