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3"/>
  </p:notesMasterIdLst>
  <p:sldIdLst>
    <p:sldId id="479" r:id="rId3"/>
    <p:sldId id="512" r:id="rId4"/>
    <p:sldId id="527" r:id="rId5"/>
    <p:sldId id="528" r:id="rId6"/>
    <p:sldId id="529" r:id="rId7"/>
    <p:sldId id="530" r:id="rId8"/>
    <p:sldId id="531" r:id="rId9"/>
    <p:sldId id="532" r:id="rId10"/>
    <p:sldId id="336" r:id="rId11"/>
    <p:sldId id="481" r:id="rId12"/>
    <p:sldId id="533" r:id="rId13"/>
    <p:sldId id="485" r:id="rId14"/>
    <p:sldId id="486" r:id="rId15"/>
    <p:sldId id="488" r:id="rId16"/>
    <p:sldId id="534" r:id="rId17"/>
    <p:sldId id="444" r:id="rId18"/>
    <p:sldId id="445" r:id="rId19"/>
    <p:sldId id="490" r:id="rId20"/>
    <p:sldId id="491" r:id="rId21"/>
    <p:sldId id="536" r:id="rId22"/>
    <p:sldId id="493" r:id="rId23"/>
    <p:sldId id="494" r:id="rId24"/>
    <p:sldId id="495" r:id="rId25"/>
    <p:sldId id="513" r:id="rId26"/>
    <p:sldId id="514" r:id="rId27"/>
    <p:sldId id="515" r:id="rId28"/>
    <p:sldId id="537" r:id="rId29"/>
    <p:sldId id="517" r:id="rId30"/>
    <p:sldId id="518" r:id="rId31"/>
    <p:sldId id="538" r:id="rId32"/>
    <p:sldId id="519" r:id="rId33"/>
    <p:sldId id="539" r:id="rId34"/>
    <p:sldId id="521" r:id="rId35"/>
    <p:sldId id="546" r:id="rId36"/>
    <p:sldId id="522" r:id="rId37"/>
    <p:sldId id="545" r:id="rId38"/>
    <p:sldId id="540" r:id="rId39"/>
    <p:sldId id="524" r:id="rId40"/>
    <p:sldId id="525" r:id="rId41"/>
    <p:sldId id="526" r:id="rId42"/>
    <p:sldId id="451" r:id="rId43"/>
    <p:sldId id="449" r:id="rId44"/>
    <p:sldId id="498" r:id="rId45"/>
    <p:sldId id="541" r:id="rId46"/>
    <p:sldId id="456" r:id="rId47"/>
    <p:sldId id="542" r:id="rId48"/>
    <p:sldId id="457" r:id="rId49"/>
    <p:sldId id="501" r:id="rId50"/>
    <p:sldId id="455" r:id="rId51"/>
    <p:sldId id="500" r:id="rId52"/>
    <p:sldId id="464" r:id="rId53"/>
    <p:sldId id="503" r:id="rId54"/>
    <p:sldId id="543" r:id="rId55"/>
    <p:sldId id="508" r:id="rId56"/>
    <p:sldId id="509" r:id="rId57"/>
    <p:sldId id="544" r:id="rId58"/>
    <p:sldId id="506" r:id="rId59"/>
    <p:sldId id="511" r:id="rId60"/>
    <p:sldId id="480" r:id="rId61"/>
    <p:sldId id="547" r:id="rId62"/>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ZSrwScrdetvtqmuWHIEcQ==" hashData="9cYHVvHysF49G3pPLWD5CtlGER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15" autoAdjust="0"/>
    <p:restoredTop sz="96338" autoAdjust="0"/>
  </p:normalViewPr>
  <p:slideViewPr>
    <p:cSldViewPr>
      <p:cViewPr>
        <p:scale>
          <a:sx n="60" d="100"/>
          <a:sy n="60" d="100"/>
        </p:scale>
        <p:origin x="912"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15/06/2026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1AEE4D29-CF21-41D8-8B65-321545BBB5DE}" type="slidenum">
              <a:rPr lang="es-ES"/>
              <a:pPr/>
              <a:t>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29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50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15/06/2026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15/06/2026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15/06/2026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15/06/2026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15/06/2026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15/06/2026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15/06/2026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15/06/2026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15/06/2026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15/06/2026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15/06/2026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561895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15/06/2026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86819442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bin"/><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3.bin"/><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De Navas de Tolosa a Reyes Católicos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7 La carga de los tres reyes - Las Navas de Tolosa.jpg"/>
          <p:cNvPicPr>
            <a:picLocks noChangeAspect="1"/>
          </p:cNvPicPr>
          <p:nvPr/>
        </p:nvPicPr>
        <p:blipFill>
          <a:blip r:embed="rId2" cstate="print"/>
          <a:stretch>
            <a:fillRect/>
          </a:stretch>
        </p:blipFill>
        <p:spPr>
          <a:xfrm>
            <a:off x="0" y="0"/>
            <a:ext cx="9144000" cy="5715000"/>
          </a:xfrm>
          <a:prstGeom prst="rect">
            <a:avLst/>
          </a:prstGeom>
        </p:spPr>
      </p:pic>
      <p:sp>
        <p:nvSpPr>
          <p:cNvPr id="6" name="5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357290" y="0"/>
            <a:ext cx="5976664" cy="707886"/>
          </a:xfrm>
          <a:prstGeom prst="rect">
            <a:avLst/>
          </a:prstGeom>
          <a:noFill/>
        </p:spPr>
        <p:txBody>
          <a:bodyPr wrap="none" lIns="91440" tIns="45720" rIns="91440" bIns="45720">
            <a:prstTxWarp prst="textChevron">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Las Navas de Tolosa </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428596" y="785798"/>
            <a:ext cx="835824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batalla de las Navas de Tolosa es de especial importancia para la Reconquista, y un hito en la Historia de la Humanidad.</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Para llegar a la misma debieron concurrir una serie de hechos: la caída del imperio almorávide propiciada por los almohades; el avance de los reinos hispánicos a costa de las segundas taifas; la proclamación de la yihad en el mundo islámico para combatir a los reinos hispánicos, y finalmente el espíritu de cruzada existente en Roma y en el mundo europeo se daban cuenta que en España existía una cruzada secular que no había sido atendida más que por los españoles.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57158" y="4143384"/>
            <a:ext cx="8286808"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Al fin, a pesar de la predicación de cruzada por toda Europa, la batalla decisiva, la de las Navas de Tolosa, sería un acontecimiento estrictamente español. España, en 1212, como en el 721, salvaba a Europa de la barbarie musulmana.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6000">
        <p:split orient="vert"/>
      </p:transition>
    </mc:Choice>
    <mc:Fallback>
      <p:transition spd="slow" advTm="7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52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AUTOS DE LUJO-HD\banco-de-imagenes-de-pantalla-gratis-autos-marca-audi-3.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Sol"/>
          <p:cNvSpPr/>
          <p:nvPr/>
        </p:nvSpPr>
        <p:spPr>
          <a:xfrm>
            <a:off x="1692276" y="0"/>
            <a:ext cx="5688013" cy="5898444"/>
          </a:xfrm>
          <a:prstGeom prst="sun">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Sol"/>
          <p:cNvSpPr/>
          <p:nvPr/>
        </p:nvSpPr>
        <p:spPr>
          <a:xfrm>
            <a:off x="1692276" y="0"/>
            <a:ext cx="5688013" cy="5898444"/>
          </a:xfrm>
          <a:prstGeom prst="sun">
            <a:avLst/>
          </a:prstGeom>
          <a:blipFill>
            <a:blip r:embed="rId3" cstate="print"/>
            <a:stretch>
              <a:fillRect/>
            </a:stretch>
          </a:blip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42910" y="4071946"/>
            <a:ext cx="807249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Alfonso VIII fue rey de Castilla. Nació en 1155, quien fue hijo de Sancho III, a quien sucedió en 1158, bajo la tutela de Gutiérrez de Castro; pero los Lara lograron arrebatarle la tutela, lo que dio lugar a una guerra civil entre ambos bandos; el rey de Navarra, Sancho IV, aprovechó la ocasión para apropiarse varias plazas de La Rioja.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6432002" y="1071550"/>
            <a:ext cx="1951175" cy="46166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Alfonso VIII</a:t>
            </a:r>
            <a:endParaRPr lang="es-ES" sz="2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wipe/>
        <p:sndAc>
          <p:stSnd loop="1">
            <p:snd r:embed="rId2" name="Variadas 1.wav"/>
          </p:stSnd>
        </p:sndAc>
      </p:transition>
    </mc:Choice>
    <mc:Fallback>
      <p:transition spd="slow" advTm="42000">
        <p:wipe/>
        <p:sndAc>
          <p:stSnd loop="1">
            <p:snd r:embed="rId2" name="Variada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fmla="#ppt_w*sin(2.5*pi*$)">
                                          <p:val>
                                            <p:fltVal val="0"/>
                                          </p:val>
                                        </p:tav>
                                        <p:tav tm="100000">
                                          <p:val>
                                            <p:fltVal val="1"/>
                                          </p:val>
                                        </p:tav>
                                      </p:tavLst>
                                    </p:anim>
                                    <p:anim calcmode="lin" valueType="num">
                                      <p:cBhvr>
                                        <p:cTn id="8" dur="4000" fill="hold"/>
                                        <p:tgtEl>
                                          <p:spTgt spid="6"/>
                                        </p:tgtEl>
                                        <p:attrNameLst>
                                          <p:attrName>ppt_h</p:attrName>
                                        </p:attrNameLst>
                                      </p:cBhvr>
                                      <p:tavLst>
                                        <p:tav tm="0">
                                          <p:val>
                                            <p:strVal val="#ppt_h"/>
                                          </p:val>
                                        </p:tav>
                                        <p:tav tm="100000">
                                          <p:val>
                                            <p:strVal val="#ppt_h"/>
                                          </p:val>
                                        </p:tav>
                                      </p:tavLst>
                                    </p:anim>
                                  </p:childTnLst>
                                </p:cTn>
                              </p:par>
                              <p:par>
                                <p:cTn id="9" presetID="8" presetClass="emph" presetSubtype="0" fill="hold" grpId="1" nodeType="withEffect">
                                  <p:stCondLst>
                                    <p:cond delay="0"/>
                                  </p:stCondLst>
                                  <p:childTnLst>
                                    <p:animRot by="21600000">
                                      <p:cBhvr>
                                        <p:cTn id="10" dur="4000" fill="hold"/>
                                        <p:tgtEl>
                                          <p:spTgt spid="6"/>
                                        </p:tgtEl>
                                        <p:attrNameLst>
                                          <p:attrName>r</p:attrName>
                                        </p:attrNameLst>
                                      </p:cBhvr>
                                    </p:animRot>
                                  </p:childTnLst>
                                </p:cTn>
                              </p:par>
                              <p:par>
                                <p:cTn id="11" presetID="19"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fmla="#ppt_w*sin(2.5*pi*$)">
                                          <p:val>
                                            <p:fltVal val="0"/>
                                          </p:val>
                                        </p:tav>
                                        <p:tav tm="100000">
                                          <p:val>
                                            <p:fltVal val="1"/>
                                          </p:val>
                                        </p:tav>
                                      </p:tavLst>
                                    </p:anim>
                                    <p:anim calcmode="lin" valueType="num">
                                      <p:cBhvr>
                                        <p:cTn id="14" dur="4000" fill="hold"/>
                                        <p:tgtEl>
                                          <p:spTgt spid="7"/>
                                        </p:tgtEl>
                                        <p:attrNameLst>
                                          <p:attrName>ppt_h</p:attrName>
                                        </p:attrNameLst>
                                      </p:cBhvr>
                                      <p:tavLst>
                                        <p:tav tm="0">
                                          <p:val>
                                            <p:strVal val="#ppt_h"/>
                                          </p:val>
                                        </p:tav>
                                        <p:tav tm="100000">
                                          <p:val>
                                            <p:strVal val="#ppt_h"/>
                                          </p:val>
                                        </p:tav>
                                      </p:tavLst>
                                    </p:anim>
                                  </p:childTnLst>
                                </p:cTn>
                              </p:par>
                              <p:par>
                                <p:cTn id="15" presetID="8" presetClass="emph" presetSubtype="0" fill="hold" grpId="1" nodeType="withEffect">
                                  <p:stCondLst>
                                    <p:cond delay="0"/>
                                  </p:stCondLst>
                                  <p:childTnLst>
                                    <p:animRot by="21600000">
                                      <p:cBhvr>
                                        <p:cTn id="16" dur="4000" fill="hold"/>
                                        <p:tgtEl>
                                          <p:spTgt spid="7"/>
                                        </p:tgtEl>
                                        <p:attrNameLst>
                                          <p:attrName>r</p:attrName>
                                        </p:attrNameLst>
                                      </p:cBhvr>
                                    </p:animRot>
                                  </p:childTnLst>
                                </p:cTn>
                              </p:par>
                            </p:childTnLst>
                          </p:cTn>
                        </p:par>
                        <p:par>
                          <p:cTn id="17" fill="hold">
                            <p:stCondLst>
                              <p:cond delay="4000"/>
                            </p:stCondLst>
                            <p:childTnLst>
                              <p:par>
                                <p:cTn id="18" presetID="23" presetClass="exit" presetSubtype="32" fill="hold" grpId="2" nodeType="afterEffect">
                                  <p:stCondLst>
                                    <p:cond delay="0"/>
                                  </p:stCondLst>
                                  <p:childTnLst>
                                    <p:anim calcmode="lin" valueType="num">
                                      <p:cBhvr>
                                        <p:cTn id="19" dur="4000"/>
                                        <p:tgtEl>
                                          <p:spTgt spid="6"/>
                                        </p:tgtEl>
                                        <p:attrNameLst>
                                          <p:attrName>ppt_w</p:attrName>
                                        </p:attrNameLst>
                                      </p:cBhvr>
                                      <p:tavLst>
                                        <p:tav tm="0">
                                          <p:val>
                                            <p:strVal val="ppt_w"/>
                                          </p:val>
                                        </p:tav>
                                        <p:tav tm="100000">
                                          <p:val>
                                            <p:fltVal val="0"/>
                                          </p:val>
                                        </p:tav>
                                      </p:tavLst>
                                    </p:anim>
                                    <p:anim calcmode="lin" valueType="num">
                                      <p:cBhvr>
                                        <p:cTn id="20" dur="4000"/>
                                        <p:tgtEl>
                                          <p:spTgt spid="6"/>
                                        </p:tgtEl>
                                        <p:attrNameLst>
                                          <p:attrName>ppt_h</p:attrName>
                                        </p:attrNameLst>
                                      </p:cBhvr>
                                      <p:tavLst>
                                        <p:tav tm="0">
                                          <p:val>
                                            <p:strVal val="ppt_h"/>
                                          </p:val>
                                        </p:tav>
                                        <p:tav tm="100000">
                                          <p:val>
                                            <p:fltVal val="0"/>
                                          </p:val>
                                        </p:tav>
                                      </p:tavLst>
                                    </p:anim>
                                    <p:set>
                                      <p:cBhvr>
                                        <p:cTn id="21" dur="1" fill="hold">
                                          <p:stCondLst>
                                            <p:cond delay="3999"/>
                                          </p:stCondLst>
                                        </p:cTn>
                                        <p:tgtEl>
                                          <p:spTgt spid="6"/>
                                        </p:tgtEl>
                                        <p:attrNameLst>
                                          <p:attrName>style.visibility</p:attrName>
                                        </p:attrNameLst>
                                      </p:cBhvr>
                                      <p:to>
                                        <p:strVal val="hidden"/>
                                      </p:to>
                                    </p:set>
                                  </p:childTnLst>
                                </p:cTn>
                              </p:par>
                              <p:par>
                                <p:cTn id="22" presetID="8" presetClass="emph" presetSubtype="0" fill="hold" grpId="3" nodeType="withEffect">
                                  <p:stCondLst>
                                    <p:cond delay="0"/>
                                  </p:stCondLst>
                                  <p:childTnLst>
                                    <p:animRot by="21600000">
                                      <p:cBhvr>
                                        <p:cTn id="23" dur="4000" fill="hold"/>
                                        <p:tgtEl>
                                          <p:spTgt spid="6"/>
                                        </p:tgtEl>
                                        <p:attrNameLst>
                                          <p:attrName>r</p:attrName>
                                        </p:attrNameLst>
                                      </p:cBhvr>
                                    </p:animRot>
                                  </p:childTnLst>
                                </p:cTn>
                              </p:par>
                              <p:par>
                                <p:cTn id="24" presetID="8" presetClass="emph" presetSubtype="0" fill="hold" grpId="3" nodeType="withEffect">
                                  <p:stCondLst>
                                    <p:cond delay="0"/>
                                  </p:stCondLst>
                                  <p:childTnLst>
                                    <p:animRot by="21600000">
                                      <p:cBhvr>
                                        <p:cTn id="25" dur="4000" fill="hold"/>
                                        <p:tgtEl>
                                          <p:spTgt spid="7"/>
                                        </p:tgtEl>
                                        <p:attrNameLst>
                                          <p:attrName>r</p:attrName>
                                        </p:attrNameLst>
                                      </p:cBhvr>
                                    </p:animRot>
                                  </p:childTnLst>
                                </p:cTn>
                              </p:par>
                              <p:par>
                                <p:cTn id="26" presetID="23" presetClass="exit" presetSubtype="32" fill="hold" grpId="2" nodeType="withEffect">
                                  <p:stCondLst>
                                    <p:cond delay="0"/>
                                  </p:stCondLst>
                                  <p:childTnLst>
                                    <p:anim calcmode="lin" valueType="num">
                                      <p:cBhvr>
                                        <p:cTn id="27" dur="4000"/>
                                        <p:tgtEl>
                                          <p:spTgt spid="7"/>
                                        </p:tgtEl>
                                        <p:attrNameLst>
                                          <p:attrName>ppt_w</p:attrName>
                                        </p:attrNameLst>
                                      </p:cBhvr>
                                      <p:tavLst>
                                        <p:tav tm="0">
                                          <p:val>
                                            <p:strVal val="ppt_w"/>
                                          </p:val>
                                        </p:tav>
                                        <p:tav tm="100000">
                                          <p:val>
                                            <p:fltVal val="0"/>
                                          </p:val>
                                        </p:tav>
                                      </p:tavLst>
                                    </p:anim>
                                    <p:anim calcmode="lin" valueType="num">
                                      <p:cBhvr>
                                        <p:cTn id="28" dur="4000"/>
                                        <p:tgtEl>
                                          <p:spTgt spid="7"/>
                                        </p:tgtEl>
                                        <p:attrNameLst>
                                          <p:attrName>ppt_h</p:attrName>
                                        </p:attrNameLst>
                                      </p:cBhvr>
                                      <p:tavLst>
                                        <p:tav tm="0">
                                          <p:val>
                                            <p:strVal val="ppt_h"/>
                                          </p:val>
                                        </p:tav>
                                        <p:tav tm="100000">
                                          <p:val>
                                            <p:fltVal val="0"/>
                                          </p:val>
                                        </p:tav>
                                      </p:tavLst>
                                    </p:anim>
                                    <p:set>
                                      <p:cBhvr>
                                        <p:cTn id="29" dur="1" fill="hold">
                                          <p:stCondLst>
                                            <p:cond delay="3999"/>
                                          </p:stCondLst>
                                        </p:cTn>
                                        <p:tgtEl>
                                          <p:spTgt spid="7"/>
                                        </p:tgtEl>
                                        <p:attrNameLst>
                                          <p:attrName>style.visibility</p:attrName>
                                        </p:attrNameLst>
                                      </p:cBhvr>
                                      <p:to>
                                        <p:strVal val="hidden"/>
                                      </p:to>
                                    </p:set>
                                  </p:childTnLst>
                                </p:cTn>
                              </p:par>
                              <p:par>
                                <p:cTn id="30" presetID="23" presetClass="entr" presetSubtype="528" fill="hold" nodeType="withEffect">
                                  <p:stCondLst>
                                    <p:cond delay="0"/>
                                  </p:stCondLst>
                                  <p:childTnLst>
                                    <p:set>
                                      <p:cBhvr>
                                        <p:cTn id="31" dur="1" fill="hold">
                                          <p:stCondLst>
                                            <p:cond delay="0"/>
                                          </p:stCondLst>
                                        </p:cTn>
                                        <p:tgtEl>
                                          <p:spTgt spid="2050"/>
                                        </p:tgtEl>
                                        <p:attrNameLst>
                                          <p:attrName>style.visibility</p:attrName>
                                        </p:attrNameLst>
                                      </p:cBhvr>
                                      <p:to>
                                        <p:strVal val="visible"/>
                                      </p:to>
                                    </p:set>
                                    <p:anim calcmode="lin" valueType="num">
                                      <p:cBhvr>
                                        <p:cTn id="32" dur="4000" fill="hold"/>
                                        <p:tgtEl>
                                          <p:spTgt spid="2050"/>
                                        </p:tgtEl>
                                        <p:attrNameLst>
                                          <p:attrName>ppt_w</p:attrName>
                                        </p:attrNameLst>
                                      </p:cBhvr>
                                      <p:tavLst>
                                        <p:tav tm="0">
                                          <p:val>
                                            <p:fltVal val="0"/>
                                          </p:val>
                                        </p:tav>
                                        <p:tav tm="100000">
                                          <p:val>
                                            <p:strVal val="#ppt_w"/>
                                          </p:val>
                                        </p:tav>
                                      </p:tavLst>
                                    </p:anim>
                                    <p:anim calcmode="lin" valueType="num">
                                      <p:cBhvr>
                                        <p:cTn id="33" dur="4000" fill="hold"/>
                                        <p:tgtEl>
                                          <p:spTgt spid="2050"/>
                                        </p:tgtEl>
                                        <p:attrNameLst>
                                          <p:attrName>ppt_h</p:attrName>
                                        </p:attrNameLst>
                                      </p:cBhvr>
                                      <p:tavLst>
                                        <p:tav tm="0">
                                          <p:val>
                                            <p:fltVal val="0"/>
                                          </p:val>
                                        </p:tav>
                                        <p:tav tm="100000">
                                          <p:val>
                                            <p:strVal val="#ppt_h"/>
                                          </p:val>
                                        </p:tav>
                                      </p:tavLst>
                                    </p:anim>
                                    <p:anim calcmode="lin" valueType="num">
                                      <p:cBhvr>
                                        <p:cTn id="34" dur="4000" fill="hold"/>
                                        <p:tgtEl>
                                          <p:spTgt spid="2050"/>
                                        </p:tgtEl>
                                        <p:attrNameLst>
                                          <p:attrName>ppt_x</p:attrName>
                                        </p:attrNameLst>
                                      </p:cBhvr>
                                      <p:tavLst>
                                        <p:tav tm="0">
                                          <p:val>
                                            <p:fltVal val="0.5"/>
                                          </p:val>
                                        </p:tav>
                                        <p:tav tm="100000">
                                          <p:val>
                                            <p:strVal val="#ppt_x"/>
                                          </p:val>
                                        </p:tav>
                                      </p:tavLst>
                                    </p:anim>
                                    <p:anim calcmode="lin" valueType="num">
                                      <p:cBhvr>
                                        <p:cTn id="35" dur="4000" fill="hold"/>
                                        <p:tgtEl>
                                          <p:spTgt spid="2050"/>
                                        </p:tgtEl>
                                        <p:attrNameLst>
                                          <p:attrName>ppt_y</p:attrName>
                                        </p:attrNameLst>
                                      </p:cBhvr>
                                      <p:tavLst>
                                        <p:tav tm="0">
                                          <p:val>
                                            <p:fltVal val="0.5"/>
                                          </p:val>
                                        </p:tav>
                                        <p:tav tm="100000">
                                          <p:val>
                                            <p:strVal val="#ppt_y"/>
                                          </p:val>
                                        </p:tav>
                                      </p:tavLst>
                                    </p:anim>
                                  </p:childTnLst>
                                </p:cTn>
                              </p:par>
                              <p:par>
                                <p:cTn id="36" presetID="6" presetClass="entr" presetSubtype="16" fill="hold" nodeType="with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circle(in)">
                                      <p:cBhvr>
                                        <p:cTn id="38" dur="4000"/>
                                        <p:tgtEl>
                                          <p:spTgt spid="2050"/>
                                        </p:tgtEl>
                                      </p:cBhvr>
                                    </p:animEffect>
                                  </p:childTnLst>
                                </p:cTn>
                              </p:par>
                            </p:childTnLst>
                          </p:cTn>
                        </p:par>
                        <p:par>
                          <p:cTn id="39" fill="hold">
                            <p:stCondLst>
                              <p:cond delay="8000"/>
                            </p:stCondLst>
                            <p:childTnLst>
                              <p:par>
                                <p:cTn id="40" presetID="23" presetClass="entr" presetSubtype="16"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fltVal val="0"/>
                                          </p:val>
                                        </p:tav>
                                        <p:tav tm="100000">
                                          <p:val>
                                            <p:strVal val="#ppt_w"/>
                                          </p:val>
                                        </p:tav>
                                      </p:tavLst>
                                    </p:anim>
                                    <p:anim calcmode="lin" valueType="num">
                                      <p:cBhvr>
                                        <p:cTn id="43" dur="2000" fill="hold"/>
                                        <p:tgtEl>
                                          <p:spTgt spid="8"/>
                                        </p:tgtEl>
                                        <p:attrNameLst>
                                          <p:attrName>ppt_h</p:attrName>
                                        </p:attrNameLst>
                                      </p:cBhvr>
                                      <p:tavLst>
                                        <p:tav tm="0">
                                          <p:val>
                                            <p:fltVal val="0"/>
                                          </p:val>
                                        </p:tav>
                                        <p:tav tm="100000">
                                          <p:val>
                                            <p:strVal val="#ppt_h"/>
                                          </p:val>
                                        </p:tav>
                                      </p:tavLst>
                                    </p:anim>
                                  </p:childTnLst>
                                </p:cTn>
                              </p:par>
                            </p:childTnLst>
                          </p:cTn>
                        </p:par>
                        <p:par>
                          <p:cTn id="44" fill="hold">
                            <p:stCondLst>
                              <p:cond delay="10000"/>
                            </p:stCondLst>
                            <p:childTnLst>
                              <p:par>
                                <p:cTn id="45" presetID="40" presetClass="entr" presetSubtype="0" fill="hold" grpId="0" nodeType="afterEffect">
                                  <p:stCondLst>
                                    <p:cond delay="500"/>
                                  </p:stCondLst>
                                  <p:iterate type="lt">
                                    <p:tmPct val="10000"/>
                                  </p:iterate>
                                  <p:childTnLst>
                                    <p:set>
                                      <p:cBhvr>
                                        <p:cTn id="46" dur="1" fill="hold">
                                          <p:stCondLst>
                                            <p:cond delay="0"/>
                                          </p:stCondLst>
                                        </p:cTn>
                                        <p:tgtEl>
                                          <p:spTgt spid="5"/>
                                        </p:tgtEl>
                                        <p:attrNameLst>
                                          <p:attrName>style.visibility</p:attrName>
                                        </p:attrNameLst>
                                      </p:cBhvr>
                                      <p:to>
                                        <p:strVal val="visible"/>
                                      </p:to>
                                    </p:set>
                                    <p:animEffect transition="in" filter="fade">
                                      <p:cBhvr>
                                        <p:cTn id="47" dur="1000"/>
                                        <p:tgtEl>
                                          <p:spTgt spid="5"/>
                                        </p:tgtEl>
                                      </p:cBhvr>
                                    </p:animEffect>
                                    <p:anim calcmode="lin" valueType="num">
                                      <p:cBhvr>
                                        <p:cTn id="48" dur="1000" fill="hold"/>
                                        <p:tgtEl>
                                          <p:spTgt spid="5"/>
                                        </p:tgtEl>
                                        <p:attrNameLst>
                                          <p:attrName>ppt_x</p:attrName>
                                        </p:attrNameLst>
                                      </p:cBhvr>
                                      <p:tavLst>
                                        <p:tav tm="0">
                                          <p:val>
                                            <p:strVal val="#ppt_x-.1"/>
                                          </p:val>
                                        </p:tav>
                                        <p:tav tm="100000">
                                          <p:val>
                                            <p:strVal val="#ppt_x"/>
                                          </p:val>
                                        </p:tav>
                                      </p:tavLst>
                                    </p:anim>
                                    <p:anim calcmode="lin" valueType="num">
                                      <p:cBhvr>
                                        <p:cTn id="4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5"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38076-svetikgg.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3" name="Picture 2" descr="C:\Users\Ana María\Desktop\338076-svetikgg.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Users\Ana María\Desktop\338076-svetikgg.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Picture 2" descr="C:\Users\Ana María\Desktop\338076-svetikgg.jpg"/>
          <p:cNvPicPr>
            <a:picLocks noChangeAspect="1" noChangeArrowheads="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sp>
        <p:nvSpPr>
          <p:cNvPr id="6" name="5 CuadroTexto"/>
          <p:cNvSpPr txBox="1"/>
          <p:nvPr/>
        </p:nvSpPr>
        <p:spPr>
          <a:xfrm>
            <a:off x="214282"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rey fue declarado mayor de edad en las Cortes de Burgos en 1170. Hizo alianza con Alfonso II de Aragón (que se casó, en 1174, con Sancha, tía de Alfonso VIII) y, con la ayuda de éste, recuperó, en 1175, las plazas que le había tomado el rey de Navarra, y también conquistó la ciudad de Cuenca a los Almohades en 1177.</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1288466" y="1142988"/>
            <a:ext cx="1951175" cy="46166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Alfonso VIII</a:t>
            </a:r>
            <a:endParaRPr lang="es-ES" sz="2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wipe dir="r"/>
      </p:transition>
    </mc:Choice>
    <mc:Fallback>
      <p:transition spd="slow" advTm="37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5000"/>
                                        <p:tgtEl>
                                          <p:spTgt spid="2"/>
                                        </p:tgtEl>
                                      </p:cBhvr>
                                    </p:animEffect>
                                  </p:childTnLst>
                                </p:cTn>
                              </p:par>
                              <p:par>
                                <p:cTn id="8" presetID="8" presetClass="emph" presetSubtype="0" fill="hold" nodeType="withEffect">
                                  <p:stCondLst>
                                    <p:cond delay="0"/>
                                  </p:stCondLst>
                                  <p:childTnLst>
                                    <p:animRot by="21600000">
                                      <p:cBhvr>
                                        <p:cTn id="9" dur="5000" fill="hold"/>
                                        <p:tgtEl>
                                          <p:spTgt spid="2"/>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5000"/>
                                        <p:tgtEl>
                                          <p:spTgt spid="3"/>
                                        </p:tgtEl>
                                      </p:cBhvr>
                                    </p:animEffect>
                                  </p:childTnLst>
                                </p:cTn>
                              </p:par>
                              <p:par>
                                <p:cTn id="13" presetID="8" presetClass="emph" presetSubtype="0" fill="hold" nodeType="withEffect">
                                  <p:stCondLst>
                                    <p:cond delay="0"/>
                                  </p:stCondLst>
                                  <p:childTnLst>
                                    <p:animRot by="-21600000">
                                      <p:cBhvr>
                                        <p:cTn id="14" dur="5000" fill="hold"/>
                                        <p:tgtEl>
                                          <p:spTgt spid="3"/>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5000"/>
                                        <p:tgtEl>
                                          <p:spTgt spid="4"/>
                                        </p:tgtEl>
                                      </p:cBhvr>
                                    </p:animEffect>
                                  </p:childTnLst>
                                </p:cTn>
                              </p:par>
                              <p:par>
                                <p:cTn id="18" presetID="8" presetClass="emph" presetSubtype="0" fill="hold" nodeType="withEffect">
                                  <p:stCondLst>
                                    <p:cond delay="0"/>
                                  </p:stCondLst>
                                  <p:childTnLst>
                                    <p:animRot by="-21600000">
                                      <p:cBhvr>
                                        <p:cTn id="19" dur="5000" fill="hold"/>
                                        <p:tgtEl>
                                          <p:spTgt spid="4"/>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5000"/>
                                        <p:tgtEl>
                                          <p:spTgt spid="5"/>
                                        </p:tgtEl>
                                      </p:cBhvr>
                                    </p:animEffect>
                                  </p:childTnLst>
                                </p:cTn>
                              </p:par>
                              <p:par>
                                <p:cTn id="23" presetID="8" presetClass="emph" presetSubtype="0" fill="hold" nodeType="withEffect">
                                  <p:stCondLst>
                                    <p:cond delay="0"/>
                                  </p:stCondLst>
                                  <p:childTnLst>
                                    <p:animRot by="21600000">
                                      <p:cBhvr>
                                        <p:cTn id="24" dur="5000" fill="hold"/>
                                        <p:tgtEl>
                                          <p:spTgt spid="5"/>
                                        </p:tgtEl>
                                        <p:attrNameLst>
                                          <p:attrName>r</p:attrName>
                                        </p:attrNameLst>
                                      </p:cBhvr>
                                    </p:animRot>
                                  </p:childTnLst>
                                </p:cTn>
                              </p:par>
                            </p:childTnLst>
                          </p:cTn>
                        </p:par>
                        <p:par>
                          <p:cTn id="25" fill="hold">
                            <p:stCondLst>
                              <p:cond delay="5000"/>
                            </p:stCondLst>
                            <p:childTnLst>
                              <p:par>
                                <p:cTn id="26" presetID="23" presetClass="entr" presetSubtype="16"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childTnLst>
                                </p:cTn>
                              </p:par>
                            </p:childTnLst>
                          </p:cTn>
                        </p:par>
                        <p:par>
                          <p:cTn id="30" fill="hold">
                            <p:stCondLst>
                              <p:cond delay="70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65_shrewley_140908a_ch_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4965_shrewley_140908a_ch_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Pedro II de Aragón ayudó al castellano, y todo acabó casando a Berenguela (hija de Alfonso VIII) con Alfonso IX de León en 1198. Entonces, Alfonso VIII llevó la guerra contra el navarro Sancho VII; éste marchó al Magreb a pedir ayuda a al-</a:t>
            </a:r>
            <a:r>
              <a:rPr lang="es-ES" i="1" dirty="0" err="1" smtClean="0">
                <a:effectLst>
                  <a:glow rad="101600">
                    <a:srgbClr val="C00000">
                      <a:alpha val="60000"/>
                    </a:srgbClr>
                  </a:glow>
                  <a:outerShdw blurRad="38100" dist="38100" dir="2700000" algn="tl">
                    <a:srgbClr val="000000">
                      <a:alpha val="43137"/>
                    </a:srgbClr>
                  </a:outerShdw>
                </a:effectLst>
              </a:rPr>
              <a:t>Mansur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5500694" y="1071550"/>
            <a:ext cx="3021789" cy="46166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Pedro </a:t>
            </a:r>
            <a:r>
              <a:rPr lang="es-ES" sz="2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II de Aragón</a:t>
            </a:r>
            <a:endParaRPr lang="es-ES" sz="2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ircle/>
      </p:transition>
    </mc:Choice>
    <mc:Fallback>
      <p:transition spd="slow" advTm="3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2128" y="-1"/>
            <a:ext cx="9160981" cy="6542033"/>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tretch>
            <a:fillRect/>
          </a:stretch>
        </p:blipFill>
        <p:spPr bwMode="auto">
          <a:xfrm>
            <a:off x="0" y="0"/>
            <a:ext cx="9144000" cy="6529908"/>
          </a:xfrm>
          <a:prstGeom prst="rect">
            <a:avLst/>
          </a:prstGeom>
          <a:noFill/>
          <a:ln w="9525">
            <a:noFill/>
            <a:miter lim="800000"/>
            <a:headEnd/>
            <a:tailEnd/>
          </a:ln>
        </p:spPr>
      </p:pic>
      <p:sp>
        <p:nvSpPr>
          <p:cNvPr id="5" name="4 Rectángulo"/>
          <p:cNvSpPr/>
          <p:nvPr/>
        </p:nvSpPr>
        <p:spPr>
          <a:xfrm>
            <a:off x="5715008" y="785798"/>
            <a:ext cx="3021789" cy="46166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Pedro </a:t>
            </a:r>
            <a:r>
              <a:rPr lang="es-ES" sz="2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II de Aragón</a:t>
            </a:r>
            <a:endParaRPr lang="es-ES" sz="2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6" name="5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año 1200, las tres provincias vascongadas, que eran tres señoríos, se apartaron del rey navarro y pasaron a pertenecer a Castilla: Guipúzcoa proclamó rey a Alfonso VIII en esa fecha, mientras que Álava y Vizcaya, aun perteneciendo desde entonces a Castilla, continuaron siendo señoríos hasta 1332.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circle/>
      </p:transition>
    </mc:Choice>
    <mc:Fallback>
      <p:transition spd="slow" advTm="37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strVal val="4/3*ppt_w"/>
                                          </p:val>
                                        </p:tav>
                                      </p:tavLst>
                                    </p:anim>
                                    <p:anim calcmode="lin" valueType="num">
                                      <p:cBhvr>
                                        <p:cTn id="7" dur="5000"/>
                                        <p:tgtEl>
                                          <p:spTgt spid="8"/>
                                        </p:tgtEl>
                                        <p:attrNameLst>
                                          <p:attrName>ppt_h</p:attrName>
                                        </p:attrNameLst>
                                      </p:cBhvr>
                                      <p:tavLst>
                                        <p:tav tm="0">
                                          <p:val>
                                            <p:strVal val="ppt_h"/>
                                          </p:val>
                                        </p:tav>
                                        <p:tav tm="100000">
                                          <p:val>
                                            <p:strVal val="4/3*ppt_h"/>
                                          </p:val>
                                        </p:tav>
                                      </p:tavLst>
                                    </p:anim>
                                    <p:set>
                                      <p:cBhvr>
                                        <p:cTn id="8" dur="1" fill="hold">
                                          <p:stCondLst>
                                            <p:cond delay="4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Ana María\Desktop\wallpaper-16950-2960692-8-8593200K.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9" name="Picture 3" descr="C:\Users\Ana María\Desktop\wallpaper-16950-2960692-8-8593200K.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10" name="Picture 3" descr="C:\Users\Ana María\Desktop\wallpaper-16950-2960692-8-8593200K.jpg"/>
          <p:cNvPicPr>
            <a:picLocks noChangeAspect="1" noChangeArrowheads="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11" name="Picture 3" descr="C:\Users\Ana María\Desktop\wallpaper-16950-2960692-8-8593200K.jpg"/>
          <p:cNvPicPr>
            <a:picLocks noChangeAspect="1" noChangeArrowheads="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12" name="Picture 3" descr="C:\Users\Ana María\Desktop\wallpaper-16950-2960692-8-8593200K.jpg"/>
          <p:cNvPicPr>
            <a:picLocks noChangeAspect="1" noChangeArrowheads="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13" name="Picture 3" descr="C:\Users\Ana María\Desktop\wallpaper-16950-2960692-8-8593200K.jpg"/>
          <p:cNvPicPr>
            <a:picLocks noChangeAspect="1" noChangeArrowheads="1"/>
          </p:cNvPicPr>
          <p:nvPr/>
        </p:nvPicPr>
        <p:blipFill>
          <a:blip r:embed="rId2" cstate="print"/>
          <a:srcRect l="63324" r="24320"/>
          <a:stretch>
            <a:fillRect/>
          </a:stretch>
        </p:blipFill>
        <p:spPr bwMode="auto">
          <a:xfrm>
            <a:off x="5724128" y="0"/>
            <a:ext cx="1152128" cy="5715000"/>
          </a:xfrm>
          <a:prstGeom prst="rect">
            <a:avLst/>
          </a:prstGeom>
          <a:noFill/>
          <a:ln w="9525">
            <a:noFill/>
            <a:miter lim="800000"/>
            <a:headEnd/>
            <a:tailEnd/>
          </a:ln>
        </p:spPr>
      </p:pic>
      <p:pic>
        <p:nvPicPr>
          <p:cNvPr id="14" name="Picture 3" descr="C:\Users\Ana María\Desktop\wallpaper-16950-2960692-8-8593200K.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5" name="Picture 3" descr="C:\Users\Ana María\Desktop\wallpaper-16950-2960692-8-8593200K.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6" name="15 Rectángulo"/>
          <p:cNvSpPr/>
          <p:nvPr/>
        </p:nvSpPr>
        <p:spPr>
          <a:xfrm>
            <a:off x="5286380" y="785798"/>
            <a:ext cx="3568606" cy="46166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Sancho VII de Navarra</a:t>
            </a:r>
            <a:endParaRPr lang="es-ES" sz="2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17" name="16 CuadroTexto"/>
          <p:cNvSpPr txBox="1"/>
          <p:nvPr/>
        </p:nvSpPr>
        <p:spPr>
          <a:xfrm>
            <a:off x="785786" y="4572012"/>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1211, volvió Alfonso VIII contra los almohades y llegó hasta Játiva acompañado por su hijo Fernando, el cual, tras tomar Trujillo y Montánchez, murió en ese mismo año en Madrid al regresar de esa campaña.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plus/>
      </p:transition>
    </mc:Choice>
    <mc:Fallback>
      <p:transition spd="slow" advTm="29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strips(upRight)">
                                      <p:cBhvr>
                                        <p:cTn id="7" dur="5000"/>
                                        <p:tgtEl>
                                          <p:spTgt spid="6147"/>
                                        </p:tgtEl>
                                      </p:cBhvr>
                                    </p:animEffect>
                                  </p:childTnLst>
                                </p:cTn>
                              </p:par>
                              <p:par>
                                <p:cTn id="8" presetID="18" presetClass="entr" presetSubtype="9"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upLeft)">
                                      <p:cBhvr>
                                        <p:cTn id="10" dur="5000"/>
                                        <p:tgtEl>
                                          <p:spTgt spid="9"/>
                                        </p:tgtEl>
                                      </p:cBhvr>
                                    </p:animEffect>
                                  </p:childTnLst>
                                </p:cTn>
                              </p:par>
                              <p:par>
                                <p:cTn id="11" presetID="18" presetClass="entr" presetSubtype="3"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strips(upRight)">
                                      <p:cBhvr>
                                        <p:cTn id="13" dur="5000"/>
                                        <p:tgtEl>
                                          <p:spTgt spid="10"/>
                                        </p:tgtEl>
                                      </p:cBhvr>
                                    </p:animEffect>
                                  </p:childTnLst>
                                </p:cTn>
                              </p:par>
                              <p:par>
                                <p:cTn id="14" presetID="18" presetClass="entr" presetSubtype="9"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trips(upLeft)">
                                      <p:cBhvr>
                                        <p:cTn id="16" dur="5000"/>
                                        <p:tgtEl>
                                          <p:spTgt spid="11"/>
                                        </p:tgtEl>
                                      </p:cBhvr>
                                    </p:animEffect>
                                  </p:childTnLst>
                                </p:cTn>
                              </p:par>
                              <p:par>
                                <p:cTn id="17" presetID="18" presetClass="entr" presetSubtype="3"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trips(upRight)">
                                      <p:cBhvr>
                                        <p:cTn id="19" dur="5000"/>
                                        <p:tgtEl>
                                          <p:spTgt spid="12"/>
                                        </p:tgtEl>
                                      </p:cBhvr>
                                    </p:animEffect>
                                  </p:childTnLst>
                                </p:cTn>
                              </p:par>
                              <p:par>
                                <p:cTn id="20" presetID="18" presetClass="entr" presetSubtype="9"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Left)">
                                      <p:cBhvr>
                                        <p:cTn id="22" dur="5000"/>
                                        <p:tgtEl>
                                          <p:spTgt spid="13"/>
                                        </p:tgtEl>
                                      </p:cBhvr>
                                    </p:animEffect>
                                  </p:childTnLst>
                                </p:cTn>
                              </p:par>
                              <p:par>
                                <p:cTn id="23" presetID="18" presetClass="entr" presetSubtype="3"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strips(upRight)">
                                      <p:cBhvr>
                                        <p:cTn id="25" dur="5000"/>
                                        <p:tgtEl>
                                          <p:spTgt spid="14"/>
                                        </p:tgtEl>
                                      </p:cBhvr>
                                    </p:animEffect>
                                  </p:childTnLst>
                                </p:cTn>
                              </p:par>
                              <p:par>
                                <p:cTn id="26" presetID="18" presetClass="entr" presetSubtype="9"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strips(upLeft)">
                                      <p:cBhvr>
                                        <p:cTn id="28" dur="5000"/>
                                        <p:tgtEl>
                                          <p:spTgt spid="15"/>
                                        </p:tgtEl>
                                      </p:cBhvr>
                                    </p:animEffect>
                                  </p:childTnLst>
                                </p:cTn>
                              </p:par>
                            </p:childTnLst>
                          </p:cTn>
                        </p:par>
                        <p:par>
                          <p:cTn id="29" fill="hold">
                            <p:stCondLst>
                              <p:cond delay="5000"/>
                            </p:stCondLst>
                            <p:childTnLst>
                              <p:par>
                                <p:cTn id="30" presetID="2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2000" fill="hold"/>
                                        <p:tgtEl>
                                          <p:spTgt spid="16"/>
                                        </p:tgtEl>
                                        <p:attrNameLst>
                                          <p:attrName>ppt_w</p:attrName>
                                        </p:attrNameLst>
                                      </p:cBhvr>
                                      <p:tavLst>
                                        <p:tav tm="0">
                                          <p:val>
                                            <p:fltVal val="0"/>
                                          </p:val>
                                        </p:tav>
                                        <p:tav tm="100000">
                                          <p:val>
                                            <p:strVal val="#ppt_w"/>
                                          </p:val>
                                        </p:tav>
                                      </p:tavLst>
                                    </p:anim>
                                    <p:anim calcmode="lin" valueType="num">
                                      <p:cBhvr>
                                        <p:cTn id="33" dur="2000" fill="hold"/>
                                        <p:tgtEl>
                                          <p:spTgt spid="16"/>
                                        </p:tgtEl>
                                        <p:attrNameLst>
                                          <p:attrName>ppt_h</p:attrName>
                                        </p:attrNameLst>
                                      </p:cBhvr>
                                      <p:tavLst>
                                        <p:tav tm="0">
                                          <p:val>
                                            <p:fltVal val="0"/>
                                          </p:val>
                                        </p:tav>
                                        <p:tav tm="100000">
                                          <p:val>
                                            <p:strVal val="#ppt_h"/>
                                          </p:val>
                                        </p:tav>
                                      </p:tavLst>
                                    </p:anim>
                                  </p:childTnLst>
                                </p:cTn>
                              </p:par>
                            </p:childTnLst>
                          </p:cTn>
                        </p:par>
                        <p:par>
                          <p:cTn id="34" fill="hold">
                            <p:stCondLst>
                              <p:cond delay="7000"/>
                            </p:stCondLst>
                            <p:childTnLst>
                              <p:par>
                                <p:cTn id="35" presetID="40" presetClass="entr" presetSubtype="0" fill="hold" grpId="0" nodeType="afterEffect">
                                  <p:stCondLst>
                                    <p:cond delay="500"/>
                                  </p:stCondLst>
                                  <p:iterate type="lt">
                                    <p:tmPct val="10000"/>
                                  </p:iterate>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1"/>
                                          </p:val>
                                        </p:tav>
                                        <p:tav tm="100000">
                                          <p:val>
                                            <p:strVal val="#ppt_x"/>
                                          </p:val>
                                        </p:tav>
                                      </p:tavLst>
                                    </p:anim>
                                    <p:anim calcmode="lin" valueType="num">
                                      <p:cBhvr>
                                        <p:cTn id="3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3" cstate="print"/>
          <a:stretch>
            <a:fillRect/>
          </a:stretch>
        </p:blipFill>
        <p:spPr bwMode="auto">
          <a:xfrm>
            <a:off x="1" y="0"/>
            <a:ext cx="9144000" cy="5715000"/>
          </a:xfrm>
          <a:prstGeom prst="rect">
            <a:avLst/>
          </a:prstGeom>
          <a:noFill/>
          <a:ln w="9525">
            <a:noFill/>
            <a:miter lim="800000"/>
            <a:headEnd/>
            <a:tailEnd/>
          </a:ln>
        </p:spPr>
      </p:pic>
      <p:sp>
        <p:nvSpPr>
          <p:cNvPr id="6" name="5 Triángulo isósceles"/>
          <p:cNvSpPr/>
          <p:nvPr/>
        </p:nvSpPr>
        <p:spPr>
          <a:xfrm>
            <a:off x="3995740" y="2917473"/>
            <a:ext cx="1213138" cy="2797528"/>
          </a:xfrm>
          <a:prstGeom prst="triangle">
            <a:avLst/>
          </a:prstGeom>
          <a:blipFill>
            <a:blip r:embed="rId4"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1747333" y="573945"/>
            <a:ext cx="1072444" cy="4567109"/>
          </a:xfrm>
          <a:prstGeom prst="triangle">
            <a:avLst/>
          </a:prstGeom>
          <a:blipFill>
            <a:blip r:embed="rId3"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4000500" y="0"/>
            <a:ext cx="1141777" cy="2797528"/>
          </a:xfrm>
          <a:prstGeom prst="triangle">
            <a:avLst/>
          </a:prstGeom>
          <a:blipFill>
            <a:blip r:embed="rId5"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6200000">
            <a:off x="6319333" y="573945"/>
            <a:ext cx="1072444" cy="4567109"/>
          </a:xfrm>
          <a:prstGeom prst="triangle">
            <a:avLst/>
          </a:prstGeom>
          <a:blipFill>
            <a:blip r:embed="rId3"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7204088">
            <a:off x="2104850" y="-557931"/>
            <a:ext cx="1072444" cy="4567108"/>
          </a:xfrm>
          <a:prstGeom prst="triangle">
            <a:avLst/>
          </a:prstGeom>
          <a:blipFill>
            <a:blip r:embed="rId3"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4567703">
            <a:off x="6080772" y="-498263"/>
            <a:ext cx="1070681" cy="4567109"/>
          </a:xfrm>
          <a:prstGeom prst="triangle">
            <a:avLst/>
          </a:prstGeom>
          <a:blipFill>
            <a:blip r:embed="rId3"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3458626">
            <a:off x="2090612" y="1841726"/>
            <a:ext cx="1072444" cy="4567109"/>
          </a:xfrm>
          <a:prstGeom prst="triangle">
            <a:avLst/>
          </a:prstGeom>
          <a:blipFill>
            <a:blip r:embed="rId3"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8159981">
            <a:off x="6011040" y="1827633"/>
            <a:ext cx="1070681" cy="4567109"/>
          </a:xfrm>
          <a:prstGeom prst="triangle">
            <a:avLst/>
          </a:prstGeom>
          <a:blipFill>
            <a:blip r:embed="rId3" cstate="prin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5286380" y="785798"/>
            <a:ext cx="3568606" cy="46166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Sancho VII de Navarra</a:t>
            </a:r>
            <a:endParaRPr lang="es-ES" sz="2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15" name="14 CuadroTexto"/>
          <p:cNvSpPr txBox="1"/>
          <p:nvPr/>
        </p:nvSpPr>
        <p:spPr>
          <a:xfrm>
            <a:off x="357158"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Entonces vino del Magreb el emir almohade Al-</a:t>
            </a:r>
            <a:r>
              <a:rPr lang="es-ES" i="1" dirty="0" err="1" smtClean="0">
                <a:effectLst>
                  <a:glow rad="101600">
                    <a:srgbClr val="C00000">
                      <a:alpha val="60000"/>
                    </a:srgbClr>
                  </a:glow>
                  <a:outerShdw blurRad="38100" dist="38100" dir="2700000" algn="tl">
                    <a:srgbClr val="000000">
                      <a:alpha val="43137"/>
                    </a:srgbClr>
                  </a:outerShdw>
                </a:effectLst>
              </a:rPr>
              <a:t>Nasir</a:t>
            </a:r>
            <a:r>
              <a:rPr lang="es-ES" i="1" dirty="0" smtClean="0">
                <a:effectLst>
                  <a:glow rad="101600">
                    <a:srgbClr val="C00000">
                      <a:alpha val="60000"/>
                    </a:srgbClr>
                  </a:glow>
                  <a:outerShdw blurRad="38100" dist="38100" dir="2700000" algn="tl">
                    <a:srgbClr val="000000">
                      <a:alpha val="43137"/>
                    </a:srgbClr>
                  </a:outerShdw>
                </a:effectLst>
              </a:rPr>
              <a:t> (1199-1213) con un gran ejército. Alfonso VIII pidió, al papa Inocencio III (1198-1216), la predicación de una cruzada contra los musulmanes; el Papa no sólo predicó la cruzada, sino que, además….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zoom/>
      </p:transition>
    </mc:Choice>
    <mc:Fallback>
      <p:transition spd="slow" advTm="36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1+#ppt_w/2"/>
                                          </p:val>
                                        </p:tav>
                                        <p:tav tm="100000">
                                          <p:val>
                                            <p:strVal val="#ppt_x"/>
                                          </p:val>
                                        </p:tav>
                                      </p:tavLst>
                                    </p:anim>
                                    <p:anim calcmode="lin" valueType="num">
                                      <p:cBhvr additive="base">
                                        <p:cTn id="12" dur="4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4000" fill="hold"/>
                                        <p:tgtEl>
                                          <p:spTgt spid="8"/>
                                        </p:tgtEl>
                                        <p:attrNameLst>
                                          <p:attrName>ppt_x</p:attrName>
                                        </p:attrNameLst>
                                      </p:cBhvr>
                                      <p:tavLst>
                                        <p:tav tm="0">
                                          <p:val>
                                            <p:strVal val="#ppt_x"/>
                                          </p:val>
                                        </p:tav>
                                        <p:tav tm="100000">
                                          <p:val>
                                            <p:strVal val="#ppt_x"/>
                                          </p:val>
                                        </p:tav>
                                      </p:tavLst>
                                    </p:anim>
                                    <p:anim calcmode="lin" valueType="num">
                                      <p:cBhvr additive="base">
                                        <p:cTn id="16" dur="4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4000" fill="hold"/>
                                        <p:tgtEl>
                                          <p:spTgt spid="10"/>
                                        </p:tgtEl>
                                        <p:attrNameLst>
                                          <p:attrName>ppt_x</p:attrName>
                                        </p:attrNameLst>
                                      </p:cBhvr>
                                      <p:tavLst>
                                        <p:tav tm="0">
                                          <p:val>
                                            <p:strVal val="1+#ppt_w/2"/>
                                          </p:val>
                                        </p:tav>
                                        <p:tav tm="100000">
                                          <p:val>
                                            <p:strVal val="#ppt_x"/>
                                          </p:val>
                                        </p:tav>
                                      </p:tavLst>
                                    </p:anim>
                                    <p:anim calcmode="lin" valueType="num">
                                      <p:cBhvr additive="base">
                                        <p:cTn id="20" dur="4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4000" fill="hold"/>
                                        <p:tgtEl>
                                          <p:spTgt spid="12"/>
                                        </p:tgtEl>
                                        <p:attrNameLst>
                                          <p:attrName>ppt_x</p:attrName>
                                        </p:attrNameLst>
                                      </p:cBhvr>
                                      <p:tavLst>
                                        <p:tav tm="0">
                                          <p:val>
                                            <p:strVal val="1+#ppt_w/2"/>
                                          </p:val>
                                        </p:tav>
                                        <p:tav tm="100000">
                                          <p:val>
                                            <p:strVal val="#ppt_x"/>
                                          </p:val>
                                        </p:tav>
                                      </p:tavLst>
                                    </p:anim>
                                    <p:anim calcmode="lin" valueType="num">
                                      <p:cBhvr additive="base">
                                        <p:cTn id="24" dur="4000" fill="hold"/>
                                        <p:tgtEl>
                                          <p:spTgt spid="12"/>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4000" fill="hold"/>
                                        <p:tgtEl>
                                          <p:spTgt spid="11"/>
                                        </p:tgtEl>
                                        <p:attrNameLst>
                                          <p:attrName>ppt_x</p:attrName>
                                        </p:attrNameLst>
                                      </p:cBhvr>
                                      <p:tavLst>
                                        <p:tav tm="0">
                                          <p:val>
                                            <p:strVal val="0-#ppt_w/2"/>
                                          </p:val>
                                        </p:tav>
                                        <p:tav tm="100000">
                                          <p:val>
                                            <p:strVal val="#ppt_x"/>
                                          </p:val>
                                        </p:tav>
                                      </p:tavLst>
                                    </p:anim>
                                    <p:anim calcmode="lin" valueType="num">
                                      <p:cBhvr additive="base">
                                        <p:cTn id="28" dur="4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000" fill="hold"/>
                                        <p:tgtEl>
                                          <p:spTgt spid="9"/>
                                        </p:tgtEl>
                                        <p:attrNameLst>
                                          <p:attrName>ppt_x</p:attrName>
                                        </p:attrNameLst>
                                      </p:cBhvr>
                                      <p:tavLst>
                                        <p:tav tm="0">
                                          <p:val>
                                            <p:strVal val="0-#ppt_w/2"/>
                                          </p:val>
                                        </p:tav>
                                        <p:tav tm="100000">
                                          <p:val>
                                            <p:strVal val="#ppt_x"/>
                                          </p:val>
                                        </p:tav>
                                      </p:tavLst>
                                    </p:anim>
                                    <p:anim calcmode="lin" valueType="num">
                                      <p:cBhvr additive="base">
                                        <p:cTn id="32" dur="40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0-#ppt_w/2"/>
                                          </p:val>
                                        </p:tav>
                                        <p:tav tm="100000">
                                          <p:val>
                                            <p:strVal val="#ppt_x"/>
                                          </p:val>
                                        </p:tav>
                                      </p:tavLst>
                                    </p:anim>
                                    <p:anim calcmode="lin" valueType="num">
                                      <p:cBhvr additive="base">
                                        <p:cTn id="36" dur="4000" fill="hold"/>
                                        <p:tgtEl>
                                          <p:spTgt spid="13"/>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in)">
                                      <p:cBhvr>
                                        <p:cTn id="39" dur="4000"/>
                                        <p:tgtEl>
                                          <p:spTgt spid="6"/>
                                        </p:tgtEl>
                                      </p:cBhvr>
                                    </p:animEffect>
                                  </p:childTnLst>
                                </p:cTn>
                              </p:par>
                              <p:par>
                                <p:cTn id="40" presetID="13" presetClass="entr" presetSubtype="16"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plus(in)">
                                      <p:cBhvr>
                                        <p:cTn id="42" dur="4000"/>
                                        <p:tgtEl>
                                          <p:spTgt spid="7"/>
                                        </p:tgtEl>
                                      </p:cBhvr>
                                    </p:animEffect>
                                  </p:childTnLst>
                                </p:cTn>
                              </p:par>
                              <p:par>
                                <p:cTn id="43" presetID="13" presetClass="entr" presetSubtype="1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4000"/>
                                        <p:tgtEl>
                                          <p:spTgt spid="8"/>
                                        </p:tgtEl>
                                      </p:cBhvr>
                                    </p:animEffect>
                                  </p:childTnLst>
                                </p:cTn>
                              </p:par>
                              <p:par>
                                <p:cTn id="46" presetID="1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4000"/>
                                        <p:tgtEl>
                                          <p:spTgt spid="10"/>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4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4000"/>
                                        <p:tgtEl>
                                          <p:spTgt spid="11"/>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4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plus(in)">
                                      <p:cBhvr>
                                        <p:cTn id="60" dur="4000"/>
                                        <p:tgtEl>
                                          <p:spTgt spid="13"/>
                                        </p:tgtEl>
                                      </p:cBhvr>
                                    </p:animEffect>
                                  </p:childTnLst>
                                </p:cTn>
                              </p:par>
                            </p:childTnLst>
                          </p:cTn>
                        </p:par>
                        <p:par>
                          <p:cTn id="61" fill="hold">
                            <p:stCondLst>
                              <p:cond delay="4000"/>
                            </p:stCondLst>
                            <p:childTnLst>
                              <p:par>
                                <p:cTn id="62" presetID="2" presetClass="exit" presetSubtype="1" fill="hold" nodeType="afterEffect">
                                  <p:stCondLst>
                                    <p:cond delay="0"/>
                                  </p:stCondLst>
                                  <p:childTnLst>
                                    <p:anim calcmode="lin" valueType="num">
                                      <p:cBhvr additive="base">
                                        <p:cTn id="63" dur="4000"/>
                                        <p:tgtEl>
                                          <p:spTgt spid="6"/>
                                        </p:tgtEl>
                                        <p:attrNameLst>
                                          <p:attrName>ppt_x</p:attrName>
                                        </p:attrNameLst>
                                      </p:cBhvr>
                                      <p:tavLst>
                                        <p:tav tm="0">
                                          <p:val>
                                            <p:strVal val="ppt_x"/>
                                          </p:val>
                                        </p:tav>
                                        <p:tav tm="100000">
                                          <p:val>
                                            <p:strVal val="ppt_x"/>
                                          </p:val>
                                        </p:tav>
                                      </p:tavLst>
                                    </p:anim>
                                    <p:anim calcmode="lin" valueType="num">
                                      <p:cBhvr additive="base">
                                        <p:cTn id="64" dur="4000"/>
                                        <p:tgtEl>
                                          <p:spTgt spid="6"/>
                                        </p:tgtEl>
                                        <p:attrNameLst>
                                          <p:attrName>ppt_y</p:attrName>
                                        </p:attrNameLst>
                                      </p:cBhvr>
                                      <p:tavLst>
                                        <p:tav tm="0">
                                          <p:val>
                                            <p:strVal val="ppt_y"/>
                                          </p:val>
                                        </p:tav>
                                        <p:tav tm="100000">
                                          <p:val>
                                            <p:strVal val="0-ppt_h/2"/>
                                          </p:val>
                                        </p:tav>
                                      </p:tavLst>
                                    </p:anim>
                                    <p:set>
                                      <p:cBhvr>
                                        <p:cTn id="65" dur="1" fill="hold">
                                          <p:stCondLst>
                                            <p:cond delay="3999"/>
                                          </p:stCondLst>
                                        </p:cTn>
                                        <p:tgtEl>
                                          <p:spTgt spid="6"/>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4000"/>
                                        <p:tgtEl>
                                          <p:spTgt spid="7"/>
                                        </p:tgtEl>
                                        <p:attrNameLst>
                                          <p:attrName>ppt_x</p:attrName>
                                        </p:attrNameLst>
                                      </p:cBhvr>
                                      <p:tavLst>
                                        <p:tav tm="0">
                                          <p:val>
                                            <p:strVal val="ppt_x"/>
                                          </p:val>
                                        </p:tav>
                                        <p:tav tm="100000">
                                          <p:val>
                                            <p:strVal val="1+ppt_w/2"/>
                                          </p:val>
                                        </p:tav>
                                      </p:tavLst>
                                    </p:anim>
                                    <p:anim calcmode="lin" valueType="num">
                                      <p:cBhvr additive="base">
                                        <p:cTn id="68" dur="4000"/>
                                        <p:tgtEl>
                                          <p:spTgt spid="7"/>
                                        </p:tgtEl>
                                        <p:attrNameLst>
                                          <p:attrName>ppt_y</p:attrName>
                                        </p:attrNameLst>
                                      </p:cBhvr>
                                      <p:tavLst>
                                        <p:tav tm="0">
                                          <p:val>
                                            <p:strVal val="ppt_y"/>
                                          </p:val>
                                        </p:tav>
                                        <p:tav tm="100000">
                                          <p:val>
                                            <p:strVal val="ppt_y"/>
                                          </p:val>
                                        </p:tav>
                                      </p:tavLst>
                                    </p:anim>
                                    <p:set>
                                      <p:cBhvr>
                                        <p:cTn id="69" dur="1" fill="hold">
                                          <p:stCondLst>
                                            <p:cond delay="3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4000"/>
                                        <p:tgtEl>
                                          <p:spTgt spid="8"/>
                                        </p:tgtEl>
                                        <p:attrNameLst>
                                          <p:attrName>ppt_x</p:attrName>
                                        </p:attrNameLst>
                                      </p:cBhvr>
                                      <p:tavLst>
                                        <p:tav tm="0">
                                          <p:val>
                                            <p:strVal val="ppt_x"/>
                                          </p:val>
                                        </p:tav>
                                        <p:tav tm="100000">
                                          <p:val>
                                            <p:strVal val="ppt_x"/>
                                          </p:val>
                                        </p:tav>
                                      </p:tavLst>
                                    </p:anim>
                                    <p:anim calcmode="lin" valueType="num">
                                      <p:cBhvr additive="base">
                                        <p:cTn id="72" dur="4000"/>
                                        <p:tgtEl>
                                          <p:spTgt spid="8"/>
                                        </p:tgtEl>
                                        <p:attrNameLst>
                                          <p:attrName>ppt_y</p:attrName>
                                        </p:attrNameLst>
                                      </p:cBhvr>
                                      <p:tavLst>
                                        <p:tav tm="0">
                                          <p:val>
                                            <p:strVal val="ppt_y"/>
                                          </p:val>
                                        </p:tav>
                                        <p:tav tm="100000">
                                          <p:val>
                                            <p:strVal val="1+ppt_h/2"/>
                                          </p:val>
                                        </p:tav>
                                      </p:tavLst>
                                    </p:anim>
                                    <p:set>
                                      <p:cBhvr>
                                        <p:cTn id="73" dur="1" fill="hold">
                                          <p:stCondLst>
                                            <p:cond delay="3999"/>
                                          </p:stCondLst>
                                        </p:cTn>
                                        <p:tgtEl>
                                          <p:spTgt spid="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4000"/>
                                        <p:tgtEl>
                                          <p:spTgt spid="10"/>
                                        </p:tgtEl>
                                        <p:attrNameLst>
                                          <p:attrName>ppt_x</p:attrName>
                                        </p:attrNameLst>
                                      </p:cBhvr>
                                      <p:tavLst>
                                        <p:tav tm="0">
                                          <p:val>
                                            <p:strVal val="ppt_x"/>
                                          </p:val>
                                        </p:tav>
                                        <p:tav tm="100000">
                                          <p:val>
                                            <p:strVal val="1+ppt_w/2"/>
                                          </p:val>
                                        </p:tav>
                                      </p:tavLst>
                                    </p:anim>
                                    <p:anim calcmode="lin" valueType="num">
                                      <p:cBhvr additive="base">
                                        <p:cTn id="76" dur="4000"/>
                                        <p:tgtEl>
                                          <p:spTgt spid="10"/>
                                        </p:tgtEl>
                                        <p:attrNameLst>
                                          <p:attrName>ppt_y</p:attrName>
                                        </p:attrNameLst>
                                      </p:cBhvr>
                                      <p:tavLst>
                                        <p:tav tm="0">
                                          <p:val>
                                            <p:strVal val="ppt_y"/>
                                          </p:val>
                                        </p:tav>
                                        <p:tav tm="100000">
                                          <p:val>
                                            <p:strVal val="1+ppt_h/2"/>
                                          </p:val>
                                        </p:tav>
                                      </p:tavLst>
                                    </p:anim>
                                    <p:set>
                                      <p:cBhvr>
                                        <p:cTn id="77" dur="1" fill="hold">
                                          <p:stCondLst>
                                            <p:cond delay="3999"/>
                                          </p:stCondLst>
                                        </p:cTn>
                                        <p:tgtEl>
                                          <p:spTgt spid="10"/>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12"/>
                                        </p:tgtEl>
                                        <p:attrNameLst>
                                          <p:attrName>ppt_x</p:attrName>
                                        </p:attrNameLst>
                                      </p:cBhvr>
                                      <p:tavLst>
                                        <p:tav tm="0">
                                          <p:val>
                                            <p:strVal val="ppt_x"/>
                                          </p:val>
                                        </p:tav>
                                        <p:tav tm="100000">
                                          <p:val>
                                            <p:strVal val="1+ppt_w/2"/>
                                          </p:val>
                                        </p:tav>
                                      </p:tavLst>
                                    </p:anim>
                                    <p:anim calcmode="lin" valueType="num">
                                      <p:cBhvr additive="base">
                                        <p:cTn id="80" dur="4000"/>
                                        <p:tgtEl>
                                          <p:spTgt spid="12"/>
                                        </p:tgtEl>
                                        <p:attrNameLst>
                                          <p:attrName>ppt_y</p:attrName>
                                        </p:attrNameLst>
                                      </p:cBhvr>
                                      <p:tavLst>
                                        <p:tav tm="0">
                                          <p:val>
                                            <p:strVal val="ppt_y"/>
                                          </p:val>
                                        </p:tav>
                                        <p:tav tm="100000">
                                          <p:val>
                                            <p:strVal val="0-ppt_h/2"/>
                                          </p:val>
                                        </p:tav>
                                      </p:tavLst>
                                    </p:anim>
                                    <p:set>
                                      <p:cBhvr>
                                        <p:cTn id="81" dur="1" fill="hold">
                                          <p:stCondLst>
                                            <p:cond delay="3999"/>
                                          </p:stCondLst>
                                        </p:cTn>
                                        <p:tgtEl>
                                          <p:spTgt spid="12"/>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0-ppt_w/2"/>
                                          </p:val>
                                        </p:tav>
                                      </p:tavLst>
                                    </p:anim>
                                    <p:anim calcmode="lin" valueType="num">
                                      <p:cBhvr additive="base">
                                        <p:cTn id="84" dur="4000"/>
                                        <p:tgtEl>
                                          <p:spTgt spid="11"/>
                                        </p:tgtEl>
                                        <p:attrNameLst>
                                          <p:attrName>ppt_y</p:attrName>
                                        </p:attrNameLst>
                                      </p:cBhvr>
                                      <p:tavLst>
                                        <p:tav tm="0">
                                          <p:val>
                                            <p:strVal val="ppt_y"/>
                                          </p:val>
                                        </p:tav>
                                        <p:tav tm="100000">
                                          <p:val>
                                            <p:strVal val="1+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4000"/>
                                        <p:tgtEl>
                                          <p:spTgt spid="9"/>
                                        </p:tgtEl>
                                        <p:attrNameLst>
                                          <p:attrName>ppt_x</p:attrName>
                                        </p:attrNameLst>
                                      </p:cBhvr>
                                      <p:tavLst>
                                        <p:tav tm="0">
                                          <p:val>
                                            <p:strVal val="ppt_x"/>
                                          </p:val>
                                        </p:tav>
                                        <p:tav tm="100000">
                                          <p:val>
                                            <p:strVal val="0-ppt_w/2"/>
                                          </p:val>
                                        </p:tav>
                                      </p:tavLst>
                                    </p:anim>
                                    <p:anim calcmode="lin" valueType="num">
                                      <p:cBhvr additive="base">
                                        <p:cTn id="88" dur="4000"/>
                                        <p:tgtEl>
                                          <p:spTgt spid="9"/>
                                        </p:tgtEl>
                                        <p:attrNameLst>
                                          <p:attrName>ppt_y</p:attrName>
                                        </p:attrNameLst>
                                      </p:cBhvr>
                                      <p:tavLst>
                                        <p:tav tm="0">
                                          <p:val>
                                            <p:strVal val="ppt_y"/>
                                          </p:val>
                                        </p:tav>
                                        <p:tav tm="100000">
                                          <p:val>
                                            <p:strVal val="ppt_y"/>
                                          </p:val>
                                        </p:tav>
                                      </p:tavLst>
                                    </p:anim>
                                    <p:set>
                                      <p:cBhvr>
                                        <p:cTn id="89" dur="1" fill="hold">
                                          <p:stCondLst>
                                            <p:cond delay="3999"/>
                                          </p:stCondLst>
                                        </p:cTn>
                                        <p:tgtEl>
                                          <p:spTgt spid="9"/>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3"/>
                                        </p:tgtEl>
                                        <p:attrNameLst>
                                          <p:attrName>ppt_x</p:attrName>
                                        </p:attrNameLst>
                                      </p:cBhvr>
                                      <p:tavLst>
                                        <p:tav tm="0">
                                          <p:val>
                                            <p:strVal val="ppt_x"/>
                                          </p:val>
                                        </p:tav>
                                        <p:tav tm="100000">
                                          <p:val>
                                            <p:strVal val="0-ppt_w/2"/>
                                          </p:val>
                                        </p:tav>
                                      </p:tavLst>
                                    </p:anim>
                                    <p:anim calcmode="lin" valueType="num">
                                      <p:cBhvr additive="base">
                                        <p:cTn id="92" dur="4000"/>
                                        <p:tgtEl>
                                          <p:spTgt spid="13"/>
                                        </p:tgtEl>
                                        <p:attrNameLst>
                                          <p:attrName>ppt_y</p:attrName>
                                        </p:attrNameLst>
                                      </p:cBhvr>
                                      <p:tavLst>
                                        <p:tav tm="0">
                                          <p:val>
                                            <p:strVal val="ppt_y"/>
                                          </p:val>
                                        </p:tav>
                                        <p:tav tm="100000">
                                          <p:val>
                                            <p:strVal val="0-ppt_h/2"/>
                                          </p:val>
                                        </p:tav>
                                      </p:tavLst>
                                    </p:anim>
                                    <p:set>
                                      <p:cBhvr>
                                        <p:cTn id="93" dur="1" fill="hold">
                                          <p:stCondLst>
                                            <p:cond delay="3999"/>
                                          </p:stCondLst>
                                        </p:cTn>
                                        <p:tgtEl>
                                          <p:spTgt spid="13"/>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4000"/>
                                        <p:tgtEl>
                                          <p:spTgt spid="6"/>
                                        </p:tgtEl>
                                      </p:cBhvr>
                                    </p:animEffect>
                                    <p:set>
                                      <p:cBhvr>
                                        <p:cTn id="96" dur="1" fill="hold">
                                          <p:stCondLst>
                                            <p:cond delay="3999"/>
                                          </p:stCondLst>
                                        </p:cTn>
                                        <p:tgtEl>
                                          <p:spTgt spid="6"/>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4000"/>
                                        <p:tgtEl>
                                          <p:spTgt spid="7"/>
                                        </p:tgtEl>
                                      </p:cBhvr>
                                    </p:animEffect>
                                    <p:set>
                                      <p:cBhvr>
                                        <p:cTn id="99" dur="1" fill="hold">
                                          <p:stCondLst>
                                            <p:cond delay="3999"/>
                                          </p:stCondLst>
                                        </p:cTn>
                                        <p:tgtEl>
                                          <p:spTgt spid="7"/>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4000"/>
                                        <p:tgtEl>
                                          <p:spTgt spid="8"/>
                                        </p:tgtEl>
                                      </p:cBhvr>
                                    </p:animEffect>
                                    <p:set>
                                      <p:cBhvr>
                                        <p:cTn id="102" dur="1" fill="hold">
                                          <p:stCondLst>
                                            <p:cond delay="3999"/>
                                          </p:stCondLst>
                                        </p:cTn>
                                        <p:tgtEl>
                                          <p:spTgt spid="8"/>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4000"/>
                                        <p:tgtEl>
                                          <p:spTgt spid="10"/>
                                        </p:tgtEl>
                                      </p:cBhvr>
                                    </p:animEffect>
                                    <p:set>
                                      <p:cBhvr>
                                        <p:cTn id="105" dur="1" fill="hold">
                                          <p:stCondLst>
                                            <p:cond delay="3999"/>
                                          </p:stCondLst>
                                        </p:cTn>
                                        <p:tgtEl>
                                          <p:spTgt spid="10"/>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4000"/>
                                        <p:tgtEl>
                                          <p:spTgt spid="12"/>
                                        </p:tgtEl>
                                      </p:cBhvr>
                                    </p:animEffect>
                                    <p:set>
                                      <p:cBhvr>
                                        <p:cTn id="108" dur="1" fill="hold">
                                          <p:stCondLst>
                                            <p:cond delay="3999"/>
                                          </p:stCondLst>
                                        </p:cTn>
                                        <p:tgtEl>
                                          <p:spTgt spid="12"/>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4000"/>
                                        <p:tgtEl>
                                          <p:spTgt spid="11"/>
                                        </p:tgtEl>
                                      </p:cBhvr>
                                    </p:animEffect>
                                    <p:set>
                                      <p:cBhvr>
                                        <p:cTn id="111" dur="1" fill="hold">
                                          <p:stCondLst>
                                            <p:cond delay="3999"/>
                                          </p:stCondLst>
                                        </p:cTn>
                                        <p:tgtEl>
                                          <p:spTgt spid="11"/>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4000"/>
                                        <p:tgtEl>
                                          <p:spTgt spid="9"/>
                                        </p:tgtEl>
                                      </p:cBhvr>
                                    </p:animEffect>
                                    <p:set>
                                      <p:cBhvr>
                                        <p:cTn id="114" dur="1" fill="hold">
                                          <p:stCondLst>
                                            <p:cond delay="3999"/>
                                          </p:stCondLst>
                                        </p:cTn>
                                        <p:tgtEl>
                                          <p:spTgt spid="9"/>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4000"/>
                                        <p:tgtEl>
                                          <p:spTgt spid="13"/>
                                        </p:tgtEl>
                                      </p:cBhvr>
                                    </p:animEffect>
                                    <p:set>
                                      <p:cBhvr>
                                        <p:cTn id="117" dur="1" fill="hold">
                                          <p:stCondLst>
                                            <p:cond delay="3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4000" fill="hold"/>
                                        <p:tgtEl>
                                          <p:spTgt spid="4"/>
                                        </p:tgtEl>
                                        <p:attrNameLst>
                                          <p:attrName>ppt_w</p:attrName>
                                        </p:attrNameLst>
                                      </p:cBhvr>
                                      <p:tavLst>
                                        <p:tav tm="0">
                                          <p:val>
                                            <p:strVal val="4/3*#ppt_w"/>
                                          </p:val>
                                        </p:tav>
                                        <p:tav tm="100000">
                                          <p:val>
                                            <p:strVal val="#ppt_w"/>
                                          </p:val>
                                        </p:tav>
                                      </p:tavLst>
                                    </p:anim>
                                    <p:anim calcmode="lin" valueType="num">
                                      <p:cBhvr>
                                        <p:cTn id="121" dur="4000" fill="hold"/>
                                        <p:tgtEl>
                                          <p:spTgt spid="4"/>
                                        </p:tgtEl>
                                        <p:attrNameLst>
                                          <p:attrName>ppt_h</p:attrName>
                                        </p:attrNameLst>
                                      </p:cBhvr>
                                      <p:tavLst>
                                        <p:tav tm="0">
                                          <p:val>
                                            <p:strVal val="4/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4000"/>
                                        <p:tgtEl>
                                          <p:spTgt spid="4"/>
                                        </p:tgtEl>
                                      </p:cBhvr>
                                    </p:animEffect>
                                  </p:childTnLst>
                                </p:cTn>
                              </p:par>
                            </p:childTnLst>
                          </p:cTn>
                        </p:par>
                        <p:par>
                          <p:cTn id="125" fill="hold">
                            <p:stCondLst>
                              <p:cond delay="8000"/>
                            </p:stCondLst>
                            <p:childTnLst>
                              <p:par>
                                <p:cTn id="126" presetID="23" presetClass="entr" presetSubtype="16" fill="hold" grpId="0" nodeType="afterEffect">
                                  <p:stCondLst>
                                    <p:cond delay="0"/>
                                  </p:stCondLst>
                                  <p:childTnLst>
                                    <p:set>
                                      <p:cBhvr>
                                        <p:cTn id="127" dur="1" fill="hold">
                                          <p:stCondLst>
                                            <p:cond delay="0"/>
                                          </p:stCondLst>
                                        </p:cTn>
                                        <p:tgtEl>
                                          <p:spTgt spid="14"/>
                                        </p:tgtEl>
                                        <p:attrNameLst>
                                          <p:attrName>style.visibility</p:attrName>
                                        </p:attrNameLst>
                                      </p:cBhvr>
                                      <p:to>
                                        <p:strVal val="visible"/>
                                      </p:to>
                                    </p:set>
                                    <p:anim calcmode="lin" valueType="num">
                                      <p:cBhvr>
                                        <p:cTn id="128" dur="2000" fill="hold"/>
                                        <p:tgtEl>
                                          <p:spTgt spid="14"/>
                                        </p:tgtEl>
                                        <p:attrNameLst>
                                          <p:attrName>ppt_w</p:attrName>
                                        </p:attrNameLst>
                                      </p:cBhvr>
                                      <p:tavLst>
                                        <p:tav tm="0">
                                          <p:val>
                                            <p:fltVal val="0"/>
                                          </p:val>
                                        </p:tav>
                                        <p:tav tm="100000">
                                          <p:val>
                                            <p:strVal val="#ppt_w"/>
                                          </p:val>
                                        </p:tav>
                                      </p:tavLst>
                                    </p:anim>
                                    <p:anim calcmode="lin" valueType="num">
                                      <p:cBhvr>
                                        <p:cTn id="129" dur="2000" fill="hold"/>
                                        <p:tgtEl>
                                          <p:spTgt spid="14"/>
                                        </p:tgtEl>
                                        <p:attrNameLst>
                                          <p:attrName>ppt_h</p:attrName>
                                        </p:attrNameLst>
                                      </p:cBhvr>
                                      <p:tavLst>
                                        <p:tav tm="0">
                                          <p:val>
                                            <p:fltVal val="0"/>
                                          </p:val>
                                        </p:tav>
                                        <p:tav tm="100000">
                                          <p:val>
                                            <p:strVal val="#ppt_h"/>
                                          </p:val>
                                        </p:tav>
                                      </p:tavLst>
                                    </p:anim>
                                  </p:childTnLst>
                                </p:cTn>
                              </p:par>
                            </p:childTnLst>
                          </p:cTn>
                        </p:par>
                        <p:par>
                          <p:cTn id="130" fill="hold">
                            <p:stCondLst>
                              <p:cond delay="10000"/>
                            </p:stCondLst>
                            <p:childTnLst>
                              <p:par>
                                <p:cTn id="131" presetID="40" presetClass="entr" presetSubtype="0" fill="hold" grpId="0" nodeType="afterEffect">
                                  <p:stCondLst>
                                    <p:cond delay="500"/>
                                  </p:stCondLst>
                                  <p:iterate type="lt">
                                    <p:tmPct val="10000"/>
                                  </p:iterate>
                                  <p:childTnLst>
                                    <p:set>
                                      <p:cBhvr>
                                        <p:cTn id="132" dur="1" fill="hold">
                                          <p:stCondLst>
                                            <p:cond delay="0"/>
                                          </p:stCondLst>
                                        </p:cTn>
                                        <p:tgtEl>
                                          <p:spTgt spid="15"/>
                                        </p:tgtEl>
                                        <p:attrNameLst>
                                          <p:attrName>style.visibility</p:attrName>
                                        </p:attrNameLst>
                                      </p:cBhvr>
                                      <p:to>
                                        <p:strVal val="visible"/>
                                      </p:to>
                                    </p:set>
                                    <p:animEffect transition="in" filter="fade">
                                      <p:cBhvr>
                                        <p:cTn id="133" dur="1000"/>
                                        <p:tgtEl>
                                          <p:spTgt spid="15"/>
                                        </p:tgtEl>
                                      </p:cBhvr>
                                    </p:animEffect>
                                    <p:anim calcmode="lin" valueType="num">
                                      <p:cBhvr>
                                        <p:cTn id="134" dur="1000" fill="hold"/>
                                        <p:tgtEl>
                                          <p:spTgt spid="15"/>
                                        </p:tgtEl>
                                        <p:attrNameLst>
                                          <p:attrName>ppt_x</p:attrName>
                                        </p:attrNameLst>
                                      </p:cBhvr>
                                      <p:tavLst>
                                        <p:tav tm="0">
                                          <p:val>
                                            <p:strVal val="#ppt_x-.1"/>
                                          </p:val>
                                        </p:tav>
                                        <p:tav tm="100000">
                                          <p:val>
                                            <p:strVal val="#ppt_x"/>
                                          </p:val>
                                        </p:tav>
                                      </p:tavLst>
                                    </p:anim>
                                    <p:anim calcmode="lin" valueType="num">
                                      <p:cBhvr>
                                        <p:cTn id="13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972616" y="0"/>
            <a:ext cx="10116616"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972616" y="0"/>
            <a:ext cx="10116616"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972616" y="0"/>
            <a:ext cx="10116616" cy="5715000"/>
          </a:xfrm>
          <a:prstGeom prst="rect">
            <a:avLst/>
          </a:prstGeom>
          <a:noFill/>
          <a:ln w="9525">
            <a:noFill/>
            <a:miter lim="800000"/>
            <a:headEnd/>
            <a:tailEnd/>
          </a:ln>
        </p:spPr>
      </p:pic>
      <p:sp>
        <p:nvSpPr>
          <p:cNvPr id="5" name="4 CuadroTexto"/>
          <p:cNvSpPr txBox="1"/>
          <p:nvPr/>
        </p:nvSpPr>
        <p:spPr>
          <a:xfrm>
            <a:off x="285720" y="4357698"/>
            <a:ext cx="87154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….concedió indulgencia plenaria a todos los que vinieran a la Península Ibérica a luchar contra los infieles musulmanes, enemigos de la fe católica. Entonces tuvo lugar la batalla de las Navas de Tolosa en 1212 (según queda reseñado al hablar del emir Al-</a:t>
            </a:r>
            <a:r>
              <a:rPr lang="es-ES" i="1" dirty="0" err="1" smtClean="0">
                <a:effectLst>
                  <a:glow rad="101600">
                    <a:srgbClr val="C00000">
                      <a:alpha val="60000"/>
                    </a:srgbClr>
                  </a:glow>
                  <a:outerShdw blurRad="38100" dist="38100" dir="2700000" algn="tl">
                    <a:srgbClr val="000000">
                      <a:alpha val="43137"/>
                    </a:srgbClr>
                  </a:outerShdw>
                </a:effectLst>
              </a:rPr>
              <a:t>Nasir</a:t>
            </a:r>
            <a:r>
              <a:rPr lang="es-ES" i="1" dirty="0" smtClean="0">
                <a:effectLst>
                  <a:glow rad="101600">
                    <a:srgbClr val="C00000">
                      <a:alpha val="60000"/>
                    </a:srgbClr>
                  </a:glow>
                  <a:outerShdw blurRad="38100" dist="38100" dir="2700000" algn="tl">
                    <a:srgbClr val="000000">
                      <a:alpha val="43137"/>
                    </a:srgbClr>
                  </a:outerShdw>
                </a:effectLst>
              </a:rPr>
              <a:t>, 1199-1213).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win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2" y="-1"/>
            <a:ext cx="9144002" cy="6601917"/>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6601916"/>
          </a:xfrm>
          <a:prstGeom prst="rect">
            <a:avLst/>
          </a:prstGeom>
          <a:noFill/>
          <a:ln w="9525">
            <a:noFill/>
            <a:miter lim="800000"/>
            <a:headEnd/>
            <a:tailEnd/>
          </a:ln>
        </p:spPr>
      </p:pic>
      <p:sp>
        <p:nvSpPr>
          <p:cNvPr id="4" name="3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consecuencia de esa gran victoria sobre los musulmanes, los católicos instituyeron la fiesta de la Exaltación de la Cruz. El rey de Castilla repobló Vilches, Baños, Tolosa y </a:t>
            </a:r>
            <a:r>
              <a:rPr lang="es-ES" i="1" dirty="0" err="1" smtClean="0">
                <a:effectLst>
                  <a:glow rad="101600">
                    <a:srgbClr val="C00000">
                      <a:alpha val="60000"/>
                    </a:srgbClr>
                  </a:glow>
                  <a:outerShdw blurRad="38100" dist="38100" dir="2700000" algn="tl">
                    <a:srgbClr val="000000">
                      <a:alpha val="43137"/>
                    </a:srgbClr>
                  </a:outerShdw>
                </a:effectLst>
              </a:rPr>
              <a:t>Ferrat</a:t>
            </a:r>
            <a:r>
              <a:rPr lang="es-ES" i="1" dirty="0" smtClean="0">
                <a:effectLst>
                  <a:glow rad="101600">
                    <a:srgbClr val="C00000">
                      <a:alpha val="60000"/>
                    </a:srgbClr>
                  </a:glow>
                  <a:outerShdw blurRad="38100" dist="38100" dir="2700000" algn="tl">
                    <a:srgbClr val="000000">
                      <a:alpha val="43137"/>
                    </a:srgbClr>
                  </a:outerShdw>
                </a:effectLst>
              </a:rPr>
              <a:t> y tomó Baeza en 1212, Dueñas y </a:t>
            </a:r>
            <a:r>
              <a:rPr lang="es-ES" i="1" dirty="0" err="1" smtClean="0">
                <a:effectLst>
                  <a:glow rad="101600">
                    <a:srgbClr val="C00000">
                      <a:alpha val="60000"/>
                    </a:srgbClr>
                  </a:glow>
                  <a:outerShdw blurRad="38100" dist="38100" dir="2700000" algn="tl">
                    <a:srgbClr val="000000">
                      <a:alpha val="43137"/>
                    </a:srgbClr>
                  </a:outerShdw>
                </a:effectLst>
              </a:rPr>
              <a:t>Alcaraz</a:t>
            </a:r>
            <a:r>
              <a:rPr lang="es-ES" i="1" dirty="0" smtClean="0">
                <a:effectLst>
                  <a:glow rad="101600">
                    <a:srgbClr val="C00000">
                      <a:alpha val="60000"/>
                    </a:srgbClr>
                  </a:glow>
                  <a:outerShdw blurRad="38100" dist="38100" dir="2700000" algn="tl">
                    <a:srgbClr val="000000">
                      <a:alpha val="43137"/>
                    </a:srgbClr>
                  </a:outerShdw>
                </a:effectLst>
              </a:rPr>
              <a:t> en 1213; pero los almohades lanzaron una contraofensiva y se apoderaron de Baeza</a:t>
            </a:r>
            <a:r>
              <a:rPr lang="es-ES" dirty="0" smtClean="0"/>
              <a:t>.</a:t>
            </a:r>
            <a:endParaRPr lang="es-E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6000">
        <p15:prstTrans prst="wind" invX="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tretch>
            <a:fillRect/>
          </a:stretch>
        </p:blipFill>
        <p:spPr bwMode="auto">
          <a:xfrm>
            <a:off x="0" y="-310852"/>
            <a:ext cx="9144000" cy="6624736"/>
          </a:xfrm>
          <a:prstGeom prst="rect">
            <a:avLst/>
          </a:prstGeom>
          <a:noFill/>
          <a:ln w="9525">
            <a:noFill/>
            <a:miter lim="800000"/>
            <a:headEnd/>
            <a:tailEnd/>
          </a:ln>
        </p:spPr>
      </p:pic>
      <p:pic>
        <p:nvPicPr>
          <p:cNvPr id="5" name="4 Imagen" descr="american_steam_locomotive-wallpaper-1280x800.jpg"/>
          <p:cNvPicPr>
            <a:picLocks noChangeAspect="1"/>
          </p:cNvPicPr>
          <p:nvPr/>
        </p:nvPicPr>
        <p:blipFill>
          <a:blip r:embed="rId2" cstate="print"/>
          <a:stretch>
            <a:fillRect/>
          </a:stretch>
        </p:blipFill>
        <p:spPr bwMode="auto">
          <a:xfrm>
            <a:off x="0" y="-310852"/>
            <a:ext cx="9144000" cy="6624736"/>
          </a:xfrm>
          <a:prstGeom prst="rect">
            <a:avLst/>
          </a:prstGeom>
          <a:noFill/>
          <a:ln w="9525">
            <a:noFill/>
            <a:miter lim="800000"/>
            <a:headEnd/>
            <a:tailEnd/>
          </a:ln>
        </p:spPr>
      </p:pic>
      <p:pic>
        <p:nvPicPr>
          <p:cNvPr id="6" name="5 Imagen" descr="american_steam_locomotive-wallpaper-1280x800.jpg"/>
          <p:cNvPicPr>
            <a:picLocks noChangeAspect="1"/>
          </p:cNvPicPr>
          <p:nvPr/>
        </p:nvPicPr>
        <p:blipFill>
          <a:blip r:embed="rId2" cstate="print"/>
          <a:stretch>
            <a:fillRect/>
          </a:stretch>
        </p:blipFill>
        <p:spPr bwMode="auto">
          <a:xfrm>
            <a:off x="0" y="-310852"/>
            <a:ext cx="9144000" cy="6624736"/>
          </a:xfrm>
          <a:prstGeom prst="rect">
            <a:avLst/>
          </a:prstGeom>
          <a:noFill/>
          <a:ln w="9525">
            <a:noFill/>
            <a:miter lim="800000"/>
            <a:headEnd/>
            <a:tailEnd/>
          </a:ln>
        </p:spPr>
      </p:pic>
      <p:sp>
        <p:nvSpPr>
          <p:cNvPr id="7" name="6 CuadroTexto"/>
          <p:cNvSpPr txBox="1"/>
          <p:nvPr/>
        </p:nvSpPr>
        <p:spPr>
          <a:xfrm>
            <a:off x="357158" y="4514671"/>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Alfonso VIII no podía recuperarla, debido a una época de hambre, firmó una tregua con Al-</a:t>
            </a:r>
            <a:r>
              <a:rPr lang="es-ES" i="1" dirty="0" err="1" smtClean="0">
                <a:effectLst>
                  <a:glow rad="101600">
                    <a:srgbClr val="C00000">
                      <a:alpha val="60000"/>
                    </a:srgbClr>
                  </a:glow>
                  <a:outerShdw blurRad="38100" dist="38100" dir="2700000" algn="tl">
                    <a:srgbClr val="000000">
                      <a:alpha val="43137"/>
                    </a:srgbClr>
                  </a:outerShdw>
                </a:effectLst>
              </a:rPr>
              <a:t>Nasir</a:t>
            </a:r>
            <a:r>
              <a:rPr lang="es-ES" i="1" dirty="0" smtClean="0">
                <a:effectLst>
                  <a:glow rad="101600">
                    <a:srgbClr val="C00000">
                      <a:alpha val="60000"/>
                    </a:srgbClr>
                  </a:glow>
                  <a:outerShdw blurRad="38100" dist="38100" dir="2700000" algn="tl">
                    <a:srgbClr val="000000">
                      <a:alpha val="43137"/>
                    </a:srgbClr>
                  </a:outerShdw>
                </a:effectLst>
              </a:rPr>
              <a:t>. Después murió Alfonso VIII el 5 de octubre de 1214 en Gutiérrez Muñoz (Ávila). Al margen de su actividad guerrera, fundó la universidad de Palencia y el monasterio de las Huelgas de Burgos, donde fue enterrado.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ripp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9" y="0"/>
            <a:ext cx="9156715"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6358" y="0"/>
            <a:ext cx="9156713"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p:spPr>
      </p:pic>
      <p:sp>
        <p:nvSpPr>
          <p:cNvPr id="5" name="4 CuadroTexto"/>
          <p:cNvSpPr txBox="1"/>
          <p:nvPr/>
        </p:nvSpPr>
        <p:spPr>
          <a:xfrm>
            <a:off x="428596"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mujer Leonor murió poco después, era hija del rey Enrique II de Inglaterra y de Leonor de Aquitania. Alfonso VIII tuvo de ella los siguientes hijos: Berenguela (madre de Fernando III), Enrique (que lo sucedió), Urraca (reina de Portugal), Blanca (reina de Francia, madre de Luis IX) y Leonor (primera esposa del rey Jaime I de Aragón).</a:t>
            </a:r>
          </a:p>
        </p:txBody>
      </p:sp>
    </p:spTree>
  </p:cSld>
  <p:clrMapOvr>
    <a:masterClrMapping/>
  </p:clrMapOvr>
  <mc:AlternateContent xmlns:mc="http://schemas.openxmlformats.org/markup-compatibility/2006">
    <mc:Choice xmlns:p14="http://schemas.microsoft.com/office/powerpoint/2010/main" Requires="p14">
      <p:transition spd="slow" p14:dur="2250" advTm="39000">
        <p14:ripple/>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20 de Junio de 1212 un inmenso ejército cristiano parte de Toledo hacia Sierra Morena en busca de los almohades, esta fuerza estaba compuesta por las tropas castellanas al mando del rey Alfonso VIII de Castilla, el alma de la batalla y el coordinador, junto con 20 milicias de Concejos Castellanos, entre ellas las de Medina del Campo, Madrid, Soria, Palencia, </a:t>
            </a:r>
            <a:r>
              <a:rPr lang="es-ES" i="1" dirty="0" err="1" smtClean="0">
                <a:effectLst>
                  <a:glow rad="101600">
                    <a:srgbClr val="C00000">
                      <a:alpha val="60000"/>
                    </a:srgbClr>
                  </a:glow>
                  <a:outerShdw blurRad="38100" dist="38100" dir="2700000" algn="tl">
                    <a:srgbClr val="000000">
                      <a:alpha val="43137"/>
                    </a:srgbClr>
                  </a:outerShdw>
                </a:effectLst>
              </a:rPr>
              <a:t>Almazán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14:flash/>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2" y="0"/>
            <a:ext cx="9144000" cy="6025852"/>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Constituían el grueso de las tropas cristianas. Su abanderado era Diego López II de </a:t>
            </a:r>
            <a:r>
              <a:rPr lang="es-ES" i="1" dirty="0" err="1" smtClean="0">
                <a:effectLst>
                  <a:glow rad="101600">
                    <a:srgbClr val="C00000">
                      <a:alpha val="60000"/>
                    </a:srgbClr>
                  </a:glow>
                  <a:outerShdw blurRad="38100" dist="38100" dir="2700000" algn="tl">
                    <a:srgbClr val="000000">
                      <a:alpha val="43137"/>
                    </a:srgbClr>
                  </a:outerShdw>
                </a:effectLst>
              </a:rPr>
              <a:t>Haro</a:t>
            </a:r>
            <a:r>
              <a:rPr lang="es-ES" i="1" dirty="0" smtClean="0">
                <a:effectLst>
                  <a:glow rad="101600">
                    <a:srgbClr val="C00000">
                      <a:alpha val="60000"/>
                    </a:srgbClr>
                  </a:glow>
                  <a:outerShdw blurRad="38100" dist="38100" dir="2700000" algn="tl">
                    <a:srgbClr val="000000">
                      <a:alpha val="43137"/>
                    </a:srgbClr>
                  </a:outerShdw>
                </a:effectLst>
              </a:rPr>
              <a:t>, quinto señor de Vizcaya. A este caballero encomendó Alfonso VIII el reparto del botín tras la batalla, del que dicen las crónicas castellanas que no se quedó nada para su propio provecho.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8" name="7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9" name="8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10" name="9 Imagen" descr="13.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428596" y="4071946"/>
            <a:ext cx="828680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tropas de los reyes Sancho VII de Navarra, Pedro II de Aragón y Alfonso II de Portugal. Sumaban otro importante contingente, en su mayoría aragoneses almogávares que al año siguiente lucharían en la Batalla de </a:t>
            </a:r>
            <a:r>
              <a:rPr lang="es-ES" i="1" dirty="0" err="1" smtClean="0">
                <a:effectLst>
                  <a:glow rad="101600">
                    <a:srgbClr val="C00000">
                      <a:alpha val="60000"/>
                    </a:srgbClr>
                  </a:glow>
                  <a:outerShdw blurRad="38100" dist="38100" dir="2700000" algn="tl">
                    <a:srgbClr val="000000">
                      <a:alpha val="43137"/>
                    </a:srgbClr>
                  </a:outerShdw>
                </a:effectLst>
              </a:rPr>
              <a:t>Muret</a:t>
            </a:r>
            <a:r>
              <a:rPr lang="es-ES" i="1" dirty="0" smtClean="0">
                <a:effectLst>
                  <a:glow rad="101600">
                    <a:srgbClr val="C00000">
                      <a:alpha val="60000"/>
                    </a:srgbClr>
                  </a:glow>
                  <a:outerShdw blurRad="38100" dist="38100" dir="2700000" algn="tl">
                    <a:srgbClr val="000000">
                      <a:alpha val="43137"/>
                    </a:srgbClr>
                  </a:outerShdw>
                </a:effectLst>
              </a:rPr>
              <a:t>. Las tropas portuguesas acudieron a la llamada de la cruzada, pero no contaron con la presencia de su rey.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wedge/>
      </p:transition>
    </mc:Choice>
    <mc:Fallback>
      <p:transition spd="slow" advTm="3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4*ppt_w"/>
                                          </p:val>
                                        </p:tav>
                                      </p:tavLst>
                                    </p:anim>
                                    <p:anim calcmode="lin" valueType="num">
                                      <p:cBhvr>
                                        <p:cTn id="7" dur="5000"/>
                                        <p:tgtEl>
                                          <p:spTgt spid="7"/>
                                        </p:tgtEl>
                                        <p:attrNameLst>
                                          <p:attrName>ppt_h</p:attrName>
                                        </p:attrNameLst>
                                      </p:cBhvr>
                                      <p:tavLst>
                                        <p:tav tm="0">
                                          <p:val>
                                            <p:strVal val="ppt_h"/>
                                          </p:val>
                                        </p:tav>
                                        <p:tav tm="100000">
                                          <p:val>
                                            <p:strVal val="4*ppt_h"/>
                                          </p:val>
                                        </p:tav>
                                      </p:tavLst>
                                    </p:anim>
                                    <p:set>
                                      <p:cBhvr>
                                        <p:cTn id="8" dur="1" fill="hold">
                                          <p:stCondLst>
                                            <p:cond delay="4999"/>
                                          </p:stCondLst>
                                        </p:cTn>
                                        <p:tgtEl>
                                          <p:spTgt spid="7"/>
                                        </p:tgtEl>
                                        <p:attrNameLst>
                                          <p:attrName>style.visibility</p:attrName>
                                        </p:attrNameLst>
                                      </p:cBhvr>
                                      <p:to>
                                        <p:strVal val="hidden"/>
                                      </p:to>
                                    </p:set>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8" presetClass="entr" presetSubtype="1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diamond(in)">
                                      <p:cBhvr>
                                        <p:cTn id="14" dur="5000"/>
                                        <p:tgtEl>
                                          <p:spTgt spid="9"/>
                                        </p:tgtEl>
                                      </p:cBhvr>
                                    </p:animEffect>
                                  </p:childTnLst>
                                </p:cTn>
                              </p:par>
                              <p:par>
                                <p:cTn id="15" presetID="23" presetClass="entr" presetSubtype="28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0" fill="hold"/>
                                        <p:tgtEl>
                                          <p:spTgt spid="10"/>
                                        </p:tgtEl>
                                        <p:attrNameLst>
                                          <p:attrName>ppt_w</p:attrName>
                                        </p:attrNameLst>
                                      </p:cBhvr>
                                      <p:tavLst>
                                        <p:tav tm="0">
                                          <p:val>
                                            <p:strVal val="4/3*#ppt_w"/>
                                          </p:val>
                                        </p:tav>
                                        <p:tav tm="100000">
                                          <p:val>
                                            <p:strVal val="#ppt_w"/>
                                          </p:val>
                                        </p:tav>
                                      </p:tavLst>
                                    </p:anim>
                                    <p:anim calcmode="lin" valueType="num">
                                      <p:cBhvr>
                                        <p:cTn id="18" dur="5000" fill="hold"/>
                                        <p:tgtEl>
                                          <p:spTgt spid="10"/>
                                        </p:tgtEl>
                                        <p:attrNameLst>
                                          <p:attrName>ppt_h</p:attrName>
                                        </p:attrNameLst>
                                      </p:cBhvr>
                                      <p:tavLst>
                                        <p:tav tm="0">
                                          <p:val>
                                            <p:strVal val="4/3*#ppt_h"/>
                                          </p:val>
                                        </p:tav>
                                        <p:tav tm="100000">
                                          <p:val>
                                            <p:strVal val="#ppt_h"/>
                                          </p:val>
                                        </p:tav>
                                      </p:tavLst>
                                    </p:anim>
                                  </p:childTnLst>
                                </p:cTn>
                              </p:par>
                              <p:par>
                                <p:cTn id="19" presetID="50" presetClass="entr" presetSubtype="0" decel="10000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ppt_w+.3"/>
                                          </p:val>
                                        </p:tav>
                                        <p:tav tm="100000">
                                          <p:val>
                                            <p:strVal val="#ppt_w"/>
                                          </p:val>
                                        </p:tav>
                                      </p:tavLst>
                                    </p:anim>
                                    <p:anim calcmode="lin" valueType="num">
                                      <p:cBhvr>
                                        <p:cTn id="22" dur="5000" fill="hold"/>
                                        <p:tgtEl>
                                          <p:spTgt spid="10"/>
                                        </p:tgtEl>
                                        <p:attrNameLst>
                                          <p:attrName>ppt_h</p:attrName>
                                        </p:attrNameLst>
                                      </p:cBhvr>
                                      <p:tavLst>
                                        <p:tav tm="0">
                                          <p:val>
                                            <p:strVal val="#ppt_h"/>
                                          </p:val>
                                        </p:tav>
                                        <p:tav tm="100000">
                                          <p:val>
                                            <p:strVal val="#ppt_h"/>
                                          </p:val>
                                        </p:tav>
                                      </p:tavLst>
                                    </p:anim>
                                    <p:animEffect transition="in" filter="fade">
                                      <p:cBhvr>
                                        <p:cTn id="23" dur="5000"/>
                                        <p:tgtEl>
                                          <p:spTgt spid="10"/>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Hubo representación de un gran número de cruzados provenientes de otros estados europeos o ultramontanos, llamados así por haber llegado desde más allá de los Pirineos. Su número es discutible, si bien muchos de ellos no llegaron a participar en la batalla.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edge/>
      </p:transition>
    </mc:Choice>
    <mc:Fallback>
      <p:transition spd="slow" advTm="3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2380"/>
            <a:ext cx="9143999" cy="571499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500034"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igual que el portugués, tampoco participó en la contienda el rey de León Alfonso IX; aunque ansiaba acudir a la batalla. Convocó una Curia Regia que le recomendó que exigiera condiciones para participar en la campaña, y así, Alfonso IX respondió a su homólogo castellano que acudiría gustoso en cuanto se le devolvieran los territorios que le pertenecían.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blinds dir="vert"/>
      </p:transition>
    </mc:Choice>
    <mc:Fallback>
      <p:transition spd="slow" advTm="4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ello, Alfonso VIII pidió la mediación del Papa, para evitar cualquier ataque leonés. Inocencio III accedió y amenazó con la excomunión a todo aquel que se atreviera a violar la paz mientras los castellanos lucharan contra los musulmanes.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blinds dir="vert"/>
      </p:transition>
    </mc:Choice>
    <mc:Fallback>
      <p:transition spd="slow" advTm="3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par>
                                <p:cTn id="12" presetID="42" presetClass="entr" presetSubtype="0"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0"/>
                                        <p:tgtEl>
                                          <p:spTgt spid="10"/>
                                        </p:tgtEl>
                                      </p:cBhvr>
                                    </p:animEffect>
                                    <p:anim calcmode="lin" valueType="num">
                                      <p:cBhvr>
                                        <p:cTn id="15" dur="5000" fill="hold"/>
                                        <p:tgtEl>
                                          <p:spTgt spid="10"/>
                                        </p:tgtEl>
                                        <p:attrNameLst>
                                          <p:attrName>ppt_x</p:attrName>
                                        </p:attrNameLst>
                                      </p:cBhvr>
                                      <p:tavLst>
                                        <p:tav tm="0">
                                          <p:val>
                                            <p:strVal val="#ppt_x"/>
                                          </p:val>
                                        </p:tav>
                                        <p:tav tm="100000">
                                          <p:val>
                                            <p:strVal val="#ppt_x"/>
                                          </p:val>
                                        </p:tav>
                                      </p:tavLst>
                                    </p:anim>
                                    <p:anim calcmode="lin" valueType="num">
                                      <p:cBhvr>
                                        <p:cTn id="16" dur="5000" fill="hold"/>
                                        <p:tgtEl>
                                          <p:spTgt spid="10"/>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0" fill="hold"/>
                                        <p:tgtEl>
                                          <p:spTgt spid="10"/>
                                        </p:tgtEl>
                                        <p:attrNameLst>
                                          <p:attrName>ppt_w</p:attrName>
                                        </p:attrNameLst>
                                      </p:cBhvr>
                                      <p:tavLst>
                                        <p:tav tm="0">
                                          <p:val>
                                            <p:strVal val="4/3*#ppt_w"/>
                                          </p:val>
                                        </p:tav>
                                        <p:tav tm="100000">
                                          <p:val>
                                            <p:strVal val="#ppt_w"/>
                                          </p:val>
                                        </p:tav>
                                      </p:tavLst>
                                    </p:anim>
                                    <p:anim calcmode="lin" valueType="num">
                                      <p:cBhvr>
                                        <p:cTn id="20" dur="5000" fill="hold"/>
                                        <p:tgtEl>
                                          <p:spTgt spid="10"/>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Rey Alfonso IX de León estuvo ausente en la Batalla de las Navas de Tolosa, entre otras cosas por sus desavenencias con el reino de Castilla, pese a lo cual realizó una gran actividad de reconquista, recuperando para la Cristiandad las ciudades de Cáceres, Montánchez, Mérida y Badajoz.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peelOff"/>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315097" y="0"/>
            <a:ext cx="9934037" cy="5713236"/>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tretch>
            <a:fillRect/>
          </a:stretch>
        </p:blipFill>
        <p:spPr bwMode="auto">
          <a:xfrm>
            <a:off x="-324544" y="0"/>
            <a:ext cx="9937104" cy="5714999"/>
          </a:xfrm>
          <a:prstGeom prst="rect">
            <a:avLst/>
          </a:prstGeom>
          <a:noFill/>
          <a:ln w="9525">
            <a:noFill/>
            <a:miter lim="800000"/>
            <a:headEnd/>
            <a:tailEnd/>
          </a:ln>
        </p:spPr>
      </p:pic>
      <p:sp>
        <p:nvSpPr>
          <p:cNvPr id="6" name="5 CuadroTexto"/>
          <p:cNvSpPr txBox="1"/>
          <p:nvPr/>
        </p:nvSpPr>
        <p:spPr>
          <a:xfrm>
            <a:off x="357158" y="4643450"/>
            <a:ext cx="850109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 esto, para no romper el edicto del Papa y evitar la excomunión, el rey leonés se dedicó a recuperar sólo aquellas plazas que estaban dentro de las fronteras de León, evitando así el enfrentamiento en tierras castellanas.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peelOff" invX="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396552" y="-4629"/>
            <a:ext cx="9540552"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396552" y="0"/>
            <a:ext cx="9540552" cy="5715000"/>
          </a:xfrm>
          <a:prstGeom prst="rect">
            <a:avLst/>
          </a:prstGeom>
          <a:noFill/>
          <a:ln w="9525">
            <a:noFill/>
            <a:miter lim="800000"/>
            <a:headEnd/>
            <a:tailEnd/>
          </a:ln>
        </p:spPr>
      </p:pic>
      <p:sp>
        <p:nvSpPr>
          <p:cNvPr id="4" name="3 CuadroTexto"/>
          <p:cNvSpPr txBox="1"/>
          <p:nvPr/>
        </p:nvSpPr>
        <p:spPr>
          <a:xfrm>
            <a:off x="500034" y="4071946"/>
            <a:ext cx="828680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obstante, y a pesar de ir en contra de sus intereses a corto plazo, consintió que acudieran a la batalla contra los almohades tropas y caballeros leoneses, gallegos y asturianos, de los cuales destacan: don José </a:t>
            </a:r>
            <a:r>
              <a:rPr lang="es-ES" i="1" dirty="0" err="1" smtClean="0">
                <a:effectLst>
                  <a:glow rad="101600">
                    <a:srgbClr val="C00000">
                      <a:alpha val="60000"/>
                    </a:srgbClr>
                  </a:glow>
                  <a:outerShdw blurRad="38100" dist="38100" dir="2700000" algn="tl">
                    <a:srgbClr val="000000">
                      <a:alpha val="43137"/>
                    </a:srgbClr>
                  </a:outerShdw>
                </a:effectLst>
              </a:rPr>
              <a:t>Bernaldo</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Quirós</a:t>
            </a:r>
            <a:r>
              <a:rPr lang="es-ES" i="1" dirty="0" smtClean="0">
                <a:effectLst>
                  <a:glow rad="101600">
                    <a:srgbClr val="C00000">
                      <a:alpha val="60000"/>
                    </a:srgbClr>
                  </a:glow>
                  <a:outerShdw blurRad="38100" dist="38100" dir="2700000" algn="tl">
                    <a:srgbClr val="000000">
                      <a:alpha val="43137"/>
                    </a:srgbClr>
                  </a:outerShdw>
                </a:effectLst>
              </a:rPr>
              <a:t>, Vizconde de las Quintanas y Señor de </a:t>
            </a:r>
            <a:r>
              <a:rPr lang="es-ES" i="1" dirty="0" err="1" smtClean="0">
                <a:effectLst>
                  <a:glow rad="101600">
                    <a:srgbClr val="C00000">
                      <a:alpha val="60000"/>
                    </a:srgbClr>
                  </a:glow>
                  <a:outerShdw blurRad="38100" dist="38100" dir="2700000" algn="tl">
                    <a:srgbClr val="000000">
                      <a:alpha val="43137"/>
                    </a:srgbClr>
                  </a:outerShdw>
                </a:effectLst>
              </a:rPr>
              <a:t>Quirós</a:t>
            </a:r>
            <a:r>
              <a:rPr lang="es-ES" i="1" dirty="0" smtClean="0">
                <a:effectLst>
                  <a:glow rad="101600">
                    <a:srgbClr val="C00000">
                      <a:alpha val="60000"/>
                    </a:srgbClr>
                  </a:glow>
                  <a:outerShdw blurRad="38100" dist="38100" dir="2700000" algn="tl">
                    <a:srgbClr val="000000">
                      <a:alpha val="43137"/>
                    </a:srgbClr>
                  </a:outerShdw>
                </a:effectLst>
              </a:rPr>
              <a:t>, don Manuel de Valdés, y don Francisco de la </a:t>
            </a:r>
            <a:r>
              <a:rPr lang="es-ES" i="1" dirty="0" err="1" smtClean="0">
                <a:effectLst>
                  <a:glow rad="101600">
                    <a:srgbClr val="C00000">
                      <a:alpha val="60000"/>
                    </a:srgbClr>
                  </a:glow>
                  <a:outerShdw blurRad="38100" dist="38100" dir="2700000" algn="tl">
                    <a:srgbClr val="000000">
                      <a:alpha val="43137"/>
                    </a:srgbClr>
                  </a:outerShdw>
                </a:effectLst>
              </a:rPr>
              <a:t>Buelga</a:t>
            </a:r>
            <a:r>
              <a:rPr lang="es-ES" i="1" dirty="0" smtClean="0">
                <a:effectLst>
                  <a:glow rad="101600">
                    <a:srgbClr val="C00000">
                      <a:alpha val="60000"/>
                    </a:srgbClr>
                  </a:glow>
                  <a:outerShdw blurRad="38100" dist="38100" dir="2700000" algn="tl">
                    <a:srgbClr val="000000">
                      <a:alpha val="43137"/>
                    </a:srgbClr>
                  </a:outerShdw>
                </a:effectLst>
              </a:rPr>
              <a:t>, Caballero de la Orden de Santiago.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14:prism/>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1"/>
            <a:ext cx="9144000" cy="571261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071946"/>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Tomaron la fortaleza de Calatrava el día 1 de junio, el rey de Castilla tuvo especial cuidado en que no hubiera saqueos lo que disgustó enormemente a los cruzados europeos que eran en gran parte auténticos soldados de fortuna. Debido a ello estas fuerzas abandonaron en su mayor parte al ejército del rey y marcharon a sus respectivos países.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prism/>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5424072"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0"/>
            <a:ext cx="5424072" cy="5715000"/>
          </a:xfrm>
          <a:prstGeom prst="rect">
            <a:avLst/>
          </a:prstGeom>
          <a:noFill/>
          <a:ln w="9525">
            <a:noFill/>
            <a:miter lim="800000"/>
            <a:headEnd/>
            <a:tailEnd/>
          </a:ln>
        </p:spPr>
      </p:pic>
      <p:sp>
        <p:nvSpPr>
          <p:cNvPr id="4" name="3 CuadroTexto"/>
          <p:cNvSpPr txBox="1"/>
          <p:nvPr/>
        </p:nvSpPr>
        <p:spPr>
          <a:xfrm>
            <a:off x="5572132" y="214294"/>
            <a:ext cx="3429024" cy="532453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crónicas islámicas hablan de 600.000 combatientes cristianos y las crónicas cristianas hablan de 500.000 efectivos musulmanes, lo más probable es que no llegaran a 200.000 efectivos en total, aún así es una cifra inmensa para un ejército de la época, entre todos ellos formarían un enorme mar de espadas, armaduras y caballos.</a:t>
            </a:r>
          </a:p>
          <a:p>
            <a:endParaRPr lang="es-ES" sz="2000"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Monumento a la Batalla de Las Navas de Tolosa en La Carolina, Jaén, España.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5000">
        <p14:prism dir="r"/>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 Historias de Jaime I.jpg"/>
          <p:cNvPicPr>
            <a:picLocks noChangeAspect="1"/>
          </p:cNvPicPr>
          <p:nvPr/>
        </p:nvPicPr>
        <p:blipFill>
          <a:blip r:embed="rId2" cstate="print"/>
          <a:stretch>
            <a:fillRect/>
          </a:stretch>
        </p:blipFill>
        <p:spPr>
          <a:xfrm>
            <a:off x="-428660" y="0"/>
            <a:ext cx="10072758" cy="5715000"/>
          </a:xfrm>
          <a:prstGeom prst="rect">
            <a:avLst/>
          </a:prstGeom>
        </p:spPr>
      </p:pic>
      <p:sp>
        <p:nvSpPr>
          <p:cNvPr id="6" name="5 Rectángulo"/>
          <p:cNvSpPr/>
          <p:nvPr/>
        </p:nvSpPr>
        <p:spPr>
          <a:xfrm>
            <a:off x="-428660" y="0"/>
            <a:ext cx="10072758"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85852" y="0"/>
            <a:ext cx="5969904" cy="707886"/>
          </a:xfrm>
          <a:prstGeom prst="rect">
            <a:avLst/>
          </a:prstGeom>
          <a:noFill/>
        </p:spPr>
        <p:txBody>
          <a:bodyPr wrap="none" lIns="91440" tIns="45720" rIns="91440" bIns="45720">
            <a:prstTxWarp prst="textChevron">
              <a:avLst>
                <a:gd name="adj" fmla="val 14236"/>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Jaime I el Conquistador </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57158" y="785798"/>
            <a:ext cx="8429684" cy="2431435"/>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concepción de Jaime I el Conquistador fue, según relatan las crónicas, fruto de una artimaña para que su padre, el rey Pedro II, yaciera con la reina creyendo que lo hacía con su amante. De ese único encuentro nacería un hijo nunca querido por su padre, quien no tuvo reparos en entregarlo como rehén a uno de sus enemigos (Simón de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Montfort</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fue precisamente combatiendo a este enemigo como, a los pocos años, halló Pedro la muerte en el campo de batalla de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Muret</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durante la cruzada albigense.</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57158" y="3357566"/>
            <a:ext cx="8501122" cy="2139047"/>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Se abría así un contexto de disputas nobiliarias y de lucha por el trono en el que la candidatura del pequeño Jaime –de apenas seis años– parecía la más débil de todas. Y, sin embargo, prevaleció, y llegó a reinar la sorprendente cifra de sesenta y tres años, en el curso de los cuales extendió espectacularmente las fronteras del reino con las conquistas nada menos que de las islas Baleares, de Valencia y de Murcia.</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84000">
        <p14:gallery dir="l"/>
      </p:transition>
    </mc:Choice>
    <mc:Fallback>
      <p:transition spd="slow" advTm="8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46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3" cstate="print"/>
          <a:stretch>
            <a:fillRect/>
          </a:stretch>
        </p:blipFill>
        <p:spPr>
          <a:xfrm>
            <a:off x="-8733" y="-310852"/>
            <a:ext cx="9143999" cy="6336703"/>
          </a:xfrm>
        </p:spPr>
      </p:pic>
      <p:pic>
        <p:nvPicPr>
          <p:cNvPr id="12" name="11 Imagen" descr="Islas-Farne-Northumberland_15.jpg"/>
          <p:cNvPicPr>
            <a:picLocks noGrp="1" noChangeAspect="1"/>
          </p:cNvPicPr>
          <p:nvPr isPhoto="1"/>
        </p:nvPicPr>
        <p:blipFill>
          <a:blip r:embed="rId3" cstate="print"/>
          <a:stretch>
            <a:fillRect/>
          </a:stretch>
        </p:blipFill>
        <p:spPr bwMode="auto">
          <a:xfrm>
            <a:off x="0" y="-310852"/>
            <a:ext cx="9144000" cy="6336704"/>
          </a:xfrm>
          <a:prstGeom prst="rect">
            <a:avLst/>
          </a:prstGeom>
          <a:noFill/>
          <a:ln w="9525">
            <a:noFill/>
            <a:miter lim="800000"/>
            <a:headEnd/>
            <a:tailEnd/>
          </a:ln>
        </p:spPr>
      </p:pic>
      <p:sp>
        <p:nvSpPr>
          <p:cNvPr id="5" name="4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a:t>
            </a:r>
            <a:r>
              <a:rPr lang="es-ES" i="1" dirty="0" err="1" smtClean="0">
                <a:effectLst>
                  <a:glow rad="101600">
                    <a:srgbClr val="C00000">
                      <a:alpha val="60000"/>
                    </a:srgbClr>
                  </a:glow>
                  <a:outerShdw blurRad="38100" dist="38100" dir="2700000" algn="tl">
                    <a:srgbClr val="000000">
                      <a:alpha val="43137"/>
                    </a:srgbClr>
                  </a:outerShdw>
                </a:effectLst>
              </a:rPr>
              <a:t>tenía</a:t>
            </a:r>
            <a:r>
              <a:rPr lang="es-ES" i="1" dirty="0" smtClean="0">
                <a:effectLst>
                  <a:glow rad="101600">
                    <a:srgbClr val="C00000">
                      <a:alpha val="60000"/>
                    </a:srgbClr>
                  </a:glow>
                  <a:outerShdw blurRad="38100" dist="38100" dir="2700000" algn="tl">
                    <a:srgbClr val="000000">
                      <a:alpha val="43137"/>
                    </a:srgbClr>
                  </a:outerShdw>
                </a:effectLst>
              </a:rPr>
              <a:t> tres </a:t>
            </a:r>
            <a:r>
              <a:rPr lang="es-ES" i="1" dirty="0" err="1" smtClean="0">
                <a:effectLst>
                  <a:glow rad="101600">
                    <a:srgbClr val="C00000">
                      <a:alpha val="60000"/>
                    </a:srgbClr>
                  </a:glow>
                  <a:outerShdw blurRad="38100" dist="38100" dir="2700000" algn="tl">
                    <a:srgbClr val="000000">
                      <a:alpha val="43137"/>
                    </a:srgbClr>
                  </a:outerShdw>
                </a:effectLst>
              </a:rPr>
              <a:t>años</a:t>
            </a:r>
            <a:r>
              <a:rPr lang="es-ES" i="1" dirty="0" smtClean="0">
                <a:effectLst>
                  <a:glow rad="101600">
                    <a:srgbClr val="C00000">
                      <a:alpha val="60000"/>
                    </a:srgbClr>
                  </a:glow>
                  <a:outerShdw blurRad="38100" dist="38100" dir="2700000" algn="tl">
                    <a:srgbClr val="000000">
                      <a:alpha val="43137"/>
                    </a:srgbClr>
                  </a:outerShdw>
                </a:effectLst>
              </a:rPr>
              <a:t>, el futuro Jaime I quedó bajo la custodia de </a:t>
            </a:r>
            <a:r>
              <a:rPr lang="es-ES" i="1" dirty="0" err="1" smtClean="0">
                <a:effectLst>
                  <a:glow rad="101600">
                    <a:srgbClr val="C00000">
                      <a:alpha val="60000"/>
                    </a:srgbClr>
                  </a:glow>
                  <a:outerShdw blurRad="38100" dist="38100" dir="2700000" algn="tl">
                    <a:srgbClr val="000000">
                      <a:alpha val="43137"/>
                    </a:srgbClr>
                  </a:outerShdw>
                </a:effectLst>
              </a:rPr>
              <a:t>Simón</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Montfort</a:t>
            </a:r>
            <a:r>
              <a:rPr lang="es-ES" i="1" dirty="0" smtClean="0">
                <a:effectLst>
                  <a:glow rad="101600">
                    <a:srgbClr val="C00000">
                      <a:alpha val="60000"/>
                    </a:srgbClr>
                  </a:glow>
                  <a:outerShdw blurRad="38100" dist="38100" dir="2700000" algn="tl">
                    <a:srgbClr val="000000">
                      <a:alpha val="43137"/>
                    </a:srgbClr>
                  </a:outerShdw>
                </a:effectLst>
              </a:rPr>
              <a:t> y fue recluido en el castillo de </a:t>
            </a:r>
            <a:r>
              <a:rPr lang="es-ES" i="1" dirty="0" err="1" smtClean="0">
                <a:effectLst>
                  <a:glow rad="101600">
                    <a:srgbClr val="C00000">
                      <a:alpha val="60000"/>
                    </a:srgbClr>
                  </a:glow>
                  <a:outerShdw blurRad="38100" dist="38100" dir="2700000" algn="tl">
                    <a:srgbClr val="000000">
                      <a:alpha val="43137"/>
                    </a:srgbClr>
                  </a:outerShdw>
                </a:effectLst>
              </a:rPr>
              <a:t>Carcasona</a:t>
            </a:r>
            <a:r>
              <a:rPr lang="es-ES" i="1" dirty="0" smtClean="0">
                <a:effectLst>
                  <a:glow rad="101600">
                    <a:srgbClr val="C00000">
                      <a:alpha val="60000"/>
                    </a:srgbClr>
                  </a:glow>
                  <a:outerShdw blurRad="38100" dist="38100" dir="2700000" algn="tl">
                    <a:srgbClr val="000000">
                      <a:alpha val="43137"/>
                    </a:srgbClr>
                  </a:outerShdw>
                </a:effectLst>
              </a:rPr>
              <a:t>. A la muerte de su padre Pedro II en </a:t>
            </a:r>
            <a:r>
              <a:rPr lang="es-ES" i="1" dirty="0" err="1" smtClean="0">
                <a:effectLst>
                  <a:glow rad="101600">
                    <a:srgbClr val="C00000">
                      <a:alpha val="60000"/>
                    </a:srgbClr>
                  </a:glow>
                  <a:outerShdw blurRad="38100" dist="38100" dir="2700000" algn="tl">
                    <a:srgbClr val="000000">
                      <a:alpha val="43137"/>
                    </a:srgbClr>
                  </a:outerShdw>
                </a:effectLst>
              </a:rPr>
              <a:t>Muret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Montfort</a:t>
            </a:r>
            <a:r>
              <a:rPr lang="es-ES" i="1" dirty="0" smtClean="0">
                <a:effectLst>
                  <a:glow rad="101600">
                    <a:srgbClr val="C00000">
                      <a:alpha val="60000"/>
                    </a:srgbClr>
                  </a:glow>
                  <a:outerShdw blurRad="38100" dist="38100" dir="2700000" algn="tl">
                    <a:srgbClr val="000000">
                      <a:alpha val="43137"/>
                    </a:srgbClr>
                  </a:outerShdw>
                </a:effectLst>
              </a:rPr>
              <a:t> se vio obligado a entregarlo a los aragoneses contra su voluntad por orden del papa Inocencio 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gallery dir="l"/>
        <p:sndAc>
          <p:stSnd loop="1">
            <p:snd r:embed="rId2" name="Variadas 2.wav"/>
          </p:stSnd>
        </p:sndAc>
      </p:transition>
    </mc:Choice>
    <mc:Fallback>
      <p:transition spd="slow" advTm="34000">
        <p:fade/>
        <p:sndAc>
          <p:stSnd loop="1">
            <p:snd r:embed="rId2" name="Variadas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anim calcmode="lin" valueType="num">
                                      <p:cBhvr>
                                        <p:cTn id="19" dur="5000" fill="hold"/>
                                        <p:tgtEl>
                                          <p:spTgt spid="12"/>
                                        </p:tgtEl>
                                        <p:attrNameLst>
                                          <p:attrName>ppt_x</p:attrName>
                                        </p:attrNameLst>
                                      </p:cBhvr>
                                      <p:tavLst>
                                        <p:tav tm="0">
                                          <p:val>
                                            <p:strVal val="#ppt_x"/>
                                          </p:val>
                                        </p:tav>
                                        <p:tav tm="100000">
                                          <p:val>
                                            <p:strVal val="#ppt_x"/>
                                          </p:val>
                                        </p:tav>
                                      </p:tavLst>
                                    </p:anim>
                                    <p:anim calcmode="lin" valueType="num">
                                      <p:cBhvr>
                                        <p:cTn id="20" dur="5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2" y="-238844"/>
            <a:ext cx="9144000" cy="6192688"/>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238844"/>
            <a:ext cx="9144000" cy="6192688"/>
          </a:xfrm>
          <a:prstGeom prst="rect">
            <a:avLst/>
          </a:prstGeom>
          <a:noFill/>
          <a:ln w="9525">
            <a:noFill/>
            <a:miter lim="800000"/>
            <a:headEnd/>
            <a:tailEnd/>
          </a:ln>
        </p:spPr>
      </p:pic>
      <p:sp>
        <p:nvSpPr>
          <p:cNvPr id="4" name="3 CuadroTexto"/>
          <p:cNvSpPr txBox="1"/>
          <p:nvPr/>
        </p:nvSpPr>
        <p:spPr>
          <a:xfrm>
            <a:off x="357158" y="4514671"/>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Jaime I nació el 1 de febrero de 1208, en Montpellier, la ciudad de su madre, María. Las crónicas medievales envuelven su concepción en un aura milagrosa. Se dijo, en efecto, que su padre Pedro II, ardiente amante de cualquier hermosa dama salvo de su esposa.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Gumpert Apollo.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3" name="Picture 2" descr="C:\Users\Ana María\Desktop\Gumpert Apollo.jpg"/>
          <p:cNvPicPr>
            <a:picLocks noChangeAspect="1" noChangeArrowheads="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4" name="Picture 2" descr="C:\Users\Ana María\Desktop\Gumpert Apollo.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5" name="Picture 2" descr="C:\Users\Ana María\Desktop\Gumpert Apollo.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6" name="5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noche, el rey entró en un aposento de palacio creyendo que una noble doncella consentía a sus deseos. Pero, al despuntar el nuevo día, los cortesanos irrumpieron en la cámara real para notificar al atónito soberano que la cortesana que tenía a su lado no era sino la reina María.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5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5000"/>
                                        <p:tgtEl>
                                          <p:spTgt spid="3"/>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par>
                                <p:cTn id="14" presetID="3"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5000"/>
                                        <p:tgtEl>
                                          <p:spTgt spid="5"/>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aquel engaño nacería don Jaime. También su nombre fue escogido de forma sorprendente; nada más nacer, María de Montpellier «mandó encender doce velas de un mismo peso y tamaño, y ponerles los nombres de los doce Apóstoles para que de aquélla que más durase tomase el nombre: y así fue llamado Jaime».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6000">
        <p14:shred pattern="rectangle" dir="ou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180528" y="0"/>
            <a:ext cx="9649072"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180528" y="0"/>
            <a:ext cx="9649072" cy="5715000"/>
          </a:xfrm>
          <a:prstGeom prst="rect">
            <a:avLst/>
          </a:prstGeom>
          <a:noFill/>
          <a:ln w="9525">
            <a:noFill/>
            <a:miter lim="800000"/>
            <a:headEnd/>
            <a:tailEnd/>
          </a:ln>
        </p:spPr>
      </p:pic>
      <p:sp>
        <p:nvSpPr>
          <p:cNvPr id="5" name="4 CuadroTexto"/>
          <p:cNvSpPr txBox="1"/>
          <p:nvPr/>
        </p:nvSpPr>
        <p:spPr>
          <a:xfrm>
            <a:off x="428564" y="4643450"/>
            <a:ext cx="87154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crónicas insisten en envolver su figura de una sacra protección que ya se constata a los pocos meses de vida, cuando alguien le arrojó una piedra que hizo pedazos la cuna en la que descansaba el infante, aunque por fortuna se salvó.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0000">
        <p15:prstTrans prst="curtains"/>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tretch>
            <a:fillRect/>
          </a:stretch>
        </p:blipFill>
        <p:spPr bwMode="auto">
          <a:xfrm>
            <a:off x="-378149" y="10584"/>
            <a:ext cx="9900299" cy="5693833"/>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tretch>
            <a:fillRect/>
          </a:stretch>
        </p:blipFill>
        <p:spPr bwMode="auto">
          <a:xfrm>
            <a:off x="-387352" y="-1"/>
            <a:ext cx="9918704" cy="5704418"/>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sp>
        <p:nvSpPr>
          <p:cNvPr id="7" name="6 CuadroTexto"/>
          <p:cNvSpPr txBox="1"/>
          <p:nvPr/>
        </p:nvSpPr>
        <p:spPr>
          <a:xfrm>
            <a:off x="357158"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intrigas que rodearon al pequeño Jaime se agudizaron si cabe tras la muerte de su padre en la batalla de </a:t>
            </a:r>
            <a:r>
              <a:rPr lang="es-ES" i="1" dirty="0" err="1" smtClean="0">
                <a:effectLst>
                  <a:glow rad="101600">
                    <a:srgbClr val="C00000">
                      <a:alpha val="60000"/>
                    </a:srgbClr>
                  </a:glow>
                  <a:outerShdw blurRad="38100" dist="38100" dir="2700000" algn="tl">
                    <a:srgbClr val="000000">
                      <a:alpha val="43137"/>
                    </a:srgbClr>
                  </a:outerShdw>
                </a:effectLst>
              </a:rPr>
              <a:t>Muret</a:t>
            </a:r>
            <a:r>
              <a:rPr lang="es-ES" i="1" dirty="0" smtClean="0">
                <a:effectLst>
                  <a:glow rad="101600">
                    <a:srgbClr val="C00000">
                      <a:alpha val="60000"/>
                    </a:srgbClr>
                  </a:glow>
                  <a:outerShdw blurRad="38100" dist="38100" dir="2700000" algn="tl">
                    <a:srgbClr val="000000">
                      <a:alpha val="43137"/>
                    </a:srgbClr>
                  </a:outerShdw>
                </a:effectLst>
              </a:rPr>
              <a:t>, en 1213, que significó su acceso al trono cuando sólo tenía cinco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4000">
        <p15:prstTrans prst="curtains"/>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285720"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madre había muerto poco antes, y Jaime I, bajo la tutela teórica del Papa, quedó en la práctica bajo el control de un consejo de regencia que no era sino la expresión del poder de los grandes linajes nobiliarios aragoneses y catalanes.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5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childTnLst>
                                </p:cTn>
                              </p:par>
                              <p:par>
                                <p:cTn id="14" presetID="13" presetClass="entr" presetSubtype="16"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5000"/>
                                        <p:tgtEl>
                                          <p:spTgt spid="7"/>
                                        </p:tgtEl>
                                      </p:cBhvr>
                                    </p:animEffect>
                                  </p:childTnLst>
                                </p:cTn>
                              </p:par>
                            </p:childTnLst>
                          </p:cTn>
                        </p:par>
                        <p:par>
                          <p:cTn id="17" fill="hold">
                            <p:stCondLst>
                              <p:cond delay="7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tretch>
            <a:fillRect/>
          </a:stretch>
        </p:blipFill>
        <p:spPr bwMode="auto">
          <a:xfrm>
            <a:off x="1412" y="1"/>
            <a:ext cx="9141175" cy="5713234"/>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década de 1260, en la primera gran rebelión islámica contra el enorme avance territorial de los reyes castellanos producido tras la batalla de las Navas de Tolosa, Jaime I decidió socorrer a Alfonso X el Sabio con una gran expedición militar que retornó el dominio cristiano al reino de Murcia en favor de Castilla.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vortex/>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5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6000"/>
                                        <p:tgtEl>
                                          <p:spTgt spid="4"/>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34288" y="0"/>
            <a:ext cx="9075421" cy="5953844"/>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1"/>
            <a:ext cx="9144000" cy="5998835"/>
          </a:xfrm>
          <a:prstGeom prst="rect">
            <a:avLst/>
          </a:prstGeom>
          <a:noFill/>
          <a:ln w="9525">
            <a:noFill/>
            <a:miter lim="800000"/>
            <a:headEnd/>
            <a:tailEnd/>
          </a:ln>
        </p:spPr>
      </p:pic>
      <p:sp>
        <p:nvSpPr>
          <p:cNvPr id="5" name="4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curso del sitio de Valencia, en 1238, recibió un disparo de ballesta en la cabeza y, para evitar que sus mesnadas se derrumbaran moralmente, se arrancó la flecha de cuajo para seguir al mando de las operaciones durante la jornada.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checker/>
      </p:transition>
    </mc:Choice>
    <mc:Fallback>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3" y="5556"/>
            <a:ext cx="9144000" cy="5715000"/>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crónica, el monarca explica que no pudo ver durante cuatro o cinco días con el ojo de la zona lesionada y que, una vez recuperado, cabalgó por todo el campamento «para que la gente no se desanimara».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dir="vert"/>
      </p:transition>
    </mc:Choice>
    <mc:Fallback>
      <p:transition spd="slow" advTm="2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57158" y="4071946"/>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una mañana calurosa el Rey </a:t>
            </a:r>
            <a:r>
              <a:rPr lang="es-ES" i="1" dirty="0" smtClean="0">
                <a:effectLst>
                  <a:glow rad="101600">
                    <a:srgbClr val="C00000">
                      <a:alpha val="60000"/>
                    </a:srgbClr>
                  </a:glow>
                  <a:outerShdw blurRad="38100" dist="38100" dir="2700000" algn="tl">
                    <a:srgbClr val="000000">
                      <a:alpha val="43137"/>
                    </a:srgbClr>
                  </a:outerShdw>
                </a:effectLst>
              </a:rPr>
              <a:t>Jaime </a:t>
            </a:r>
            <a:r>
              <a:rPr lang="es-ES" i="1" dirty="0" smtClean="0">
                <a:effectLst>
                  <a:glow rad="101600">
                    <a:srgbClr val="C00000">
                      <a:alpha val="60000"/>
                    </a:srgbClr>
                  </a:glow>
                  <a:outerShdw blurRad="38100" dist="38100" dir="2700000" algn="tl">
                    <a:srgbClr val="000000">
                      <a:alpha val="43137"/>
                    </a:srgbClr>
                  </a:outerShdw>
                </a:effectLst>
              </a:rPr>
              <a:t>I iba paseando por primera vez por los campos de la comarca de </a:t>
            </a:r>
            <a:r>
              <a:rPr lang="es-ES" i="1" dirty="0" err="1" smtClean="0">
                <a:effectLst>
                  <a:glow rad="101600">
                    <a:srgbClr val="C00000">
                      <a:alpha val="60000"/>
                    </a:srgbClr>
                  </a:glow>
                  <a:outerShdw blurRad="38100" dist="38100" dir="2700000" algn="tl">
                    <a:srgbClr val="000000">
                      <a:alpha val="43137"/>
                    </a:srgbClr>
                  </a:outerShdw>
                </a:effectLst>
              </a:rPr>
              <a:t>l’Horta</a:t>
            </a:r>
            <a:r>
              <a:rPr lang="es-ES" i="1" dirty="0" smtClean="0">
                <a:effectLst>
                  <a:glow rad="101600">
                    <a:srgbClr val="C00000">
                      <a:alpha val="60000"/>
                    </a:srgbClr>
                  </a:glow>
                  <a:outerShdw blurRad="38100" dist="38100" dir="2700000" algn="tl">
                    <a:srgbClr val="000000">
                      <a:alpha val="43137"/>
                    </a:srgbClr>
                  </a:outerShdw>
                </a:effectLst>
              </a:rPr>
              <a:t>, alrededor de la ciudad, y pasando cerca de una Al </a:t>
            </a:r>
            <a:r>
              <a:rPr lang="es-ES" i="1" dirty="0" err="1" smtClean="0">
                <a:effectLst>
                  <a:glow rad="101600">
                    <a:srgbClr val="C00000">
                      <a:alpha val="60000"/>
                    </a:srgbClr>
                  </a:glow>
                  <a:outerShdw blurRad="38100" dist="38100" dir="2700000" algn="tl">
                    <a:srgbClr val="000000">
                      <a:alpha val="43137"/>
                    </a:srgbClr>
                  </a:outerShdw>
                </a:effectLst>
              </a:rPr>
              <a:t>Kería</a:t>
            </a:r>
            <a:r>
              <a:rPr lang="es-ES" i="1" dirty="0" smtClean="0">
                <a:effectLst>
                  <a:glow rad="101600">
                    <a:srgbClr val="C00000">
                      <a:alpha val="60000"/>
                    </a:srgbClr>
                  </a:glow>
                  <a:outerShdw blurRad="38100" dist="38100" dir="2700000" algn="tl">
                    <a:srgbClr val="000000">
                      <a:alpha val="43137"/>
                    </a:srgbClr>
                  </a:outerShdw>
                </a:effectLst>
              </a:rPr>
              <a:t> (alquería), por los campos de  chufa valencianos vio una linda joven sentada al borde del camino, en el porche de su casa, al resguardo, en la sombra y tenía en su mano una bebida blanca.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1000">
        <p14:switch dir="r"/>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12699" y="0"/>
            <a:ext cx="9118601"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5769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rey Jaime I, debido al calor, le pidió a tan hermosa joven que le dejará probar esa extraña bebida. Este al probarla respondió en </a:t>
            </a:r>
            <a:r>
              <a:rPr lang="es-ES"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su lenguaje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Aco</a:t>
            </a:r>
            <a:r>
              <a:rPr lang="es-ES" i="1" dirty="0" smtClean="0">
                <a:effectLst>
                  <a:glow rad="101600">
                    <a:srgbClr val="C00000">
                      <a:alpha val="60000"/>
                    </a:srgbClr>
                  </a:glow>
                  <a:outerShdw blurRad="38100" dist="38100" dir="2700000" algn="tl">
                    <a:srgbClr val="000000">
                      <a:alpha val="43137"/>
                    </a:srgbClr>
                  </a:outerShdw>
                </a:effectLst>
              </a:rPr>
              <a:t> es </a:t>
            </a:r>
            <a:r>
              <a:rPr lang="es-ES" i="1" dirty="0" err="1" smtClean="0">
                <a:effectLst>
                  <a:glow rad="101600">
                    <a:srgbClr val="C00000">
                      <a:alpha val="60000"/>
                    </a:srgbClr>
                  </a:glow>
                  <a:outerShdw blurRad="38100" dist="38100" dir="2700000" algn="tl">
                    <a:srgbClr val="000000">
                      <a:alpha val="43137"/>
                    </a:srgbClr>
                  </a:outerShdw>
                </a:effectLst>
              </a:rPr>
              <a:t>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xata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smtClean="0">
              <a:effectLst>
                <a:glow rad="101600">
                  <a:srgbClr val="C00000">
                    <a:alpha val="60000"/>
                  </a:srgbClr>
                </a:glow>
                <a:outerShdw blurRad="38100" dist="38100" dir="2700000" algn="tl">
                  <a:srgbClr val="000000">
                    <a:alpha val="43137"/>
                  </a:srgbClr>
                </a:outerShdw>
              </a:effectLst>
            </a:endParaRPr>
          </a:p>
          <a:p>
            <a:r>
              <a:rPr lang="es-ES" i="1" dirty="0" smtClean="0">
                <a:effectLst>
                  <a:glow rad="101600">
                    <a:srgbClr val="C00000">
                      <a:alpha val="60000"/>
                    </a:srgbClr>
                  </a:glow>
                  <a:outerShdw blurRad="38100" dist="38100" dir="2700000" algn="tl">
                    <a:srgbClr val="000000">
                      <a:alpha val="43137"/>
                    </a:srgbClr>
                  </a:outerShdw>
                </a:effectLst>
              </a:rPr>
              <a:t>Que </a:t>
            </a:r>
            <a:r>
              <a:rPr lang="es-ES" i="1" dirty="0" smtClean="0">
                <a:effectLst>
                  <a:glow rad="101600">
                    <a:srgbClr val="C00000">
                      <a:alpha val="60000"/>
                    </a:srgbClr>
                  </a:glow>
                  <a:outerShdw blurRad="38100" dist="38100" dir="2700000" algn="tl">
                    <a:srgbClr val="000000">
                      <a:alpha val="43137"/>
                    </a:srgbClr>
                  </a:outerShdw>
                </a:effectLst>
              </a:rPr>
              <a:t>traducido viene a decir: “!Esto es oro, chata!” y de ahí se quedo el nombre de la famosa bebida valenciana “</a:t>
            </a:r>
            <a:r>
              <a:rPr lang="es-ES" i="1" dirty="0" err="1" smtClean="0">
                <a:effectLst>
                  <a:glow rad="101600">
                    <a:srgbClr val="C00000">
                      <a:alpha val="60000"/>
                    </a:srgbClr>
                  </a:glow>
                  <a:outerShdw blurRad="38100" dist="38100" dir="2700000" algn="tl">
                    <a:srgbClr val="000000">
                      <a:alpha val="43137"/>
                    </a:srgbClr>
                  </a:outerShdw>
                </a:effectLst>
              </a:rPr>
              <a:t>orchata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switch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6.jpg"/>
          <p:cNvPicPr>
            <a:picLocks noChangeAspect="1"/>
          </p:cNvPicPr>
          <p:nvPr/>
        </p:nvPicPr>
        <p:blipFill>
          <a:blip r:embed="rId2" cstate="print"/>
          <a:stretch>
            <a:fillRect/>
          </a:stretch>
        </p:blipFill>
        <p:spPr>
          <a:xfrm>
            <a:off x="0" y="0"/>
            <a:ext cx="9144000" cy="6025852"/>
          </a:xfrm>
          <a:prstGeom prst="rect">
            <a:avLst/>
          </a:prstGeom>
        </p:spPr>
      </p:pic>
      <p:sp>
        <p:nvSpPr>
          <p:cNvPr id="5" name="4 CuadroTexto"/>
          <p:cNvSpPr txBox="1"/>
          <p:nvPr/>
        </p:nvSpPr>
        <p:spPr>
          <a:xfrm>
            <a:off x="642910"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Curiosamente, siglos más tarde este incidente sirvió para identificar los restos del rey, cuando el panteón real del monasterio de </a:t>
            </a:r>
            <a:r>
              <a:rPr lang="es-ES" i="1" dirty="0" err="1" smtClean="0">
                <a:effectLst>
                  <a:glow rad="101600">
                    <a:srgbClr val="C00000">
                      <a:alpha val="60000"/>
                    </a:srgbClr>
                  </a:glow>
                  <a:outerShdw blurRad="38100" dist="38100" dir="2700000" algn="tl">
                    <a:srgbClr val="000000">
                      <a:alpha val="43137"/>
                    </a:srgbClr>
                  </a:outerShdw>
                </a:effectLst>
              </a:rPr>
              <a:t>Poblet</a:t>
            </a:r>
            <a:r>
              <a:rPr lang="es-ES" i="1" dirty="0" smtClean="0">
                <a:effectLst>
                  <a:glow rad="101600">
                    <a:srgbClr val="C00000">
                      <a:alpha val="60000"/>
                    </a:srgbClr>
                  </a:glow>
                  <a:outerShdw blurRad="38100" dist="38100" dir="2700000" algn="tl">
                    <a:srgbClr val="000000">
                      <a:alpha val="43137"/>
                    </a:srgbClr>
                  </a:outerShdw>
                </a:effectLst>
              </a:rPr>
              <a:t> fue saqueado; al descubrirse un cráneo que mostraba una cicatriz muy marcada en su lado izquierdo, se dedujo que era el del Conquistador.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4/3*#ppt_w"/>
                                          </p:val>
                                        </p:tav>
                                        <p:tav tm="100000">
                                          <p:val>
                                            <p:strVal val="#ppt_w"/>
                                          </p:val>
                                        </p:tav>
                                      </p:tavLst>
                                    </p:anim>
                                    <p:anim calcmode="lin" valueType="num">
                                      <p:cBhvr>
                                        <p:cTn id="8" dur="50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6000" fill="hold"/>
                                        <p:tgtEl>
                                          <p:spTgt spid="3"/>
                                        </p:tgtEl>
                                        <p:attrNameLst>
                                          <p:attrName>ppt_x</p:attrName>
                                        </p:attrNameLst>
                                      </p:cBhvr>
                                      <p:tavLst>
                                        <p:tav tm="0">
                                          <p:val>
                                            <p:strVal val="0-#ppt_w/2"/>
                                          </p:val>
                                        </p:tav>
                                        <p:tav tm="100000">
                                          <p:val>
                                            <p:strVal val="#ppt_x"/>
                                          </p:val>
                                        </p:tav>
                                      </p:tavLst>
                                    </p:anim>
                                    <p:anim calcmode="lin" valueType="num">
                                      <p:cBhvr additive="base">
                                        <p:cTn id="12" dur="6000" fill="hold"/>
                                        <p:tgtEl>
                                          <p:spTgt spid="3"/>
                                        </p:tgtEl>
                                        <p:attrNameLst>
                                          <p:attrName>ppt_y</p:attrName>
                                        </p:attrNameLst>
                                      </p:cBhvr>
                                      <p:tavLst>
                                        <p:tav tm="0">
                                          <p:val>
                                            <p:strVal val="1+#ppt_h/2"/>
                                          </p:val>
                                        </p:tav>
                                        <p:tav tm="100000">
                                          <p:val>
                                            <p:strVal val="#ppt_y"/>
                                          </p:val>
                                        </p:tav>
                                      </p:tavLst>
                                    </p:anim>
                                  </p:childTnLst>
                                </p:cTn>
                              </p:par>
                              <p:par>
                                <p:cTn id="13" presetID="8" presetClass="emph" presetSubtype="0" accel="50000" decel="50000" autoRev="1" fill="hold" nodeType="withEffect">
                                  <p:stCondLst>
                                    <p:cond delay="0"/>
                                  </p:stCondLst>
                                  <p:childTnLst>
                                    <p:animRot by="3000000">
                                      <p:cBhvr>
                                        <p:cTn id="14" dur="3000" fill="hold"/>
                                        <p:tgtEl>
                                          <p:spTgt spid="3"/>
                                        </p:tgtEl>
                                        <p:attrNameLst>
                                          <p:attrName>r</p:attrName>
                                        </p:attrNameLst>
                                      </p:cBhvr>
                                    </p:animRot>
                                  </p:childTnLst>
                                </p:cTn>
                              </p:par>
                              <p:par>
                                <p:cTn id="15" presetID="26" presetClass="emph" presetSubtype="0" fill="hold" nodeType="withEffect">
                                  <p:stCondLst>
                                    <p:cond delay="0"/>
                                  </p:stCondLst>
                                  <p:childTnLst>
                                    <p:animEffect transition="out" filter="fade">
                                      <p:cBhvr>
                                        <p:cTn id="16" dur="3000" tmFilter="0, 0; .2, .5; .8, .5; 1, 0"/>
                                        <p:tgtEl>
                                          <p:spTgt spid="3"/>
                                        </p:tgtEl>
                                      </p:cBhvr>
                                    </p:animEffect>
                                    <p:animScale>
                                      <p:cBhvr>
                                        <p:cTn id="17" dur="1500" autoRev="1" fill="hold"/>
                                        <p:tgtEl>
                                          <p:spTgt spid="3"/>
                                        </p:tgtEl>
                                      </p:cBhvr>
                                      <p:by x="105000" y="105000"/>
                                    </p:animScale>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2"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reinado de Jaime I fue uno de los más largos que constan en los anales de la España medieval: nada menos que 63 años. El propio Conquistador se vanagloriaba de haber alcanzado esta edad, que interpreta de nuevo como un signo del favor divino.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doors/>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41" y="0"/>
            <a:ext cx="9138915"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714348"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Finalmente, enfermo y fatigado, Jaime I fallecía el 2 de febrero de 1276, tras recibir «católicamente todos los sacramentos, y con mucha reverencia y devoción», en términos del cronista Lucio Marineo Sículo. Su desaparición fue recibida con desconsuelo generalizado en todo el reino.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2 Curiosidades-Reyes-Catolicos.jpg"/>
          <p:cNvPicPr>
            <a:picLocks noChangeAspect="1"/>
          </p:cNvPicPr>
          <p:nvPr/>
        </p:nvPicPr>
        <p:blipFill>
          <a:blip r:embed="rId2" cstate="print"/>
          <a:stretch>
            <a:fillRect/>
          </a:stretch>
        </p:blipFill>
        <p:spPr>
          <a:xfrm>
            <a:off x="0" y="-714400"/>
            <a:ext cx="9144000" cy="7143800"/>
          </a:xfrm>
          <a:prstGeom prst="rect">
            <a:avLst/>
          </a:prstGeom>
        </p:spPr>
      </p:pic>
      <p:sp>
        <p:nvSpPr>
          <p:cNvPr id="6" name="5 Rectángulo"/>
          <p:cNvSpPr/>
          <p:nvPr/>
        </p:nvSpPr>
        <p:spPr>
          <a:xfrm>
            <a:off x="0" y="-785838"/>
            <a:ext cx="9144000" cy="7215238"/>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85852" y="1"/>
            <a:ext cx="6286544" cy="642922"/>
          </a:xfrm>
          <a:prstGeom prst="rect">
            <a:avLst/>
          </a:prstGeom>
          <a:noFill/>
        </p:spPr>
        <p:txBody>
          <a:bodyPr wrap="none" lIns="91440" tIns="45720" rIns="91440" bIns="45720">
            <a:prstTxWarp prst="textChevron">
              <a:avLst>
                <a:gd name="adj" fmla="val 18398"/>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Los Reyes Católicos </a:t>
            </a:r>
            <a:endParaRPr lang="es-E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57158" y="714360"/>
            <a:ext cx="8501122" cy="2139047"/>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Reyes Católicos fue el nombre con el que se conoció al matrimonio de monarcas formado por Isabel I de Castilla y </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Fernando </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II de Aragón entre los años 1475 y 1516. Con esta unión dos de los mayores reinos de la Península Ibérica, Castilla y Aragón, quedaban unidos dinásticamente dando origen a la Monarquía Hispánica. Esta unión significaba un riesgo de desequilibrio político y militar en la zona que despertó la preocupación de los reinos vecinos de Portugal y Francia.</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57158" y="3160455"/>
            <a:ext cx="8643998" cy="2431435"/>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título de «Reyes Católicos» fue concedido por el Papa Alejandro VI mediante la bula Si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convenit</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19 de diciembre de 1496 y se realizó para reconocer su contribución en la expansión del cristianismo tras la caída de Granada, la unificación religiosa de la península tras la expulsión de los judíos y el apoyo que los ejércitos del rey Fernando dieron a los Estados Pontificios  en Nápoles y Sicilia en su rivalidad con Francia, además de las campañas en las plazas del norte de África contra los piratas berberiscos.</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90000">
        <p14:ripple/>
      </p:transition>
    </mc:Choice>
    <mc:Fallback>
      <p:transition spd="slow" advTm="9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2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3" cstate="print"/>
          <a:stretch>
            <a:fillRect/>
          </a:stretch>
        </p:blipFill>
        <p:spPr bwMode="auto">
          <a:xfrm>
            <a:off x="3808"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21505" name="Rectangle 1"/>
          <p:cNvSpPr>
            <a:spLocks noChangeArrowheads="1"/>
          </p:cNvSpPr>
          <p:nvPr/>
        </p:nvSpPr>
        <p:spPr bwMode="auto">
          <a:xfrm>
            <a:off x="285720" y="4071946"/>
            <a:ext cx="8643966"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Los Reyes católicos cambiaron con su unión, el destino de España y del mundo entero, pero… ¿Cómo fue realmente su relación?</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Como monarcas, Isabel I de Castilla y Fernando II de Aragón representaron dos de las figuras más estudiadas por los historiadores, pero, a nivel personal, su relación fue nada menos que fascinante.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7000">
        <p15:prstTrans prst="drape"/>
        <p:sndAc>
          <p:stSnd loop="1">
            <p:snd r:embed="rId2" name="Variadas 3.wav"/>
          </p:stSnd>
        </p:sndAc>
      </p:transition>
    </mc:Choice>
    <mc:Fallback>
      <p:transition spd="slow" advTm="37000">
        <p:fade/>
        <p:sndAc>
          <p:stSnd loop="1">
            <p:snd r:embed="rId2" name="Variadas 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21505"/>
                                        </p:tgtEl>
                                        <p:attrNameLst>
                                          <p:attrName>style.visibility</p:attrName>
                                        </p:attrNameLst>
                                      </p:cBhvr>
                                      <p:to>
                                        <p:strVal val="visible"/>
                                      </p:to>
                                    </p:set>
                                    <p:animEffect transition="in" filter="fade">
                                      <p:cBhvr>
                                        <p:cTn id="26" dur="1000"/>
                                        <p:tgtEl>
                                          <p:spTgt spid="21505"/>
                                        </p:tgtEl>
                                      </p:cBhvr>
                                    </p:animEffect>
                                    <p:anim calcmode="lin" valueType="num">
                                      <p:cBhvr>
                                        <p:cTn id="27" dur="1000" fill="hold"/>
                                        <p:tgtEl>
                                          <p:spTgt spid="21505"/>
                                        </p:tgtEl>
                                        <p:attrNameLst>
                                          <p:attrName>ppt_x</p:attrName>
                                        </p:attrNameLst>
                                      </p:cBhvr>
                                      <p:tavLst>
                                        <p:tav tm="0">
                                          <p:val>
                                            <p:strVal val="#ppt_x-.1"/>
                                          </p:val>
                                        </p:tav>
                                        <p:tav tm="100000">
                                          <p:val>
                                            <p:strVal val="#ppt_x"/>
                                          </p:val>
                                        </p:tav>
                                      </p:tavLst>
                                    </p:anim>
                                    <p:anim calcmode="lin" valueType="num">
                                      <p:cBhvr>
                                        <p:cTn id="28" dur="1000" fill="hold"/>
                                        <p:tgtEl>
                                          <p:spTgt spid="215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6345" y="-813776"/>
            <a:ext cx="9131301" cy="7406524"/>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814908"/>
            <a:ext cx="9144000" cy="7416824"/>
          </a:xfrm>
          <a:prstGeom prst="rect">
            <a:avLst/>
          </a:prstGeom>
          <a:noFill/>
          <a:ln w="9525">
            <a:noFill/>
            <a:miter lim="800000"/>
            <a:headEnd/>
            <a:tailEnd/>
          </a:ln>
        </p:spPr>
      </p:pic>
      <p:sp>
        <p:nvSpPr>
          <p:cNvPr id="20481" name="Rectangle 1"/>
          <p:cNvSpPr>
            <a:spLocks noChangeArrowheads="1"/>
          </p:cNvSpPr>
          <p:nvPr/>
        </p:nvSpPr>
        <p:spPr bwMode="auto">
          <a:xfrm>
            <a:off x="428596" y="4357698"/>
            <a:ext cx="8501089"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Dos adolescentes de 18 y 17 años, cuyo matrimonio se había pactado tiempo atrás, aun cuando sus coronas no eran un hecho, sumado a una Isabel que había decidido tajantemente no casarse sin antes ver en persona a su prometido.      ¿Qué se sabe de sus personalidades? ¿Fue amor o simple política?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drape" invX="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ppt_w+.3"/>
                                          </p:val>
                                        </p:tav>
                                        <p:tav tm="100000">
                                          <p:val>
                                            <p:strVal val="#ppt_w"/>
                                          </p:val>
                                        </p:tav>
                                      </p:tavLst>
                                    </p:anim>
                                    <p:anim calcmode="lin" valueType="num">
                                      <p:cBhvr>
                                        <p:cTn id="11" dur="5000" fill="hold"/>
                                        <p:tgtEl>
                                          <p:spTgt spid="16"/>
                                        </p:tgtEl>
                                        <p:attrNameLst>
                                          <p:attrName>ppt_h</p:attrName>
                                        </p:attrNameLst>
                                      </p:cBhvr>
                                      <p:tavLst>
                                        <p:tav tm="0">
                                          <p:val>
                                            <p:strVal val="#ppt_h"/>
                                          </p:val>
                                        </p:tav>
                                        <p:tav tm="100000">
                                          <p:val>
                                            <p:strVal val="#ppt_h"/>
                                          </p:val>
                                        </p:tav>
                                      </p:tavLst>
                                    </p:anim>
                                    <p:animEffect transition="in" filter="fade">
                                      <p:cBhvr>
                                        <p:cTn id="12" dur="5000"/>
                                        <p:tgtEl>
                                          <p:spTgt spid="16"/>
                                        </p:tgtEl>
                                      </p:cBhvr>
                                    </p:animEffect>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20481"/>
                                        </p:tgtEl>
                                        <p:attrNameLst>
                                          <p:attrName>style.visibility</p:attrName>
                                        </p:attrNameLst>
                                      </p:cBhvr>
                                      <p:to>
                                        <p:strVal val="visible"/>
                                      </p:to>
                                    </p:set>
                                    <p:animEffect transition="in" filter="fade">
                                      <p:cBhvr>
                                        <p:cTn id="24" dur="1000"/>
                                        <p:tgtEl>
                                          <p:spTgt spid="20481"/>
                                        </p:tgtEl>
                                      </p:cBhvr>
                                    </p:animEffect>
                                    <p:anim calcmode="lin" valueType="num">
                                      <p:cBhvr>
                                        <p:cTn id="25" dur="1000" fill="hold"/>
                                        <p:tgtEl>
                                          <p:spTgt spid="20481"/>
                                        </p:tgtEl>
                                        <p:attrNameLst>
                                          <p:attrName>ppt_x</p:attrName>
                                        </p:attrNameLst>
                                      </p:cBhvr>
                                      <p:tavLst>
                                        <p:tav tm="0">
                                          <p:val>
                                            <p:strVal val="#ppt_x-.1"/>
                                          </p:val>
                                        </p:tav>
                                        <p:tav tm="100000">
                                          <p:val>
                                            <p:strVal val="#ppt_x"/>
                                          </p:val>
                                        </p:tav>
                                      </p:tavLst>
                                    </p:anim>
                                    <p:anim calcmode="lin" valueType="num">
                                      <p:cBhvr>
                                        <p:cTn id="26" dur="1000" fill="hold"/>
                                        <p:tgtEl>
                                          <p:spTgt spid="204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324544" y="0"/>
            <a:ext cx="9721080" cy="5715000"/>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324544" y="0"/>
            <a:ext cx="9721080" cy="5715000"/>
          </a:xfrm>
          <a:prstGeom prst="rect">
            <a:avLst/>
          </a:prstGeom>
          <a:noFill/>
          <a:ln w="9525">
            <a:noFill/>
            <a:miter lim="800000"/>
            <a:headEnd/>
            <a:tailEnd/>
          </a:ln>
        </p:spPr>
      </p:pic>
      <p:sp>
        <p:nvSpPr>
          <p:cNvPr id="19457" name="Rectangle 1"/>
          <p:cNvSpPr>
            <a:spLocks noChangeArrowheads="1"/>
          </p:cNvSpPr>
          <p:nvPr/>
        </p:nvSpPr>
        <p:spPr bwMode="auto">
          <a:xfrm>
            <a:off x="357158" y="4071946"/>
            <a:ext cx="857256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El 11 de octubre de 1469 se produjo el primer encuentro entre los que serían los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primeros grandes monarcas hispánicos. Esta primera entrevista tuvo lugar en el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palacio del conde Buendía (tío de Fernando) en la villa de Dueñas, bajo completa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confidencialidad. Para llegar al lugar, Isabel tuvo que viajar de incognito llegando</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dos días antes al encuentro.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p>
        </p:txBody>
      </p:sp>
    </p:spTree>
  </p:cSld>
  <p:clrMapOvr>
    <a:masterClrMapping/>
  </p:clrMapOvr>
  <mc:AlternateContent xmlns:mc="http://schemas.openxmlformats.org/markup-compatibility/2006">
    <mc:Choice xmlns:p14="http://schemas.microsoft.com/office/powerpoint/2010/main" Requires="p14">
      <p:transition spd="slow" p14:dur="2500" advTm="40000">
        <p14:prism isInverted="1"/>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9457"/>
                                        </p:tgtEl>
                                        <p:attrNameLst>
                                          <p:attrName>style.visibility</p:attrName>
                                        </p:attrNameLst>
                                      </p:cBhvr>
                                      <p:to>
                                        <p:strVal val="visible"/>
                                      </p:to>
                                    </p:set>
                                    <p:animEffect transition="in" filter="fade">
                                      <p:cBhvr>
                                        <p:cTn id="24" dur="1000"/>
                                        <p:tgtEl>
                                          <p:spTgt spid="19457"/>
                                        </p:tgtEl>
                                      </p:cBhvr>
                                    </p:animEffect>
                                    <p:anim calcmode="lin" valueType="num">
                                      <p:cBhvr>
                                        <p:cTn id="25" dur="1000" fill="hold"/>
                                        <p:tgtEl>
                                          <p:spTgt spid="19457"/>
                                        </p:tgtEl>
                                        <p:attrNameLst>
                                          <p:attrName>ppt_x</p:attrName>
                                        </p:attrNameLst>
                                      </p:cBhvr>
                                      <p:tavLst>
                                        <p:tav tm="0">
                                          <p:val>
                                            <p:strVal val="#ppt_x-.1"/>
                                          </p:val>
                                        </p:tav>
                                        <p:tav tm="100000">
                                          <p:val>
                                            <p:strVal val="#ppt_x"/>
                                          </p:val>
                                        </p:tav>
                                      </p:tavLst>
                                    </p:anim>
                                    <p:anim calcmode="lin" valueType="num">
                                      <p:cBhvr>
                                        <p:cTn id="26" dur="1000" fill="hold"/>
                                        <p:tgtEl>
                                          <p:spTgt spid="194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27.jpg"/>
          <p:cNvPicPr>
            <a:picLocks noChangeAspect="1"/>
          </p:cNvPicPr>
          <p:nvPr/>
        </p:nvPicPr>
        <p:blipFill>
          <a:blip r:embed="rId2" cstate="print"/>
          <a:stretch>
            <a:fillRect/>
          </a:stretch>
        </p:blipFill>
        <p:spPr>
          <a:xfrm>
            <a:off x="0" y="0"/>
            <a:ext cx="9144000" cy="5715000"/>
          </a:xfrm>
          <a:prstGeom prst="rect">
            <a:avLst/>
          </a:prstGeom>
        </p:spPr>
      </p:pic>
      <p:sp>
        <p:nvSpPr>
          <p:cNvPr id="18433" name="Rectangle 1"/>
          <p:cNvSpPr>
            <a:spLocks noChangeArrowheads="1"/>
          </p:cNvSpPr>
          <p:nvPr/>
        </p:nvSpPr>
        <p:spPr bwMode="auto">
          <a:xfrm>
            <a:off x="214282" y="4357698"/>
            <a:ext cx="8704306" cy="120032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Otro gran ejemplo es el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Tanto Monta”, inventado por Fernando, inspirado a su vez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por Alejandro Magno, que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 con el tiempo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 pasaría a formar parte de su escudo y 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originar el dicho: “Tanto monta, monta tanto, Isabel como Fernando”, haciendo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Helvetica Neue"/>
                <a:cs typeface="Arial" pitchFamily="34" charset="0"/>
              </a:rPr>
              <a:t>referencia a dos acciones o personas que tienen el mismo resultado o valor.</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p>
        </p:txBody>
      </p:sp>
    </p:spTree>
  </p:cSld>
  <p:clrMapOvr>
    <a:masterClrMapping/>
  </p:clrMapOvr>
  <mc:AlternateContent xmlns:mc="http://schemas.openxmlformats.org/markup-compatibility/2006">
    <mc:Choice xmlns:p14="http://schemas.microsoft.com/office/powerpoint/2010/main" Requires="p14">
      <p:transition spd="slow" p14:dur="2500" advTm="35000">
        <p14:prism dir="r" isInverted="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8433"/>
                                        </p:tgtEl>
                                        <p:attrNameLst>
                                          <p:attrName>style.visibility</p:attrName>
                                        </p:attrNameLst>
                                      </p:cBhvr>
                                      <p:to>
                                        <p:strVal val="visible"/>
                                      </p:to>
                                    </p:set>
                                    <p:animEffect transition="in" filter="fade">
                                      <p:cBhvr>
                                        <p:cTn id="22" dur="1000"/>
                                        <p:tgtEl>
                                          <p:spTgt spid="18433"/>
                                        </p:tgtEl>
                                      </p:cBhvr>
                                    </p:animEffect>
                                    <p:anim calcmode="lin" valueType="num">
                                      <p:cBhvr>
                                        <p:cTn id="23" dur="1000" fill="hold"/>
                                        <p:tgtEl>
                                          <p:spTgt spid="18433"/>
                                        </p:tgtEl>
                                        <p:attrNameLst>
                                          <p:attrName>ppt_x</p:attrName>
                                        </p:attrNameLst>
                                      </p:cBhvr>
                                      <p:tavLst>
                                        <p:tav tm="0">
                                          <p:val>
                                            <p:strVal val="#ppt_x-.1"/>
                                          </p:val>
                                        </p:tav>
                                        <p:tav tm="100000">
                                          <p:val>
                                            <p:strVal val="#ppt_x"/>
                                          </p:val>
                                        </p:tav>
                                      </p:tavLst>
                                    </p:anim>
                                    <p:anim calcmode="lin" valueType="num">
                                      <p:cBhvr>
                                        <p:cTn id="24" dur="1000" fill="hold"/>
                                        <p:tgtEl>
                                          <p:spTgt spid="184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071946"/>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20 de abril de 1483 tuvo lugar una de las batallas decisivas del período final de la Reconquista, durante la guerra por la conquista de Granada, junto a Lucena, Córdoba. En esta gran victoria cristiana fue capturado el rey de Granada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Este hecho facilitaría notablemente la posterior conquista del reino musulmán nazarí de Granada por los Reyes Católicos, Isabel y Fernando.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warp dir="in"/>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tretch>
            <a:fillRect/>
          </a:stretch>
        </p:blipFill>
        <p:spPr bwMode="auto">
          <a:xfrm>
            <a:off x="16933" y="9878"/>
            <a:ext cx="9110133" cy="3985691"/>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tretch>
            <a:fillRect/>
          </a:stretch>
        </p:blipFill>
        <p:spPr bwMode="auto">
          <a:xfrm>
            <a:off x="0" y="1"/>
            <a:ext cx="9144000" cy="4000508"/>
          </a:xfrm>
          <a:prstGeom prst="rect">
            <a:avLst/>
          </a:prstGeom>
          <a:noFill/>
          <a:ln w="9525">
            <a:noFill/>
            <a:miter lim="800000"/>
            <a:headEnd/>
            <a:tailEnd/>
          </a:ln>
        </p:spPr>
      </p:pic>
      <p:sp>
        <p:nvSpPr>
          <p:cNvPr id="4" name="3 CuadroTexto"/>
          <p:cNvSpPr txBox="1"/>
          <p:nvPr/>
        </p:nvSpPr>
        <p:spPr>
          <a:xfrm>
            <a:off x="214282" y="4071946"/>
            <a:ext cx="8715436" cy="1477328"/>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fue llevado preso a la torre de Porcuna, en Jaén y tras ser tratado con cortesía por los Reyes Católicos acordó con ellos volver a Granada.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se convirtió en vasallo y aliado de los Fernando e Isabel. Pero el tío de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Muhammad Al </a:t>
            </a:r>
            <a:r>
              <a:rPr lang="es-ES" i="1" dirty="0" err="1" smtClean="0">
                <a:effectLst>
                  <a:glow rad="101600">
                    <a:srgbClr val="C00000">
                      <a:alpha val="60000"/>
                    </a:srgbClr>
                  </a:glow>
                  <a:outerShdw blurRad="38100" dist="38100" dir="2700000" algn="tl">
                    <a:srgbClr val="000000">
                      <a:alpha val="43137"/>
                    </a:srgbClr>
                  </a:outerShdw>
                </a:effectLst>
              </a:rPr>
              <a:t>Zagall</a:t>
            </a:r>
            <a:r>
              <a:rPr lang="es-ES" i="1" dirty="0" smtClean="0">
                <a:effectLst>
                  <a:glow rad="101600">
                    <a:srgbClr val="C00000">
                      <a:alpha val="60000"/>
                    </a:srgbClr>
                  </a:glow>
                  <a:outerShdw blurRad="38100" dist="38100" dir="2700000" algn="tl">
                    <a:srgbClr val="000000">
                      <a:alpha val="43137"/>
                    </a:srgbClr>
                  </a:outerShdw>
                </a:effectLst>
              </a:rPr>
              <a:t>, conocido como El Zagal por los cristianos se sublevó y se proclamó rey en 1485, declarando la guerra santa contra los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14:warp/>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2/3*#ppt_w"/>
                                          </p:val>
                                        </p:tav>
                                        <p:tav tm="100000">
                                          <p:val>
                                            <p:strVal val="#ppt_w"/>
                                          </p:val>
                                        </p:tav>
                                      </p:tavLst>
                                    </p:anim>
                                    <p:anim calcmode="lin" valueType="num">
                                      <p:cBhvr>
                                        <p:cTn id="8" dur="5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2/3*#ppt_w"/>
                                          </p:val>
                                        </p:tav>
                                        <p:tav tm="100000">
                                          <p:val>
                                            <p:strVal val="#ppt_w"/>
                                          </p:val>
                                        </p:tav>
                                      </p:tavLst>
                                    </p:anim>
                                    <p:anim calcmode="lin" valueType="num">
                                      <p:cBhvr>
                                        <p:cTn id="15" dur="5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4"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guerra civil entre los musulmanes ayudó mucho a los cristianos a conquistar el reino.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se sublevó después contra Isabel y Fernando y obtuvo de hecho, algunas victorias, pero la superioridad cristiana se impuso finalmente y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rindió Granada definitivamente el 2 de enero de 1492.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wipe/>
      </p:transition>
    </mc:Choice>
    <mc:Fallback>
      <p:transition spd="slow" advTm="3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214282" y="4071946"/>
            <a:ext cx="8643998" cy="1477328"/>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pasó a África en 1493 y se puso al servicio del sultán del reino de Fez, en Marruecos. Murió muchos años más tarde, en 1533, en una batalla contra rebeldes musulmanes contra el sultán, cerca de Fez.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el Chico tenía entonces 74 años. Pero el fin de la Reconquista había empezado a decidirse 50 años antes, en Lucena.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7000">
        <p:wipe dir="r"/>
      </p:transition>
    </mc:Choice>
    <mc:Fallback>
      <p:transition spd="slow" advTm="37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3" y="0"/>
            <a:ext cx="9151623"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43" y="0"/>
            <a:ext cx="9138914"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1000100" y="4929202"/>
            <a:ext cx="7075398"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reina Aixa, esposa de Muley </a:t>
            </a:r>
            <a:r>
              <a:rPr lang="es-ES" i="1" dirty="0" err="1" smtClean="0">
                <a:effectLst>
                  <a:glow rad="101600">
                    <a:srgbClr val="C00000">
                      <a:alpha val="60000"/>
                    </a:srgbClr>
                  </a:glow>
                  <a:outerShdw blurRad="38100" dist="38100" dir="2700000" algn="tl">
                    <a:srgbClr val="000000">
                      <a:alpha val="43137"/>
                    </a:srgbClr>
                  </a:outerShdw>
                </a:effectLst>
              </a:rPr>
              <a:t>Hacén</a:t>
            </a:r>
            <a:r>
              <a:rPr lang="es-ES" i="1" dirty="0" smtClean="0">
                <a:effectLst>
                  <a:glow rad="101600">
                    <a:srgbClr val="C00000">
                      <a:alpha val="60000"/>
                    </a:srgbClr>
                  </a:glow>
                  <a:outerShdw blurRad="38100" dist="38100" dir="2700000" algn="tl">
                    <a:srgbClr val="000000">
                      <a:alpha val="43137"/>
                    </a:srgbClr>
                  </a:outerShdw>
                </a:effectLst>
              </a:rPr>
              <a:t>, es informada del cautiverio </a:t>
            </a:r>
          </a:p>
          <a:p>
            <a:r>
              <a:rPr lang="es-ES" i="1" dirty="0" smtClean="0">
                <a:effectLst>
                  <a:glow rad="101600">
                    <a:srgbClr val="C00000">
                      <a:alpha val="60000"/>
                    </a:srgbClr>
                  </a:glow>
                  <a:outerShdw blurRad="38100" dist="38100" dir="2700000" algn="tl">
                    <a:srgbClr val="000000">
                      <a:alpha val="43137"/>
                    </a:srgbClr>
                  </a:outerShdw>
                </a:effectLst>
              </a:rPr>
              <a:t>de su hijo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el Chico.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9000">
        <p14:ferris dir="l"/>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643450"/>
            <a:ext cx="8447569"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guerra de Granada adquirió connotaciones internacionales, ya que todos los </a:t>
            </a:r>
          </a:p>
          <a:p>
            <a:r>
              <a:rPr lang="es-ES" i="1" dirty="0" smtClean="0">
                <a:effectLst>
                  <a:glow rad="101600">
                    <a:srgbClr val="C00000">
                      <a:alpha val="60000"/>
                    </a:srgbClr>
                  </a:glow>
                  <a:outerShdw blurRad="38100" dist="38100" dir="2700000" algn="tl">
                    <a:srgbClr val="000000">
                      <a:alpha val="43137"/>
                    </a:srgbClr>
                  </a:outerShdw>
                </a:effectLst>
              </a:rPr>
              <a:t>reinos del continente estaban pendientes de su desenlace. Aquí vemos la salida </a:t>
            </a:r>
          </a:p>
          <a:p>
            <a:r>
              <a:rPr lang="es-ES" i="1" dirty="0" smtClean="0">
                <a:effectLst>
                  <a:glow rad="101600">
                    <a:srgbClr val="C00000">
                      <a:alpha val="60000"/>
                    </a:srgbClr>
                  </a:glow>
                  <a:outerShdw blurRad="38100" dist="38100" dir="2700000" algn="tl">
                    <a:srgbClr val="000000">
                      <a:alpha val="43137"/>
                    </a:srgbClr>
                  </a:outerShdw>
                </a:effectLst>
              </a:rPr>
              <a:t>de la Alhambra, de la familia de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ferris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7937"/>
            <a:ext cx="4214709"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3104" y="0"/>
            <a:ext cx="4208856" cy="5715000"/>
          </a:xfrm>
          <a:prstGeom prst="rect">
            <a:avLst/>
          </a:prstGeom>
          <a:noFill/>
          <a:ln w="9525">
            <a:noFill/>
            <a:miter lim="800000"/>
            <a:headEnd/>
            <a:tailEnd/>
          </a:ln>
        </p:spPr>
      </p:pic>
      <p:sp>
        <p:nvSpPr>
          <p:cNvPr id="5" name="4 CuadroTexto"/>
          <p:cNvSpPr txBox="1"/>
          <p:nvPr/>
        </p:nvSpPr>
        <p:spPr>
          <a:xfrm>
            <a:off x="4429124" y="714360"/>
            <a:ext cx="4572032" cy="415498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Aixa la-</a:t>
            </a:r>
            <a:r>
              <a:rPr lang="es-ES" sz="2200" i="1" dirty="0" err="1"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Horra</a:t>
            </a:r>
            <a:r>
              <a:rPr lang="es-ES" sz="2200"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(La Honesta), madre de </a:t>
            </a:r>
            <a:r>
              <a:rPr lang="es-ES" sz="2200" i="1" dirty="0" err="1"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Boabdil</a:t>
            </a:r>
            <a:r>
              <a:rPr lang="es-ES" sz="2200"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(el último rey nazarí de Granada), es fundamental para entender el final del reino nazarí. Aixa fue una mujer de fuerte carácter, influyente y políticamente activa que, según la tradición y la leyenda, mostró un profundo desdén y disgusto hacia su hijo por la pérdida de Granada ante los Reyes Católicos el 2 de enero de 1492.</a:t>
            </a:r>
            <a:endParaRPr lang="es-ES" sz="2200" i="1"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2000">
        <p15:prstTrans prst="pageCurlDouble"/>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1" y="0"/>
            <a:ext cx="5500694"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1" y="0"/>
            <a:ext cx="5500694" cy="5715000"/>
          </a:xfrm>
          <a:prstGeom prst="rect">
            <a:avLst/>
          </a:prstGeom>
          <a:noFill/>
          <a:ln w="9525">
            <a:noFill/>
            <a:miter lim="800000"/>
            <a:headEnd/>
            <a:tailEnd/>
          </a:ln>
        </p:spPr>
      </p:pic>
      <p:sp>
        <p:nvSpPr>
          <p:cNvPr id="5" name="4 CuadroTexto"/>
          <p:cNvSpPr txBox="1"/>
          <p:nvPr/>
        </p:nvSpPr>
        <p:spPr>
          <a:xfrm>
            <a:off x="5572132" y="214294"/>
            <a:ext cx="3429024" cy="5324535"/>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rPr>
              <a:t>Morayma</a:t>
            </a:r>
            <a:r>
              <a:rPr lang="es-ES" sz="2000" i="1" dirty="0" smtClean="0">
                <a:effectLst>
                  <a:glow rad="101600">
                    <a:srgbClr val="C00000">
                      <a:alpha val="60000"/>
                    </a:srgbClr>
                  </a:glow>
                  <a:outerShdw blurRad="38100" dist="38100" dir="2700000" algn="tl">
                    <a:srgbClr val="000000">
                      <a:alpha val="43137"/>
                    </a:srgbClr>
                  </a:outerShdw>
                </a:effectLst>
              </a:rPr>
              <a:t> era hija de </a:t>
            </a:r>
            <a:r>
              <a:rPr lang="es-ES" sz="2000" i="1" dirty="0" err="1" smtClean="0">
                <a:effectLst>
                  <a:glow rad="101600">
                    <a:srgbClr val="C00000">
                      <a:alpha val="60000"/>
                    </a:srgbClr>
                  </a:glow>
                  <a:outerShdw blurRad="38100" dist="38100" dir="2700000" algn="tl">
                    <a:srgbClr val="000000">
                      <a:alpha val="43137"/>
                    </a:srgbClr>
                  </a:outerShdw>
                </a:effectLst>
              </a:rPr>
              <a:t>Aliatar</a:t>
            </a:r>
            <a:r>
              <a:rPr lang="es-ES" sz="2000" i="1" dirty="0" smtClean="0">
                <a:effectLst>
                  <a:glow rad="101600">
                    <a:srgbClr val="C00000">
                      <a:alpha val="60000"/>
                    </a:srgbClr>
                  </a:glow>
                  <a:outerShdw blurRad="38100" dist="38100" dir="2700000" algn="tl">
                    <a:srgbClr val="000000">
                      <a:alpha val="43137"/>
                    </a:srgbClr>
                  </a:outerShdw>
                </a:effectLst>
              </a:rPr>
              <a:t>, señor de </a:t>
            </a:r>
            <a:r>
              <a:rPr lang="es-ES" sz="2000" i="1" dirty="0" err="1" smtClean="0">
                <a:effectLst>
                  <a:glow rad="101600">
                    <a:srgbClr val="C00000">
                      <a:alpha val="60000"/>
                    </a:srgbClr>
                  </a:glow>
                  <a:outerShdw blurRad="38100" dist="38100" dir="2700000" algn="tl">
                    <a:srgbClr val="000000">
                      <a:alpha val="43137"/>
                    </a:srgbClr>
                  </a:outerShdw>
                </a:effectLst>
              </a:rPr>
              <a:t>Xagra</a:t>
            </a:r>
            <a:r>
              <a:rPr lang="es-ES" sz="2000" i="1" dirty="0" smtClean="0">
                <a:effectLst>
                  <a:glow rad="101600">
                    <a:srgbClr val="C00000">
                      <a:alpha val="60000"/>
                    </a:srgbClr>
                  </a:glow>
                  <a:outerShdw blurRad="38100" dist="38100" dir="2700000" algn="tl">
                    <a:srgbClr val="000000">
                      <a:alpha val="43137"/>
                    </a:srgbClr>
                  </a:outerShdw>
                </a:effectLst>
              </a:rPr>
              <a:t>, alcalde de Loja y general del Reino de Granada. Sus contemporáneos la describían como una mujer piadosa y hermosa. En 1482, a los quince años, se casó con </a:t>
            </a:r>
            <a:r>
              <a:rPr lang="es-ES" sz="2000" i="1" dirty="0" err="1" smtClean="0">
                <a:effectLst>
                  <a:glow rad="101600">
                    <a:srgbClr val="C00000">
                      <a:alpha val="60000"/>
                    </a:srgbClr>
                  </a:glow>
                  <a:outerShdw blurRad="38100" dist="38100" dir="2700000" algn="tl">
                    <a:srgbClr val="000000">
                      <a:alpha val="43137"/>
                    </a:srgbClr>
                  </a:outerShdw>
                </a:effectLst>
              </a:rPr>
              <a:t>Boabdil</a:t>
            </a:r>
            <a:r>
              <a:rPr lang="es-ES" sz="2000" i="1" dirty="0" smtClean="0">
                <a:effectLst>
                  <a:glow rad="101600">
                    <a:srgbClr val="C00000">
                      <a:alpha val="60000"/>
                    </a:srgbClr>
                  </a:glow>
                  <a:outerShdw blurRad="38100" dist="38100" dir="2700000" algn="tl">
                    <a:srgbClr val="000000">
                      <a:alpha val="43137"/>
                    </a:srgbClr>
                  </a:outerShdw>
                </a:effectLst>
              </a:rPr>
              <a:t>. Pocos días después de la boda, Muley </a:t>
            </a:r>
            <a:r>
              <a:rPr lang="es-ES" sz="2000" i="1" dirty="0" err="1" smtClean="0">
                <a:effectLst>
                  <a:glow rad="101600">
                    <a:srgbClr val="C00000">
                      <a:alpha val="60000"/>
                    </a:srgbClr>
                  </a:glow>
                  <a:outerShdw blurRad="38100" dist="38100" dir="2700000" algn="tl">
                    <a:srgbClr val="000000">
                      <a:alpha val="43137"/>
                    </a:srgbClr>
                  </a:outerShdw>
                </a:effectLst>
              </a:rPr>
              <a:t>Hacén</a:t>
            </a:r>
            <a:r>
              <a:rPr lang="es-ES" sz="2000" i="1" dirty="0" smtClean="0">
                <a:effectLst>
                  <a:glow rad="101600">
                    <a:srgbClr val="C00000">
                      <a:alpha val="60000"/>
                    </a:srgbClr>
                  </a:glow>
                  <a:outerShdw blurRad="38100" dist="38100" dir="2700000" algn="tl">
                    <a:srgbClr val="000000">
                      <a:alpha val="43137"/>
                    </a:srgbClr>
                  </a:outerShdw>
                </a:effectLst>
              </a:rPr>
              <a:t>, su suegro, encarceló a su hijo </a:t>
            </a:r>
            <a:r>
              <a:rPr lang="es-ES" sz="2000" i="1" dirty="0" err="1" smtClean="0">
                <a:effectLst>
                  <a:glow rad="101600">
                    <a:srgbClr val="C00000">
                      <a:alpha val="60000"/>
                    </a:srgbClr>
                  </a:glow>
                  <a:outerShdw blurRad="38100" dist="38100" dir="2700000" algn="tl">
                    <a:srgbClr val="000000">
                      <a:alpha val="43137"/>
                    </a:srgbClr>
                  </a:outerShdw>
                </a:effectLst>
              </a:rPr>
              <a:t>Boabdil</a:t>
            </a:r>
            <a:r>
              <a:rPr lang="es-ES" sz="2000" i="1" dirty="0" smtClean="0">
                <a:effectLst>
                  <a:glow rad="101600">
                    <a:srgbClr val="C00000">
                      <a:alpha val="60000"/>
                    </a:srgbClr>
                  </a:glow>
                  <a:outerShdw blurRad="38100" dist="38100" dir="2700000" algn="tl">
                    <a:srgbClr val="000000">
                      <a:alpha val="43137"/>
                    </a:srgbClr>
                  </a:outerShdw>
                </a:effectLst>
              </a:rPr>
              <a:t> por su alianza con los cristianos e hizo lo mismo con </a:t>
            </a:r>
            <a:r>
              <a:rPr lang="es-ES" sz="2000" i="1" dirty="0" err="1" smtClean="0">
                <a:effectLst>
                  <a:glow rad="101600">
                    <a:srgbClr val="C00000">
                      <a:alpha val="60000"/>
                    </a:srgbClr>
                  </a:glow>
                  <a:outerShdw blurRad="38100" dist="38100" dir="2700000" algn="tl">
                    <a:srgbClr val="000000">
                      <a:alpha val="43137"/>
                    </a:srgbClr>
                  </a:outerShdw>
                </a:effectLst>
              </a:rPr>
              <a:t>Morayma</a:t>
            </a:r>
            <a:r>
              <a:rPr lang="es-ES" sz="2000" i="1" dirty="0" smtClean="0">
                <a:effectLst>
                  <a:glow rad="101600">
                    <a:srgbClr val="C00000">
                      <a:alpha val="60000"/>
                    </a:srgbClr>
                  </a:glow>
                  <a:outerShdw blurRad="38100" dist="38100" dir="2700000" algn="tl">
                    <a:srgbClr val="000000">
                      <a:alpha val="43137"/>
                    </a:srgbClr>
                  </a:outerShdw>
                </a:effectLst>
              </a:rPr>
              <a:t> en una pequeña casa cerca de la Cuesta del </a:t>
            </a:r>
            <a:r>
              <a:rPr lang="es-ES" sz="2000" i="1" dirty="0" err="1" smtClean="0">
                <a:effectLst>
                  <a:glow rad="101600">
                    <a:srgbClr val="C00000">
                      <a:alpha val="60000"/>
                    </a:srgbClr>
                  </a:glow>
                  <a:outerShdw blurRad="38100" dist="38100" dir="2700000" algn="tl">
                    <a:srgbClr val="000000">
                      <a:alpha val="43137"/>
                    </a:srgbClr>
                  </a:outerShdw>
                </a:effectLst>
              </a:rPr>
              <a:t>Chapiz</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3000">
        <p15:prstTrans prst="pageCurlDouble" invX="1"/>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tretch>
            <a:fillRect/>
          </a:stretch>
        </p:blipFill>
        <p:spPr bwMode="auto">
          <a:xfrm>
            <a:off x="0" y="0"/>
            <a:ext cx="9144000" cy="5709709"/>
          </a:xfrm>
          <a:prstGeom prst="rect">
            <a:avLst/>
          </a:prstGeom>
          <a:noFill/>
          <a:ln w="9525">
            <a:noFill/>
            <a:miter lim="800000"/>
            <a:headEnd/>
            <a:tailEnd/>
          </a:ln>
        </p:spPr>
      </p:pic>
      <p:pic>
        <p:nvPicPr>
          <p:cNvPr id="5" name="4 Imagen" descr="tren-antiguo-7164.jpg"/>
          <p:cNvPicPr>
            <a:picLocks noChangeAspect="1"/>
          </p:cNvPicPr>
          <p:nvPr/>
        </p:nvPicPr>
        <p:blipFill>
          <a:blip r:embed="rId2" cstate="print"/>
          <a:stretch>
            <a:fillRect/>
          </a:stretch>
        </p:blipFill>
        <p:spPr bwMode="auto">
          <a:xfrm>
            <a:off x="8475" y="0"/>
            <a:ext cx="9127053" cy="5699126"/>
          </a:xfrm>
          <a:prstGeom prst="rect">
            <a:avLst/>
          </a:prstGeom>
          <a:noFill/>
          <a:ln w="9525">
            <a:noFill/>
            <a:miter lim="800000"/>
            <a:headEnd/>
            <a:tailEnd/>
          </a:ln>
        </p:spPr>
      </p:pic>
      <p:pic>
        <p:nvPicPr>
          <p:cNvPr id="6" name="5 Imagen" descr="tren-antiguo-7164.jpg"/>
          <p:cNvPicPr>
            <a:picLocks noChangeAspect="1"/>
          </p:cNvPicPr>
          <p:nvPr/>
        </p:nvPicPr>
        <p:blipFill>
          <a:blip r:embed="rId2" cstate="print"/>
          <a:stretch>
            <a:fillRect/>
          </a:stretch>
        </p:blipFill>
        <p:spPr bwMode="auto">
          <a:xfrm>
            <a:off x="0" y="0"/>
            <a:ext cx="9144000" cy="5709709"/>
          </a:xfrm>
          <a:prstGeom prst="rect">
            <a:avLst/>
          </a:prstGeom>
          <a:noFill/>
          <a:ln w="9525">
            <a:noFill/>
            <a:miter lim="800000"/>
            <a:headEnd/>
            <a:tailEnd/>
          </a:ln>
        </p:spPr>
      </p:pic>
      <p:sp>
        <p:nvSpPr>
          <p:cNvPr id="7" name="6 CuadroTexto"/>
          <p:cNvSpPr txBox="1"/>
          <p:nvPr/>
        </p:nvSpPr>
        <p:spPr>
          <a:xfrm>
            <a:off x="142844" y="4237672"/>
            <a:ext cx="878687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escena de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llorando y reprendido por su madre fue inventada y escrita por fray Antonio de Guevara para divertir a Carlos V. El tema del último suspiro del moro generó infinidad de literatura y pinturas durante todo el siglo XIX y parte del XX. No hay constancia histórica de que </a:t>
            </a:r>
            <a:r>
              <a:rPr lang="es-ES" i="1" dirty="0" err="1" smtClean="0">
                <a:effectLst>
                  <a:glow rad="101600">
                    <a:srgbClr val="C00000">
                      <a:alpha val="60000"/>
                    </a:srgbClr>
                  </a:glow>
                  <a:outerShdw blurRad="38100" dist="38100" dir="2700000" algn="tl">
                    <a:srgbClr val="000000">
                      <a:alpha val="43137"/>
                    </a:srgbClr>
                  </a:outerShdw>
                </a:effectLst>
              </a:rPr>
              <a:t>Boabdil</a:t>
            </a:r>
            <a:r>
              <a:rPr lang="es-ES" i="1" dirty="0" smtClean="0">
                <a:effectLst>
                  <a:glow rad="101600">
                    <a:srgbClr val="C00000">
                      <a:alpha val="60000"/>
                    </a:srgbClr>
                  </a:glow>
                  <a:outerShdw blurRad="38100" dist="38100" dir="2700000" algn="tl">
                    <a:srgbClr val="000000">
                      <a:alpha val="43137"/>
                    </a:srgbClr>
                  </a:outerShdw>
                </a:effectLst>
              </a:rPr>
              <a:t> suspirase, ni de que su madre le acusara de llorar como mujer por no haber defendido Granada como hombre.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2000">
        <p14:conveyor dir="l"/>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fltVal val="0"/>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396552" y="-5556"/>
            <a:ext cx="10009112" cy="5715000"/>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396552" y="0"/>
            <a:ext cx="10009112" cy="5715000"/>
          </a:xfrm>
          <a:prstGeom prst="rect">
            <a:avLst/>
          </a:prstGeom>
          <a:noFill/>
          <a:ln w="9525">
            <a:noFill/>
            <a:miter lim="800000"/>
            <a:headEnd/>
            <a:tailEnd/>
          </a:ln>
        </p:spPr>
      </p:pic>
      <p:sp>
        <p:nvSpPr>
          <p:cNvPr id="4" name="3 CuadroTexto"/>
          <p:cNvSpPr txBox="1"/>
          <p:nvPr/>
        </p:nvSpPr>
        <p:spPr>
          <a:xfrm>
            <a:off x="357158" y="4357698"/>
            <a:ext cx="850109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hechos históricos que se produjo gracias a los Reyes Católicos fue el descubrimiento de América. A pesar de que muchos reinos habían negado el proyecto a Colón, Isabel divisó una oportunidad de abrir la monarquía española a un nuevo horizonte.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conveyor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5" y="-1"/>
            <a:ext cx="9144001" cy="6097861"/>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CuadroTexto"/>
          <p:cNvSpPr txBox="1"/>
          <p:nvPr/>
        </p:nvSpPr>
        <p:spPr>
          <a:xfrm>
            <a:off x="214282" y="4643450"/>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intención del genovés era llegar a las Indias a través de una ruta inexplorada del oeste. Sin embargo, el 12 de octubre de 1492 llegó a las Antillas, descubriendo         nuevas tierras hasta el momento desconocidas.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14:prism isContent="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Sin título-2.jpg"/>
          <p:cNvPicPr>
            <a:picLocks noChangeAspect="1" noChangeArrowheads="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pic>
        <p:nvPicPr>
          <p:cNvPr id="3" name="Picture 3" descr="C:\Users\Ana María\Desktop\Sin título-2.jpg"/>
          <p:cNvPicPr>
            <a:picLocks noChangeAspect="1" noChangeArrowheads="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4" name="3 CuadroTexto"/>
          <p:cNvSpPr txBox="1"/>
          <p:nvPr/>
        </p:nvSpPr>
        <p:spPr>
          <a:xfrm>
            <a:off x="571472" y="4357698"/>
            <a:ext cx="78581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Isabel I de Castilla murió el 26 de noviembre de 1504, a los 53 años, en el Palacio Real de Medina del Campo, tras una larga agonía provocada probablemente por un cáncer de útero con hidropesía. A pesar de su grave estado físico, mantuvo la lucidez y gobernó hasta el final.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prism dir="r" isContent="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5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5000"/>
                                        <p:tgtEl>
                                          <p:spTgt spid="3"/>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ppt_w+.3"/>
                                          </p:val>
                                        </p:tav>
                                        <p:tav tm="100000">
                                          <p:val>
                                            <p:strVal val="#ppt_w"/>
                                          </p:val>
                                        </p:tav>
                                      </p:tavLst>
                                    </p:anim>
                                    <p:anim calcmode="lin" valueType="num">
                                      <p:cBhvr>
                                        <p:cTn id="14" dur="5000" fill="hold"/>
                                        <p:tgtEl>
                                          <p:spTgt spid="3"/>
                                        </p:tgtEl>
                                        <p:attrNameLst>
                                          <p:attrName>ppt_h</p:attrName>
                                        </p:attrNameLst>
                                      </p:cBhvr>
                                      <p:tavLst>
                                        <p:tav tm="0">
                                          <p:val>
                                            <p:strVal val="#ppt_h"/>
                                          </p:val>
                                        </p:tav>
                                        <p:tav tm="100000">
                                          <p:val>
                                            <p:strVal val="#ppt_h"/>
                                          </p:val>
                                        </p:tav>
                                      </p:tavLst>
                                    </p:anim>
                                    <p:animEffect transition="in" filter="fade">
                                      <p:cBhvr>
                                        <p:cTn id="15" dur="5000"/>
                                        <p:tgtEl>
                                          <p:spTgt spid="3"/>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12699" y="0"/>
            <a:ext cx="9118601"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14282" y="4357698"/>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guerra y toma de Granada supuso una revolución en las técnicas, la organización del ejército y la mentalidad de la guerra. Dado el carácter abrupto del terreno y las bien defendidas ciudades, la caballería perdió importancia frente a la infantería, la maquinaria de asedio y la artillería pirobalística.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honeycomb/>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2" y="5556"/>
            <a:ext cx="9143999" cy="5715000"/>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2049" name="Rectangle 1"/>
          <p:cNvSpPr>
            <a:spLocks noChangeArrowheads="1"/>
          </p:cNvSpPr>
          <p:nvPr/>
        </p:nvSpPr>
        <p:spPr bwMode="auto">
          <a:xfrm>
            <a:off x="428596" y="4071946"/>
            <a:ext cx="8358213"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Los Reyes Católicos fueron los monarcas más poderosos del mundo durante varias décadas y, en su afán por unificar a sus naciones vecinas bajo un legado, engendraron a los hijos que luego traerían al mundo a los más gloriosos personajes dentro y fuera de la península ibérica. Esto, y más, convierte a los Reyes Católicos en dos de los personajes más fascinantes de la historia.</a:t>
            </a:r>
          </a:p>
        </p:txBody>
      </p:sp>
    </p:spTree>
  </p:cSld>
  <p:clrMapOvr>
    <a:masterClrMapping/>
  </p:clrMapOvr>
  <mc:AlternateContent xmlns:mc="http://schemas.openxmlformats.org/markup-compatibility/2006">
    <mc:Choice xmlns:p14="http://schemas.microsoft.com/office/powerpoint/2010/main" Requires="p14">
      <p:transition spd="slow" p14:dur="3500" advTm="45000">
        <p14:vortex dir="r"/>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2049"/>
                                        </p:tgtEl>
                                        <p:attrNameLst>
                                          <p:attrName>style.visibility</p:attrName>
                                        </p:attrNameLst>
                                      </p:cBhvr>
                                      <p:to>
                                        <p:strVal val="visible"/>
                                      </p:to>
                                    </p:set>
                                    <p:animEffect transition="in" filter="fade">
                                      <p:cBhvr>
                                        <p:cTn id="24" dur="1000"/>
                                        <p:tgtEl>
                                          <p:spTgt spid="2049"/>
                                        </p:tgtEl>
                                      </p:cBhvr>
                                    </p:animEffect>
                                    <p:anim calcmode="lin" valueType="num">
                                      <p:cBhvr>
                                        <p:cTn id="25" dur="1000" fill="hold"/>
                                        <p:tgtEl>
                                          <p:spTgt spid="2049"/>
                                        </p:tgtEl>
                                        <p:attrNameLst>
                                          <p:attrName>ppt_x</p:attrName>
                                        </p:attrNameLst>
                                      </p:cBhvr>
                                      <p:tavLst>
                                        <p:tav tm="0">
                                          <p:val>
                                            <p:strVal val="#ppt_x-.1"/>
                                          </p:val>
                                        </p:tav>
                                        <p:tav tm="100000">
                                          <p:val>
                                            <p:strVal val="#ppt_x"/>
                                          </p:val>
                                        </p:tav>
                                      </p:tavLst>
                                    </p:anim>
                                    <p:anim calcmode="lin" valueType="num">
                                      <p:cBhvr>
                                        <p:cTn id="26" dur="1000" fill="hold"/>
                                        <p:tgtEl>
                                          <p:spTgt spid="20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331640" y="0"/>
            <a:ext cx="6264696" cy="625252"/>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Enlazada: </a:t>
            </a:r>
          </a:p>
        </p:txBody>
      </p:sp>
      <p:sp>
        <p:nvSpPr>
          <p:cNvPr id="89091" name="WordArt 3"/>
          <p:cNvSpPr>
            <a:spLocks noChangeArrowheads="1" noChangeShapeType="1" noTextEdit="1"/>
          </p:cNvSpPr>
          <p:nvPr/>
        </p:nvSpPr>
        <p:spPr bwMode="auto">
          <a:xfrm>
            <a:off x="2267744" y="625252"/>
            <a:ext cx="4321299" cy="504056"/>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187624" y="2353444"/>
            <a:ext cx="5976664" cy="57671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Guerra por la Libertad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FFC000"/>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87624" y="1777380"/>
            <a:ext cx="6048375"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último aliento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115616" y="1273324"/>
            <a:ext cx="4752527" cy="50405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Sueño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187624" y="3001516"/>
            <a:ext cx="6048375" cy="50405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vie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reprend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187624" y="3505572"/>
            <a:ext cx="6048375"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Reconquista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0" name="WordArt 6"/>
          <p:cNvSpPr>
            <a:spLocks noChangeArrowheads="1" noChangeShapeType="1" noTextEdit="1"/>
          </p:cNvSpPr>
          <p:nvPr/>
        </p:nvSpPr>
        <p:spPr bwMode="auto">
          <a:xfrm>
            <a:off x="1187624" y="4081636"/>
            <a:ext cx="5976664" cy="57671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effectLst>
                  <a:reflection blurRad="6350" stA="60000" endA="900" endPos="58000" dir="5400000" sy="-100000" algn="bl" rotWithShape="0"/>
                </a:effectLst>
                <a:latin typeface="High Tower Text"/>
              </a:rPr>
              <a:t>- </a:t>
            </a:r>
            <a:r>
              <a:rPr lang="es-ES" sz="3600" kern="10" spc="-360" dirty="0" smtClean="0">
                <a:ln w="12700">
                  <a:noFill/>
                  <a:round/>
                  <a:headEnd/>
                  <a:tailEnd/>
                </a:ln>
                <a:effectLst>
                  <a:reflection blurRad="6350" stA="60000" endA="900" endPos="58000" dir="5400000" sy="-100000" algn="bl" rotWithShape="0"/>
                </a:effectLst>
                <a:latin typeface="High Tower Text"/>
              </a:rPr>
              <a:t>Provincias de la Paz  </a:t>
            </a:r>
            <a:r>
              <a:rPr lang="es-ES" sz="3600" kern="10" spc="-360" dirty="0" smtClean="0">
                <a:ln w="12700">
                  <a:noFill/>
                  <a:round/>
                  <a:headEnd/>
                  <a:tailEnd/>
                </a:ln>
                <a:effectLst>
                  <a:reflection blurRad="6350" stA="60000" endA="900" endPos="58000" dir="5400000" sy="-100000" algn="bl" rotWithShape="0"/>
                </a:effectLst>
                <a:latin typeface="Georgia" pitchFamily="18" charset="0"/>
              </a:rPr>
              <a:t>   </a:t>
            </a:r>
            <a:endParaRPr lang="es-ES" sz="3600" kern="10" spc="-360" dirty="0">
              <a:ln w="12700">
                <a:noFill/>
                <a:round/>
                <a:headEnd/>
                <a:tailEnd/>
              </a:ln>
              <a:effectLst>
                <a:reflection blurRad="6350" stA="60000" endA="900" endPos="58000" dir="5400000" sy="-100000" algn="bl" rotWithShape="0"/>
              </a:effectLst>
              <a:latin typeface="Georgia" pitchFamily="18" charset="0"/>
            </a:endParaRPr>
          </a:p>
        </p:txBody>
      </p:sp>
      <p:sp>
        <p:nvSpPr>
          <p:cNvPr id="11" name="WordArt 6"/>
          <p:cNvSpPr>
            <a:spLocks noChangeArrowheads="1" noChangeShapeType="1" noTextEdit="1"/>
          </p:cNvSpPr>
          <p:nvPr/>
        </p:nvSpPr>
        <p:spPr bwMode="auto">
          <a:xfrm>
            <a:off x="1187624" y="4801716"/>
            <a:ext cx="5976664" cy="57671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 Nick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Glennie</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y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Nathan</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Stornetta</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FFC000"/>
              </a:solidFill>
              <a:effectLst>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par>
                          <p:cTn id="50" fill="hold">
                            <p:stCondLst>
                              <p:cond delay="18000"/>
                            </p:stCondLst>
                            <p:childTnLst>
                              <p:par>
                                <p:cTn id="51" presetID="35" presetClass="entr" presetSubtype="0" fill="hold" nodeType="afterEffect">
                                  <p:stCondLst>
                                    <p:cond delay="50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2000"/>
                                        <p:tgtEl>
                                          <p:spTgt spid="10"/>
                                        </p:tgtEl>
                                      </p:cBhvr>
                                    </p:animEffect>
                                    <p:anim calcmode="lin" valueType="num">
                                      <p:cBhvr>
                                        <p:cTn id="54" dur="2000" fill="hold"/>
                                        <p:tgtEl>
                                          <p:spTgt spid="10"/>
                                        </p:tgtEl>
                                        <p:attrNameLst>
                                          <p:attrName>style.rotation</p:attrName>
                                        </p:attrNameLst>
                                      </p:cBhvr>
                                      <p:tavLst>
                                        <p:tav tm="0">
                                          <p:val>
                                            <p:fltVal val="720"/>
                                          </p:val>
                                        </p:tav>
                                        <p:tav tm="100000">
                                          <p:val>
                                            <p:fltVal val="0"/>
                                          </p:val>
                                        </p:tav>
                                      </p:tavLst>
                                    </p:anim>
                                    <p:anim calcmode="lin" valueType="num">
                                      <p:cBhvr>
                                        <p:cTn id="55" dur="2000" fill="hold"/>
                                        <p:tgtEl>
                                          <p:spTgt spid="10"/>
                                        </p:tgtEl>
                                        <p:attrNameLst>
                                          <p:attrName>ppt_h</p:attrName>
                                        </p:attrNameLst>
                                      </p:cBhvr>
                                      <p:tavLst>
                                        <p:tav tm="0">
                                          <p:val>
                                            <p:fltVal val="0"/>
                                          </p:val>
                                        </p:tav>
                                        <p:tav tm="100000">
                                          <p:val>
                                            <p:strVal val="#ppt_h"/>
                                          </p:val>
                                        </p:tav>
                                      </p:tavLst>
                                    </p:anim>
                                    <p:anim calcmode="lin" valueType="num">
                                      <p:cBhvr>
                                        <p:cTn id="56" dur="2000" fill="hold"/>
                                        <p:tgtEl>
                                          <p:spTgt spid="10"/>
                                        </p:tgtEl>
                                        <p:attrNameLst>
                                          <p:attrName>ppt_w</p:attrName>
                                        </p:attrNameLst>
                                      </p:cBhvr>
                                      <p:tavLst>
                                        <p:tav tm="0">
                                          <p:val>
                                            <p:fltVal val="0"/>
                                          </p:val>
                                        </p:tav>
                                        <p:tav tm="100000">
                                          <p:val>
                                            <p:strVal val="#ppt_w"/>
                                          </p:val>
                                        </p:tav>
                                      </p:tavLst>
                                    </p:anim>
                                  </p:childTnLst>
                                </p:cTn>
                              </p:par>
                              <p:par>
                                <p:cTn id="57" presetID="23" presetClass="entr" presetSubtype="16" fill="hold" nodeType="withEffect">
                                  <p:stCondLst>
                                    <p:cond delay="50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p:val>
                                            <p:fltVal val="0"/>
                                          </p:val>
                                        </p:tav>
                                        <p:tav tm="100000">
                                          <p:val>
                                            <p:strVal val="#ppt_w"/>
                                          </p:val>
                                        </p:tav>
                                      </p:tavLst>
                                    </p:anim>
                                    <p:anim calcmode="lin" valueType="num">
                                      <p:cBhvr>
                                        <p:cTn id="60" dur="3000" fill="hold"/>
                                        <p:tgtEl>
                                          <p:spTgt spid="10"/>
                                        </p:tgtEl>
                                        <p:attrNameLst>
                                          <p:attrName>ppt_h</p:attrName>
                                        </p:attrNameLst>
                                      </p:cBhvr>
                                      <p:tavLst>
                                        <p:tav tm="0">
                                          <p:val>
                                            <p:fltVal val="0"/>
                                          </p:val>
                                        </p:tav>
                                        <p:tav tm="100000">
                                          <p:val>
                                            <p:strVal val="#ppt_h"/>
                                          </p:val>
                                        </p:tav>
                                      </p:tavLst>
                                    </p:anim>
                                  </p:childTnLst>
                                </p:cTn>
                              </p:par>
                            </p:childTnLst>
                          </p:cTn>
                        </p:par>
                        <p:par>
                          <p:cTn id="61" fill="hold">
                            <p:stCondLst>
                              <p:cond delay="21500"/>
                            </p:stCondLst>
                            <p:childTnLst>
                              <p:par>
                                <p:cTn id="62" presetID="23" presetClass="entr" presetSubtype="16" fill="hold" nodeType="afterEffect">
                                  <p:stCondLst>
                                    <p:cond delay="500"/>
                                  </p:stCondLst>
                                  <p:childTnLst>
                                    <p:set>
                                      <p:cBhvr>
                                        <p:cTn id="63" dur="1" fill="hold">
                                          <p:stCondLst>
                                            <p:cond delay="0"/>
                                          </p:stCondLst>
                                        </p:cTn>
                                        <p:tgtEl>
                                          <p:spTgt spid="11"/>
                                        </p:tgtEl>
                                        <p:attrNameLst>
                                          <p:attrName>style.visibility</p:attrName>
                                        </p:attrNameLst>
                                      </p:cBhvr>
                                      <p:to>
                                        <p:strVal val="visible"/>
                                      </p:to>
                                    </p:set>
                                    <p:anim calcmode="lin" valueType="num">
                                      <p:cBhvr>
                                        <p:cTn id="64" dur="2000" fill="hold"/>
                                        <p:tgtEl>
                                          <p:spTgt spid="11"/>
                                        </p:tgtEl>
                                        <p:attrNameLst>
                                          <p:attrName>ppt_w</p:attrName>
                                        </p:attrNameLst>
                                      </p:cBhvr>
                                      <p:tavLst>
                                        <p:tav tm="0">
                                          <p:val>
                                            <p:fltVal val="0"/>
                                          </p:val>
                                        </p:tav>
                                        <p:tav tm="100000">
                                          <p:val>
                                            <p:strVal val="#ppt_w"/>
                                          </p:val>
                                        </p:tav>
                                      </p:tavLst>
                                    </p:anim>
                                    <p:anim calcmode="lin" valueType="num">
                                      <p:cBhvr>
                                        <p:cTn id="65"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61553141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2641</Words>
  <Application>Microsoft Office PowerPoint</Application>
  <PresentationFormat>Presentación en pantalla (16:10)</PresentationFormat>
  <Paragraphs>102</Paragraphs>
  <Slides>60</Slides>
  <Notes>3</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60</vt:i4>
      </vt:variant>
    </vt:vector>
  </HeadingPairs>
  <TitlesOfParts>
    <vt:vector size="71" baseType="lpstr">
      <vt:lpstr>Arial</vt:lpstr>
      <vt:lpstr>Arial Black</vt:lpstr>
      <vt:lpstr>Calibri</vt:lpstr>
      <vt:lpstr>Georgia</vt:lpstr>
      <vt:lpstr>Helvetica Neue</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2026-06-15T17:50:49Z</dcterms:modified>
</cp:coreProperties>
</file>