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2" r:id="rId2"/>
  </p:sldMasterIdLst>
  <p:notesMasterIdLst>
    <p:notesMasterId r:id="rId61"/>
  </p:notesMasterIdLst>
  <p:sldIdLst>
    <p:sldId id="534" r:id="rId3"/>
    <p:sldId id="537" r:id="rId4"/>
    <p:sldId id="581" r:id="rId5"/>
    <p:sldId id="568" r:id="rId6"/>
    <p:sldId id="538" r:id="rId7"/>
    <p:sldId id="583" r:id="rId8"/>
    <p:sldId id="588" r:id="rId9"/>
    <p:sldId id="579" r:id="rId10"/>
    <p:sldId id="585" r:id="rId11"/>
    <p:sldId id="584" r:id="rId12"/>
    <p:sldId id="592" r:id="rId13"/>
    <p:sldId id="589" r:id="rId14"/>
    <p:sldId id="582" r:id="rId15"/>
    <p:sldId id="586" r:id="rId16"/>
    <p:sldId id="587" r:id="rId17"/>
    <p:sldId id="539" r:id="rId18"/>
    <p:sldId id="544" r:id="rId19"/>
    <p:sldId id="540" r:id="rId20"/>
    <p:sldId id="542" r:id="rId21"/>
    <p:sldId id="590" r:id="rId22"/>
    <p:sldId id="543" r:id="rId23"/>
    <p:sldId id="557" r:id="rId24"/>
    <p:sldId id="545" r:id="rId25"/>
    <p:sldId id="591" r:id="rId26"/>
    <p:sldId id="546" r:id="rId27"/>
    <p:sldId id="547" r:id="rId28"/>
    <p:sldId id="548" r:id="rId29"/>
    <p:sldId id="570" r:id="rId30"/>
    <p:sldId id="553" r:id="rId31"/>
    <p:sldId id="549" r:id="rId32"/>
    <p:sldId id="550" r:id="rId33"/>
    <p:sldId id="554" r:id="rId34"/>
    <p:sldId id="551" r:id="rId35"/>
    <p:sldId id="552" r:id="rId36"/>
    <p:sldId id="555" r:id="rId37"/>
    <p:sldId id="569" r:id="rId38"/>
    <p:sldId id="556" r:id="rId39"/>
    <p:sldId id="561" r:id="rId40"/>
    <p:sldId id="558" r:id="rId41"/>
    <p:sldId id="593" r:id="rId42"/>
    <p:sldId id="559" r:id="rId43"/>
    <p:sldId id="560" r:id="rId44"/>
    <p:sldId id="562" r:id="rId45"/>
    <p:sldId id="564" r:id="rId46"/>
    <p:sldId id="563" r:id="rId47"/>
    <p:sldId id="566" r:id="rId48"/>
    <p:sldId id="565" r:id="rId49"/>
    <p:sldId id="580" r:id="rId50"/>
    <p:sldId id="567" r:id="rId51"/>
    <p:sldId id="541" r:id="rId52"/>
    <p:sldId id="596" r:id="rId53"/>
    <p:sldId id="595" r:id="rId54"/>
    <p:sldId id="594" r:id="rId55"/>
    <p:sldId id="597" r:id="rId56"/>
    <p:sldId id="598" r:id="rId57"/>
    <p:sldId id="599" r:id="rId58"/>
    <p:sldId id="411" r:id="rId59"/>
    <p:sldId id="536" r:id="rId60"/>
  </p:sldIdLst>
  <p:sldSz cx="10801350" cy="6516688"/>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ERn4+NXM3DljBbRFUdRkDA==" hashData="lzk+UAUV6x9g8OKYrTE6jlzkkLY="/>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FFFF"/>
    <a:srgbClr val="0000FF"/>
    <a:srgbClr val="FF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19" autoAdjust="0"/>
    <p:restoredTop sz="94671" autoAdjust="0"/>
  </p:normalViewPr>
  <p:slideViewPr>
    <p:cSldViewPr>
      <p:cViewPr>
        <p:scale>
          <a:sx n="60" d="100"/>
          <a:sy n="60" d="100"/>
        </p:scale>
        <p:origin x="-954" y="-450"/>
      </p:cViewPr>
      <p:guideLst>
        <p:guide orient="horz" pos="2053"/>
        <p:guide pos="3402"/>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61" Type="http://schemas.openxmlformats.org/officeDocument/2006/relationships/notesMaster" Target="notesMasters/notesMaster1.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31DE5D2-77CF-4C90-AFE6-917EC95740D1}" type="datetimeFigureOut">
              <a:rPr lang="es-ES" smtClean="0"/>
              <a:pPr/>
              <a:t>08/07/2020</a:t>
            </a:fld>
            <a:endParaRPr lang="es-ES"/>
          </a:p>
        </p:txBody>
      </p:sp>
      <p:sp>
        <p:nvSpPr>
          <p:cNvPr id="4" name="3 Marcador de imagen de diapositiva"/>
          <p:cNvSpPr>
            <a:spLocks noGrp="1" noRot="1" noChangeAspect="1"/>
          </p:cNvSpPr>
          <p:nvPr>
            <p:ph type="sldImg" idx="2"/>
          </p:nvPr>
        </p:nvSpPr>
        <p:spPr>
          <a:xfrm>
            <a:off x="587375" y="685800"/>
            <a:ext cx="568325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BDCFCD8-AF87-492C-824C-3732A24C4938}" type="slidenum">
              <a:rPr lang="es-ES" smtClean="0"/>
              <a:pPr/>
              <a:t>‹Nº›</a:t>
            </a:fld>
            <a:endParaRPr lang="es-ES"/>
          </a:p>
        </p:txBody>
      </p:sp>
    </p:spTree>
    <p:extLst>
      <p:ext uri="{BB962C8B-B14F-4D97-AF65-F5344CB8AC3E}">
        <p14:creationId xmlns:p14="http://schemas.microsoft.com/office/powerpoint/2010/main" val="29002387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792163" y="685800"/>
            <a:ext cx="5273675"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1A46E5F2-0BD1-4CAA-B545-8F435B590173}" type="slidenum">
              <a:rPr lang="es-ES" smtClean="0"/>
              <a:t>31</a:t>
            </a:fld>
            <a:endParaRPr lang="es-ES"/>
          </a:p>
        </p:txBody>
      </p:sp>
    </p:spTree>
    <p:extLst>
      <p:ext uri="{BB962C8B-B14F-4D97-AF65-F5344CB8AC3E}">
        <p14:creationId xmlns:p14="http://schemas.microsoft.com/office/powerpoint/2010/main" val="12679008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10102" y="2024399"/>
            <a:ext cx="9181148" cy="1396864"/>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20203" y="3692790"/>
            <a:ext cx="7560945" cy="1665376"/>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08/07/2020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500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08/07/2020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500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53232" y="4187577"/>
            <a:ext cx="9181148" cy="1294287"/>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53232" y="2762051"/>
            <a:ext cx="9181148" cy="1425525"/>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BB91F669-8C91-4B83-A28A-AF421F9F89CE}" type="datetimeFigureOut">
              <a:rPr lang="es-ES" smtClean="0"/>
              <a:pPr/>
              <a:t>08/07/2020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500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40068" y="1520562"/>
            <a:ext cx="4770597" cy="43007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490686" y="1520562"/>
            <a:ext cx="4770597" cy="43007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BB91F669-8C91-4B83-A28A-AF421F9F89CE}" type="datetimeFigureOut">
              <a:rPr lang="es-ES" smtClean="0"/>
              <a:pPr/>
              <a:t>08/07/2020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500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40067" y="1458713"/>
            <a:ext cx="4772472" cy="6079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40067" y="2066635"/>
            <a:ext cx="4772472" cy="375463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486937" y="1458713"/>
            <a:ext cx="4774347" cy="6079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486937" y="2066635"/>
            <a:ext cx="4774347" cy="375463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BB91F669-8C91-4B83-A28A-AF421F9F89CE}" type="datetimeFigureOut">
              <a:rPr lang="es-ES" smtClean="0"/>
              <a:pPr/>
              <a:t>08/07/2020</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500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BB91F669-8C91-4B83-A28A-AF421F9F89CE}" type="datetimeFigureOut">
              <a:rPr lang="es-ES" smtClean="0"/>
              <a:pPr/>
              <a:t>08/07/2020</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500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B91F669-8C91-4B83-A28A-AF421F9F89CE}" type="datetimeFigureOut">
              <a:rPr lang="es-ES" smtClean="0"/>
              <a:pPr/>
              <a:t>08/07/2020</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500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40069" y="259461"/>
            <a:ext cx="3553569" cy="1104217"/>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223027" y="259462"/>
            <a:ext cx="6038255" cy="55618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40069" y="1363679"/>
            <a:ext cx="3553569" cy="445759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B91F669-8C91-4B83-A28A-AF421F9F89CE}" type="datetimeFigureOut">
              <a:rPr lang="es-ES" smtClean="0"/>
              <a:pPr/>
              <a:t>08/07/2020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500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117140" y="4561682"/>
            <a:ext cx="6480810" cy="53853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117140" y="582278"/>
            <a:ext cx="6480810" cy="391001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117140" y="5100214"/>
            <a:ext cx="6480810" cy="76480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B91F669-8C91-4B83-A28A-AF421F9F89CE}" type="datetimeFigureOut">
              <a:rPr lang="es-ES" smtClean="0"/>
              <a:pPr/>
              <a:t>08/07/2020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500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08/07/2020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500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830978" y="260971"/>
            <a:ext cx="2430304" cy="556030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40068" y="260971"/>
            <a:ext cx="7110889" cy="556030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08/07/2020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5000">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10101" y="2024399"/>
            <a:ext cx="9181148" cy="1396864"/>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20204" y="3692790"/>
            <a:ext cx="7560945" cy="1665376"/>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transition spd="med" advTm="5000">
    <p:rand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FFFF"/>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40068" y="260970"/>
            <a:ext cx="9721215" cy="1086115"/>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40068" y="1520562"/>
            <a:ext cx="9721215" cy="430071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40068" y="6040006"/>
            <a:ext cx="2520315" cy="346953"/>
          </a:xfrm>
          <a:prstGeom prst="rect">
            <a:avLst/>
          </a:prstGeom>
        </p:spPr>
        <p:txBody>
          <a:bodyPr vert="horz" lIns="91440" tIns="45720" rIns="91440" bIns="45720" rtlCol="0" anchor="ctr"/>
          <a:lstStyle>
            <a:lvl1pPr algn="l">
              <a:defRPr sz="1200">
                <a:solidFill>
                  <a:schemeClr val="tx1">
                    <a:tint val="75000"/>
                  </a:schemeClr>
                </a:solidFill>
              </a:defRPr>
            </a:lvl1pPr>
          </a:lstStyle>
          <a:p>
            <a:fld id="{BB91F669-8C91-4B83-A28A-AF421F9F89CE}" type="datetimeFigureOut">
              <a:rPr lang="es-ES" smtClean="0"/>
              <a:pPr/>
              <a:t>08/07/2020</a:t>
            </a:fld>
            <a:endParaRPr lang="es-ES"/>
          </a:p>
        </p:txBody>
      </p:sp>
      <p:sp>
        <p:nvSpPr>
          <p:cNvPr id="5" name="4 Marcador de pie de página"/>
          <p:cNvSpPr>
            <a:spLocks noGrp="1"/>
          </p:cNvSpPr>
          <p:nvPr>
            <p:ph type="ftr" sz="quarter" idx="3"/>
          </p:nvPr>
        </p:nvSpPr>
        <p:spPr>
          <a:xfrm>
            <a:off x="3690462" y="6040006"/>
            <a:ext cx="3420428" cy="346953"/>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740968" y="6040006"/>
            <a:ext cx="2520315" cy="346953"/>
          </a:xfrm>
          <a:prstGeom prst="rect">
            <a:avLst/>
          </a:prstGeom>
        </p:spPr>
        <p:txBody>
          <a:bodyPr vert="horz" lIns="91440" tIns="45720" rIns="91440" bIns="45720" rtlCol="0" anchor="ctr"/>
          <a:lstStyle>
            <a:lvl1pPr algn="r">
              <a:defRPr sz="1200">
                <a:solidFill>
                  <a:schemeClr val="tx1">
                    <a:tint val="75000"/>
                  </a:schemeClr>
                </a:solidFill>
              </a:defRPr>
            </a:lvl1pPr>
          </a:lstStyle>
          <a:p>
            <a:fld id="{BAC42E35-15C1-42A3-8D05-C29657880B2D}"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advTm="5000">
    <p:random/>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40068" y="5934410"/>
            <a:ext cx="2520315" cy="45254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73" r:id="rId1"/>
  </p:sldLayoutIdLst>
  <p:transition spd="med" advTm="5000">
    <p:random/>
  </p:transition>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10" Type="http://schemas.openxmlformats.org/officeDocument/2006/relationships/image" Target="../media/image8.png"/><Relationship Id="rId4" Type="http://schemas.openxmlformats.org/officeDocument/2006/relationships/image" Target="../media/image2.gif"/><Relationship Id="rId9" Type="http://schemas.openxmlformats.org/officeDocument/2006/relationships/image" Target="../media/image7.gif"/></Relationships>
</file>

<file path=ppt/slides/_rels/slide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6.g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4.gif"/><Relationship Id="rId2" Type="http://schemas.openxmlformats.org/officeDocument/2006/relationships/audio" Target="../media/audio2.wav"/><Relationship Id="rId1" Type="http://schemas.openxmlformats.org/officeDocument/2006/relationships/slideLayout" Target="../slideLayouts/slideLayout7.xml"/><Relationship Id="rId4" Type="http://schemas.openxmlformats.org/officeDocument/2006/relationships/image" Target="../media/image25.jpeg"/></Relationships>
</file>

<file path=ppt/slides/_rels/slide1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30.gi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4.gi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8.gif"/><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40.gif"/><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9.gif"/><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62.gif"/><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64.gif"/><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65.gif"/><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59.gif"/><Relationship Id="rId1" Type="http://schemas.openxmlformats.org/officeDocument/2006/relationships/slideLayout" Target="../slideLayouts/slideLayout7.xml"/><Relationship Id="rId6" Type="http://schemas.openxmlformats.org/officeDocument/2006/relationships/image" Target="../media/image5.gif"/><Relationship Id="rId5" Type="http://schemas.openxmlformats.org/officeDocument/2006/relationships/image" Target="../media/image69.jpeg"/><Relationship Id="rId4" Type="http://schemas.openxmlformats.org/officeDocument/2006/relationships/image" Target="../media/image3.gif"/></Relationships>
</file>

<file path=ppt/slides/_rels/slide58.xml.rels><?xml version="1.0" encoding="UTF-8" standalone="yes"?>
<Relationships xmlns="http://schemas.openxmlformats.org/package/2006/relationships"><Relationship Id="rId8" Type="http://schemas.openxmlformats.org/officeDocument/2006/relationships/image" Target="../media/image73.png"/><Relationship Id="rId13" Type="http://schemas.openxmlformats.org/officeDocument/2006/relationships/hyperlink" Target="https://vk.com/mispps" TargetMode="External"/><Relationship Id="rId3" Type="http://schemas.openxmlformats.org/officeDocument/2006/relationships/image" Target="../media/image70.png"/><Relationship Id="rId7" Type="http://schemas.openxmlformats.org/officeDocument/2006/relationships/hyperlink" Target="https://www.facebook.com/mispps" TargetMode="External"/><Relationship Id="rId12" Type="http://schemas.openxmlformats.org/officeDocument/2006/relationships/image" Target="../media/image75.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2.png"/><Relationship Id="rId11" Type="http://schemas.openxmlformats.org/officeDocument/2006/relationships/hyperlink" Target="https://plus.google.com/+Mispps/" TargetMode="External"/><Relationship Id="rId5" Type="http://schemas.openxmlformats.org/officeDocument/2006/relationships/image" Target="../media/image71.png"/><Relationship Id="rId10" Type="http://schemas.openxmlformats.org/officeDocument/2006/relationships/image" Target="../media/image7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2" descr="EL HOMBRE MONTA EN BICICLETA. | Bicicletas, Ilustración del ..."/>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 y="-138456"/>
            <a:ext cx="10736180" cy="6756174"/>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2" descr="http://1.bp.blogspot.com/-DPp_-kGDL64/TzR4_sgEQDI/AAAAAAAACWc/h2pOVQq0Y8Y/s1600/0k0289_gif-sicodelicos-21.gif"/>
          <p:cNvPicPr>
            <a:picLocks noChangeAspect="1" noChangeArrowheads="1" noCrop="1"/>
          </p:cNvPicPr>
          <p:nvPr/>
        </p:nvPicPr>
        <p:blipFill>
          <a:blip r:embed="rId4" cstate="print">
            <a:duotone>
              <a:prstClr val="black"/>
              <a:schemeClr val="accent6">
                <a:tint val="45000"/>
                <a:satMod val="400000"/>
              </a:schemeClr>
            </a:duotone>
          </a:blip>
          <a:srcRect/>
          <a:stretch>
            <a:fillRect/>
          </a:stretch>
        </p:blipFill>
        <p:spPr bwMode="auto">
          <a:xfrm>
            <a:off x="-1" y="0"/>
            <a:ext cx="10801351" cy="6516688"/>
          </a:xfrm>
          <a:prstGeom prst="rect">
            <a:avLst/>
          </a:prstGeom>
          <a:noFill/>
        </p:spPr>
      </p:pic>
      <p:pic>
        <p:nvPicPr>
          <p:cNvPr id="155652" name="Image 2" descr="swirlrainbw3.gif"/>
          <p:cNvPicPr>
            <a:picLocks noChangeAspect="1"/>
          </p:cNvPicPr>
          <p:nvPr/>
        </p:nvPicPr>
        <p:blipFill>
          <a:blip r:embed="rId5" cstate="print"/>
          <a:srcRect/>
          <a:stretch>
            <a:fillRect/>
          </a:stretch>
        </p:blipFill>
        <p:spPr bwMode="auto">
          <a:xfrm rot="5400000">
            <a:off x="-3217234" y="3217237"/>
            <a:ext cx="6516688" cy="82222"/>
          </a:xfrm>
          <a:prstGeom prst="rect">
            <a:avLst/>
          </a:prstGeom>
          <a:noFill/>
          <a:ln w="9525">
            <a:noFill/>
            <a:miter lim="800000"/>
            <a:headEnd/>
            <a:tailEnd/>
          </a:ln>
        </p:spPr>
      </p:pic>
      <p:pic>
        <p:nvPicPr>
          <p:cNvPr id="155653" name="Image 2" descr="swirlrainbw3.gif"/>
          <p:cNvPicPr>
            <a:picLocks noChangeAspect="1"/>
          </p:cNvPicPr>
          <p:nvPr/>
        </p:nvPicPr>
        <p:blipFill>
          <a:blip r:embed="rId5" cstate="print"/>
          <a:srcRect/>
          <a:stretch>
            <a:fillRect/>
          </a:stretch>
        </p:blipFill>
        <p:spPr bwMode="auto">
          <a:xfrm rot="5400000">
            <a:off x="7501896" y="3217237"/>
            <a:ext cx="6516688" cy="82222"/>
          </a:xfrm>
          <a:prstGeom prst="rect">
            <a:avLst/>
          </a:prstGeom>
          <a:noFill/>
          <a:ln w="9525">
            <a:noFill/>
            <a:miter lim="800000"/>
            <a:headEnd/>
            <a:tailEnd/>
          </a:ln>
        </p:spPr>
      </p:pic>
      <p:pic>
        <p:nvPicPr>
          <p:cNvPr id="155654" name="Image 2" descr="swirlrainbw3.gif"/>
          <p:cNvPicPr>
            <a:picLocks noChangeAspect="1"/>
          </p:cNvPicPr>
          <p:nvPr/>
        </p:nvPicPr>
        <p:blipFill>
          <a:blip r:embed="rId5" cstate="print"/>
          <a:srcRect/>
          <a:stretch>
            <a:fillRect/>
          </a:stretch>
        </p:blipFill>
        <p:spPr bwMode="auto">
          <a:xfrm rot="10800000">
            <a:off x="5" y="0"/>
            <a:ext cx="10801350" cy="66052"/>
          </a:xfrm>
          <a:prstGeom prst="rect">
            <a:avLst/>
          </a:prstGeom>
          <a:noFill/>
          <a:ln w="9525">
            <a:noFill/>
            <a:miter lim="800000"/>
            <a:headEnd/>
            <a:tailEnd/>
          </a:ln>
        </p:spPr>
      </p:pic>
      <p:pic>
        <p:nvPicPr>
          <p:cNvPr id="155655" name="Image 2" descr="swirlrainbw3.gif"/>
          <p:cNvPicPr>
            <a:picLocks noChangeAspect="1"/>
          </p:cNvPicPr>
          <p:nvPr/>
        </p:nvPicPr>
        <p:blipFill>
          <a:blip r:embed="rId5" cstate="print"/>
          <a:srcRect/>
          <a:stretch>
            <a:fillRect/>
          </a:stretch>
        </p:blipFill>
        <p:spPr bwMode="auto">
          <a:xfrm rot="10800000">
            <a:off x="5" y="6445717"/>
            <a:ext cx="10801350" cy="70971"/>
          </a:xfrm>
          <a:prstGeom prst="rect">
            <a:avLst/>
          </a:prstGeom>
          <a:noFill/>
          <a:ln w="9525">
            <a:noFill/>
            <a:miter lim="800000"/>
            <a:headEnd/>
            <a:tailEnd/>
          </a:ln>
        </p:spPr>
      </p:pic>
      <p:sp>
        <p:nvSpPr>
          <p:cNvPr id="155665" name="Rectangle 17"/>
          <p:cNvSpPr>
            <a:spLocks noChangeArrowheads="1"/>
          </p:cNvSpPr>
          <p:nvPr/>
        </p:nvSpPr>
        <p:spPr bwMode="auto">
          <a:xfrm>
            <a:off x="421898" y="5566361"/>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6" cstate="email"/>
          <a:srcRect/>
          <a:stretch>
            <a:fillRect/>
          </a:stretch>
        </p:blipFill>
        <p:spPr bwMode="auto">
          <a:xfrm>
            <a:off x="421898" y="5430592"/>
            <a:ext cx="692498" cy="728814"/>
          </a:xfrm>
          <a:prstGeom prst="rect">
            <a:avLst/>
          </a:prstGeom>
          <a:noFill/>
          <a:ln w="38100">
            <a:solidFill>
              <a:srgbClr val="1CDEF8"/>
            </a:solidFill>
            <a:miter lim="800000"/>
            <a:headEnd/>
            <a:tailEnd/>
          </a:ln>
        </p:spPr>
      </p:pic>
      <p:sp>
        <p:nvSpPr>
          <p:cNvPr id="19" name="18 Rectángulo"/>
          <p:cNvSpPr/>
          <p:nvPr/>
        </p:nvSpPr>
        <p:spPr>
          <a:xfrm>
            <a:off x="2339294" y="4344474"/>
            <a:ext cx="3180191"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4968627" y="221209"/>
            <a:ext cx="5584038" cy="3018422"/>
          </a:xfrm>
          <a:prstGeom prst="rect">
            <a:avLst/>
          </a:prstGeom>
        </p:spPr>
        <p:txBody>
          <a:bodyPr wrap="none" lIns="81272" tIns="40636" rIns="81272" bIns="40636" fromWordArt="1">
            <a:prstTxWarp prst="textPlain">
              <a:avLst>
                <a:gd name="adj" fmla="val 50000"/>
              </a:avLst>
            </a:prstTxWarp>
          </a:bodyPr>
          <a:lstStyle/>
          <a:p>
            <a:pPr algn="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Impact" pitchFamily="34" charset="0"/>
              </a:rPr>
              <a:t>Curiosidades </a:t>
            </a:r>
          </a:p>
          <a:p>
            <a:pPr algn="r"/>
            <a:r>
              <a:rPr lang="es-ES" sz="2400" kern="10" dirty="0" smtClean="0">
                <a:ln w="19050">
                  <a:solidFill>
                    <a:srgbClr val="0000FF"/>
                  </a:solidFill>
                  <a:round/>
                  <a:headEnd/>
                  <a:tailEnd/>
                </a:ln>
                <a:solidFill>
                  <a:srgbClr val="FFFF00"/>
                </a:solidFill>
                <a:effectLst>
                  <a:outerShdw dist="35921" dir="2700000" algn="ctr" rotWithShape="0">
                    <a:srgbClr val="990000"/>
                  </a:outerShdw>
                </a:effectLst>
                <a:latin typeface="Impact" pitchFamily="34" charset="0"/>
              </a:rPr>
              <a:t>Sobre las </a:t>
            </a:r>
          </a:p>
          <a:p>
            <a:pPr algn="r"/>
            <a:r>
              <a:rPr lang="es-ES" sz="2400" kern="10" dirty="0" smtClean="0">
                <a:ln w="19050">
                  <a:solidFill>
                    <a:srgbClr val="0000FF"/>
                  </a:solidFill>
                  <a:round/>
                  <a:headEnd/>
                  <a:tailEnd/>
                </a:ln>
                <a:solidFill>
                  <a:srgbClr val="FFFF00"/>
                </a:solidFill>
                <a:effectLst>
                  <a:outerShdw dist="35921" dir="2700000" algn="ctr" rotWithShape="0">
                    <a:srgbClr val="990000"/>
                  </a:outerShdw>
                </a:effectLst>
                <a:latin typeface="Impact" pitchFamily="34" charset="0"/>
              </a:rPr>
              <a:t>Bicicletas</a:t>
            </a:r>
          </a:p>
        </p:txBody>
      </p:sp>
      <p:pic>
        <p:nvPicPr>
          <p:cNvPr id="16" name="Picture 6" descr="http://www.nombres-animados.net/Letra-J/Jose-Luis/Nombre-animado-Jose-Luis-04.gif"/>
          <p:cNvPicPr>
            <a:picLocks noChangeAspect="1" noChangeArrowheads="1" noCrop="1"/>
          </p:cNvPicPr>
          <p:nvPr/>
        </p:nvPicPr>
        <p:blipFill>
          <a:blip r:embed="rId7">
            <a:duotone>
              <a:prstClr val="black"/>
              <a:schemeClr val="accent2">
                <a:tint val="45000"/>
                <a:satMod val="400000"/>
              </a:schemeClr>
            </a:duotone>
            <a:lum bright="-6000" contrast="65000"/>
          </a:blip>
          <a:srcRect/>
          <a:stretch>
            <a:fillRect/>
          </a:stretch>
        </p:blipFill>
        <p:spPr bwMode="auto">
          <a:xfrm>
            <a:off x="1497921" y="5332097"/>
            <a:ext cx="2372938" cy="887577"/>
          </a:xfrm>
          <a:prstGeom prst="rect">
            <a:avLst/>
          </a:prstGeom>
          <a:noFill/>
        </p:spPr>
      </p:pic>
      <p:pic>
        <p:nvPicPr>
          <p:cNvPr id="13" name="Picture 8"/>
          <p:cNvPicPr>
            <a:picLocks noChangeAspect="1" noChangeArrowheads="1"/>
          </p:cNvPicPr>
          <p:nvPr/>
        </p:nvPicPr>
        <p:blipFill>
          <a:blip r:embed="rId8" cstate="print"/>
          <a:srcRect/>
          <a:stretch>
            <a:fillRect/>
          </a:stretch>
        </p:blipFill>
        <p:spPr bwMode="auto">
          <a:xfrm>
            <a:off x="552289" y="726646"/>
            <a:ext cx="1211401" cy="687873"/>
          </a:xfrm>
          <a:prstGeom prst="rect">
            <a:avLst/>
          </a:prstGeom>
          <a:noFill/>
          <a:ln w="9525">
            <a:noFill/>
            <a:round/>
            <a:headEnd/>
            <a:tailEnd/>
          </a:ln>
        </p:spPr>
      </p:pic>
      <p:pic>
        <p:nvPicPr>
          <p:cNvPr id="12" name="Picture 12" descr="Image1"/>
          <p:cNvPicPr>
            <a:picLocks noChangeAspect="1" noChangeArrowheads="1" noCrop="1"/>
          </p:cNvPicPr>
          <p:nvPr/>
        </p:nvPicPr>
        <p:blipFill>
          <a:blip r:embed="rId9" cstate="print"/>
          <a:srcRect/>
          <a:stretch>
            <a:fillRect/>
          </a:stretch>
        </p:blipFill>
        <p:spPr bwMode="auto">
          <a:xfrm>
            <a:off x="212049" y="179253"/>
            <a:ext cx="922615" cy="1013707"/>
          </a:xfrm>
          <a:prstGeom prst="rect">
            <a:avLst/>
          </a:prstGeom>
          <a:noFill/>
          <a:ln w="9525">
            <a:noFill/>
            <a:miter lim="800000"/>
            <a:headEnd/>
            <a:tailEnd/>
          </a:ln>
        </p:spPr>
      </p:pic>
      <p:pic>
        <p:nvPicPr>
          <p:cNvPr id="1026" name="Picture 2"/>
          <p:cNvPicPr>
            <a:picLocks noChangeAspect="1" noChangeArrowheads="1"/>
          </p:cNvPicPr>
          <p:nvPr/>
        </p:nvPicPr>
        <p:blipFill>
          <a:blip r:embed="rId10" cstate="email">
            <a:extLst>
              <a:ext uri="{28A0092B-C50C-407E-A947-70E740481C1C}">
                <a14:useLocalDpi xmlns:a14="http://schemas.microsoft.com/office/drawing/2010/main" val="0"/>
              </a:ext>
            </a:extLst>
          </a:blip>
          <a:srcRect/>
          <a:stretch>
            <a:fillRect/>
          </a:stretch>
        </p:blipFill>
        <p:spPr bwMode="auto">
          <a:xfrm>
            <a:off x="-647997" y="2394248"/>
            <a:ext cx="360363" cy="285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med" advTm="12000">
    <p:random/>
    <p:sndAc>
      <p:stSnd>
        <p:snd r:embed="rId2" name="RUEDA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2000"/>
                                        <p:tgtEl>
                                          <p:spTgt spid="22"/>
                                        </p:tgtEl>
                                      </p:cBhvr>
                                    </p:animEffect>
                                    <p:anim calcmode="lin" valueType="num">
                                      <p:cBhvr>
                                        <p:cTn id="8" dur="2000" fill="hold"/>
                                        <p:tgtEl>
                                          <p:spTgt spid="22"/>
                                        </p:tgtEl>
                                        <p:attrNameLst>
                                          <p:attrName>ppt_x</p:attrName>
                                        </p:attrNameLst>
                                      </p:cBhvr>
                                      <p:tavLst>
                                        <p:tav tm="0">
                                          <p:val>
                                            <p:strVal val="#ppt_x"/>
                                          </p:val>
                                        </p:tav>
                                        <p:tav tm="100000">
                                          <p:val>
                                            <p:strVal val="#ppt_x"/>
                                          </p:val>
                                        </p:tav>
                                      </p:tavLst>
                                    </p:anim>
                                    <p:anim calcmode="lin" valueType="num">
                                      <p:cBhvr>
                                        <p:cTn id="9" dur="200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2" presetClass="emph" presetSubtype="0" repeatCount="indefinite" fill="hold" grpId="1" nodeType="afterEffect">
                                  <p:stCondLst>
                                    <p:cond delay="0"/>
                                  </p:stCondLst>
                                  <p:childTnLst>
                                    <p:animClr clrSpc="hsl" dir="cw">
                                      <p:cBhvr override="childStyle">
                                        <p:cTn id="12" dur="2000" fill="hold"/>
                                        <p:tgtEl>
                                          <p:spTgt spid="22"/>
                                        </p:tgtEl>
                                        <p:attrNameLst>
                                          <p:attrName>style.color</p:attrName>
                                        </p:attrNameLst>
                                      </p:cBhvr>
                                      <p:by>
                                        <p:hsl h="-7200000" s="0" l="0"/>
                                      </p:by>
                                    </p:animClr>
                                    <p:animClr clrSpc="hsl" dir="cw">
                                      <p:cBhvr>
                                        <p:cTn id="13" dur="2000" fill="hold"/>
                                        <p:tgtEl>
                                          <p:spTgt spid="22"/>
                                        </p:tgtEl>
                                        <p:attrNameLst>
                                          <p:attrName>fillcolor</p:attrName>
                                        </p:attrNameLst>
                                      </p:cBhvr>
                                      <p:by>
                                        <p:hsl h="-7200000" s="0" l="0"/>
                                      </p:by>
                                    </p:animClr>
                                    <p:animClr clrSpc="hsl" dir="cw">
                                      <p:cBhvr>
                                        <p:cTn id="14" dur="2000" fill="hold"/>
                                        <p:tgtEl>
                                          <p:spTgt spid="22"/>
                                        </p:tgtEl>
                                        <p:attrNameLst>
                                          <p:attrName>stroke.color</p:attrName>
                                        </p:attrNameLst>
                                      </p:cBhvr>
                                      <p:by>
                                        <p:hsl h="-7200000" s="0" l="0"/>
                                      </p:by>
                                    </p:animClr>
                                    <p:set>
                                      <p:cBhvr>
                                        <p:cTn id="15" dur="2000" fill="hold"/>
                                        <p:tgtEl>
                                          <p:spTgt spid="22"/>
                                        </p:tgtEl>
                                        <p:attrNameLst>
                                          <p:attrName>fill.type</p:attrName>
                                        </p:attrNameLst>
                                      </p:cBhvr>
                                      <p:to>
                                        <p:strVal val="solid"/>
                                      </p:to>
                                    </p:set>
                                  </p:childTnLst>
                                </p:cTn>
                              </p:par>
                            </p:childTnLst>
                          </p:cTn>
                        </p:par>
                        <p:par>
                          <p:cTn id="16" fill="hold">
                            <p:stCondLst>
                              <p:cond delay="4000"/>
                            </p:stCondLst>
                            <p:childTnLst>
                              <p:par>
                                <p:cTn id="17" presetID="9" presetClass="emph" presetSubtype="0" nodeType="afterEffect">
                                  <p:stCondLst>
                                    <p:cond delay="0"/>
                                  </p:stCondLst>
                                  <p:childTnLst>
                                    <p:set>
                                      <p:cBhvr rctx="PPT">
                                        <p:cTn id="18" dur="indefinite"/>
                                        <p:tgtEl>
                                          <p:spTgt spid="17"/>
                                        </p:tgtEl>
                                        <p:attrNameLst>
                                          <p:attrName>style.opacity</p:attrName>
                                        </p:attrNameLst>
                                      </p:cBhvr>
                                      <p:to>
                                        <p:strVal val="0.25"/>
                                      </p:to>
                                    </p:set>
                                    <p:animEffect filter="image" prLst="opacity: 0.25">
                                      <p:cBhvr rctx="IE">
                                        <p:cTn id="19" dur="indefinite"/>
                                        <p:tgtEl>
                                          <p:spTgt spid="17"/>
                                        </p:tgtEl>
                                      </p:cBhvr>
                                    </p:animEffect>
                                  </p:childTnLst>
                                </p:cTn>
                              </p:par>
                              <p:par>
                                <p:cTn id="20" presetID="3" presetClass="exit" presetSubtype="10" fill="hold" nodeType="withEffect">
                                  <p:stCondLst>
                                    <p:cond delay="0"/>
                                  </p:stCondLst>
                                  <p:childTnLst>
                                    <p:animEffect transition="out" filter="blinds(horizontal)">
                                      <p:cBhvr>
                                        <p:cTn id="21" dur="3000"/>
                                        <p:tgtEl>
                                          <p:spTgt spid="17"/>
                                        </p:tgtEl>
                                      </p:cBhvr>
                                    </p:animEffect>
                                    <p:set>
                                      <p:cBhvr>
                                        <p:cTn id="22" dur="1" fill="hold">
                                          <p:stCondLst>
                                            <p:cond delay="2999"/>
                                          </p:stCondLst>
                                        </p:cTn>
                                        <p:tgtEl>
                                          <p:spTgt spid="1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Imagen relacionada"/>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0" y="-8742"/>
            <a:ext cx="10801350" cy="6745370"/>
          </a:xfrm>
          <a:prstGeom prst="rect">
            <a:avLst/>
          </a:prstGeom>
          <a:noFill/>
          <a:extLst>
            <a:ext uri="{909E8E84-426E-40DD-AFC4-6F175D3DCCD1}">
              <a14:hiddenFill xmlns:a14="http://schemas.microsoft.com/office/drawing/2010/main">
                <a:solidFill>
                  <a:srgbClr val="FFFFFF"/>
                </a:solidFill>
              </a14:hiddenFill>
            </a:ext>
          </a:extLst>
        </p:spPr>
      </p:pic>
      <p:pic>
        <p:nvPicPr>
          <p:cNvPr id="52226" name="Picture 2" descr="Monumento a la bicicleta, BRIVIESCA (Burgo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08387" y="384526"/>
            <a:ext cx="4848900" cy="58465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92667993"/>
      </p:ext>
    </p:extLst>
  </p:cSld>
  <p:clrMapOvr>
    <a:masterClrMapping/>
  </p:clrMapOvr>
  <p:transition spd="med" advTm="5000">
    <p:rand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Jose Luis\Desktop\Monumento_Rafael_Niño_Cucaita_Boyaca.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12820"/>
            <a:ext cx="10801350" cy="65295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19110539"/>
      </p:ext>
    </p:extLst>
  </p:cSld>
  <p:clrMapOvr>
    <a:masterClrMapping/>
  </p:clrMapOvr>
  <p:transition spd="med" advTm="5000">
    <p:rand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2" descr="Monumento al inventor de la biciclet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947081" cy="6611133"/>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7200875" y="5058544"/>
            <a:ext cx="3392424" cy="954107"/>
          </a:xfrm>
          <a:prstGeom prst="rect">
            <a:avLst/>
          </a:prstGeom>
          <a:solidFill>
            <a:srgbClr val="66FFFF">
              <a:alpha val="41000"/>
            </a:srgbClr>
          </a:solidFill>
          <a:ln>
            <a:solidFill>
              <a:srgbClr val="0000FF"/>
            </a:solidFill>
          </a:ln>
        </p:spPr>
        <p:txBody>
          <a:bodyPr wrap="square">
            <a:spAutoFit/>
          </a:bodyPr>
          <a:lstStyle/>
          <a:p>
            <a:pPr algn="ctr"/>
            <a:r>
              <a:rPr lang="es-ES" sz="1400" b="1" dirty="0" smtClean="0"/>
              <a:t>Ekaterimburgo, Rusia La escultura de bronce del inventor de la bici </a:t>
            </a:r>
            <a:r>
              <a:rPr lang="es-ES" sz="1400" b="1" dirty="0" err="1" smtClean="0"/>
              <a:t>Artamonov</a:t>
            </a:r>
            <a:r>
              <a:rPr lang="es-ES" sz="1400" b="1" dirty="0" smtClean="0"/>
              <a:t>, sistema en la calle </a:t>
            </a:r>
            <a:r>
              <a:rPr lang="es-ES" sz="1400" b="1" dirty="0" err="1" smtClean="0"/>
              <a:t>Weiner</a:t>
            </a:r>
            <a:r>
              <a:rPr lang="es-ES" sz="1400" b="1" dirty="0" smtClean="0"/>
              <a:t> en Ekaterimburgo</a:t>
            </a:r>
            <a:endParaRPr lang="es-ES" sz="1400" b="1" dirty="0"/>
          </a:p>
        </p:txBody>
      </p:sp>
    </p:spTree>
    <p:extLst>
      <p:ext uri="{BB962C8B-B14F-4D97-AF65-F5344CB8AC3E}">
        <p14:creationId xmlns:p14="http://schemas.microsoft.com/office/powerpoint/2010/main" val="2048361984"/>
      </p:ext>
    </p:extLst>
  </p:cSld>
  <p:clrMapOvr>
    <a:masterClrMapping/>
  </p:clrMapOvr>
  <p:transition spd="med" advTm="14000">
    <p:rand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Fotos gratis : bicicleta, Monumento, periódico, estatua, vehículo ..."/>
          <p:cNvSpPr>
            <a:spLocks noChangeAspect="1" noChangeArrowheads="1"/>
          </p:cNvSpPr>
          <p:nvPr/>
        </p:nvSpPr>
        <p:spPr bwMode="auto">
          <a:xfrm>
            <a:off x="183774" y="-137273"/>
            <a:ext cx="360045" cy="289632"/>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3" name="AutoShape 4" descr="Fotos gratis : bicicleta, Monumento, periódico, estatua, vehículo ..."/>
          <p:cNvSpPr>
            <a:spLocks noChangeAspect="1" noChangeArrowheads="1"/>
          </p:cNvSpPr>
          <p:nvPr/>
        </p:nvSpPr>
        <p:spPr bwMode="auto">
          <a:xfrm>
            <a:off x="363796" y="7543"/>
            <a:ext cx="360045" cy="289632"/>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55302" name="Picture 6" descr="WHATEVER HAPPENED TO THE PAPERBOY? - American Home Health's Blo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618" y="0"/>
            <a:ext cx="10955611" cy="6516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81204502"/>
      </p:ext>
    </p:extLst>
  </p:cSld>
  <p:clrMapOvr>
    <a:masterClrMapping/>
  </p:clrMapOvr>
  <p:transition spd="med" advTm="5000">
    <p:rand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Jose Luis\Desktop\b25b3dff1cc7df857266bb7c386df4e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3941" y="-1"/>
            <a:ext cx="10945291" cy="65518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43836586"/>
      </p:ext>
    </p:extLst>
  </p:cSld>
  <p:clrMapOvr>
    <a:masterClrMapping/>
  </p:clrMapOvr>
  <p:transition spd="med" advTm="5000">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Users\Jose Luis\Desktop\Monumento-a-la-bicicleta-Cabezon-de-la-Sal-2954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5949" y="-558080"/>
            <a:ext cx="11017299" cy="70747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29545402"/>
      </p:ext>
    </p:extLst>
  </p:cSld>
  <p:clrMapOvr>
    <a:masterClrMapping/>
  </p:clrMapOvr>
  <p:transition spd="med" advTm="5000">
    <p:rand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Gifs y Fondos Paz enla Tormenta ®: IMÁGENES Y GIFS ANIMADOS DE ..."/>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flipH="1">
            <a:off x="0" y="0"/>
            <a:ext cx="10817631" cy="670843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7416899" y="450032"/>
            <a:ext cx="3024336" cy="3539430"/>
          </a:xfrm>
          <a:prstGeom prst="rect">
            <a:avLst/>
          </a:prstGeom>
          <a:solidFill>
            <a:srgbClr val="00FFFF"/>
          </a:solidFill>
        </p:spPr>
        <p:txBody>
          <a:bodyPr wrap="square">
            <a:spAutoFit/>
          </a:bodyPr>
          <a:lstStyle/>
          <a:p>
            <a:pPr algn="ctr"/>
            <a:r>
              <a:rPr lang="es-ES" sz="1400" dirty="0"/>
              <a:t>Cada año se producen unos 50 millones de bicicletas frente a 20 millones de coches.</a:t>
            </a:r>
          </a:p>
          <a:p>
            <a:pPr algn="ctr"/>
            <a:r>
              <a:rPr lang="es-ES" sz="1400" dirty="0"/>
              <a:t>— Estados Unidos podría ahorrar 1748,86 millones de litros de gasolina al año mediante el aumento del ciclismo del 1% al 1,5% en todos los viajes.</a:t>
            </a:r>
          </a:p>
          <a:p>
            <a:pPr algn="ctr"/>
            <a:r>
              <a:rPr lang="es-ES" sz="1400" dirty="0"/>
              <a:t>— En Tokio, una bicicleta es más rápida que un coche para la mayoría de los viajes de menos de 50 minutos.</a:t>
            </a:r>
          </a:p>
          <a:p>
            <a:pPr algn="ctr"/>
            <a:r>
              <a:rPr lang="es-ES" sz="1400" dirty="0"/>
              <a:t>— 20 bicicletas se pueden estacionar en el mismo espacio ocupado por un coche.</a:t>
            </a:r>
          </a:p>
          <a:p>
            <a:pPr algn="ctr"/>
            <a:r>
              <a:rPr lang="es-ES" sz="1400" dirty="0"/>
              <a:t>— El ciclismo quema cerca de 600 calorías por hora.</a:t>
            </a:r>
          </a:p>
        </p:txBody>
      </p:sp>
    </p:spTree>
    <p:extLst>
      <p:ext uri="{BB962C8B-B14F-4D97-AF65-F5344CB8AC3E}">
        <p14:creationId xmlns:p14="http://schemas.microsoft.com/office/powerpoint/2010/main" val="871738268"/>
      </p:ext>
    </p:extLst>
  </p:cSld>
  <p:clrMapOvr>
    <a:masterClrMapping/>
  </p:clrMapOvr>
  <p:transition spd="med" advTm="31000">
    <p:rand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Users\Jose Luis\Desktop\bicicleta-kpDC-U5046760060515F-624x385@Diario Montane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9831"/>
            <a:ext cx="10801350" cy="67166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1208525"/>
      </p:ext>
    </p:extLst>
  </p:cSld>
  <p:clrMapOvr>
    <a:masterClrMapping/>
  </p:clrMapOvr>
  <p:transition spd="med" advTm="5000">
    <p:rand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Jose Luis\Desktop\briviesca-kRzB--620x349@abc.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2" y="1261"/>
            <a:ext cx="11031045" cy="67854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58051208"/>
      </p:ext>
    </p:extLst>
  </p:cSld>
  <p:clrMapOvr>
    <a:masterClrMapping/>
  </p:clrMapOvr>
  <p:transition spd="med" advTm="5000">
    <p:rand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Alquilar Bicicleta Tándem en Barcelona | JetScoo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3" name="AutoShape 4" descr="Alquilar Bicicleta Tándem en Barcelona | JetScoot"/>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2053" name="Picture 5" descr="C:\Users\Jose Luis\Desktop\bicicleta-tandem-banner-resume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42" y="7936"/>
            <a:ext cx="10821294" cy="65087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77326883"/>
      </p:ext>
    </p:extLst>
  </p:cSld>
  <p:clrMapOvr>
    <a:masterClrMapping/>
  </p:clrMapOvr>
  <p:transition spd="med" advTm="5000">
    <p:rand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Imagen relacionada"/>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215948" y="0"/>
            <a:ext cx="11034978" cy="6516688"/>
          </a:xfrm>
          <a:prstGeom prst="rect">
            <a:avLst/>
          </a:prstGeom>
          <a:noFill/>
          <a:extLst>
            <a:ext uri="{909E8E84-426E-40DD-AFC4-6F175D3DCCD1}">
              <a14:hiddenFill xmlns:a14="http://schemas.microsoft.com/office/drawing/2010/main">
                <a:solidFill>
                  <a:srgbClr val="FFFFFF"/>
                </a:solidFill>
              </a14:hiddenFill>
            </a:ext>
          </a:extLst>
        </p:spPr>
      </p:pic>
      <p:pic>
        <p:nvPicPr>
          <p:cNvPr id="1033" name="Picture 9" descr="C:\Users\Jose Luis\Desktop\descarg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80195" y="1000985"/>
            <a:ext cx="7920918" cy="4882274"/>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0" y="283205"/>
            <a:ext cx="3168427" cy="738664"/>
          </a:xfrm>
          <a:prstGeom prst="rect">
            <a:avLst/>
          </a:prstGeom>
          <a:solidFill>
            <a:srgbClr val="00FFFF"/>
          </a:solidFill>
        </p:spPr>
        <p:txBody>
          <a:bodyPr wrap="square">
            <a:spAutoFit/>
          </a:bodyPr>
          <a:lstStyle/>
          <a:p>
            <a:pPr algn="ctr"/>
            <a:r>
              <a:rPr lang="es-ES" sz="1400" dirty="0"/>
              <a:t>La bici tándem más larga que se ha construido, midió 20 metros y en ella podían sentarse 35 personas.</a:t>
            </a:r>
          </a:p>
        </p:txBody>
      </p:sp>
      <p:sp>
        <p:nvSpPr>
          <p:cNvPr id="5" name="AutoShape 2" descr="11 Formas de llevar a los Niños en la Bicicleta - Con Alforja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6" name="AutoShape 4" descr="11 Formas de llevar a los Niños en la Bicicleta - Con Alforjas"/>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7" name="AutoShape 6" descr="11 Formas de llevar a los Niños en la Bicicleta - Con Alforjas"/>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8" name="AutoShape 8" descr="11 Formas de llevar a los Niños en la Bicicleta - Con Alforjas"/>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Tree>
    <p:extLst>
      <p:ext uri="{BB962C8B-B14F-4D97-AF65-F5344CB8AC3E}">
        <p14:creationId xmlns:p14="http://schemas.microsoft.com/office/powerpoint/2010/main" val="1977992647"/>
      </p:ext>
    </p:extLst>
  </p:cSld>
  <p:clrMapOvr>
    <a:masterClrMapping/>
  </p:clrMapOvr>
  <p:transition spd="med" advTm="11000">
    <p:rand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Jose Luis\Desktop\32101C04-C86F-B9E9-FD59DB25426DF2B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014" y="1538"/>
            <a:ext cx="10812363" cy="6544064"/>
          </a:xfrm>
          <a:prstGeom prst="rect">
            <a:avLst/>
          </a:prstGeom>
          <a:noFill/>
          <a:extLst>
            <a:ext uri="{909E8E84-426E-40DD-AFC4-6F175D3DCCD1}">
              <a14:hiddenFill xmlns:a14="http://schemas.microsoft.com/office/drawing/2010/main">
                <a:solidFill>
                  <a:srgbClr val="FFFFFF"/>
                </a:solidFill>
              </a14:hiddenFill>
            </a:ext>
          </a:extLst>
        </p:spPr>
      </p:pic>
      <p:sp>
        <p:nvSpPr>
          <p:cNvPr id="2" name="1 CuadroTexto"/>
          <p:cNvSpPr txBox="1"/>
          <p:nvPr/>
        </p:nvSpPr>
        <p:spPr>
          <a:xfrm>
            <a:off x="360115" y="344796"/>
            <a:ext cx="2483565" cy="369332"/>
          </a:xfrm>
          <a:prstGeom prst="rect">
            <a:avLst/>
          </a:prstGeom>
          <a:solidFill>
            <a:srgbClr val="00FFFF"/>
          </a:solidFill>
          <a:ln>
            <a:solidFill>
              <a:srgbClr val="0000FF"/>
            </a:solidFill>
          </a:ln>
        </p:spPr>
        <p:txBody>
          <a:bodyPr wrap="none" rtlCol="0">
            <a:spAutoFit/>
          </a:bodyPr>
          <a:lstStyle/>
          <a:p>
            <a:r>
              <a:rPr lang="es-ES" dirty="0" smtClean="0"/>
              <a:t>BAHAMONTES - TOLEDO</a:t>
            </a:r>
            <a:endParaRPr lang="es-ES" dirty="0"/>
          </a:p>
        </p:txBody>
      </p:sp>
    </p:spTree>
    <p:extLst>
      <p:ext uri="{BB962C8B-B14F-4D97-AF65-F5344CB8AC3E}">
        <p14:creationId xmlns:p14="http://schemas.microsoft.com/office/powerpoint/2010/main" val="2672967782"/>
      </p:ext>
    </p:extLst>
  </p:cSld>
  <p:clrMapOvr>
    <a:masterClrMapping/>
  </p:clrMapOvr>
  <p:transition spd="med" advTm="5000">
    <p:rand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Users\Jose Luis\Desktop\image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0801349" cy="65632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67858384"/>
      </p:ext>
    </p:extLst>
  </p:cSld>
  <p:clrMapOvr>
    <a:masterClrMapping/>
  </p:clrMapOvr>
  <p:transition spd="med" advTm="5000">
    <p:rand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Resultado de imagen de GIF DE PANTONES"/>
          <p:cNvPicPr>
            <a:picLocks noChangeAspect="1" noChangeArrowheads="1" noCrop="1"/>
          </p:cNvPicPr>
          <p:nvPr/>
        </p:nvPicPr>
        <p:blipFill>
          <a:blip r:embed="rId3">
            <a:extLst>
              <a:ext uri="{28A0092B-C50C-407E-A947-70E740481C1C}">
                <a14:useLocalDpi xmlns:a14="http://schemas.microsoft.com/office/drawing/2010/main"/>
              </a:ext>
            </a:extLst>
          </a:blip>
          <a:srcRect/>
          <a:stretch>
            <a:fillRect/>
          </a:stretch>
        </p:blipFill>
        <p:spPr bwMode="auto">
          <a:xfrm>
            <a:off x="-133984" y="-4313"/>
            <a:ext cx="11050341" cy="6756842"/>
          </a:xfrm>
          <a:prstGeom prst="rect">
            <a:avLst/>
          </a:prstGeom>
          <a:noFill/>
          <a:extLst>
            <a:ext uri="{909E8E84-426E-40DD-AFC4-6F175D3DCCD1}">
              <a14:hiddenFill xmlns:a14="http://schemas.microsoft.com/office/drawing/2010/main">
                <a:solidFill>
                  <a:srgbClr val="FFFFFF"/>
                </a:solidFill>
              </a14:hiddenFill>
            </a:ext>
          </a:extLst>
        </p:spPr>
      </p:pic>
      <p:pic>
        <p:nvPicPr>
          <p:cNvPr id="10242" name="Picture 2" descr="C:\Users\Jose Luis\Desktop\79194169.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24211" y="28980"/>
            <a:ext cx="8333953" cy="6516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7494980"/>
      </p:ext>
    </p:extLst>
  </p:cSld>
  <p:clrMapOvr>
    <a:masterClrMapping/>
  </p:clrMapOvr>
  <p:transition spd="med" advTm="5000">
    <p:random/>
    <p:sndAc>
      <p:stSnd>
        <p:snd r:embed="rId2" name="La Bicicleta - Carlos Vives FT. Shakira LETRA.wav"/>
      </p:stSnd>
    </p:sndAc>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Puertas abiertas en el Cáucaso | Noticias Diario de Burgo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8190" y="0"/>
            <a:ext cx="10929540" cy="6679337"/>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44091" y="234008"/>
            <a:ext cx="3022649" cy="1938992"/>
          </a:xfrm>
          <a:prstGeom prst="rect">
            <a:avLst/>
          </a:prstGeom>
          <a:solidFill>
            <a:srgbClr val="00FFFF"/>
          </a:solidFill>
          <a:ln>
            <a:solidFill>
              <a:srgbClr val="0000FF"/>
            </a:solidFill>
          </a:ln>
        </p:spPr>
        <p:txBody>
          <a:bodyPr wrap="square">
            <a:spAutoFit/>
          </a:bodyPr>
          <a:lstStyle/>
          <a:p>
            <a:pPr algn="ctr"/>
            <a:r>
              <a:rPr lang="es-ES" sz="1200" dirty="0"/>
              <a:t>¿Cuántas piezas tiene una bicicleta?</a:t>
            </a:r>
          </a:p>
          <a:p>
            <a:pPr algn="ctr"/>
            <a:r>
              <a:rPr lang="es-ES" sz="1200" dirty="0"/>
              <a:t>Más de la mitad de las piezas de una bicicleta están en la cadena. En promedio una cadena moderna está conformada por unas 456 piezas, mientras que el resto de la bicicleta se conforma por alrededor de 252 piezas. Hay bicis que tienen más piezas que otras; dependiendo de cuántas velocidades y de su talla, el número de eslabones en la cadena puede variar.</a:t>
            </a:r>
          </a:p>
        </p:txBody>
      </p:sp>
    </p:spTree>
    <p:extLst>
      <p:ext uri="{BB962C8B-B14F-4D97-AF65-F5344CB8AC3E}">
        <p14:creationId xmlns:p14="http://schemas.microsoft.com/office/powerpoint/2010/main" val="2936251842"/>
      </p:ext>
    </p:extLst>
  </p:cSld>
  <p:clrMapOvr>
    <a:masterClrMapping/>
  </p:clrMapOvr>
  <p:transition spd="med" advTm="33000">
    <p:random/>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2" descr="Este jueves inauguran monumento de la bicicleta en Cal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5565"/>
            <a:ext cx="10934376" cy="6501123"/>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637346" y="232052"/>
            <a:ext cx="2016845" cy="738664"/>
          </a:xfrm>
          <a:prstGeom prst="rect">
            <a:avLst/>
          </a:prstGeom>
          <a:solidFill>
            <a:srgbClr val="66FFFF"/>
          </a:solidFill>
        </p:spPr>
        <p:txBody>
          <a:bodyPr wrap="square">
            <a:spAutoFit/>
          </a:bodyPr>
          <a:lstStyle/>
          <a:p>
            <a:pPr algn="ctr"/>
            <a:r>
              <a:rPr lang="es-ES" sz="1400" b="1" dirty="0" smtClean="0">
                <a:latin typeface="Arial Black" pitchFamily="34" charset="0"/>
              </a:rPr>
              <a:t>inauguran monumento de la bicicleta en Cali</a:t>
            </a:r>
            <a:endParaRPr lang="es-ES" sz="1400" b="1" dirty="0">
              <a:latin typeface="Arial Black" pitchFamily="34" charset="0"/>
            </a:endParaRPr>
          </a:p>
        </p:txBody>
      </p:sp>
    </p:spTree>
    <p:extLst>
      <p:ext uri="{BB962C8B-B14F-4D97-AF65-F5344CB8AC3E}">
        <p14:creationId xmlns:p14="http://schemas.microsoft.com/office/powerpoint/2010/main" val="2650644781"/>
      </p:ext>
    </p:extLst>
  </p:cSld>
  <p:clrMapOvr>
    <a:masterClrMapping/>
  </p:clrMapOvr>
  <p:transition spd="med" advTm="5000">
    <p:rand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10801350" cy="6516688"/>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p>
        </p:txBody>
      </p:sp>
    </p:spTree>
    <p:extLst>
      <p:ext uri="{BB962C8B-B14F-4D97-AF65-F5344CB8AC3E}">
        <p14:creationId xmlns:p14="http://schemas.microsoft.com/office/powerpoint/2010/main" val="2244200928"/>
      </p:ext>
    </p:extLst>
  </p:cSld>
  <p:clrMapOvr>
    <a:masterClrMapping/>
  </p:clrMapOvr>
  <p:transition spd="med" advTm="5000">
    <p:random/>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10801350" cy="6516688"/>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p>
        </p:txBody>
      </p:sp>
    </p:spTree>
    <p:extLst>
      <p:ext uri="{BB962C8B-B14F-4D97-AF65-F5344CB8AC3E}">
        <p14:creationId xmlns:p14="http://schemas.microsoft.com/office/powerpoint/2010/main" val="2067437132"/>
      </p:ext>
    </p:extLst>
  </p:cSld>
  <p:clrMapOvr>
    <a:masterClrMapping/>
  </p:clrMapOvr>
  <p:transition spd="med" advTm="5000">
    <p:random/>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10 GIFs ilustrados de bicicletas que nos encantan - la bicikleta"/>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4696" y="-126032"/>
            <a:ext cx="10806045" cy="6977502"/>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16099" y="378024"/>
            <a:ext cx="2808311" cy="2677656"/>
          </a:xfrm>
          <a:prstGeom prst="rect">
            <a:avLst/>
          </a:prstGeom>
          <a:solidFill>
            <a:srgbClr val="00FFFF"/>
          </a:solidFill>
          <a:ln>
            <a:solidFill>
              <a:srgbClr val="0000FF"/>
            </a:solidFill>
          </a:ln>
        </p:spPr>
        <p:txBody>
          <a:bodyPr wrap="square">
            <a:spAutoFit/>
          </a:bodyPr>
          <a:lstStyle/>
          <a:p>
            <a:pPr algn="ctr"/>
            <a:r>
              <a:rPr lang="es-ES" sz="1400" dirty="0"/>
              <a:t>La bicicleta más cara del mundo.  Se llama “</a:t>
            </a:r>
            <a:r>
              <a:rPr lang="es-ES" sz="1400" dirty="0" err="1"/>
              <a:t>The</a:t>
            </a:r>
            <a:r>
              <a:rPr lang="es-ES" sz="1400" dirty="0"/>
              <a:t> Beverly </a:t>
            </a:r>
            <a:r>
              <a:rPr lang="es-ES" sz="1400" dirty="0" err="1"/>
              <a:t>Hills</a:t>
            </a:r>
            <a:r>
              <a:rPr lang="es-ES" sz="1400" dirty="0"/>
              <a:t> </a:t>
            </a:r>
            <a:r>
              <a:rPr lang="es-ES" sz="1400" dirty="0" err="1"/>
              <a:t>Edition</a:t>
            </a:r>
            <a:r>
              <a:rPr lang="es-ES" sz="1400" dirty="0"/>
              <a:t>”, esta bicicleta se construyó a partir de un marco de aluminio recubierto con oro de 24 quilates, 600 diamantes negros y 500 zafiros incrustados en su superficie. Para garantizar su comodidad, el asiento está recubierto con cuero de piel de cocodrilo. Sólo existen 13 en el mundo y su precio es de un millón de dólares.</a:t>
            </a:r>
          </a:p>
        </p:txBody>
      </p:sp>
    </p:spTree>
    <p:extLst>
      <p:ext uri="{BB962C8B-B14F-4D97-AF65-F5344CB8AC3E}">
        <p14:creationId xmlns:p14="http://schemas.microsoft.com/office/powerpoint/2010/main" val="1295105481"/>
      </p:ext>
    </p:extLst>
  </p:cSld>
  <p:clrMapOvr>
    <a:masterClrMapping/>
  </p:clrMapOvr>
  <p:transition spd="med" advTm="24000">
    <p:random/>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10801350" cy="6516688"/>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p>
        </p:txBody>
      </p:sp>
    </p:spTree>
    <p:extLst>
      <p:ext uri="{BB962C8B-B14F-4D97-AF65-F5344CB8AC3E}">
        <p14:creationId xmlns:p14="http://schemas.microsoft.com/office/powerpoint/2010/main" val="3597630088"/>
      </p:ext>
    </p:extLst>
  </p:cSld>
  <p:clrMapOvr>
    <a:masterClrMapping/>
  </p:clrMapOvr>
  <p:transition spd="med" advTm="5000">
    <p:random/>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10801350" cy="6516688"/>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p>
        </p:txBody>
      </p:sp>
    </p:spTree>
    <p:extLst>
      <p:ext uri="{BB962C8B-B14F-4D97-AF65-F5344CB8AC3E}">
        <p14:creationId xmlns:p14="http://schemas.microsoft.com/office/powerpoint/2010/main" val="2450973205"/>
      </p:ext>
    </p:extLst>
  </p:cSld>
  <p:clrMapOvr>
    <a:masterClrMapping/>
  </p:clrMapOvr>
  <p:transition spd="med" advTm="5000">
    <p:random/>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10801350" cy="6856099"/>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p>
        </p:txBody>
      </p:sp>
    </p:spTree>
    <p:extLst>
      <p:ext uri="{BB962C8B-B14F-4D97-AF65-F5344CB8AC3E}">
        <p14:creationId xmlns:p14="http://schemas.microsoft.com/office/powerpoint/2010/main" val="3661957530"/>
      </p:ext>
    </p:extLst>
  </p:cSld>
  <p:clrMapOvr>
    <a:masterClrMapping/>
  </p:clrMapOvr>
  <p:transition spd="med" advTm="5000">
    <p:random/>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Semana Europea de la Movilidad. GYMKHAN PVERDE del 16 al 30 de ..."/>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72009" y="-1422175"/>
            <a:ext cx="10873359" cy="8134554"/>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648147" y="522040"/>
            <a:ext cx="2628329" cy="2246769"/>
          </a:xfrm>
          <a:prstGeom prst="rect">
            <a:avLst/>
          </a:prstGeom>
          <a:solidFill>
            <a:srgbClr val="00FFFF"/>
          </a:solidFill>
          <a:ln>
            <a:solidFill>
              <a:srgbClr val="0000FF"/>
            </a:solidFill>
          </a:ln>
        </p:spPr>
        <p:txBody>
          <a:bodyPr wrap="square">
            <a:spAutoFit/>
          </a:bodyPr>
          <a:lstStyle/>
          <a:p>
            <a:pPr algn="ctr"/>
            <a:r>
              <a:rPr lang="es-ES" sz="1400" b="1" dirty="0"/>
              <a:t>La bicicleta más rápida del mundo. </a:t>
            </a:r>
            <a:r>
              <a:rPr lang="es-ES" sz="1400" dirty="0"/>
              <a:t/>
            </a:r>
            <a:br>
              <a:rPr lang="es-ES" sz="1400" dirty="0"/>
            </a:br>
            <a:r>
              <a:rPr lang="es-ES" sz="1400" dirty="0"/>
              <a:t> un modelo de bicicleta fabricada por </a:t>
            </a:r>
            <a:r>
              <a:rPr lang="es-ES" sz="1400" dirty="0" err="1"/>
              <a:t>AeroVelo</a:t>
            </a:r>
            <a:r>
              <a:rPr lang="es-ES" sz="1400" dirty="0"/>
              <a:t>, es la bicicleta que hasta el momento ha batido el récord de velocidad para este tipo de vehículos.</a:t>
            </a:r>
            <a:br>
              <a:rPr lang="es-ES" sz="1400" dirty="0"/>
            </a:br>
            <a:r>
              <a:rPr lang="es-ES" sz="1400" dirty="0"/>
              <a:t>Esta bici tan sólo pesa 25 kg (sin conductor) y puede alcanzar los 137,9 km/h en carretera.</a:t>
            </a:r>
          </a:p>
        </p:txBody>
      </p:sp>
    </p:spTree>
    <p:extLst>
      <p:ext uri="{BB962C8B-B14F-4D97-AF65-F5344CB8AC3E}">
        <p14:creationId xmlns:p14="http://schemas.microsoft.com/office/powerpoint/2010/main" val="2823162790"/>
      </p:ext>
    </p:extLst>
  </p:cSld>
  <p:clrMapOvr>
    <a:masterClrMapping/>
  </p:clrMapOvr>
  <p:transition spd="med" advTm="19000">
    <p:random/>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10801350" cy="6516688"/>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p>
        </p:txBody>
      </p:sp>
    </p:spTree>
    <p:extLst>
      <p:ext uri="{BB962C8B-B14F-4D97-AF65-F5344CB8AC3E}">
        <p14:creationId xmlns:p14="http://schemas.microsoft.com/office/powerpoint/2010/main" val="627306696"/>
      </p:ext>
    </p:extLst>
  </p:cSld>
  <p:clrMapOvr>
    <a:masterClrMapping/>
  </p:clrMapOvr>
  <p:transition spd="med" advTm="5000">
    <p:random/>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10801350" cy="6516688"/>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p>
        </p:txBody>
      </p:sp>
    </p:spTree>
    <p:extLst>
      <p:ext uri="{BB962C8B-B14F-4D97-AF65-F5344CB8AC3E}">
        <p14:creationId xmlns:p14="http://schemas.microsoft.com/office/powerpoint/2010/main" val="3537732399"/>
      </p:ext>
    </p:extLst>
  </p:cSld>
  <p:clrMapOvr>
    <a:masterClrMapping/>
  </p:clrMapOvr>
  <p:transition spd="med" advTm="5000">
    <p:random/>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10801350" cy="6516688"/>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p>
        </p:txBody>
      </p:sp>
    </p:spTree>
    <p:extLst>
      <p:ext uri="{BB962C8B-B14F-4D97-AF65-F5344CB8AC3E}">
        <p14:creationId xmlns:p14="http://schemas.microsoft.com/office/powerpoint/2010/main" val="1399888154"/>
      </p:ext>
    </p:extLst>
  </p:cSld>
  <p:clrMapOvr>
    <a:masterClrMapping/>
  </p:clrMapOvr>
  <p:transition spd="med" advTm="5000">
    <p:random/>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pic>
        <p:nvPicPr>
          <p:cNvPr id="2052" name="Picture 4" descr="C:\Documents and Settings\Usuario\Mis documentos\Mis imágenes\bicicleta17.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flipH="1">
            <a:off x="4176539" y="234008"/>
            <a:ext cx="6329938" cy="5815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 name="8 Conector recto"/>
          <p:cNvCxnSpPr/>
          <p:nvPr/>
        </p:nvCxnSpPr>
        <p:spPr>
          <a:xfrm>
            <a:off x="0" y="6033289"/>
            <a:ext cx="10801350" cy="1508"/>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2" name="1 Rectángulo"/>
          <p:cNvSpPr/>
          <p:nvPr/>
        </p:nvSpPr>
        <p:spPr>
          <a:xfrm>
            <a:off x="360115" y="810072"/>
            <a:ext cx="3709093" cy="2031325"/>
          </a:xfrm>
          <a:prstGeom prst="rect">
            <a:avLst/>
          </a:prstGeom>
          <a:solidFill>
            <a:srgbClr val="00FFFF"/>
          </a:solidFill>
          <a:ln>
            <a:solidFill>
              <a:srgbClr val="0000FF"/>
            </a:solidFill>
          </a:ln>
        </p:spPr>
        <p:txBody>
          <a:bodyPr wrap="square">
            <a:spAutoFit/>
          </a:bodyPr>
          <a:lstStyle/>
          <a:p>
            <a:pPr algn="ctr"/>
            <a:r>
              <a:rPr lang="es-ES" sz="1400" dirty="0"/>
              <a:t>Se estima que en el mundo hay alrededor de mil millones de bicicletas.</a:t>
            </a:r>
          </a:p>
          <a:p>
            <a:pPr algn="ctr"/>
            <a:r>
              <a:rPr lang="es-ES" sz="1400" dirty="0"/>
              <a:t>El número de bicicletas mundial dobla al de automóviles. Aunque en muchas ocasiones las bicicletas se convierten en un instrumento de ocio, en algunas ciudades del mundo son una auténtica necesidad de transporte. De hecho, se estima que en China hay 450 millones de bicicletas – 250 bicicletas por coche -.</a:t>
            </a:r>
          </a:p>
        </p:txBody>
      </p:sp>
    </p:spTree>
    <p:extLst>
      <p:ext uri="{BB962C8B-B14F-4D97-AF65-F5344CB8AC3E}">
        <p14:creationId xmlns:p14="http://schemas.microsoft.com/office/powerpoint/2010/main" val="3633776108"/>
      </p:ext>
    </p:extLst>
  </p:cSld>
  <p:clrMapOvr>
    <a:masterClrMapping/>
  </p:clrMapOvr>
  <p:transition spd="med" advTm="26000">
    <p:random/>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10801350" cy="6516688"/>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p>
        </p:txBody>
      </p:sp>
      <p:pic>
        <p:nvPicPr>
          <p:cNvPr id="3" name="Picture 2" descr="Bicicleta GIFs - Get the best GIF on GIPHY"/>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7992963" y="162000"/>
            <a:ext cx="2592288" cy="2016224"/>
          </a:xfrm>
          <a:prstGeom prst="rect">
            <a:avLst/>
          </a:prstGeom>
          <a:noFill/>
          <a:ln>
            <a:solidFill>
              <a:srgbClr val="0000FF">
                <a:alpha val="16000"/>
              </a:srgbClr>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8273079"/>
      </p:ext>
    </p:extLst>
  </p:cSld>
  <p:clrMapOvr>
    <a:masterClrMapping/>
  </p:clrMapOvr>
  <p:transition spd="med" advTm="5000">
    <p:random/>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10801350" cy="6516688"/>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p>
        </p:txBody>
      </p:sp>
    </p:spTree>
    <p:extLst>
      <p:ext uri="{BB962C8B-B14F-4D97-AF65-F5344CB8AC3E}">
        <p14:creationId xmlns:p14="http://schemas.microsoft.com/office/powerpoint/2010/main" val="2055544212"/>
      </p:ext>
    </p:extLst>
  </p:cSld>
  <p:clrMapOvr>
    <a:masterClrMapping/>
  </p:clrMapOvr>
  <p:transition spd="med" advTm="5000">
    <p:random/>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10801350" cy="7021679"/>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p>
        </p:txBody>
      </p:sp>
    </p:spTree>
    <p:extLst>
      <p:ext uri="{BB962C8B-B14F-4D97-AF65-F5344CB8AC3E}">
        <p14:creationId xmlns:p14="http://schemas.microsoft.com/office/powerpoint/2010/main" val="3388089154"/>
      </p:ext>
    </p:extLst>
  </p:cSld>
  <p:clrMapOvr>
    <a:masterClrMapping/>
  </p:clrMapOvr>
  <mc:AlternateContent xmlns:mc="http://schemas.openxmlformats.org/markup-compatibility/2006" xmlns:p14="http://schemas.microsoft.com/office/powerpoint/2010/main">
    <mc:Choice Requires="p14">
      <p:transition p14:dur="0" advTm="5000"/>
    </mc:Choice>
    <mc:Fallback xmlns="">
      <p:transition advTm="5000"/>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10801350" cy="6516688"/>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p>
        </p:txBody>
      </p:sp>
      <p:sp>
        <p:nvSpPr>
          <p:cNvPr id="3" name="2 Rectángulo"/>
          <p:cNvSpPr/>
          <p:nvPr/>
        </p:nvSpPr>
        <p:spPr>
          <a:xfrm>
            <a:off x="216100" y="162000"/>
            <a:ext cx="2808311" cy="1600438"/>
          </a:xfrm>
          <a:prstGeom prst="rect">
            <a:avLst/>
          </a:prstGeom>
          <a:solidFill>
            <a:srgbClr val="00FFFF"/>
          </a:solidFill>
          <a:ln>
            <a:solidFill>
              <a:srgbClr val="0000FF"/>
            </a:solidFill>
          </a:ln>
        </p:spPr>
        <p:txBody>
          <a:bodyPr wrap="square">
            <a:spAutoFit/>
          </a:bodyPr>
          <a:lstStyle/>
          <a:p>
            <a:pPr algn="ctr"/>
            <a:r>
              <a:rPr lang="es-ES" sz="1400" dirty="0"/>
              <a:t>Las primeras llantas infladas con aire fueron inventadas en 1887 en Escocia por John </a:t>
            </a:r>
            <a:r>
              <a:rPr lang="es-ES" sz="1400" dirty="0" err="1"/>
              <a:t>Boyd</a:t>
            </a:r>
            <a:r>
              <a:rPr lang="es-ES" sz="1400" dirty="0"/>
              <a:t> </a:t>
            </a:r>
            <a:r>
              <a:rPr lang="es-ES" sz="1400" dirty="0" err="1"/>
              <a:t>Dunlop</a:t>
            </a:r>
            <a:r>
              <a:rPr lang="es-ES" sz="1400" dirty="0"/>
              <a:t> para la bicicleta de su hijo, quien sufría dolores de cabeza a causa del </a:t>
            </a:r>
            <a:r>
              <a:rPr lang="es-ES" sz="1400" dirty="0" err="1"/>
              <a:t>brincoteo</a:t>
            </a:r>
            <a:r>
              <a:rPr lang="es-ES" sz="1400" dirty="0"/>
              <a:t> de rodar en una superficie irregular.</a:t>
            </a:r>
          </a:p>
        </p:txBody>
      </p:sp>
    </p:spTree>
    <p:extLst>
      <p:ext uri="{BB962C8B-B14F-4D97-AF65-F5344CB8AC3E}">
        <p14:creationId xmlns:p14="http://schemas.microsoft.com/office/powerpoint/2010/main" val="3822679127"/>
      </p:ext>
    </p:extLst>
  </p:cSld>
  <p:clrMapOvr>
    <a:masterClrMapping/>
  </p:clrMapOvr>
  <p:transition spd="med" advTm="17000">
    <p:random/>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10801350" cy="6516688"/>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p>
        </p:txBody>
      </p:sp>
    </p:spTree>
    <p:extLst>
      <p:ext uri="{BB962C8B-B14F-4D97-AF65-F5344CB8AC3E}">
        <p14:creationId xmlns:p14="http://schemas.microsoft.com/office/powerpoint/2010/main" val="601965444"/>
      </p:ext>
    </p:extLst>
  </p:cSld>
  <p:clrMapOvr>
    <a:masterClrMapping/>
  </p:clrMapOvr>
  <p:transition spd="med" advTm="5000">
    <p:random/>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10801350" cy="6516688"/>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p>
        </p:txBody>
      </p:sp>
    </p:spTree>
    <p:extLst>
      <p:ext uri="{BB962C8B-B14F-4D97-AF65-F5344CB8AC3E}">
        <p14:creationId xmlns:p14="http://schemas.microsoft.com/office/powerpoint/2010/main" val="2733130736"/>
      </p:ext>
    </p:extLst>
  </p:cSld>
  <p:clrMapOvr>
    <a:masterClrMapping/>
  </p:clrMapOvr>
  <p:transition spd="med" advTm="5000">
    <p:random/>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10801350" cy="6516688"/>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p>
        </p:txBody>
      </p:sp>
    </p:spTree>
    <p:extLst>
      <p:ext uri="{BB962C8B-B14F-4D97-AF65-F5344CB8AC3E}">
        <p14:creationId xmlns:p14="http://schemas.microsoft.com/office/powerpoint/2010/main" val="3481320982"/>
      </p:ext>
    </p:extLst>
  </p:cSld>
  <p:clrMapOvr>
    <a:masterClrMapping/>
  </p:clrMapOvr>
  <p:transition spd="med" advTm="5000">
    <p:random/>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Se inaugura el monumento a la bici más grande del mundo - Bicihome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3873"/>
            <a:ext cx="12583299" cy="653056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82169" y="384526"/>
            <a:ext cx="4207465" cy="954107"/>
          </a:xfrm>
          <a:prstGeom prst="rect">
            <a:avLst/>
          </a:prstGeom>
          <a:solidFill>
            <a:srgbClr val="66FFFF">
              <a:alpha val="33000"/>
            </a:srgbClr>
          </a:solidFill>
          <a:ln>
            <a:solidFill>
              <a:srgbClr val="0000FF"/>
            </a:solidFill>
          </a:ln>
        </p:spPr>
        <p:txBody>
          <a:bodyPr wrap="square">
            <a:spAutoFit/>
          </a:bodyPr>
          <a:lstStyle/>
          <a:p>
            <a:pPr algn="ctr"/>
            <a:r>
              <a:rPr lang="es-ES" sz="1400" dirty="0" smtClean="0"/>
              <a:t>El municipio mexicano de Zacapu ha sido noticia por inaugurar el monumento a la bicicleta más grande del mundo, con 12 metros de largo, 7.5 metros de alto y un peso de 7 toneladas.</a:t>
            </a:r>
            <a:endParaRPr lang="es-ES" sz="1400" dirty="0"/>
          </a:p>
        </p:txBody>
      </p:sp>
    </p:spTree>
    <p:extLst>
      <p:ext uri="{BB962C8B-B14F-4D97-AF65-F5344CB8AC3E}">
        <p14:creationId xmlns:p14="http://schemas.microsoft.com/office/powerpoint/2010/main" val="3142766793"/>
      </p:ext>
    </p:extLst>
  </p:cSld>
  <p:clrMapOvr>
    <a:masterClrMapping/>
  </p:clrMapOvr>
  <p:transition spd="med" advTm="19000">
    <p:random/>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10801350" cy="6516688"/>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p>
        </p:txBody>
      </p:sp>
    </p:spTree>
    <p:extLst>
      <p:ext uri="{BB962C8B-B14F-4D97-AF65-F5344CB8AC3E}">
        <p14:creationId xmlns:p14="http://schemas.microsoft.com/office/powerpoint/2010/main" val="845454931"/>
      </p:ext>
    </p:extLst>
  </p:cSld>
  <p:clrMapOvr>
    <a:masterClrMapping/>
  </p:clrMapOvr>
  <p:transition spd="med" advTm="5000">
    <p:random/>
    <p:sndAc>
      <p:stSnd>
        <p:snd r:embed="rId2" name="RUEDAS.wav"/>
      </p:stSnd>
    </p:sndAc>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10801350" cy="6516688"/>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p>
        </p:txBody>
      </p:sp>
    </p:spTree>
    <p:extLst>
      <p:ext uri="{BB962C8B-B14F-4D97-AF65-F5344CB8AC3E}">
        <p14:creationId xmlns:p14="http://schemas.microsoft.com/office/powerpoint/2010/main" val="1078218484"/>
      </p:ext>
    </p:extLst>
  </p:cSld>
  <p:clrMapOvr>
    <a:masterClrMapping/>
  </p:clrMapOvr>
  <p:transition spd="med" advTm="5000">
    <p:random/>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10801350" cy="6516688"/>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p>
        </p:txBody>
      </p:sp>
    </p:spTree>
    <p:extLst>
      <p:ext uri="{BB962C8B-B14F-4D97-AF65-F5344CB8AC3E}">
        <p14:creationId xmlns:p14="http://schemas.microsoft.com/office/powerpoint/2010/main" val="3630006086"/>
      </p:ext>
    </p:extLst>
  </p:cSld>
  <p:clrMapOvr>
    <a:masterClrMapping/>
  </p:clrMapOvr>
  <p:transition spd="med" advTm="5000">
    <p:random/>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Lets go on an bike world tou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894" y="0"/>
            <a:ext cx="10819244" cy="65166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44092" y="306016"/>
            <a:ext cx="3168351" cy="1815882"/>
          </a:xfrm>
          <a:prstGeom prst="rect">
            <a:avLst/>
          </a:prstGeom>
          <a:solidFill>
            <a:srgbClr val="00FFFF"/>
          </a:solidFill>
          <a:ln>
            <a:solidFill>
              <a:srgbClr val="0000FF"/>
            </a:solidFill>
          </a:ln>
        </p:spPr>
        <p:txBody>
          <a:bodyPr wrap="square">
            <a:spAutoFit/>
          </a:bodyPr>
          <a:lstStyle/>
          <a:p>
            <a:pPr algn="ctr"/>
            <a:r>
              <a:rPr lang="es-ES" sz="1400" dirty="0"/>
              <a:t>¿Sabes cuántas bicis hay en el mundo?</a:t>
            </a:r>
          </a:p>
          <a:p>
            <a:pPr algn="ctr"/>
            <a:r>
              <a:rPr lang="es-ES" sz="1400" dirty="0"/>
              <a:t>Se estima que en el mundo hay alrededor de mil millones de bicicletas. Solamente en China hay alrededor de 450 millones. A pesar de que existen el doble de bicicletas que de autos en el mundo, por décadas, las ciudades le dieron preferencia al automóvil.</a:t>
            </a:r>
          </a:p>
        </p:txBody>
      </p:sp>
    </p:spTree>
    <p:extLst>
      <p:ext uri="{BB962C8B-B14F-4D97-AF65-F5344CB8AC3E}">
        <p14:creationId xmlns:p14="http://schemas.microsoft.com/office/powerpoint/2010/main" val="1979674967"/>
      </p:ext>
    </p:extLst>
  </p:cSld>
  <p:clrMapOvr>
    <a:masterClrMapping/>
  </p:clrMapOvr>
  <p:transition spd="med" advTm="26000">
    <p:random/>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10801350" cy="6516688"/>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p>
        </p:txBody>
      </p:sp>
    </p:spTree>
    <p:extLst>
      <p:ext uri="{BB962C8B-B14F-4D97-AF65-F5344CB8AC3E}">
        <p14:creationId xmlns:p14="http://schemas.microsoft.com/office/powerpoint/2010/main" val="2470865113"/>
      </p:ext>
    </p:extLst>
  </p:cSld>
  <p:clrMapOvr>
    <a:masterClrMapping/>
  </p:clrMapOvr>
  <p:transition spd="med" advTm="5000">
    <p:random/>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10801350" cy="6516688"/>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p>
        </p:txBody>
      </p:sp>
    </p:spTree>
    <p:extLst>
      <p:ext uri="{BB962C8B-B14F-4D97-AF65-F5344CB8AC3E}">
        <p14:creationId xmlns:p14="http://schemas.microsoft.com/office/powerpoint/2010/main" val="109527487"/>
      </p:ext>
    </p:extLst>
  </p:cSld>
  <p:clrMapOvr>
    <a:masterClrMapping/>
  </p:clrMapOvr>
  <p:transition spd="med" advTm="5000">
    <p:random/>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441" y="-24946"/>
            <a:ext cx="10801350" cy="6811681"/>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p>
        </p:txBody>
      </p:sp>
    </p:spTree>
    <p:extLst>
      <p:ext uri="{BB962C8B-B14F-4D97-AF65-F5344CB8AC3E}">
        <p14:creationId xmlns:p14="http://schemas.microsoft.com/office/powerpoint/2010/main" val="986474727"/>
      </p:ext>
    </p:extLst>
  </p:cSld>
  <p:clrMapOvr>
    <a:masterClrMapping/>
  </p:clrMapOvr>
  <p:transition spd="med" advTm="5000">
    <p:random/>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flipH="1">
            <a:off x="0" y="-198040"/>
            <a:ext cx="10801350" cy="6748652"/>
          </a:xfrm>
          <a:prstGeom prst="rect">
            <a:avLst/>
          </a:prstGeom>
          <a:blipFill>
            <a:blip r:embed="rId2"/>
            <a:stretch>
              <a:fillRect/>
            </a:stretch>
          </a:blipFill>
          <a:ln>
            <a:solidFill>
              <a:srgbClr val="FF00FF">
                <a:alpha val="26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chemeClr val="tx1"/>
              </a:solidFill>
            </a:endParaRPr>
          </a:p>
        </p:txBody>
      </p:sp>
      <p:sp>
        <p:nvSpPr>
          <p:cNvPr id="3" name="2 Rectángulo"/>
          <p:cNvSpPr/>
          <p:nvPr/>
        </p:nvSpPr>
        <p:spPr>
          <a:xfrm>
            <a:off x="522463" y="134814"/>
            <a:ext cx="2592288" cy="2246769"/>
          </a:xfrm>
          <a:prstGeom prst="rect">
            <a:avLst/>
          </a:prstGeom>
          <a:solidFill>
            <a:srgbClr val="00FFFF"/>
          </a:solidFill>
          <a:ln>
            <a:solidFill>
              <a:srgbClr val="0000FF"/>
            </a:solidFill>
          </a:ln>
        </p:spPr>
        <p:txBody>
          <a:bodyPr wrap="square">
            <a:spAutoFit/>
          </a:bodyPr>
          <a:lstStyle/>
          <a:p>
            <a:pPr algn="ctr"/>
            <a:r>
              <a:rPr lang="es-ES" sz="1400" dirty="0"/>
              <a:t>La primera bicicleta no tenía pedales ni manillar.</a:t>
            </a:r>
          </a:p>
          <a:p>
            <a:pPr algn="ctr"/>
            <a:r>
              <a:rPr lang="es-ES" sz="1400" dirty="0"/>
              <a:t>Karl von </a:t>
            </a:r>
            <a:r>
              <a:rPr lang="es-ES" sz="1400" dirty="0" err="1"/>
              <a:t>Drais</a:t>
            </a:r>
            <a:r>
              <a:rPr lang="es-ES" sz="1400" dirty="0"/>
              <a:t> inventó el “</a:t>
            </a:r>
            <a:r>
              <a:rPr lang="es-ES" sz="1400" dirty="0" err="1"/>
              <a:t>Draisine</a:t>
            </a:r>
            <a:r>
              <a:rPr lang="es-ES" sz="1400" dirty="0"/>
              <a:t>”, un carruaje que no necesitaba caballo y que lo ayudó a desplazarse con rapidez. Usaba dos ruedas, era impulsado empujando el suelo con los pies y fue el primer predecesor de la bicicleta moderna.</a:t>
            </a:r>
          </a:p>
        </p:txBody>
      </p:sp>
    </p:spTree>
    <p:extLst>
      <p:ext uri="{BB962C8B-B14F-4D97-AF65-F5344CB8AC3E}">
        <p14:creationId xmlns:p14="http://schemas.microsoft.com/office/powerpoint/2010/main" val="1775318236"/>
      </p:ext>
    </p:extLst>
  </p:cSld>
  <p:clrMapOvr>
    <a:masterClrMapping/>
  </p:clrMapOvr>
  <p:transition spd="med" advTm="24000">
    <p:random/>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10801350" cy="6516688"/>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p>
        </p:txBody>
      </p:sp>
    </p:spTree>
    <p:extLst>
      <p:ext uri="{BB962C8B-B14F-4D97-AF65-F5344CB8AC3E}">
        <p14:creationId xmlns:p14="http://schemas.microsoft.com/office/powerpoint/2010/main" val="1396438399"/>
      </p:ext>
    </p:extLst>
  </p:cSld>
  <p:clrMapOvr>
    <a:masterClrMapping/>
  </p:clrMapOvr>
  <p:transition spd="med" advTm="5000">
    <p:random/>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descr="MONUMENTO A LA BICICLETA. Palmira, Valle del Cauca, Colomb… | Flick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6132"/>
            <a:ext cx="11098044" cy="66956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93738791"/>
      </p:ext>
    </p:extLst>
  </p:cSld>
  <p:clrMapOvr>
    <a:masterClrMapping/>
  </p:clrMapOvr>
  <p:transition spd="med" advTm="5000">
    <p:random/>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1561290"/>
            <a:ext cx="10801350" cy="9716178"/>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a:p>
        </p:txBody>
      </p:sp>
    </p:spTree>
    <p:extLst>
      <p:ext uri="{BB962C8B-B14F-4D97-AF65-F5344CB8AC3E}">
        <p14:creationId xmlns:p14="http://schemas.microsoft.com/office/powerpoint/2010/main" val="2923115822"/>
      </p:ext>
    </p:extLst>
  </p:cSld>
  <p:clrMapOvr>
    <a:masterClrMapping/>
  </p:clrMapOvr>
  <p:transition spd="med" advTm="5000">
    <p:random/>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yclist hipster | Sangat lucu, Animasi, Kartun"/>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flipH="1">
            <a:off x="-3" y="-414064"/>
            <a:ext cx="10801352" cy="7380876"/>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89260" y="378024"/>
            <a:ext cx="3852465" cy="1815882"/>
          </a:xfrm>
          <a:prstGeom prst="rect">
            <a:avLst/>
          </a:prstGeom>
          <a:solidFill>
            <a:srgbClr val="00FFFF"/>
          </a:solidFill>
          <a:ln>
            <a:solidFill>
              <a:srgbClr val="0000FF"/>
            </a:solidFill>
          </a:ln>
        </p:spPr>
        <p:txBody>
          <a:bodyPr wrap="square">
            <a:spAutoFit/>
          </a:bodyPr>
          <a:lstStyle/>
          <a:p>
            <a:pPr algn="ctr"/>
            <a:r>
              <a:rPr lang="es-ES" sz="1400" dirty="0" err="1"/>
              <a:t>Amsterdam</a:t>
            </a:r>
            <a:r>
              <a:rPr lang="es-ES" sz="1400" dirty="0"/>
              <a:t> es la ciudad fuera de China con el mayor número de bicicletas. En China, ese lugar de honor lo ocupa Tianjin.</a:t>
            </a:r>
          </a:p>
          <a:p>
            <a:pPr algn="ctr"/>
            <a:r>
              <a:rPr lang="es-ES" sz="1400" dirty="0" smtClean="0"/>
              <a:t>La </a:t>
            </a:r>
            <a:r>
              <a:rPr lang="es-ES" sz="1400" dirty="0"/>
              <a:t>bicicleta más cara que existe es la </a:t>
            </a:r>
            <a:r>
              <a:rPr lang="es-ES" sz="1400" dirty="0" err="1"/>
              <a:t>Arumania</a:t>
            </a:r>
            <a:r>
              <a:rPr lang="es-ES" sz="1400" dirty="0"/>
              <a:t> Gold </a:t>
            </a:r>
            <a:r>
              <a:rPr lang="es-ES" sz="1400" dirty="0" err="1"/>
              <a:t>Bike</a:t>
            </a:r>
            <a:r>
              <a:rPr lang="es-ES" sz="1400" dirty="0"/>
              <a:t>, chapada en oro de 24 quilates hasta en los rayos, con incrustaciones de cristales </a:t>
            </a:r>
            <a:r>
              <a:rPr lang="es-ES" sz="1400" dirty="0" err="1"/>
              <a:t>Swarovski</a:t>
            </a:r>
            <a:r>
              <a:rPr lang="es-ES" sz="1400" dirty="0"/>
              <a:t> y finas pieles en asiento y manubrio. Su valor es de $114,500 dólares.</a:t>
            </a:r>
          </a:p>
        </p:txBody>
      </p:sp>
    </p:spTree>
    <p:extLst>
      <p:ext uri="{BB962C8B-B14F-4D97-AF65-F5344CB8AC3E}">
        <p14:creationId xmlns:p14="http://schemas.microsoft.com/office/powerpoint/2010/main" val="2352994929"/>
      </p:ext>
    </p:extLst>
  </p:cSld>
  <p:clrMapOvr>
    <a:masterClrMapping/>
  </p:clrMapOvr>
  <p:transition spd="med" advTm="27000">
    <p:random/>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flipH="1">
            <a:off x="-2" y="0"/>
            <a:ext cx="10801351" cy="6516688"/>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p>
        </p:txBody>
      </p:sp>
    </p:spTree>
    <p:extLst>
      <p:ext uri="{BB962C8B-B14F-4D97-AF65-F5344CB8AC3E}">
        <p14:creationId xmlns:p14="http://schemas.microsoft.com/office/powerpoint/2010/main" val="269256394"/>
      </p:ext>
    </p:extLst>
  </p:cSld>
  <p:clrMapOvr>
    <a:masterClrMapping/>
  </p:clrMapOvr>
  <p:transition spd="med" advTm="5000">
    <p:random/>
    <p:sndAc>
      <p:stSnd>
        <p:snd r:embed="rId2" name="RUEDAS.wav"/>
      </p:stSnd>
    </p:sndAc>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descr="Monumentos con Bicicletas - beQb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801350" cy="6615991"/>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C:\Documents and Settings\Usuario\Mis documentos\Mis imágenes\3ciclismo-cycle.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7530099" y="50888"/>
            <a:ext cx="3271252" cy="25593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60962036"/>
      </p:ext>
    </p:extLst>
  </p:cSld>
  <p:clrMapOvr>
    <a:masterClrMapping/>
  </p:clrMapOvr>
  <p:transition spd="med" advTm="5000">
    <p:random/>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Servicio de bicis para niños en Parí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69" y="-1"/>
            <a:ext cx="10803919" cy="67328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37782863"/>
      </p:ext>
    </p:extLst>
  </p:cSld>
  <p:clrMapOvr>
    <a:masterClrMapping/>
  </p:clrMapOvr>
  <p:transition spd="med" advTm="5000">
    <p:random/>
  </p:transition>
</p:sld>
</file>

<file path=ppt/slides/slide52.xml><?xml version="1.0" encoding="utf-8"?>
<p:sld xmlns:a="http://schemas.openxmlformats.org/drawingml/2006/main" xmlns:r="http://schemas.openxmlformats.org/officeDocument/2006/relationships" xmlns:p="http://schemas.openxmlformats.org/presentationml/2006/main">
  <p:cSld>
    <p:bg>
      <p:bgPr>
        <a:solidFill>
          <a:schemeClr val="accent6">
            <a:lumMod val="60000"/>
            <a:lumOff val="40000"/>
          </a:schemeClr>
        </a:solidFill>
        <a:effectLst/>
      </p:bgPr>
    </p:bg>
    <p:spTree>
      <p:nvGrpSpPr>
        <p:cNvPr id="1" name=""/>
        <p:cNvGrpSpPr/>
        <p:nvPr/>
      </p:nvGrpSpPr>
      <p:grpSpPr>
        <a:xfrm>
          <a:off x="0" y="0"/>
          <a:ext cx="0" cy="0"/>
          <a:chOff x="0" y="0"/>
          <a:chExt cx="0" cy="0"/>
        </a:xfrm>
      </p:grpSpPr>
      <p:pic>
        <p:nvPicPr>
          <p:cNvPr id="2052" name="Picture 4" descr="La Nación"/>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88318" y="0"/>
            <a:ext cx="10889674" cy="664272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16099" y="378024"/>
            <a:ext cx="5400675" cy="954107"/>
          </a:xfrm>
          <a:prstGeom prst="rect">
            <a:avLst/>
          </a:prstGeom>
          <a:solidFill>
            <a:srgbClr val="00FFFF"/>
          </a:solidFill>
          <a:ln>
            <a:solidFill>
              <a:schemeClr val="accent1"/>
            </a:solidFill>
          </a:ln>
        </p:spPr>
        <p:txBody>
          <a:bodyPr>
            <a:spAutoFit/>
          </a:bodyPr>
          <a:lstStyle/>
          <a:p>
            <a:r>
              <a:rPr lang="es-ES" sz="1400" dirty="0"/>
              <a:t>En ESPAÑA, el 20% de los usuarios del transporte público prefieren la bicicleta como uno de sus medios de transporte favoritos. El primer fin de semana después del confinamiento, la ocupación del carril para bicis se incrementó un 300% en algunas ciudades como Madrid.</a:t>
            </a:r>
          </a:p>
        </p:txBody>
      </p:sp>
    </p:spTree>
    <p:extLst>
      <p:ext uri="{BB962C8B-B14F-4D97-AF65-F5344CB8AC3E}">
        <p14:creationId xmlns:p14="http://schemas.microsoft.com/office/powerpoint/2010/main" val="547054291"/>
      </p:ext>
    </p:extLst>
  </p:cSld>
  <p:clrMapOvr>
    <a:masterClrMapping/>
  </p:clrMapOvr>
  <p:transition spd="med" advTm="15000">
    <p:random/>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10 GIFs ilustrados de bicicletas que nos encantan - la bicikleta"/>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801351" cy="65955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58927710"/>
      </p:ext>
    </p:extLst>
  </p:cSld>
  <p:clrMapOvr>
    <a:masterClrMapping/>
  </p:clrMapOvr>
  <p:transition spd="med" advTm="5000">
    <p:random/>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oy se celebra el Día Mundial de la Bicicleta | Burgosdeport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30194"/>
            <a:ext cx="10959897" cy="65468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8777833"/>
      </p:ext>
    </p:extLst>
  </p:cSld>
  <p:clrMapOvr>
    <a:masterClrMapping/>
  </p:clrMapOvr>
  <p:transition spd="med" advTm="5000">
    <p:random/>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Excursiones Familiares | Escuela Ciclist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2410"/>
            <a:ext cx="10801350" cy="65042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9257764"/>
      </p:ext>
    </p:extLst>
  </p:cSld>
  <p:clrMapOvr>
    <a:masterClrMapping/>
  </p:clrMapOvr>
  <p:transition spd="med" advTm="5000">
    <p:random/>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ómo llevar niños en bicicleta? No todos los métodos populares son ..."/>
          <p:cNvPicPr>
            <a:picLocks noChangeAspect="1" noChangeArrowheads="1"/>
          </p:cNvPicPr>
          <p:nvPr/>
        </p:nvPicPr>
        <p:blipFill rotWithShape="1">
          <a:blip r:embed="rId2">
            <a:extLst>
              <a:ext uri="{28A0092B-C50C-407E-A947-70E740481C1C}">
                <a14:useLocalDpi xmlns:a14="http://schemas.microsoft.com/office/drawing/2010/main" val="0"/>
              </a:ext>
            </a:extLst>
          </a:blip>
          <a:srcRect l="1874" r="1086"/>
          <a:stretch/>
        </p:blipFill>
        <p:spPr bwMode="auto">
          <a:xfrm>
            <a:off x="-1" y="-14428"/>
            <a:ext cx="11177753" cy="65311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3347355"/>
      </p:ext>
    </p:extLst>
  </p:cSld>
  <p:clrMapOvr>
    <a:masterClrMapping/>
  </p:clrMapOvr>
  <p:transition spd="med" advTm="5000">
    <p:random/>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descr="Cyclist hipster | Sangat lucu, Animasi, Kartun"/>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326725" y="-558080"/>
            <a:ext cx="11128081" cy="7380876"/>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2" descr="http://1.bp.blogspot.com/-DPp_-kGDL64/TzR4_sgEQDI/AAAAAAAACWc/h2pOVQq0Y8Y/s1600/0k0289_gif-sicodelicos-21.gif"/>
          <p:cNvPicPr>
            <a:picLocks noChangeAspect="1" noChangeArrowheads="1" noCrop="1"/>
          </p:cNvPicPr>
          <p:nvPr/>
        </p:nvPicPr>
        <p:blipFill>
          <a:blip r:embed="rId3" cstate="print">
            <a:duotone>
              <a:prstClr val="black"/>
              <a:schemeClr val="accent5">
                <a:tint val="45000"/>
                <a:satMod val="400000"/>
              </a:schemeClr>
            </a:duotone>
          </a:blip>
          <a:srcRect/>
          <a:stretch>
            <a:fillRect/>
          </a:stretch>
        </p:blipFill>
        <p:spPr bwMode="auto">
          <a:xfrm>
            <a:off x="-1" y="0"/>
            <a:ext cx="10801351" cy="6516688"/>
          </a:xfrm>
          <a:prstGeom prst="rect">
            <a:avLst/>
          </a:prstGeom>
          <a:noFill/>
        </p:spPr>
      </p:pic>
      <p:pic>
        <p:nvPicPr>
          <p:cNvPr id="155652" name="Image 2" descr="swirlrainbw3.gif"/>
          <p:cNvPicPr>
            <a:picLocks noChangeAspect="1"/>
          </p:cNvPicPr>
          <p:nvPr/>
        </p:nvPicPr>
        <p:blipFill>
          <a:blip r:embed="rId4" cstate="print"/>
          <a:srcRect/>
          <a:stretch>
            <a:fillRect/>
          </a:stretch>
        </p:blipFill>
        <p:spPr bwMode="auto">
          <a:xfrm rot="5400000">
            <a:off x="-3217233" y="3217243"/>
            <a:ext cx="6516688" cy="82221"/>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7501897" y="3217243"/>
            <a:ext cx="6516688" cy="82221"/>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6" y="0"/>
            <a:ext cx="10801350" cy="6605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6" y="6445721"/>
            <a:ext cx="10801350" cy="70971"/>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srcRect/>
          <a:stretch>
            <a:fillRect/>
          </a:stretch>
        </p:blipFill>
        <p:spPr bwMode="auto">
          <a:xfrm>
            <a:off x="293336" y="5361733"/>
            <a:ext cx="711765" cy="776262"/>
          </a:xfrm>
          <a:prstGeom prst="rect">
            <a:avLst/>
          </a:prstGeom>
          <a:noFill/>
          <a:ln w="38100">
            <a:solidFill>
              <a:srgbClr val="1CDEF8"/>
            </a:solidFill>
            <a:miter lim="800000"/>
            <a:headEnd/>
            <a:tailEnd/>
          </a:ln>
        </p:spPr>
      </p:pic>
      <p:sp>
        <p:nvSpPr>
          <p:cNvPr id="19" name="18 Rectángulo"/>
          <p:cNvSpPr/>
          <p:nvPr/>
        </p:nvSpPr>
        <p:spPr>
          <a:xfrm>
            <a:off x="2339296" y="4344477"/>
            <a:ext cx="3180190" cy="1017256"/>
          </a:xfrm>
          <a:prstGeom prst="rect">
            <a:avLst/>
          </a:prstGeom>
        </p:spPr>
        <p:txBody>
          <a:bodyPr wrap="square" lIns="77777" tIns="38889" rIns="77777" bIns="38889">
            <a:spAutoFit/>
          </a:bodyPr>
          <a:lstStyle/>
          <a:p>
            <a:pPr algn="ctr"/>
            <a:endParaRPr lang="es-ES" sz="61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760976" y="476281"/>
            <a:ext cx="3308979" cy="2990187"/>
          </a:xfrm>
          <a:prstGeom prst="rect">
            <a:avLst/>
          </a:prstGeom>
        </p:spPr>
        <p:txBody>
          <a:bodyPr wrap="none" lIns="77777" tIns="38889" rIns="77777" bIns="38889" fromWordArt="1">
            <a:prstTxWarp prst="textPlain">
              <a:avLst>
                <a:gd name="adj" fmla="val 46223"/>
              </a:avLst>
            </a:prstTxWarp>
          </a:bodyPr>
          <a:lstStyle/>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UN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UN BUEN DIA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6653180" y="-774104"/>
            <a:ext cx="3798213" cy="4822667"/>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a:t>
            </a: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miércoles, 08 de julio de 2020</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mismo</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09:13</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4" name="Picture 6" descr="http://www.nombres-animados.net/Letra-J/Jose-Luis/Nombre-animado-Jose-Luis-04.gif"/>
          <p:cNvPicPr>
            <a:picLocks noChangeAspect="1" noChangeArrowheads="1" noCrop="1"/>
          </p:cNvPicPr>
          <p:nvPr/>
        </p:nvPicPr>
        <p:blipFill>
          <a:blip r:embed="rId6">
            <a:duotone>
              <a:prstClr val="black"/>
              <a:schemeClr val="accent2">
                <a:tint val="45000"/>
                <a:satMod val="400000"/>
              </a:schemeClr>
            </a:duotone>
            <a:lum bright="-6000" contrast="65000"/>
          </a:blip>
          <a:srcRect/>
          <a:stretch>
            <a:fillRect/>
          </a:stretch>
        </p:blipFill>
        <p:spPr bwMode="auto">
          <a:xfrm>
            <a:off x="1228996" y="5306075"/>
            <a:ext cx="2372938" cy="887577"/>
          </a:xfrm>
          <a:prstGeom prst="rect">
            <a:avLst/>
          </a:prstGeom>
          <a:noFill/>
        </p:spPr>
      </p:pic>
    </p:spTree>
  </p:cSld>
  <p:clrMapOvr>
    <a:masterClrMapping/>
  </p:clrMapOvr>
  <p:transition spd="med" advTm="13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5"/>
                                        </p:tgtEl>
                                        <p:attrNameLst>
                                          <p:attrName>style.opacity</p:attrName>
                                        </p:attrNameLst>
                                      </p:cBhvr>
                                      <p:to>
                                        <p:strVal val="0.25"/>
                                      </p:to>
                                    </p:set>
                                    <p:animEffect filter="image" prLst="opacity: 0.25">
                                      <p:cBhvr rctx="IE">
                                        <p:cTn id="7" dur="indefinite"/>
                                        <p:tgtEl>
                                          <p:spTgt spid="15"/>
                                        </p:tgtEl>
                                      </p:cBhvr>
                                    </p:animEffect>
                                  </p:childTnLst>
                                </p:cTn>
                              </p:par>
                              <p:par>
                                <p:cTn id="8" presetID="3" presetClass="exit" presetSubtype="10" fill="hold" nodeType="withEffect">
                                  <p:stCondLst>
                                    <p:cond delay="0"/>
                                  </p:stCondLst>
                                  <p:childTnLst>
                                    <p:animEffect transition="out" filter="blinds(horizontal)">
                                      <p:cBhvr>
                                        <p:cTn id="9" dur="3000"/>
                                        <p:tgtEl>
                                          <p:spTgt spid="15"/>
                                        </p:tgtEl>
                                      </p:cBhvr>
                                    </p:animEffect>
                                    <p:set>
                                      <p:cBhvr>
                                        <p:cTn id="10" dur="1" fill="hold">
                                          <p:stCondLst>
                                            <p:cond delay="2999"/>
                                          </p:stCondLst>
                                        </p:cTn>
                                        <p:tgtEl>
                                          <p:spTgt spid="1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520561"/>
            <a:ext cx="10801350" cy="217223"/>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737783"/>
            <a:ext cx="10801350" cy="4778905"/>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2340293" y="1"/>
            <a:ext cx="5760720" cy="1484357"/>
          </a:xfrm>
          <a:prstGeom prst="rect">
            <a:avLst/>
          </a:prstGeom>
          <a:noFill/>
        </p:spPr>
      </p:pic>
      <p:sp>
        <p:nvSpPr>
          <p:cNvPr id="4104" name="Text Box 8"/>
          <p:cNvSpPr txBox="1">
            <a:spLocks noChangeArrowheads="1"/>
          </p:cNvSpPr>
          <p:nvPr/>
        </p:nvSpPr>
        <p:spPr bwMode="auto">
          <a:xfrm>
            <a:off x="0" y="1810192"/>
            <a:ext cx="1080135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350169" y="4489276"/>
            <a:ext cx="3150394" cy="1615827"/>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6660832" y="3982420"/>
            <a:ext cx="2790349" cy="2244637"/>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770596" y="4634089"/>
            <a:ext cx="1440180" cy="941299"/>
          </a:xfrm>
          <a:prstGeom prst="rect">
            <a:avLst/>
          </a:prstGeom>
          <a:noFill/>
        </p:spPr>
      </p:pic>
      <p:pic>
        <p:nvPicPr>
          <p:cNvPr id="4117" name="Picture 21" descr="facebook-icon">
            <a:hlinkClick r:id="rId7"/>
          </p:cNvPr>
          <p:cNvPicPr>
            <a:picLocks noChangeAspect="1" noChangeArrowheads="1"/>
          </p:cNvPicPr>
          <p:nvPr/>
        </p:nvPicPr>
        <p:blipFill>
          <a:blip r:embed="rId8" cstate="screen"/>
          <a:srcRect/>
          <a:stretch>
            <a:fillRect/>
          </a:stretch>
        </p:blipFill>
        <p:spPr bwMode="auto">
          <a:xfrm>
            <a:off x="1" y="2823899"/>
            <a:ext cx="630079" cy="506854"/>
          </a:xfrm>
          <a:prstGeom prst="rect">
            <a:avLst/>
          </a:prstGeom>
          <a:noFill/>
        </p:spPr>
      </p:pic>
      <p:pic>
        <p:nvPicPr>
          <p:cNvPr id="4118" name="Picture 22" descr="twitter-icon">
            <a:hlinkClick r:id="rId9"/>
          </p:cNvPr>
          <p:cNvPicPr>
            <a:picLocks noChangeAspect="1" noChangeArrowheads="1"/>
          </p:cNvPicPr>
          <p:nvPr/>
        </p:nvPicPr>
        <p:blipFill>
          <a:blip r:embed="rId10" cstate="screen"/>
          <a:srcRect/>
          <a:stretch>
            <a:fillRect/>
          </a:stretch>
        </p:blipFill>
        <p:spPr bwMode="auto">
          <a:xfrm>
            <a:off x="1" y="3330751"/>
            <a:ext cx="630079" cy="506854"/>
          </a:xfrm>
          <a:prstGeom prst="rect">
            <a:avLst/>
          </a:prstGeom>
          <a:noFill/>
        </p:spPr>
      </p:pic>
      <p:pic>
        <p:nvPicPr>
          <p:cNvPr id="4119" name="Picture 23" descr="Web-Google-plus-Metro-icon">
            <a:hlinkClick r:id="rId11"/>
          </p:cNvPr>
          <p:cNvPicPr>
            <a:picLocks noChangeAspect="1" noChangeArrowheads="1"/>
          </p:cNvPicPr>
          <p:nvPr/>
        </p:nvPicPr>
        <p:blipFill>
          <a:blip r:embed="rId12" cstate="screen"/>
          <a:srcRect/>
          <a:stretch>
            <a:fillRect/>
          </a:stretch>
        </p:blipFill>
        <p:spPr bwMode="auto">
          <a:xfrm>
            <a:off x="1" y="3837606"/>
            <a:ext cx="630079" cy="506854"/>
          </a:xfrm>
          <a:prstGeom prst="rect">
            <a:avLst/>
          </a:prstGeom>
          <a:noFill/>
        </p:spPr>
      </p:pic>
      <p:pic>
        <p:nvPicPr>
          <p:cNvPr id="4120" name="Picture 24" descr="vkontakte-256">
            <a:hlinkClick r:id="rId13"/>
          </p:cNvPr>
          <p:cNvPicPr>
            <a:picLocks noChangeAspect="1" noChangeArrowheads="1"/>
          </p:cNvPicPr>
          <p:nvPr/>
        </p:nvPicPr>
        <p:blipFill>
          <a:blip r:embed="rId14" cstate="screen"/>
          <a:srcRect/>
          <a:stretch>
            <a:fillRect/>
          </a:stretch>
        </p:blipFill>
        <p:spPr bwMode="auto">
          <a:xfrm>
            <a:off x="1" y="4344458"/>
            <a:ext cx="630079" cy="506854"/>
          </a:xfrm>
          <a:prstGeom prst="rect">
            <a:avLst/>
          </a:prstGeom>
          <a:noFill/>
        </p:spPr>
      </p:pic>
    </p:spTree>
  </p:cSld>
  <p:clrMapOvr>
    <a:masterClrMapping/>
  </p:clrMapOvr>
  <p:transition spd="med" advTm="5000">
    <p:random/>
  </p:transition>
  <p:timing>
    <p:tnLst>
      <p:par>
        <p:cTn id="1" dur="indefinite" restart="never" nodeType="tmRoot"/>
      </p:par>
    </p:tnLst>
  </p:timing>
</p:sld>
</file>

<file path=ppt/theme/theme1.xml><?xml version="1.0" encoding="utf-8"?>
<a:theme xmlns:a="http://schemas.openxmlformats.org/drawingml/2006/main" name="CURIOSIDADES SOBRE LA BICICLET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CURIOSIDADES SOBRE LA BICICLETA</Template>
  <TotalTime>1</TotalTime>
  <Words>726</Words>
  <Application>Microsoft Office PowerPoint</Application>
  <PresentationFormat>Personalizado</PresentationFormat>
  <Paragraphs>38</Paragraphs>
  <Slides>58</Slides>
  <Notes>1</Notes>
  <HiddenSlides>0</HiddenSlides>
  <MMClips>0</MMClips>
  <ScaleCrop>false</ScaleCrop>
  <HeadingPairs>
    <vt:vector size="4" baseType="variant">
      <vt:variant>
        <vt:lpstr>Tema</vt:lpstr>
      </vt:variant>
      <vt:variant>
        <vt:i4>2</vt:i4>
      </vt:variant>
      <vt:variant>
        <vt:lpstr>Títulos de diapositiva</vt:lpstr>
      </vt:variant>
      <vt:variant>
        <vt:i4>58</vt:i4>
      </vt:variant>
    </vt:vector>
  </HeadingPairs>
  <TitlesOfParts>
    <vt:vector size="60" baseType="lpstr">
      <vt:lpstr>CURIOSIDADES SOBRE LA BICICLETA</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1</cp:revision>
  <dcterms:created xsi:type="dcterms:W3CDTF">2020-07-08T07:13:40Z</dcterms:created>
  <dcterms:modified xsi:type="dcterms:W3CDTF">2020-07-08T07:15:21Z</dcterms:modified>
</cp:coreProperties>
</file>