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365" r:id="rId3"/>
    <p:sldId id="368" r:id="rId4"/>
    <p:sldId id="323" r:id="rId5"/>
    <p:sldId id="270" r:id="rId6"/>
    <p:sldId id="324" r:id="rId7"/>
    <p:sldId id="325" r:id="rId8"/>
    <p:sldId id="327" r:id="rId9"/>
    <p:sldId id="328" r:id="rId10"/>
    <p:sldId id="290" r:id="rId11"/>
    <p:sldId id="329" r:id="rId12"/>
    <p:sldId id="289" r:id="rId13"/>
    <p:sldId id="287" r:id="rId14"/>
    <p:sldId id="262" r:id="rId15"/>
    <p:sldId id="334" r:id="rId16"/>
    <p:sldId id="269" r:id="rId17"/>
    <p:sldId id="333" r:id="rId18"/>
    <p:sldId id="296" r:id="rId19"/>
    <p:sldId id="339" r:id="rId20"/>
    <p:sldId id="330" r:id="rId21"/>
    <p:sldId id="372" r:id="rId22"/>
    <p:sldId id="354" r:id="rId23"/>
    <p:sldId id="278" r:id="rId24"/>
    <p:sldId id="349" r:id="rId25"/>
    <p:sldId id="302" r:id="rId26"/>
    <p:sldId id="332" r:id="rId27"/>
    <p:sldId id="264" r:id="rId28"/>
    <p:sldId id="281" r:id="rId29"/>
    <p:sldId id="259" r:id="rId30"/>
    <p:sldId id="335" r:id="rId31"/>
    <p:sldId id="336" r:id="rId32"/>
    <p:sldId id="295" r:id="rId33"/>
    <p:sldId id="338" r:id="rId34"/>
    <p:sldId id="319" r:id="rId35"/>
    <p:sldId id="320" r:id="rId36"/>
    <p:sldId id="301" r:id="rId37"/>
    <p:sldId id="342" r:id="rId38"/>
    <p:sldId id="288" r:id="rId39"/>
    <p:sldId id="345" r:id="rId40"/>
    <p:sldId id="272" r:id="rId41"/>
    <p:sldId id="352" r:id="rId42"/>
    <p:sldId id="369" r:id="rId43"/>
    <p:sldId id="370" r:id="rId44"/>
    <p:sldId id="299" r:id="rId45"/>
    <p:sldId id="356" r:id="rId46"/>
    <p:sldId id="300" r:id="rId47"/>
    <p:sldId id="371" r:id="rId48"/>
    <p:sldId id="306" r:id="rId49"/>
    <p:sldId id="358" r:id="rId50"/>
    <p:sldId id="360" r:id="rId51"/>
    <p:sldId id="361" r:id="rId52"/>
    <p:sldId id="362" r:id="rId53"/>
    <p:sldId id="359" r:id="rId54"/>
    <p:sldId id="363" r:id="rId55"/>
    <p:sldId id="268" r:id="rId56"/>
    <p:sldId id="366" r:id="rId57"/>
    <p:sldId id="367" r:id="rId58"/>
    <p:sldId id="346" r:id="rId59"/>
    <p:sldId id="364" r:id="rId60"/>
    <p:sldId id="373" r:id="rId61"/>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B2Y29FsO/WOrdH3czGt0g==" hashData="x8QTn3gIuHTKoJzII28+hAc5MV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65C7"/>
    <a:srgbClr val="9A0000"/>
    <a:srgbClr val="005C00"/>
    <a:srgbClr val="004200"/>
    <a:srgbClr val="006400"/>
    <a:srgbClr val="996633"/>
    <a:srgbClr val="1C4B58"/>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82" autoAdjust="0"/>
    <p:restoredTop sz="94660"/>
  </p:normalViewPr>
  <p:slideViewPr>
    <p:cSldViewPr>
      <p:cViewPr>
        <p:scale>
          <a:sx n="60" d="100"/>
          <a:sy n="60" d="100"/>
        </p:scale>
        <p:origin x="562" y="50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A6DF2A75-7D30-4551-ABE2-28474DDFB69D}" type="datetimeFigureOut">
              <a:rPr lang="es-ES"/>
              <a:pPr/>
              <a:t>17/12/2024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3AB7A37C-383F-4AF1-A801-0993E8E6B11A}"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2467" name="2 Marcador de notas"/>
          <p:cNvSpPr>
            <a:spLocks noGrp="1"/>
          </p:cNvSpPr>
          <p:nvPr>
            <p:ph type="body" idx="1"/>
          </p:nvPr>
        </p:nvSpPr>
        <p:spPr bwMode="auto">
          <a:noFill/>
        </p:spPr>
        <p:txBody>
          <a:bodyPr/>
          <a:lstStyle/>
          <a:p>
            <a:endParaRPr lang="es-ES" smtClean="0"/>
          </a:p>
        </p:txBody>
      </p:sp>
      <p:sp>
        <p:nvSpPr>
          <p:cNvPr id="4" name="3 Marcador de número de diapositiva"/>
          <p:cNvSpPr>
            <a:spLocks noGrp="1"/>
          </p:cNvSpPr>
          <p:nvPr>
            <p:ph type="sldNum" sz="quarter" idx="5"/>
          </p:nvPr>
        </p:nvSpPr>
        <p:spPr/>
        <p:txBody>
          <a:bodyPr/>
          <a:lstStyle/>
          <a:p>
            <a:fld id="{71F73AE4-E894-480B-B6EF-CA40C8A482AC}" type="slidenum">
              <a:rPr lang="es-ES"/>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C1CEBF9-A56F-4564-8171-39886176715E}" type="datetimeFigureOut">
              <a:rPr lang="es-ES"/>
              <a:pPr/>
              <a:t>17/12/2024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E7A31A2-0BE5-44F5-B36B-BB9105220E0A}"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9E3E176-AEF2-4B8E-83A2-3B9D533C5408}" type="datetimeFigureOut">
              <a:rPr lang="es-ES"/>
              <a:pPr/>
              <a:t>17/12/2024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C1C2DFF-EEFB-453E-B9F3-0CCDB3B37A34}"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7"/>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6384B100-16CA-460B-9C78-449A1067A771}" type="datetimeFigureOut">
              <a:rPr lang="es-ES"/>
              <a:pPr/>
              <a:t>17/12/2024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AD4561B-CE18-4E2C-A4C5-C6EB544355E7}"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DE4DEAEC-B1B1-44FE-B045-FB8F869A77F2}" type="datetimeFigureOut">
              <a:rPr lang="es-ES"/>
              <a:pPr/>
              <a:t>17/12/2024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B3FF788-D5B1-4E81-8A1F-D5B12A114F85}"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C9F12F99-A6FD-4817-8AEA-BF7C50564183}" type="datetimeFigureOut">
              <a:rPr lang="es-ES"/>
              <a:pPr/>
              <a:t>17/12/2024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A353254F-F8B3-484D-83B0-C64B17971929}"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D4F4BDC-65FE-4C7B-BD67-E0DFCB3B7969}" type="datetimeFigureOut">
              <a:rPr lang="es-ES"/>
              <a:pPr/>
              <a:t>17/12/2024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1C83841F-A066-44EF-8300-BA897872DC0C}"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CFD644D3-FB17-40DD-8978-0DAC6BD67709}" type="datetimeFigureOut">
              <a:rPr lang="es-ES"/>
              <a:pPr/>
              <a:t>17/12/2024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F84732E7-796C-4FC4-98ED-1C3E7199C7CF}"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AEAB2F5-D9EA-4FAB-8A3C-C1690923757E}" type="datetimeFigureOut">
              <a:rPr lang="es-ES"/>
              <a:pPr/>
              <a:t>17/12/2024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85807E9-ECE4-4248-9C27-FD20DD043B7A}"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259A89F-4FF2-4EA4-A8E3-704EBCA714F0}" type="datetimeFigureOut">
              <a:rPr lang="es-ES"/>
              <a:pPr/>
              <a:t>17/12/2024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328F8FB-F362-43D0-8A5D-950EB2EC9DB2}"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CB6AEFF-D182-4DDC-BF43-82F7268FB2BF}" type="datetimeFigureOut">
              <a:rPr lang="es-ES"/>
              <a:pPr/>
              <a:t>17/12/2024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7F5C6CB-4C46-43E9-A260-8B2EF3397A94}"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0C09060-2990-4852-9FBD-B77F8E4962CC}" type="datetimeFigureOut">
              <a:rPr lang="es-ES"/>
              <a:pPr/>
              <a:t>17/12/2024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598E9A8-09A5-4BD8-B0F2-CB51BC9BBCFD}"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1816045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2891"/>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39D821A9-AE2C-4721-9D5E-F7E298694991}" type="datetimeFigureOut">
              <a:rPr lang="es-ES"/>
              <a:pPr/>
              <a:t>17/12/2024</a:t>
            </a:fld>
            <a:endParaRPr lang="es-ES"/>
          </a:p>
        </p:txBody>
      </p:sp>
      <p:sp>
        <p:nvSpPr>
          <p:cNvPr id="5" name="4 Marcador de pie de página"/>
          <p:cNvSpPr>
            <a:spLocks noGrp="1"/>
          </p:cNvSpPr>
          <p:nvPr>
            <p:ph type="ftr" sz="quarter" idx="3"/>
          </p:nvPr>
        </p:nvSpPr>
        <p:spPr>
          <a:xfrm>
            <a:off x="3124200" y="4767739"/>
            <a:ext cx="2895600" cy="272891"/>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739"/>
            <a:ext cx="2133600" cy="272891"/>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3ED61A7A-ED76-40B5-8EEA-4F3255C5287C}"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endParaRPr lang="es-ES"/>
          </a:p>
        </p:txBody>
      </p:sp>
    </p:spTree>
    <p:extLst>
      <p:ext uri="{BB962C8B-B14F-4D97-AF65-F5344CB8AC3E}">
        <p14:creationId xmlns:p14="http://schemas.microsoft.com/office/powerpoint/2010/main" val="150772082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7.jpeg"/><Relationship Id="rId7" Type="http://schemas.openxmlformats.org/officeDocument/2006/relationships/image" Target="../media/image10.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0.jpeg"/><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13.jpeg"/><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0.jpeg"/><Relationship Id="rId4" Type="http://schemas.openxmlformats.org/officeDocument/2006/relationships/image" Target="../media/image14.jpeg"/></Relationships>
</file>

<file path=ppt/slides/_rels/slide3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7.jpeg"/><Relationship Id="rId7" Type="http://schemas.openxmlformats.org/officeDocument/2006/relationships/image" Target="../media/image9.jpeg"/><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8.jpeg"/></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8.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3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0.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4.jpeg"/></Relationships>
</file>

<file path=ppt/slides/_rels/slide4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7.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0"/>
            <a:ext cx="7345363" cy="1155858"/>
          </a:xfrm>
          <a:prstGeom prst="rect">
            <a:avLst/>
          </a:prstGeom>
        </p:spPr>
        <p:txBody>
          <a:bodyPr wrap="none" fromWordArt="1">
            <a:prstTxWarp prst="textTriangle">
              <a:avLst>
                <a:gd name="adj" fmla="val 41805"/>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Curiosidades del Metro de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635646"/>
            <a:ext cx="7056437" cy="77768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80901" name="WordArt 5"/>
          <p:cNvSpPr>
            <a:spLocks noChangeArrowheads="1" noChangeShapeType="1" noTextEdit="1"/>
          </p:cNvSpPr>
          <p:nvPr/>
        </p:nvSpPr>
        <p:spPr bwMode="auto">
          <a:xfrm>
            <a:off x="1187624" y="2787774"/>
            <a:ext cx="6911975" cy="540068"/>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0902" name="WordArt 6"/>
          <p:cNvSpPr>
            <a:spLocks noChangeArrowheads="1" noChangeShapeType="1" noTextEdit="1"/>
          </p:cNvSpPr>
          <p:nvPr/>
        </p:nvSpPr>
        <p:spPr bwMode="auto">
          <a:xfrm>
            <a:off x="1475656" y="3579862"/>
            <a:ext cx="6480175" cy="62979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843808" y="4371950"/>
            <a:ext cx="4033837" cy="5295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xmlns:p14="http://schemas.microsoft.com/office/powerpoint/2010/main">
    <mc:Choice Requires="p14">
      <p:transition spd="slow" p14:dur="225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metrologif-metro-lyon-vieux-lyon-2.gif"/>
          <p:cNvPicPr>
            <a:picLocks noChangeAspect="1"/>
          </p:cNvPicPr>
          <p:nvPr/>
        </p:nvPicPr>
        <p:blipFill>
          <a:blip r:embed="rId2" cstate="print"/>
          <a:stretch>
            <a:fillRect/>
          </a:stretch>
        </p:blipFill>
        <p:spPr>
          <a:xfrm>
            <a:off x="-1" y="0"/>
            <a:ext cx="9144001" cy="5143500"/>
          </a:xfrm>
          <a:prstGeom prst="rect">
            <a:avLst/>
          </a:prstGeom>
        </p:spPr>
      </p:pic>
      <p:sp>
        <p:nvSpPr>
          <p:cNvPr id="7" name="6 Rectángulo"/>
          <p:cNvSpPr/>
          <p:nvPr/>
        </p:nvSpPr>
        <p:spPr>
          <a:xfrm>
            <a:off x="0" y="0"/>
            <a:ext cx="9144000" cy="51435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619672" y="0"/>
            <a:ext cx="6026009" cy="92333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Metro de Madrid </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2 CuadroTexto"/>
          <p:cNvSpPr txBox="1"/>
          <p:nvPr/>
        </p:nvSpPr>
        <p:spPr>
          <a:xfrm>
            <a:off x="323528" y="1157828"/>
            <a:ext cx="8668196" cy="1323439"/>
          </a:xfrm>
          <a:prstGeom prst="rect">
            <a:avLst/>
          </a:prstGeom>
          <a:noFill/>
          <a:ln>
            <a:noFill/>
          </a:ln>
        </p:spPr>
        <p:txBody>
          <a:bodyPr wrap="square" rtlCol="0">
            <a:spAutoFit/>
            <a:scene3d>
              <a:camera prst="orthographicFront"/>
              <a:lightRig rig="threePt" dir="t"/>
            </a:scene3d>
            <a:sp3d extrusionH="57150">
              <a:bevelT w="82550" h="38100" prst="coolSlant"/>
            </a:sp3d>
          </a:bodyPr>
          <a:lstStyle/>
          <a:p>
            <a:r>
              <a:rPr lang="es-ES" sz="2000" i="1" dirty="0" smtClean="0">
                <a:solidFill>
                  <a:srgbClr val="FF0000"/>
                </a:solidFill>
                <a:effectLst>
                  <a:glow rad="101600">
                    <a:schemeClr val="tx1">
                      <a:alpha val="60000"/>
                    </a:schemeClr>
                  </a:glow>
                  <a:outerShdw blurRad="38100" dist="38100" dir="2700000" algn="tl">
                    <a:srgbClr val="000000">
                      <a:alpha val="43137"/>
                    </a:srgbClr>
                  </a:outerShdw>
                </a:effectLst>
                <a:latin typeface="Lucida Bright" pitchFamily="18" charset="0"/>
              </a:rPr>
              <a:t>Cuando pensamos en Madrid, nos acordamos de su chocolate con churros, de la Plaza Mayor o del parque del Retiro, pero hay un viejo amigo que todos conocemos y nos acompaña en nuestro día a día a pesar de no estar a simple vista en la superficie terrestre.</a:t>
            </a:r>
            <a:endParaRPr lang="es-ES" sz="2000" i="1" dirty="0">
              <a:solidFill>
                <a:srgbClr val="FF0000"/>
              </a:solidFill>
              <a:effectLst>
                <a:glow rad="101600">
                  <a:schemeClr val="tx1">
                    <a:alpha val="60000"/>
                  </a:scheme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2715766"/>
            <a:ext cx="8496944" cy="1631216"/>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smtClean="0">
                <a:solidFill>
                  <a:srgbClr val="FF0000"/>
                </a:solidFill>
                <a:effectLst>
                  <a:glow rad="101600">
                    <a:schemeClr val="tx1">
                      <a:alpha val="60000"/>
                    </a:schemeClr>
                  </a:glow>
                  <a:outerShdw blurRad="38100" dist="38100" dir="2700000" algn="tl">
                    <a:srgbClr val="000000">
                      <a:alpha val="43137"/>
                    </a:srgbClr>
                  </a:outerShdw>
                </a:effectLst>
                <a:latin typeface="Lucida Bright" pitchFamily="18" charset="0"/>
              </a:rPr>
              <a:t>El Metro de Madrid se ha convertido en motor para la movilidad fluida en la capital y en un referente por sus infraestructuras de transporte público para el resto del mundo. Ya han pasado más de 100 años desde su inauguración y el suburbano ha vivido historias, sucesos y acontecimientos que han marcado la historia de Madrid.</a:t>
            </a:r>
            <a:endParaRPr lang="es-ES" sz="2000" i="1" dirty="0">
              <a:solidFill>
                <a:srgbClr val="FF0000"/>
              </a:solidFill>
              <a:effectLst>
                <a:glow rad="101600">
                  <a:schemeClr val="tx1">
                    <a:alpha val="6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56000">
        <p:wipe/>
      </p:transition>
    </mc:Choice>
    <mc:Fallback xmlns="">
      <p:transition spd="slow" advTm="5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par>
                          <p:cTn id="13" fill="hold">
                            <p:stCondLst>
                              <p:cond delay="20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24200"/>
                            </p:stCondLst>
                            <p:childTnLst>
                              <p:par>
                                <p:cTn id="20" presetID="40" presetClass="entr" presetSubtype="0" fill="hold" grpId="0" nodeType="afterEffect">
                                  <p:stCondLst>
                                    <p:cond delay="1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6fe12b7b4626dfc2988f48bfbc4ed6.jpg"/>
          <p:cNvPicPr>
            <a:picLocks noChangeAspect="1"/>
          </p:cNvPicPr>
          <p:nvPr/>
        </p:nvPicPr>
        <p:blipFill>
          <a:blip r:embed="rId3" cstate="print"/>
          <a:stretch>
            <a:fillRect/>
          </a:stretch>
        </p:blipFill>
        <p:spPr bwMode="auto">
          <a:xfrm>
            <a:off x="0" y="0"/>
            <a:ext cx="10188624" cy="5143499"/>
          </a:xfrm>
          <a:prstGeom prst="rect">
            <a:avLst/>
          </a:prstGeom>
          <a:noFill/>
          <a:ln w="9525">
            <a:noFill/>
            <a:miter lim="800000"/>
            <a:headEnd/>
            <a:tailEnd/>
          </a:ln>
        </p:spPr>
      </p:pic>
      <p:pic>
        <p:nvPicPr>
          <p:cNvPr id="5" name="4 Imagen" descr="116fe12b7b4626dfc2988f48bfbc4ed6.jpg"/>
          <p:cNvPicPr>
            <a:picLocks noChangeAspect="1"/>
          </p:cNvPicPr>
          <p:nvPr/>
        </p:nvPicPr>
        <p:blipFill>
          <a:blip r:embed="rId3" cstate="print"/>
          <a:stretch>
            <a:fillRect/>
          </a:stretch>
        </p:blipFill>
        <p:spPr bwMode="auto">
          <a:xfrm>
            <a:off x="0" y="0"/>
            <a:ext cx="10188624" cy="5143499"/>
          </a:xfrm>
          <a:prstGeom prst="rect">
            <a:avLst/>
          </a:prstGeom>
          <a:noFill/>
          <a:ln w="9525">
            <a:noFill/>
            <a:miter lim="800000"/>
            <a:headEnd/>
            <a:tailEnd/>
          </a:ln>
        </p:spPr>
      </p:pic>
      <p:pic>
        <p:nvPicPr>
          <p:cNvPr id="6" name="5 Imagen" descr="116fe12b7b4626dfc2988f48bfbc4ed6.jpg"/>
          <p:cNvPicPr>
            <a:picLocks noChangeAspect="1"/>
          </p:cNvPicPr>
          <p:nvPr/>
        </p:nvPicPr>
        <p:blipFill>
          <a:blip r:embed="rId3" cstate="print"/>
          <a:stretch>
            <a:fillRect/>
          </a:stretch>
        </p:blipFill>
        <p:spPr bwMode="auto">
          <a:xfrm>
            <a:off x="0" y="0"/>
            <a:ext cx="10188624" cy="5143499"/>
          </a:xfrm>
          <a:prstGeom prst="rect">
            <a:avLst/>
          </a:prstGeom>
          <a:noFill/>
          <a:ln w="9525">
            <a:noFill/>
            <a:miter lim="800000"/>
            <a:headEnd/>
            <a:tailEnd/>
          </a:ln>
        </p:spPr>
      </p:pic>
      <p:sp>
        <p:nvSpPr>
          <p:cNvPr id="7" name="6 CuadroTexto"/>
          <p:cNvSpPr txBox="1"/>
          <p:nvPr/>
        </p:nvSpPr>
        <p:spPr>
          <a:xfrm>
            <a:off x="683568" y="3795886"/>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inauguración del primer trayecto (fue entre Sol y Cuatro Caminos) contó con la presencia de Alfonso XIII y el momento quedó inmortalizado para la posterioridad. Pero tuvieron que pintar unos ojos sobre los del monarca      porque éste aparecía en la fotografía oficial con los párpados cerrados.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sndAc>
          <p:stSnd loop="1">
            <p:snd r:embed="rId2" name="Variadas.wav"/>
          </p:stSnd>
        </p:sndAc>
      </p:transition>
    </mc:Choice>
    <mc:Fallback xmlns="">
      <p:transition spd="slow" advTm="34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1077-copia.jpg"/>
          <p:cNvPicPr>
            <a:picLocks noChangeAspect="1"/>
          </p:cNvPicPr>
          <p:nvPr/>
        </p:nvPicPr>
        <p:blipFill>
          <a:blip r:embed="rId2" cstate="print"/>
          <a:stretch>
            <a:fillRect/>
          </a:stretch>
        </p:blipFill>
        <p:spPr bwMode="auto">
          <a:xfrm>
            <a:off x="0" y="0"/>
            <a:ext cx="4427984" cy="5143501"/>
          </a:xfrm>
          <a:prstGeom prst="rect">
            <a:avLst/>
          </a:prstGeom>
          <a:noFill/>
          <a:ln w="9525">
            <a:noFill/>
            <a:miter lim="800000"/>
            <a:headEnd/>
            <a:tailEnd/>
          </a:ln>
        </p:spPr>
      </p:pic>
      <p:pic>
        <p:nvPicPr>
          <p:cNvPr id="5" name="4 Imagen" descr="dsc01077-copia.jpg"/>
          <p:cNvPicPr>
            <a:picLocks noChangeAspect="1"/>
          </p:cNvPicPr>
          <p:nvPr/>
        </p:nvPicPr>
        <p:blipFill>
          <a:blip r:embed="rId2" cstate="print"/>
          <a:stretch>
            <a:fillRect/>
          </a:stretch>
        </p:blipFill>
        <p:spPr bwMode="auto">
          <a:xfrm>
            <a:off x="0" y="0"/>
            <a:ext cx="4427984" cy="5143501"/>
          </a:xfrm>
          <a:prstGeom prst="rect">
            <a:avLst/>
          </a:prstGeom>
          <a:noFill/>
          <a:ln w="9525">
            <a:noFill/>
            <a:miter lim="800000"/>
            <a:headEnd/>
            <a:tailEnd/>
          </a:ln>
        </p:spPr>
      </p:pic>
      <p:sp>
        <p:nvSpPr>
          <p:cNvPr id="6" name="5 CuadroTexto"/>
          <p:cNvSpPr txBox="1"/>
          <p:nvPr/>
        </p:nvSpPr>
        <p:spPr>
          <a:xfrm>
            <a:off x="4644008" y="987574"/>
            <a:ext cx="4320480"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primer billete de metro tenía dos tarifas, aludiendo a dos tipologías distintas: los de primera clase costaban 0,20 céntimos de peseta, mientras que los de segunda tenían un precio de 0,15.  En aquel momento se intentó competir en precio con los billetes del tranvía, el medio de transporte público más usado por los madrileños.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7000">
        <p14:vortex dir="d"/>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4FFBFB73A"/>
          <p:cNvPicPr>
            <a:picLocks noGrp="1" noChangeAspect="1"/>
          </p:cNvPicPr>
          <p:nvPr isPhoto="1"/>
        </p:nvPicPr>
        <p:blipFill>
          <a:blip r:embed="rId2" cstate="print"/>
          <a:stretch>
            <a:fillRect/>
          </a:stretch>
        </p:blipFill>
        <p:spPr bwMode="auto">
          <a:xfrm>
            <a:off x="1" y="0"/>
            <a:ext cx="9144000" cy="5740102"/>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987678" y="0"/>
            <a:ext cx="3097213" cy="1728788"/>
          </a:xfrm>
          <a:prstGeom prst="rect">
            <a:avLst/>
          </a:prstGeom>
          <a:solidFill>
            <a:schemeClr val="bg1"/>
          </a:solid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3" y="0"/>
            <a:ext cx="2987675" cy="1728788"/>
          </a:xfrm>
          <a:prstGeom prst="rect">
            <a:avLst/>
          </a:prstGeom>
          <a:solidFill>
            <a:schemeClr val="bg1"/>
          </a:solidFill>
          <a:ln w="9525">
            <a:noFill/>
            <a:miter lim="800000"/>
            <a:headEnd/>
            <a:tailEnd/>
          </a:ln>
        </p:spPr>
      </p:pic>
      <p:pic>
        <p:nvPicPr>
          <p:cNvPr id="12" name="11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3" y="1728789"/>
            <a:ext cx="2987675" cy="1750219"/>
          </a:xfrm>
          <a:prstGeom prst="rect">
            <a:avLst/>
          </a:prstGeom>
          <a:solidFill>
            <a:schemeClr val="bg1"/>
          </a:solidFill>
          <a:ln w="9525">
            <a:noFill/>
            <a:miter lim="800000"/>
            <a:headEnd/>
            <a:tailEnd/>
          </a:ln>
        </p:spPr>
      </p:pic>
      <p:pic>
        <p:nvPicPr>
          <p:cNvPr id="18" name="1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3" y="3479008"/>
            <a:ext cx="2987675" cy="1664493"/>
          </a:xfrm>
          <a:prstGeom prst="rect">
            <a:avLst/>
          </a:prstGeom>
          <a:solidFill>
            <a:schemeClr val="bg1"/>
          </a:solidFill>
          <a:ln w="9525">
            <a:noFill/>
            <a:miter lim="800000"/>
            <a:headEnd/>
            <a:tailEnd/>
          </a:ln>
        </p:spPr>
      </p:pic>
      <p:pic>
        <p:nvPicPr>
          <p:cNvPr id="19" name="1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0"/>
            <a:ext cx="3059112" cy="1728788"/>
          </a:xfrm>
          <a:prstGeom prst="rect">
            <a:avLst/>
          </a:prstGeom>
          <a:solidFill>
            <a:schemeClr val="bg1"/>
          </a:solidFill>
          <a:ln w="9525">
            <a:noFill/>
            <a:miter lim="800000"/>
            <a:headEnd/>
            <a:tailEnd/>
          </a:ln>
        </p:spPr>
      </p:pic>
      <p:pic>
        <p:nvPicPr>
          <p:cNvPr id="27" name="2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1728789"/>
            <a:ext cx="3059112" cy="1750219"/>
          </a:xfrm>
          <a:prstGeom prst="rect">
            <a:avLst/>
          </a:prstGeom>
          <a:solidFill>
            <a:schemeClr val="bg1"/>
          </a:solidFill>
          <a:ln w="9525">
            <a:noFill/>
            <a:miter lim="800000"/>
            <a:headEnd/>
            <a:tailEnd/>
          </a:ln>
        </p:spPr>
      </p:pic>
      <p:pic>
        <p:nvPicPr>
          <p:cNvPr id="28" name="2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987678" y="1728789"/>
            <a:ext cx="3097213" cy="1750219"/>
          </a:xfrm>
          <a:prstGeom prst="rect">
            <a:avLst/>
          </a:prstGeom>
          <a:solidFill>
            <a:schemeClr val="bg1"/>
          </a:solidFill>
          <a:ln w="9525">
            <a:noFill/>
            <a:miter lim="800000"/>
            <a:headEnd/>
            <a:tailEnd/>
          </a:ln>
        </p:spPr>
      </p:pic>
      <p:pic>
        <p:nvPicPr>
          <p:cNvPr id="33" name="3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3479008"/>
            <a:ext cx="3059112" cy="1664493"/>
          </a:xfrm>
          <a:prstGeom prst="rect">
            <a:avLst/>
          </a:prstGeom>
          <a:solidFill>
            <a:schemeClr val="bg1"/>
          </a:solidFill>
          <a:ln w="9525">
            <a:noFill/>
            <a:miter lim="800000"/>
            <a:headEnd/>
            <a:tailEnd/>
          </a:ln>
        </p:spPr>
      </p:pic>
      <p:pic>
        <p:nvPicPr>
          <p:cNvPr id="34" name="3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987678" y="3479008"/>
            <a:ext cx="3097213" cy="1664493"/>
          </a:xfrm>
          <a:prstGeom prst="rect">
            <a:avLst/>
          </a:prstGeom>
          <a:solidFill>
            <a:schemeClr val="bg1"/>
          </a:solidFill>
          <a:ln w="9525">
            <a:noFill/>
            <a:miter lim="800000"/>
            <a:headEnd/>
            <a:tailEnd/>
          </a:ln>
        </p:spPr>
      </p:pic>
      <p:sp>
        <p:nvSpPr>
          <p:cNvPr id="13" name="12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tramo entre Sol y Cuatro Caminos (que actualmente recorre la línea 1) fue el primero en funcionamiento de Metro de Madrid. Ese recorrido de 3,48 kilómetros, que se hacía en unos diez minutos, tenía las mismas estaciones que en la actualidad, aunque algunas con nombres distintos.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4000"/>
                                        <p:tgtEl>
                                          <p:spTgt spid="18"/>
                                        </p:tgtEl>
                                      </p:cBhvr>
                                    </p:animEffect>
                                    <p:set>
                                      <p:cBhvr>
                                        <p:cTn id="13" dur="1" fill="hold">
                                          <p:stCondLst>
                                            <p:cond delay="3999"/>
                                          </p:stCondLst>
                                        </p:cTn>
                                        <p:tgtEl>
                                          <p:spTgt spid="18"/>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6" presetClass="exit" presetSubtype="16" fill="hold" nodeType="withEffect">
                                  <p:stCondLst>
                                    <p:cond delay="0"/>
                                  </p:stCondLst>
                                  <p:childTnLst>
                                    <p:animEffect transition="out" filter="circle(in)">
                                      <p:cBhvr>
                                        <p:cTn id="18" dur="4000"/>
                                        <p:tgtEl>
                                          <p:spTgt spid="28"/>
                                        </p:tgtEl>
                                      </p:cBhvr>
                                    </p:animEffect>
                                    <p:set>
                                      <p:cBhvr>
                                        <p:cTn id="19" dur="1" fill="hold">
                                          <p:stCondLst>
                                            <p:cond delay="3999"/>
                                          </p:stCondLst>
                                        </p:cTn>
                                        <p:tgtEl>
                                          <p:spTgt spid="28"/>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4000"/>
                                        <p:tgtEl>
                                          <p:spTgt spid="34"/>
                                        </p:tgtEl>
                                      </p:cBhvr>
                                    </p:animEffect>
                                    <p:set>
                                      <p:cBhvr>
                                        <p:cTn id="22" dur="1" fill="hold">
                                          <p:stCondLst>
                                            <p:cond delay="3999"/>
                                          </p:stCondLst>
                                        </p:cTn>
                                        <p:tgtEl>
                                          <p:spTgt spid="34"/>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4000"/>
                                        <p:tgtEl>
                                          <p:spTgt spid="19"/>
                                        </p:tgtEl>
                                      </p:cBhvr>
                                    </p:animEffect>
                                    <p:set>
                                      <p:cBhvr>
                                        <p:cTn id="25" dur="1" fill="hold">
                                          <p:stCondLst>
                                            <p:cond delay="3999"/>
                                          </p:stCondLst>
                                        </p:cTn>
                                        <p:tgtEl>
                                          <p:spTgt spid="19"/>
                                        </p:tgtEl>
                                        <p:attrNameLst>
                                          <p:attrName>style.visibility</p:attrName>
                                        </p:attrNameLst>
                                      </p:cBhvr>
                                      <p:to>
                                        <p:strVal val="hidden"/>
                                      </p:to>
                                    </p:set>
                                  </p:childTnLst>
                                </p:cTn>
                              </p:par>
                              <p:par>
                                <p:cTn id="26" presetID="6" presetClass="exit" presetSubtype="16" fill="hold" nodeType="withEffect">
                                  <p:stCondLst>
                                    <p:cond delay="0"/>
                                  </p:stCondLst>
                                  <p:childTnLst>
                                    <p:animEffect transition="out" filter="circle(in)">
                                      <p:cBhvr>
                                        <p:cTn id="27" dur="4000"/>
                                        <p:tgtEl>
                                          <p:spTgt spid="27"/>
                                        </p:tgtEl>
                                      </p:cBhvr>
                                    </p:animEffect>
                                    <p:set>
                                      <p:cBhvr>
                                        <p:cTn id="28" dur="1" fill="hold">
                                          <p:stCondLst>
                                            <p:cond delay="3999"/>
                                          </p:stCondLst>
                                        </p:cTn>
                                        <p:tgtEl>
                                          <p:spTgt spid="27"/>
                                        </p:tgtEl>
                                        <p:attrNameLst>
                                          <p:attrName>style.visibility</p:attrName>
                                        </p:attrNameLst>
                                      </p:cBhvr>
                                      <p:to>
                                        <p:strVal val="hidden"/>
                                      </p:to>
                                    </p:set>
                                  </p:childTnLst>
                                </p:cTn>
                              </p:par>
                              <p:par>
                                <p:cTn id="29" presetID="6" presetClass="exit" presetSubtype="16" fill="hold" nodeType="withEffect">
                                  <p:stCondLst>
                                    <p:cond delay="0"/>
                                  </p:stCondLst>
                                  <p:childTnLst>
                                    <p:animEffect transition="out" filter="circle(in)">
                                      <p:cBhvr>
                                        <p:cTn id="30" dur="4000"/>
                                        <p:tgtEl>
                                          <p:spTgt spid="33"/>
                                        </p:tgtEl>
                                      </p:cBhvr>
                                    </p:animEffect>
                                    <p:set>
                                      <p:cBhvr>
                                        <p:cTn id="31" dur="1" fill="hold">
                                          <p:stCondLst>
                                            <p:cond delay="3999"/>
                                          </p:stCondLst>
                                        </p:cTn>
                                        <p:tgtEl>
                                          <p:spTgt spid="33"/>
                                        </p:tgtEl>
                                        <p:attrNameLst>
                                          <p:attrName>style.visibility</p:attrName>
                                        </p:attrNameLst>
                                      </p:cBhvr>
                                      <p:to>
                                        <p:strVal val="hidden"/>
                                      </p:to>
                                    </p:set>
                                  </p:childTnLst>
                                </p:cTn>
                              </p:par>
                              <p:par>
                                <p:cTn id="32" presetID="8" presetClass="entr" presetSubtype="32" fill="hold" nodeType="withEffect">
                                  <p:stCondLst>
                                    <p:cond delay="0"/>
                                  </p:stCondLst>
                                  <p:childTnLst>
                                    <p:set>
                                      <p:cBhvr>
                                        <p:cTn id="33" dur="1" fill="hold">
                                          <p:stCondLst>
                                            <p:cond delay="0"/>
                                          </p:stCondLst>
                                        </p:cTn>
                                        <p:tgtEl>
                                          <p:spTgt spid="33794"/>
                                        </p:tgtEl>
                                        <p:attrNameLst>
                                          <p:attrName>style.visibility</p:attrName>
                                        </p:attrNameLst>
                                      </p:cBhvr>
                                      <p:to>
                                        <p:strVal val="visible"/>
                                      </p:to>
                                    </p:set>
                                    <p:animEffect transition="in" filter="diamond(out)">
                                      <p:cBhvr>
                                        <p:cTn id="34" dur="5000"/>
                                        <p:tgtEl>
                                          <p:spTgt spid="33794"/>
                                        </p:tgtEl>
                                      </p:cBhvr>
                                    </p:animEffect>
                                  </p:childTnLst>
                                </p:cTn>
                              </p:par>
                              <p:par>
                                <p:cTn id="35" presetID="23" presetClass="entr" presetSubtype="272" fill="hold" nodeType="withEffect">
                                  <p:stCondLst>
                                    <p:cond delay="0"/>
                                  </p:stCondLst>
                                  <p:childTnLst>
                                    <p:set>
                                      <p:cBhvr>
                                        <p:cTn id="36" dur="1" fill="hold">
                                          <p:stCondLst>
                                            <p:cond delay="0"/>
                                          </p:stCondLst>
                                        </p:cTn>
                                        <p:tgtEl>
                                          <p:spTgt spid="33794"/>
                                        </p:tgtEl>
                                        <p:attrNameLst>
                                          <p:attrName>style.visibility</p:attrName>
                                        </p:attrNameLst>
                                      </p:cBhvr>
                                      <p:to>
                                        <p:strVal val="visible"/>
                                      </p:to>
                                    </p:set>
                                    <p:anim calcmode="lin" valueType="num">
                                      <p:cBhvr>
                                        <p:cTn id="37" dur="5000" fill="hold"/>
                                        <p:tgtEl>
                                          <p:spTgt spid="33794"/>
                                        </p:tgtEl>
                                        <p:attrNameLst>
                                          <p:attrName>ppt_w</p:attrName>
                                        </p:attrNameLst>
                                      </p:cBhvr>
                                      <p:tavLst>
                                        <p:tav tm="0">
                                          <p:val>
                                            <p:strVal val="2/3*#ppt_w"/>
                                          </p:val>
                                        </p:tav>
                                        <p:tav tm="100000">
                                          <p:val>
                                            <p:strVal val="#ppt_w"/>
                                          </p:val>
                                        </p:tav>
                                      </p:tavLst>
                                    </p:anim>
                                    <p:anim calcmode="lin" valueType="num">
                                      <p:cBhvr>
                                        <p:cTn id="38" dur="5000" fill="hold"/>
                                        <p:tgtEl>
                                          <p:spTgt spid="33794"/>
                                        </p:tgtEl>
                                        <p:attrNameLst>
                                          <p:attrName>ppt_h</p:attrName>
                                        </p:attrNameLst>
                                      </p:cBhvr>
                                      <p:tavLst>
                                        <p:tav tm="0">
                                          <p:val>
                                            <p:strVal val="2/3*#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1"/>
                                          </p:val>
                                        </p:tav>
                                        <p:tav tm="100000">
                                          <p:val>
                                            <p:strVal val="#ppt_x"/>
                                          </p:val>
                                        </p:tav>
                                      </p:tavLst>
                                    </p:anim>
                                    <p:anim calcmode="lin" valueType="num">
                                      <p:cBhvr>
                                        <p:cTn id="4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1 Imagen" descr="5"/>
          <p:cNvPicPr>
            <a:picLocks noGrp="1" noChangeAspect="1"/>
          </p:cNvPicPr>
          <p:nvPr isPhoto="1"/>
        </p:nvPicPr>
        <p:blipFill>
          <a:blip r:embed="rId2" cstate="print"/>
          <a:stretch>
            <a:fillRect/>
          </a:stretch>
        </p:blipFill>
        <p:spPr bwMode="auto">
          <a:xfrm>
            <a:off x="-252536" y="0"/>
            <a:ext cx="9649072" cy="5143500"/>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0"/>
            <a:ext cx="2247900" cy="1794510"/>
          </a:xfrm>
          <a:prstGeom prst="rect">
            <a:avLst/>
          </a:prstGeom>
          <a:solidFill>
            <a:schemeClr val="bg1"/>
          </a:solid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0"/>
            <a:ext cx="2303463" cy="1794510"/>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8" y="0"/>
            <a:ext cx="2232025" cy="1794510"/>
          </a:xfrm>
          <a:prstGeom prst="rect">
            <a:avLst/>
          </a:prstGeom>
          <a:solidFill>
            <a:schemeClr val="bg1"/>
          </a:solidFill>
          <a:ln w="9525">
            <a:noFill/>
            <a:miter lim="800000"/>
            <a:headEnd/>
            <a:tailEnd/>
          </a:ln>
        </p:spPr>
      </p:pic>
      <p:pic>
        <p:nvPicPr>
          <p:cNvPr id="10" name="9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3" y="0"/>
            <a:ext cx="2339975" cy="1794510"/>
          </a:xfrm>
          <a:prstGeom prst="rect">
            <a:avLst/>
          </a:prstGeom>
          <a:solidFill>
            <a:schemeClr val="bg1"/>
          </a:solidFill>
          <a:ln w="9525">
            <a:noFill/>
            <a:miter lim="800000"/>
            <a:headEnd/>
            <a:tailEnd/>
          </a:ln>
        </p:spPr>
      </p:pic>
      <p:pic>
        <p:nvPicPr>
          <p:cNvPr id="27" name="2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1794511"/>
            <a:ext cx="2243137" cy="1684497"/>
          </a:xfrm>
          <a:prstGeom prst="rect">
            <a:avLst/>
          </a:prstGeom>
          <a:solidFill>
            <a:schemeClr val="bg1"/>
          </a:solidFill>
          <a:ln w="9525">
            <a:noFill/>
            <a:miter lim="800000"/>
            <a:headEnd/>
            <a:tailEnd/>
          </a:ln>
        </p:spPr>
      </p:pic>
      <p:pic>
        <p:nvPicPr>
          <p:cNvPr id="28" name="2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99993" y="1794511"/>
            <a:ext cx="2375474" cy="1684497"/>
          </a:xfrm>
          <a:prstGeom prst="rect">
            <a:avLst/>
          </a:prstGeom>
          <a:solidFill>
            <a:schemeClr val="bg1"/>
          </a:solidFill>
          <a:ln w="9525">
            <a:noFill/>
            <a:miter lim="800000"/>
            <a:headEnd/>
            <a:tailEnd/>
          </a:ln>
        </p:spPr>
      </p:pic>
      <p:pic>
        <p:nvPicPr>
          <p:cNvPr id="33" name="3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5" y="1794511"/>
            <a:ext cx="2222500" cy="1684497"/>
          </a:xfrm>
          <a:prstGeom prst="rect">
            <a:avLst/>
          </a:prstGeom>
          <a:solidFill>
            <a:schemeClr val="bg1"/>
          </a:solidFill>
          <a:ln w="9525">
            <a:noFill/>
            <a:miter lim="800000"/>
            <a:headEnd/>
            <a:tailEnd/>
          </a:ln>
        </p:spPr>
      </p:pic>
      <p:pic>
        <p:nvPicPr>
          <p:cNvPr id="34" name="33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4763" y="1794511"/>
            <a:ext cx="2344738" cy="1684497"/>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3479008"/>
            <a:ext cx="2243137" cy="1664493"/>
          </a:xfrm>
          <a:prstGeom prst="rect">
            <a:avLst/>
          </a:prstGeom>
          <a:solidFill>
            <a:schemeClr val="bg1"/>
          </a:solidFill>
          <a:ln w="9525">
            <a:noFill/>
            <a:miter lim="800000"/>
            <a:headEnd/>
            <a:tailEnd/>
          </a:ln>
        </p:spPr>
      </p:pic>
      <p:pic>
        <p:nvPicPr>
          <p:cNvPr id="60" name="5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3479008"/>
            <a:ext cx="2303463" cy="1664493"/>
          </a:xfrm>
          <a:prstGeom prst="rect">
            <a:avLst/>
          </a:prstGeom>
          <a:solidFill>
            <a:schemeClr val="bg1"/>
          </a:solidFill>
          <a:ln w="9525">
            <a:noFill/>
            <a:miter lim="800000"/>
            <a:headEnd/>
            <a:tailEnd/>
          </a:ln>
        </p:spPr>
      </p:pic>
      <p:pic>
        <p:nvPicPr>
          <p:cNvPr id="65" name="6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8" y="3479008"/>
            <a:ext cx="2232025" cy="1664493"/>
          </a:xfrm>
          <a:prstGeom prst="rect">
            <a:avLst/>
          </a:prstGeom>
          <a:solidFill>
            <a:schemeClr val="bg1"/>
          </a:solidFill>
          <a:ln w="9525">
            <a:noFill/>
            <a:miter lim="800000"/>
            <a:headEnd/>
            <a:tailEnd/>
          </a:ln>
        </p:spPr>
      </p:pic>
      <p:pic>
        <p:nvPicPr>
          <p:cNvPr id="66" name="65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4763" y="3479008"/>
            <a:ext cx="2344738" cy="1664493"/>
          </a:xfrm>
          <a:prstGeom prst="rect">
            <a:avLst/>
          </a:prstGeom>
          <a:solidFill>
            <a:schemeClr val="bg1"/>
          </a:solidFill>
          <a:ln w="9525">
            <a:noFill/>
            <a:miter lim="800000"/>
            <a:headEnd/>
            <a:tailEnd/>
          </a:ln>
        </p:spPr>
      </p:pic>
      <p:sp>
        <p:nvSpPr>
          <p:cNvPr id="15" name="14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ocho estaciones eran Puerta del Sol (actual Sol), Red de San Luís (Gran Vía), Hospicio (Tribunal), Glorieta de Bilbao (Bilbao), Chamberí (la conocida tras su cierre en los años 60 como estación fantasma), Martínez Campos (Iglesia), Ríos Rosas y Cuatro Caminos.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4000"/>
                                        <p:tgtEl>
                                          <p:spTgt spid="34"/>
                                        </p:tgtEl>
                                      </p:cBhvr>
                                    </p:animEffect>
                                    <p:set>
                                      <p:cBhvr>
                                        <p:cTn id="19" dur="1" fill="hold">
                                          <p:stCondLst>
                                            <p:cond delay="3999"/>
                                          </p:stCondLst>
                                        </p:cTn>
                                        <p:tgtEl>
                                          <p:spTgt spid="34"/>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4000"/>
                                        <p:tgtEl>
                                          <p:spTgt spid="33"/>
                                        </p:tgtEl>
                                      </p:cBhvr>
                                    </p:animEffect>
                                    <p:set>
                                      <p:cBhvr>
                                        <p:cTn id="22" dur="1" fill="hold">
                                          <p:stCondLst>
                                            <p:cond delay="3999"/>
                                          </p:stCondLst>
                                        </p:cTn>
                                        <p:tgtEl>
                                          <p:spTgt spid="33"/>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4000"/>
                                        <p:tgtEl>
                                          <p:spTgt spid="28"/>
                                        </p:tgtEl>
                                      </p:cBhvr>
                                    </p:animEffect>
                                    <p:set>
                                      <p:cBhvr>
                                        <p:cTn id="25" dur="1" fill="hold">
                                          <p:stCondLst>
                                            <p:cond delay="3999"/>
                                          </p:stCondLst>
                                        </p:cTn>
                                        <p:tgtEl>
                                          <p:spTgt spid="28"/>
                                        </p:tgtEl>
                                        <p:attrNameLst>
                                          <p:attrName>style.visibility</p:attrName>
                                        </p:attrNameLst>
                                      </p:cBhvr>
                                      <p:to>
                                        <p:strVal val="hidden"/>
                                      </p:to>
                                    </p:set>
                                  </p:childTnLst>
                                </p:cTn>
                              </p:par>
                              <p:par>
                                <p:cTn id="26" presetID="18" presetClass="exit" presetSubtype="6" fill="hold" nodeType="withEffect">
                                  <p:stCondLst>
                                    <p:cond delay="0"/>
                                  </p:stCondLst>
                                  <p:childTnLst>
                                    <p:animEffect transition="out" filter="strips(downRight)">
                                      <p:cBhvr>
                                        <p:cTn id="27" dur="4000"/>
                                        <p:tgtEl>
                                          <p:spTgt spid="27"/>
                                        </p:tgtEl>
                                      </p:cBhvr>
                                    </p:animEffect>
                                    <p:set>
                                      <p:cBhvr>
                                        <p:cTn id="28" dur="1" fill="hold">
                                          <p:stCondLst>
                                            <p:cond delay="3999"/>
                                          </p:stCondLst>
                                        </p:cTn>
                                        <p:tgtEl>
                                          <p:spTgt spid="27"/>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4000"/>
                                        <p:tgtEl>
                                          <p:spTgt spid="66"/>
                                        </p:tgtEl>
                                      </p:cBhvr>
                                    </p:animEffect>
                                    <p:set>
                                      <p:cBhvr>
                                        <p:cTn id="31" dur="1" fill="hold">
                                          <p:stCondLst>
                                            <p:cond delay="3999"/>
                                          </p:stCondLst>
                                        </p:cTn>
                                        <p:tgtEl>
                                          <p:spTgt spid="66"/>
                                        </p:tgtEl>
                                        <p:attrNameLst>
                                          <p:attrName>style.visibility</p:attrName>
                                        </p:attrNameLst>
                                      </p:cBhvr>
                                      <p:to>
                                        <p:strVal val="hidden"/>
                                      </p:to>
                                    </p:set>
                                  </p:childTnLst>
                                </p:cTn>
                              </p:par>
                              <p:par>
                                <p:cTn id="32" presetID="18" presetClass="exit" presetSubtype="6" fill="hold" nodeType="withEffect">
                                  <p:stCondLst>
                                    <p:cond delay="0"/>
                                  </p:stCondLst>
                                  <p:childTnLst>
                                    <p:animEffect transition="out" filter="strips(downRight)">
                                      <p:cBhvr>
                                        <p:cTn id="33" dur="4000"/>
                                        <p:tgtEl>
                                          <p:spTgt spid="65"/>
                                        </p:tgtEl>
                                      </p:cBhvr>
                                    </p:animEffect>
                                    <p:set>
                                      <p:cBhvr>
                                        <p:cTn id="34" dur="1" fill="hold">
                                          <p:stCondLst>
                                            <p:cond delay="3999"/>
                                          </p:stCondLst>
                                        </p:cTn>
                                        <p:tgtEl>
                                          <p:spTgt spid="65"/>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4000"/>
                                        <p:tgtEl>
                                          <p:spTgt spid="60"/>
                                        </p:tgtEl>
                                      </p:cBhvr>
                                    </p:animEffect>
                                    <p:set>
                                      <p:cBhvr>
                                        <p:cTn id="37" dur="1" fill="hold">
                                          <p:stCondLst>
                                            <p:cond delay="3999"/>
                                          </p:stCondLst>
                                        </p:cTn>
                                        <p:tgtEl>
                                          <p:spTgt spid="60"/>
                                        </p:tgtEl>
                                        <p:attrNameLst>
                                          <p:attrName>style.visibility</p:attrName>
                                        </p:attrNameLst>
                                      </p:cBhvr>
                                      <p:to>
                                        <p:strVal val="hidden"/>
                                      </p:to>
                                    </p:set>
                                  </p:childTnLst>
                                </p:cTn>
                              </p:par>
                              <p:par>
                                <p:cTn id="38" presetID="18" presetClass="exit" presetSubtype="6" fill="hold" nodeType="withEffect">
                                  <p:stCondLst>
                                    <p:cond delay="0"/>
                                  </p:stCondLst>
                                  <p:childTnLst>
                                    <p:animEffect transition="out" filter="strips(downRight)">
                                      <p:cBhvr>
                                        <p:cTn id="39" dur="4000"/>
                                        <p:tgtEl>
                                          <p:spTgt spid="59"/>
                                        </p:tgtEl>
                                      </p:cBhvr>
                                    </p:animEffect>
                                    <p:set>
                                      <p:cBhvr>
                                        <p:cTn id="40" dur="1" fill="hold">
                                          <p:stCondLst>
                                            <p:cond delay="3999"/>
                                          </p:stCondLst>
                                        </p:cTn>
                                        <p:tgtEl>
                                          <p:spTgt spid="59"/>
                                        </p:tgtEl>
                                        <p:attrNameLst>
                                          <p:attrName>style.visibility</p:attrName>
                                        </p:attrNameLst>
                                      </p:cBhvr>
                                      <p:to>
                                        <p:strVal val="hidden"/>
                                      </p:to>
                                    </p:set>
                                  </p:childTnLst>
                                </p:cTn>
                              </p:par>
                              <p:par>
                                <p:cTn id="41" presetID="6" presetClass="entr" presetSubtype="32" fill="hold" nodeType="withEffect">
                                  <p:stCondLst>
                                    <p:cond delay="0"/>
                                  </p:stCondLst>
                                  <p:childTnLst>
                                    <p:set>
                                      <p:cBhvr>
                                        <p:cTn id="42" dur="1" fill="hold">
                                          <p:stCondLst>
                                            <p:cond delay="0"/>
                                          </p:stCondLst>
                                        </p:cTn>
                                        <p:tgtEl>
                                          <p:spTgt spid="34818"/>
                                        </p:tgtEl>
                                        <p:attrNameLst>
                                          <p:attrName>style.visibility</p:attrName>
                                        </p:attrNameLst>
                                      </p:cBhvr>
                                      <p:to>
                                        <p:strVal val="visible"/>
                                      </p:to>
                                    </p:set>
                                    <p:animEffect transition="in" filter="circle(out)">
                                      <p:cBhvr>
                                        <p:cTn id="43" dur="4000"/>
                                        <p:tgtEl>
                                          <p:spTgt spid="34818"/>
                                        </p:tgtEl>
                                      </p:cBhvr>
                                    </p:animEffect>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8"/>
          <p:cNvPicPr>
            <a:picLocks noGrp="1" noChangeAspect="1"/>
          </p:cNvPicPr>
          <p:nvPr isPhoto="1"/>
        </p:nvPicPr>
        <p:blipFill>
          <a:blip r:embed="rId2" cstate="print"/>
          <a:stretch>
            <a:fillRect/>
          </a:stretch>
        </p:blipFill>
        <p:spPr bwMode="auto">
          <a:xfrm>
            <a:off x="0" y="-1"/>
            <a:ext cx="9144000" cy="5596087"/>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668344" y="0"/>
            <a:ext cx="1454510" cy="1794064"/>
          </a:xfrm>
          <a:prstGeom prst="rect">
            <a:avLst/>
          </a:prstGeom>
          <a:solidFill>
            <a:schemeClr val="bg1"/>
          </a:solidFill>
          <a:ln>
            <a:noFill/>
          </a:ln>
        </p:spPr>
      </p:pic>
      <p:pic>
        <p:nvPicPr>
          <p:cNvPr id="5" name="4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475656" y="0"/>
            <a:ext cx="1512168" cy="1794064"/>
          </a:xfrm>
          <a:prstGeom prst="rect">
            <a:avLst/>
          </a:prstGeom>
          <a:solidFill>
            <a:schemeClr val="bg1"/>
          </a:solidFill>
          <a:ln>
            <a:noFill/>
          </a:ln>
        </p:spPr>
      </p:pic>
      <p:pic>
        <p:nvPicPr>
          <p:cNvPr id="6" name="5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0"/>
            <a:ext cx="1584176" cy="1794064"/>
          </a:xfrm>
          <a:prstGeom prst="rect">
            <a:avLst/>
          </a:prstGeom>
          <a:solidFill>
            <a:schemeClr val="bg1"/>
          </a:solidFill>
          <a:ln>
            <a:noFill/>
          </a:ln>
        </p:spPr>
      </p:pic>
      <p:pic>
        <p:nvPicPr>
          <p:cNvPr id="7" name="6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987824" y="0"/>
            <a:ext cx="1584176" cy="1794064"/>
          </a:xfrm>
          <a:prstGeom prst="rect">
            <a:avLst/>
          </a:prstGeom>
          <a:solidFill>
            <a:schemeClr val="bg1"/>
          </a:solidFill>
          <a:ln>
            <a:noFill/>
          </a:ln>
        </p:spPr>
      </p:pic>
      <p:pic>
        <p:nvPicPr>
          <p:cNvPr id="10" name="9 Imagen"/>
          <p:cNvPicPr>
            <a:picLocks noChangeAspect="1"/>
          </p:cNvPicPr>
          <p:nvPr/>
        </p:nvPicPr>
        <p:blipFill>
          <a:blip r:embed="rId7"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0"/>
            <a:ext cx="1475656" cy="1794064"/>
          </a:xfrm>
          <a:prstGeom prst="rect">
            <a:avLst/>
          </a:prstGeom>
          <a:solidFill>
            <a:schemeClr val="bg1"/>
          </a:solidFill>
          <a:ln>
            <a:noFill/>
          </a:ln>
        </p:spPr>
      </p:pic>
      <p:pic>
        <p:nvPicPr>
          <p:cNvPr id="17" name="16 Imagen"/>
          <p:cNvPicPr>
            <a:picLocks noChangeAspect="1"/>
          </p:cNvPicPr>
          <p:nvPr/>
        </p:nvPicPr>
        <p:blipFill>
          <a:blip r:embed="rId8"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156176" y="0"/>
            <a:ext cx="1512168" cy="1794064"/>
          </a:xfrm>
          <a:prstGeom prst="rect">
            <a:avLst/>
          </a:prstGeom>
          <a:solidFill>
            <a:schemeClr val="bg1"/>
          </a:solidFill>
          <a:ln>
            <a:noFill/>
          </a:ln>
        </p:spPr>
      </p:pic>
      <p:pic>
        <p:nvPicPr>
          <p:cNvPr id="27" name="2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668344" y="1794063"/>
            <a:ext cx="1475656" cy="1814602"/>
          </a:xfrm>
          <a:prstGeom prst="rect">
            <a:avLst/>
          </a:prstGeom>
          <a:solidFill>
            <a:schemeClr val="bg1"/>
          </a:solidFill>
          <a:ln>
            <a:noFill/>
          </a:ln>
        </p:spPr>
      </p:pic>
      <p:pic>
        <p:nvPicPr>
          <p:cNvPr id="29" name="2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475656" y="1794063"/>
            <a:ext cx="1503040" cy="1814602"/>
          </a:xfrm>
          <a:prstGeom prst="rect">
            <a:avLst/>
          </a:prstGeom>
          <a:solidFill>
            <a:schemeClr val="bg1"/>
          </a:solidFill>
          <a:ln>
            <a:noFill/>
          </a:ln>
        </p:spPr>
      </p:pic>
      <p:pic>
        <p:nvPicPr>
          <p:cNvPr id="30" name="29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1794063"/>
            <a:ext cx="1656184" cy="1814602"/>
          </a:xfrm>
          <a:prstGeom prst="rect">
            <a:avLst/>
          </a:prstGeom>
          <a:solidFill>
            <a:schemeClr val="bg1"/>
          </a:solidFill>
          <a:ln>
            <a:noFill/>
          </a:ln>
        </p:spPr>
      </p:pic>
      <p:pic>
        <p:nvPicPr>
          <p:cNvPr id="31" name="30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987824" y="1794063"/>
            <a:ext cx="1728192" cy="1814602"/>
          </a:xfrm>
          <a:prstGeom prst="rect">
            <a:avLst/>
          </a:prstGeom>
          <a:solidFill>
            <a:schemeClr val="bg1"/>
          </a:solidFill>
          <a:ln>
            <a:noFill/>
          </a:ln>
        </p:spPr>
      </p:pic>
      <p:pic>
        <p:nvPicPr>
          <p:cNvPr id="33" name="32 Imagen"/>
          <p:cNvPicPr>
            <a:picLocks noChangeAspect="1"/>
          </p:cNvPicPr>
          <p:nvPr/>
        </p:nvPicPr>
        <p:blipFill>
          <a:blip r:embed="rId8"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156176" y="1794063"/>
            <a:ext cx="1584176" cy="1814602"/>
          </a:xfrm>
          <a:prstGeom prst="rect">
            <a:avLst/>
          </a:prstGeom>
          <a:solidFill>
            <a:schemeClr val="bg1"/>
          </a:solidFill>
          <a:ln>
            <a:noFill/>
          </a:ln>
        </p:spPr>
      </p:pic>
      <p:pic>
        <p:nvPicPr>
          <p:cNvPr id="40" name="39 Imagen"/>
          <p:cNvPicPr>
            <a:picLocks noChangeAspect="1"/>
          </p:cNvPicPr>
          <p:nvPr/>
        </p:nvPicPr>
        <p:blipFill>
          <a:blip r:embed="rId7"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3614" y="3608667"/>
            <a:ext cx="1462042" cy="1534835"/>
          </a:xfrm>
          <a:prstGeom prst="rect">
            <a:avLst/>
          </a:prstGeom>
          <a:solidFill>
            <a:schemeClr val="bg1"/>
          </a:solidFill>
          <a:ln>
            <a:noFill/>
          </a:ln>
        </p:spPr>
      </p:pic>
      <p:pic>
        <p:nvPicPr>
          <p:cNvPr id="41" name="40 Imagen"/>
          <p:cNvPicPr>
            <a:picLocks noChangeAspect="1"/>
          </p:cNvPicPr>
          <p:nvPr/>
        </p:nvPicPr>
        <p:blipFill>
          <a:blip r:embed="rId8"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156176" y="3608667"/>
            <a:ext cx="1656184" cy="1534835"/>
          </a:xfrm>
          <a:prstGeom prst="rect">
            <a:avLst/>
          </a:prstGeom>
          <a:solidFill>
            <a:schemeClr val="bg1"/>
          </a:solidFill>
          <a:ln>
            <a:noFill/>
          </a:ln>
        </p:spPr>
      </p:pic>
      <p:pic>
        <p:nvPicPr>
          <p:cNvPr id="49" name="48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987824" y="3608667"/>
            <a:ext cx="1656184" cy="1534835"/>
          </a:xfrm>
          <a:prstGeom prst="rect">
            <a:avLst/>
          </a:prstGeom>
          <a:solidFill>
            <a:schemeClr val="bg1"/>
          </a:solidFill>
          <a:ln>
            <a:noFill/>
          </a:ln>
        </p:spPr>
      </p:pic>
      <p:pic>
        <p:nvPicPr>
          <p:cNvPr id="53" name="52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3608667"/>
            <a:ext cx="1656184" cy="1534835"/>
          </a:xfrm>
          <a:prstGeom prst="rect">
            <a:avLst/>
          </a:prstGeom>
          <a:solidFill>
            <a:schemeClr val="bg1"/>
          </a:solidFill>
          <a:ln>
            <a:noFill/>
          </a:ln>
        </p:spPr>
      </p:pic>
      <p:pic>
        <p:nvPicPr>
          <p:cNvPr id="61" name="60 Imagen"/>
          <p:cNvPicPr>
            <a:picLocks noChangeAspect="1"/>
          </p:cNvPicPr>
          <p:nvPr/>
        </p:nvPicPr>
        <p:blipFill>
          <a:blip r:embed="rId9"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475656" y="3608667"/>
            <a:ext cx="1503040" cy="1534835"/>
          </a:xfrm>
          <a:prstGeom prst="rect">
            <a:avLst/>
          </a:prstGeom>
          <a:solidFill>
            <a:schemeClr val="bg1"/>
          </a:solidFill>
          <a:ln>
            <a:noFill/>
          </a:ln>
        </p:spPr>
      </p:pic>
      <p:pic>
        <p:nvPicPr>
          <p:cNvPr id="65" name="6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668344" y="3608667"/>
            <a:ext cx="1475656" cy="1534835"/>
          </a:xfrm>
          <a:prstGeom prst="rect">
            <a:avLst/>
          </a:prstGeom>
          <a:solidFill>
            <a:schemeClr val="bg1"/>
          </a:solidFill>
          <a:ln>
            <a:noFill/>
          </a:ln>
        </p:spPr>
      </p:pic>
      <p:pic>
        <p:nvPicPr>
          <p:cNvPr id="66" name="65 Imagen"/>
          <p:cNvPicPr>
            <a:picLocks noChangeAspect="1"/>
          </p:cNvPicPr>
          <p:nvPr/>
        </p:nvPicPr>
        <p:blipFill>
          <a:blip r:embed="rId7"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794063"/>
            <a:ext cx="1475656" cy="1814602"/>
          </a:xfrm>
          <a:prstGeom prst="rect">
            <a:avLst/>
          </a:prstGeom>
          <a:solidFill>
            <a:schemeClr val="bg1"/>
          </a:solidFill>
          <a:ln>
            <a:noFill/>
          </a:ln>
        </p:spPr>
      </p:pic>
      <p:sp>
        <p:nvSpPr>
          <p:cNvPr id="21" name="20 CuadroTexto"/>
          <p:cNvSpPr txBox="1"/>
          <p:nvPr/>
        </p:nvSpPr>
        <p:spPr>
          <a:xfrm>
            <a:off x="251520"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en otros suburbanos del mundo, el metro de Madrid sirvió de refugio antiaéreo durante los bombardeos de la guerra civil. En 1936, las autoridades recomendaron a los habitantes de la capital bajar a los andenes cuando sonaban las alarmas.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honeycomb/>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4000"/>
                                        <p:tgtEl>
                                          <p:spTgt spid="17"/>
                                        </p:tgtEl>
                                      </p:cBhvr>
                                    </p:animEffect>
                                    <p:set>
                                      <p:cBhvr>
                                        <p:cTn id="13" dur="1" fill="hold">
                                          <p:stCondLst>
                                            <p:cond delay="3999"/>
                                          </p:stCondLst>
                                        </p:cTn>
                                        <p:tgtEl>
                                          <p:spTgt spid="17"/>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4000"/>
                                        <p:tgtEl>
                                          <p:spTgt spid="66"/>
                                        </p:tgtEl>
                                      </p:cBhvr>
                                    </p:animEffect>
                                    <p:set>
                                      <p:cBhvr>
                                        <p:cTn id="16" dur="1" fill="hold">
                                          <p:stCondLst>
                                            <p:cond delay="3999"/>
                                          </p:stCondLst>
                                        </p:cTn>
                                        <p:tgtEl>
                                          <p:spTgt spid="66"/>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4000"/>
                                        <p:tgtEl>
                                          <p:spTgt spid="33"/>
                                        </p:tgtEl>
                                      </p:cBhvr>
                                    </p:animEffect>
                                    <p:set>
                                      <p:cBhvr>
                                        <p:cTn id="19" dur="1" fill="hold">
                                          <p:stCondLst>
                                            <p:cond delay="3999"/>
                                          </p:stCondLst>
                                        </p:cTn>
                                        <p:tgtEl>
                                          <p:spTgt spid="33"/>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4000"/>
                                        <p:tgtEl>
                                          <p:spTgt spid="31"/>
                                        </p:tgtEl>
                                      </p:cBhvr>
                                    </p:animEffect>
                                    <p:set>
                                      <p:cBhvr>
                                        <p:cTn id="22" dur="1" fill="hold">
                                          <p:stCondLst>
                                            <p:cond delay="3999"/>
                                          </p:stCondLst>
                                        </p:cTn>
                                        <p:tgtEl>
                                          <p:spTgt spid="31"/>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4000"/>
                                        <p:tgtEl>
                                          <p:spTgt spid="40"/>
                                        </p:tgtEl>
                                      </p:cBhvr>
                                    </p:animEffect>
                                    <p:set>
                                      <p:cBhvr>
                                        <p:cTn id="25" dur="1" fill="hold">
                                          <p:stCondLst>
                                            <p:cond delay="3999"/>
                                          </p:stCondLst>
                                        </p:cTn>
                                        <p:tgtEl>
                                          <p:spTgt spid="40"/>
                                        </p:tgtEl>
                                        <p:attrNameLst>
                                          <p:attrName>style.visibility</p:attrName>
                                        </p:attrNameLst>
                                      </p:cBhvr>
                                      <p:to>
                                        <p:strVal val="hidden"/>
                                      </p:to>
                                    </p:set>
                                  </p:childTnLst>
                                </p:cTn>
                              </p:par>
                              <p:par>
                                <p:cTn id="26" presetID="18" presetClass="exit" presetSubtype="9" fill="hold" nodeType="withEffect">
                                  <p:stCondLst>
                                    <p:cond delay="0"/>
                                  </p:stCondLst>
                                  <p:childTnLst>
                                    <p:animEffect transition="out" filter="strips(upLeft)">
                                      <p:cBhvr>
                                        <p:cTn id="27" dur="4000"/>
                                        <p:tgtEl>
                                          <p:spTgt spid="41"/>
                                        </p:tgtEl>
                                      </p:cBhvr>
                                    </p:animEffect>
                                    <p:set>
                                      <p:cBhvr>
                                        <p:cTn id="28" dur="1" fill="hold">
                                          <p:stCondLst>
                                            <p:cond delay="3999"/>
                                          </p:stCondLst>
                                        </p:cTn>
                                        <p:tgtEl>
                                          <p:spTgt spid="41"/>
                                        </p:tgtEl>
                                        <p:attrNameLst>
                                          <p:attrName>style.visibility</p:attrName>
                                        </p:attrNameLst>
                                      </p:cBhvr>
                                      <p:to>
                                        <p:strVal val="hidden"/>
                                      </p:to>
                                    </p:set>
                                  </p:childTnLst>
                                </p:cTn>
                              </p:par>
                              <p:par>
                                <p:cTn id="29" presetID="18" presetClass="exit" presetSubtype="9" fill="hold" nodeType="withEffect">
                                  <p:stCondLst>
                                    <p:cond delay="0"/>
                                  </p:stCondLst>
                                  <p:childTnLst>
                                    <p:animEffect transition="out" filter="strips(upLeft)">
                                      <p:cBhvr>
                                        <p:cTn id="30" dur="4000"/>
                                        <p:tgtEl>
                                          <p:spTgt spid="49"/>
                                        </p:tgtEl>
                                      </p:cBhvr>
                                    </p:animEffect>
                                    <p:set>
                                      <p:cBhvr>
                                        <p:cTn id="31" dur="1" fill="hold">
                                          <p:stCondLst>
                                            <p:cond delay="3999"/>
                                          </p:stCondLst>
                                        </p:cTn>
                                        <p:tgtEl>
                                          <p:spTgt spid="49"/>
                                        </p:tgtEl>
                                        <p:attrNameLst>
                                          <p:attrName>style.visibility</p:attrName>
                                        </p:attrNameLst>
                                      </p:cBhvr>
                                      <p:to>
                                        <p:strVal val="hidden"/>
                                      </p:to>
                                    </p:set>
                                  </p:childTnLst>
                                </p:cTn>
                              </p:par>
                              <p:par>
                                <p:cTn id="32" presetID="18" presetClass="exit" presetSubtype="3" fill="hold" nodeType="withEffect">
                                  <p:stCondLst>
                                    <p:cond delay="0"/>
                                  </p:stCondLst>
                                  <p:childTnLst>
                                    <p:animEffect transition="out" filter="strips(upRight)">
                                      <p:cBhvr>
                                        <p:cTn id="33" dur="4000"/>
                                        <p:tgtEl>
                                          <p:spTgt spid="3"/>
                                        </p:tgtEl>
                                      </p:cBhvr>
                                    </p:animEffect>
                                    <p:set>
                                      <p:cBhvr>
                                        <p:cTn id="34" dur="1" fill="hold">
                                          <p:stCondLst>
                                            <p:cond delay="3999"/>
                                          </p:stCondLst>
                                        </p:cTn>
                                        <p:tgtEl>
                                          <p:spTgt spid="3"/>
                                        </p:tgtEl>
                                        <p:attrNameLst>
                                          <p:attrName>style.visibility</p:attrName>
                                        </p:attrNameLst>
                                      </p:cBhvr>
                                      <p:to>
                                        <p:strVal val="hidden"/>
                                      </p:to>
                                    </p:set>
                                  </p:childTnLst>
                                </p:cTn>
                              </p:par>
                              <p:par>
                                <p:cTn id="35" presetID="18" presetClass="exit" presetSubtype="3" fill="hold" nodeType="withEffect">
                                  <p:stCondLst>
                                    <p:cond delay="0"/>
                                  </p:stCondLst>
                                  <p:childTnLst>
                                    <p:animEffect transition="out" filter="strips(upRight)">
                                      <p:cBhvr>
                                        <p:cTn id="36" dur="4000"/>
                                        <p:tgtEl>
                                          <p:spTgt spid="5"/>
                                        </p:tgtEl>
                                      </p:cBhvr>
                                    </p:animEffect>
                                    <p:set>
                                      <p:cBhvr>
                                        <p:cTn id="37" dur="1" fill="hold">
                                          <p:stCondLst>
                                            <p:cond delay="3999"/>
                                          </p:stCondLst>
                                        </p:cTn>
                                        <p:tgtEl>
                                          <p:spTgt spid="5"/>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4000"/>
                                        <p:tgtEl>
                                          <p:spTgt spid="6"/>
                                        </p:tgtEl>
                                      </p:cBhvr>
                                    </p:animEffect>
                                    <p:set>
                                      <p:cBhvr>
                                        <p:cTn id="40" dur="1" fill="hold">
                                          <p:stCondLst>
                                            <p:cond delay="3999"/>
                                          </p:stCondLst>
                                        </p:cTn>
                                        <p:tgtEl>
                                          <p:spTgt spid="6"/>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4000"/>
                                        <p:tgtEl>
                                          <p:spTgt spid="27"/>
                                        </p:tgtEl>
                                      </p:cBhvr>
                                    </p:animEffect>
                                    <p:set>
                                      <p:cBhvr>
                                        <p:cTn id="43" dur="1" fill="hold">
                                          <p:stCondLst>
                                            <p:cond delay="3999"/>
                                          </p:stCondLst>
                                        </p:cTn>
                                        <p:tgtEl>
                                          <p:spTgt spid="27"/>
                                        </p:tgtEl>
                                        <p:attrNameLst>
                                          <p:attrName>style.visibility</p:attrName>
                                        </p:attrNameLst>
                                      </p:cBhvr>
                                      <p:to>
                                        <p:strVal val="hidden"/>
                                      </p:to>
                                    </p:set>
                                  </p:childTnLst>
                                </p:cTn>
                              </p:par>
                              <p:par>
                                <p:cTn id="44" presetID="18" presetClass="exit" presetSubtype="3" fill="hold" nodeType="withEffect">
                                  <p:stCondLst>
                                    <p:cond delay="0"/>
                                  </p:stCondLst>
                                  <p:childTnLst>
                                    <p:animEffect transition="out" filter="strips(upRight)">
                                      <p:cBhvr>
                                        <p:cTn id="45" dur="4000"/>
                                        <p:tgtEl>
                                          <p:spTgt spid="29"/>
                                        </p:tgtEl>
                                      </p:cBhvr>
                                    </p:animEffect>
                                    <p:set>
                                      <p:cBhvr>
                                        <p:cTn id="46" dur="1" fill="hold">
                                          <p:stCondLst>
                                            <p:cond delay="3999"/>
                                          </p:stCondLst>
                                        </p:cTn>
                                        <p:tgtEl>
                                          <p:spTgt spid="29"/>
                                        </p:tgtEl>
                                        <p:attrNameLst>
                                          <p:attrName>style.visibility</p:attrName>
                                        </p:attrNameLst>
                                      </p:cBhvr>
                                      <p:to>
                                        <p:strVal val="hidden"/>
                                      </p:to>
                                    </p:set>
                                  </p:childTnLst>
                                </p:cTn>
                              </p:par>
                              <p:par>
                                <p:cTn id="47" presetID="18" presetClass="exit" presetSubtype="3" fill="hold" nodeType="withEffect">
                                  <p:stCondLst>
                                    <p:cond delay="0"/>
                                  </p:stCondLst>
                                  <p:childTnLst>
                                    <p:animEffect transition="out" filter="strips(upRight)">
                                      <p:cBhvr>
                                        <p:cTn id="48" dur="4000"/>
                                        <p:tgtEl>
                                          <p:spTgt spid="30"/>
                                        </p:tgtEl>
                                      </p:cBhvr>
                                    </p:animEffect>
                                    <p:set>
                                      <p:cBhvr>
                                        <p:cTn id="49" dur="1" fill="hold">
                                          <p:stCondLst>
                                            <p:cond delay="3999"/>
                                          </p:stCondLst>
                                        </p:cTn>
                                        <p:tgtEl>
                                          <p:spTgt spid="30"/>
                                        </p:tgtEl>
                                        <p:attrNameLst>
                                          <p:attrName>style.visibility</p:attrName>
                                        </p:attrNameLst>
                                      </p:cBhvr>
                                      <p:to>
                                        <p:strVal val="hidden"/>
                                      </p:to>
                                    </p:set>
                                  </p:childTnLst>
                                </p:cTn>
                              </p:par>
                              <p:par>
                                <p:cTn id="50" presetID="18" presetClass="exit" presetSubtype="3" fill="hold" nodeType="withEffect">
                                  <p:stCondLst>
                                    <p:cond delay="0"/>
                                  </p:stCondLst>
                                  <p:childTnLst>
                                    <p:animEffect transition="out" filter="strips(upRight)">
                                      <p:cBhvr>
                                        <p:cTn id="51" dur="4000"/>
                                        <p:tgtEl>
                                          <p:spTgt spid="65"/>
                                        </p:tgtEl>
                                      </p:cBhvr>
                                    </p:animEffect>
                                    <p:set>
                                      <p:cBhvr>
                                        <p:cTn id="52" dur="1" fill="hold">
                                          <p:stCondLst>
                                            <p:cond delay="3999"/>
                                          </p:stCondLst>
                                        </p:cTn>
                                        <p:tgtEl>
                                          <p:spTgt spid="65"/>
                                        </p:tgtEl>
                                        <p:attrNameLst>
                                          <p:attrName>style.visibility</p:attrName>
                                        </p:attrNameLst>
                                      </p:cBhvr>
                                      <p:to>
                                        <p:strVal val="hidden"/>
                                      </p:to>
                                    </p:set>
                                  </p:childTnLst>
                                </p:cTn>
                              </p:par>
                              <p:par>
                                <p:cTn id="53" presetID="18" presetClass="exit" presetSubtype="3" fill="hold" nodeType="withEffect">
                                  <p:stCondLst>
                                    <p:cond delay="0"/>
                                  </p:stCondLst>
                                  <p:childTnLst>
                                    <p:animEffect transition="out" filter="strips(upRight)">
                                      <p:cBhvr>
                                        <p:cTn id="54" dur="4000"/>
                                        <p:tgtEl>
                                          <p:spTgt spid="61"/>
                                        </p:tgtEl>
                                      </p:cBhvr>
                                    </p:animEffect>
                                    <p:set>
                                      <p:cBhvr>
                                        <p:cTn id="55" dur="1" fill="hold">
                                          <p:stCondLst>
                                            <p:cond delay="3999"/>
                                          </p:stCondLst>
                                        </p:cTn>
                                        <p:tgtEl>
                                          <p:spTgt spid="61"/>
                                        </p:tgtEl>
                                        <p:attrNameLst>
                                          <p:attrName>style.visibility</p:attrName>
                                        </p:attrNameLst>
                                      </p:cBhvr>
                                      <p:to>
                                        <p:strVal val="hidden"/>
                                      </p:to>
                                    </p:set>
                                  </p:childTnLst>
                                </p:cTn>
                              </p:par>
                              <p:par>
                                <p:cTn id="56" presetID="18" presetClass="exit" presetSubtype="3" fill="hold" nodeType="withEffect">
                                  <p:stCondLst>
                                    <p:cond delay="0"/>
                                  </p:stCondLst>
                                  <p:childTnLst>
                                    <p:animEffect transition="out" filter="strips(upRight)">
                                      <p:cBhvr>
                                        <p:cTn id="57" dur="4000"/>
                                        <p:tgtEl>
                                          <p:spTgt spid="53"/>
                                        </p:tgtEl>
                                      </p:cBhvr>
                                    </p:animEffect>
                                    <p:set>
                                      <p:cBhvr>
                                        <p:cTn id="58" dur="1" fill="hold">
                                          <p:stCondLst>
                                            <p:cond delay="3999"/>
                                          </p:stCondLst>
                                        </p:cTn>
                                        <p:tgtEl>
                                          <p:spTgt spid="53"/>
                                        </p:tgtEl>
                                        <p:attrNameLst>
                                          <p:attrName>style.visibility</p:attrName>
                                        </p:attrNameLst>
                                      </p:cBhvr>
                                      <p:to>
                                        <p:strVal val="hidden"/>
                                      </p:to>
                                    </p:set>
                                  </p:childTnLst>
                                </p:cTn>
                              </p:par>
                              <p:par>
                                <p:cTn id="59" presetID="23" presetClass="entr" presetSubtype="288" fill="hold" nodeType="withEffect">
                                  <p:stCondLst>
                                    <p:cond delay="0"/>
                                  </p:stCondLst>
                                  <p:childTnLst>
                                    <p:set>
                                      <p:cBhvr>
                                        <p:cTn id="60" dur="1" fill="hold">
                                          <p:stCondLst>
                                            <p:cond delay="0"/>
                                          </p:stCondLst>
                                        </p:cTn>
                                        <p:tgtEl>
                                          <p:spTgt spid="36866"/>
                                        </p:tgtEl>
                                        <p:attrNameLst>
                                          <p:attrName>style.visibility</p:attrName>
                                        </p:attrNameLst>
                                      </p:cBhvr>
                                      <p:to>
                                        <p:strVal val="visible"/>
                                      </p:to>
                                    </p:set>
                                    <p:anim calcmode="lin" valueType="num">
                                      <p:cBhvr>
                                        <p:cTn id="61" dur="4000" fill="hold"/>
                                        <p:tgtEl>
                                          <p:spTgt spid="36866"/>
                                        </p:tgtEl>
                                        <p:attrNameLst>
                                          <p:attrName>ppt_w</p:attrName>
                                        </p:attrNameLst>
                                      </p:cBhvr>
                                      <p:tavLst>
                                        <p:tav tm="0">
                                          <p:val>
                                            <p:strVal val="4/3*#ppt_w"/>
                                          </p:val>
                                        </p:tav>
                                        <p:tav tm="100000">
                                          <p:val>
                                            <p:strVal val="#ppt_w"/>
                                          </p:val>
                                        </p:tav>
                                      </p:tavLst>
                                    </p:anim>
                                    <p:anim calcmode="lin" valueType="num">
                                      <p:cBhvr>
                                        <p:cTn id="62" dur="4000" fill="hold"/>
                                        <p:tgtEl>
                                          <p:spTgt spid="36866"/>
                                        </p:tgtEl>
                                        <p:attrNameLst>
                                          <p:attrName>ppt_h</p:attrName>
                                        </p:attrNameLst>
                                      </p:cBhvr>
                                      <p:tavLst>
                                        <p:tav tm="0">
                                          <p:val>
                                            <p:strVal val="4/3*#ppt_h"/>
                                          </p:val>
                                        </p:tav>
                                        <p:tav tm="100000">
                                          <p:val>
                                            <p:strVal val="#ppt_h"/>
                                          </p:val>
                                        </p:tav>
                                      </p:tavLst>
                                    </p:anim>
                                  </p:childTnLst>
                                </p:cTn>
                              </p:par>
                            </p:childTnLst>
                          </p:cTn>
                        </p:par>
                        <p:par>
                          <p:cTn id="63" fill="hold">
                            <p:stCondLst>
                              <p:cond delay="4000"/>
                            </p:stCondLst>
                            <p:childTnLst>
                              <p:par>
                                <p:cTn id="64" presetID="40" presetClass="entr" presetSubtype="0" fill="hold" grpId="0" nodeType="afterEffect">
                                  <p:stCondLst>
                                    <p:cond delay="0"/>
                                  </p:stCondLst>
                                  <p:iterate type="lt">
                                    <p:tmPct val="10000"/>
                                  </p:iterate>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1"/>
                                          </p:val>
                                        </p:tav>
                                        <p:tav tm="100000">
                                          <p:val>
                                            <p:strVal val="#ppt_x"/>
                                          </p:val>
                                        </p:tav>
                                      </p:tavLst>
                                    </p:anim>
                                    <p:anim calcmode="lin" valueType="num">
                                      <p:cBhvr>
                                        <p:cTn id="68"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1 Imagen" descr="10"/>
          <p:cNvPicPr>
            <a:picLocks noGrp="1" noChangeAspect="1"/>
          </p:cNvPicPr>
          <p:nvPr isPhoto="1"/>
        </p:nvPicPr>
        <p:blipFill>
          <a:blip r:embed="rId2" cstate="print"/>
          <a:stretch>
            <a:fillRect/>
          </a:stretch>
        </p:blipFill>
        <p:spPr bwMode="auto">
          <a:xfrm>
            <a:off x="0" y="-1"/>
            <a:ext cx="9144000" cy="5452071"/>
          </a:xfrm>
          <a:prstGeom prst="rect">
            <a:avLst/>
          </a:prstGeom>
          <a:noFill/>
          <a:ln w="9525">
            <a:noFill/>
            <a:miter lim="800000"/>
            <a:headEnd/>
            <a:tailEnd/>
          </a:ln>
        </p:spPr>
      </p:pic>
      <p:pic>
        <p:nvPicPr>
          <p:cNvPr id="18" name="17 Imagen"/>
          <p:cNvPicPr>
            <a:picLocks noChangeAspect="1"/>
          </p:cNvPicPr>
          <p:nvPr/>
        </p:nvPicPr>
        <p:blipFill>
          <a:blip r:embed="rId3"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2339752" y="0"/>
            <a:ext cx="2304256" cy="1729256"/>
          </a:xfrm>
          <a:prstGeom prst="rect">
            <a:avLst/>
          </a:prstGeom>
          <a:solidFill>
            <a:schemeClr val="bg1"/>
          </a:solidFill>
          <a:ln>
            <a:noFill/>
          </a:ln>
        </p:spPr>
      </p:pic>
      <p:pic>
        <p:nvPicPr>
          <p:cNvPr id="23" name="22 Imagen"/>
          <p:cNvPicPr>
            <a:picLocks noChangeAspect="1"/>
          </p:cNvPicPr>
          <p:nvPr/>
        </p:nvPicPr>
        <p:blipFill>
          <a:blip r:embed="rId4"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4644008" y="0"/>
            <a:ext cx="2232248" cy="1729256"/>
          </a:xfrm>
          <a:prstGeom prst="rect">
            <a:avLst/>
          </a:prstGeom>
          <a:solidFill>
            <a:schemeClr val="bg1"/>
          </a:solidFill>
          <a:ln>
            <a:noFill/>
          </a:ln>
        </p:spPr>
      </p:pic>
      <p:pic>
        <p:nvPicPr>
          <p:cNvPr id="31" name="30 Imagen"/>
          <p:cNvPicPr>
            <a:picLocks noChangeAspect="1"/>
          </p:cNvPicPr>
          <p:nvPr/>
        </p:nvPicPr>
        <p:blipFill>
          <a:blip r:embed="rId5"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2141" y="-5637"/>
            <a:ext cx="2337613" cy="1734895"/>
          </a:xfrm>
          <a:prstGeom prst="rect">
            <a:avLst/>
          </a:prstGeom>
          <a:solidFill>
            <a:schemeClr val="bg1"/>
          </a:solidFill>
          <a:ln>
            <a:noFill/>
          </a:ln>
        </p:spPr>
      </p:pic>
      <p:pic>
        <p:nvPicPr>
          <p:cNvPr id="33" name="32 Imagen"/>
          <p:cNvPicPr>
            <a:picLocks noChangeAspect="1"/>
          </p:cNvPicPr>
          <p:nvPr/>
        </p:nvPicPr>
        <p:blipFill>
          <a:blip r:embed="rId6"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6876256" y="0"/>
            <a:ext cx="2267744" cy="1729256"/>
          </a:xfrm>
          <a:prstGeom prst="rect">
            <a:avLst/>
          </a:prstGeom>
          <a:solidFill>
            <a:schemeClr val="bg1"/>
          </a:solidFill>
          <a:ln>
            <a:noFill/>
          </a:ln>
        </p:spPr>
      </p:pic>
      <p:pic>
        <p:nvPicPr>
          <p:cNvPr id="49" name="48 Imagen"/>
          <p:cNvPicPr>
            <a:picLocks noChangeAspect="1"/>
          </p:cNvPicPr>
          <p:nvPr/>
        </p:nvPicPr>
        <p:blipFill>
          <a:blip r:embed="rId7"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2339755" y="3349436"/>
            <a:ext cx="2315319" cy="1794064"/>
          </a:xfrm>
          <a:prstGeom prst="rect">
            <a:avLst/>
          </a:prstGeom>
          <a:solidFill>
            <a:schemeClr val="bg1"/>
          </a:solidFill>
          <a:ln>
            <a:noFill/>
          </a:ln>
        </p:spPr>
      </p:pic>
      <p:pic>
        <p:nvPicPr>
          <p:cNvPr id="51" name="50 Imagen"/>
          <p:cNvPicPr>
            <a:picLocks noChangeAspect="1"/>
          </p:cNvPicPr>
          <p:nvPr/>
        </p:nvPicPr>
        <p:blipFill>
          <a:blip r:embed="rId8"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2816" y="3349438"/>
            <a:ext cx="2342568" cy="1794066"/>
          </a:xfrm>
          <a:prstGeom prst="rect">
            <a:avLst/>
          </a:prstGeom>
          <a:solidFill>
            <a:schemeClr val="bg1"/>
          </a:solidFill>
          <a:ln>
            <a:noFill/>
          </a:ln>
        </p:spPr>
      </p:pic>
      <p:pic>
        <p:nvPicPr>
          <p:cNvPr id="53" name="52 Imagen"/>
          <p:cNvPicPr>
            <a:picLocks noChangeAspect="1"/>
          </p:cNvPicPr>
          <p:nvPr/>
        </p:nvPicPr>
        <p:blipFill>
          <a:blip r:embed="rId3"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2339752" y="1729256"/>
            <a:ext cx="2305794" cy="1620180"/>
          </a:xfrm>
          <a:prstGeom prst="rect">
            <a:avLst/>
          </a:prstGeom>
          <a:solidFill>
            <a:schemeClr val="bg1"/>
          </a:solidFill>
          <a:ln>
            <a:noFill/>
          </a:ln>
        </p:spPr>
      </p:pic>
      <p:pic>
        <p:nvPicPr>
          <p:cNvPr id="59" name="58 Imagen"/>
          <p:cNvPicPr>
            <a:picLocks noChangeAspect="1"/>
          </p:cNvPicPr>
          <p:nvPr/>
        </p:nvPicPr>
        <p:blipFill>
          <a:blip r:embed="rId9"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6876257" y="3349437"/>
            <a:ext cx="2267744" cy="1794064"/>
          </a:xfrm>
          <a:prstGeom prst="rect">
            <a:avLst/>
          </a:prstGeom>
          <a:solidFill>
            <a:schemeClr val="bg1"/>
          </a:solidFill>
          <a:ln>
            <a:noFill/>
          </a:ln>
        </p:spPr>
      </p:pic>
      <p:pic>
        <p:nvPicPr>
          <p:cNvPr id="60" name="59 Imagen"/>
          <p:cNvPicPr>
            <a:picLocks noChangeAspect="1"/>
          </p:cNvPicPr>
          <p:nvPr/>
        </p:nvPicPr>
        <p:blipFill>
          <a:blip r:embed="rId10"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4644008" y="3349437"/>
            <a:ext cx="2233786" cy="1794064"/>
          </a:xfrm>
          <a:prstGeom prst="rect">
            <a:avLst/>
          </a:prstGeom>
          <a:solidFill>
            <a:schemeClr val="bg1"/>
          </a:solidFill>
          <a:ln>
            <a:noFill/>
          </a:ln>
        </p:spPr>
      </p:pic>
      <p:pic>
        <p:nvPicPr>
          <p:cNvPr id="65" name="64 Imagen"/>
          <p:cNvPicPr>
            <a:picLocks noChangeAspect="1"/>
          </p:cNvPicPr>
          <p:nvPr/>
        </p:nvPicPr>
        <p:blipFill>
          <a:blip r:embed="rId11"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4644011" y="1729256"/>
            <a:ext cx="2243311" cy="1620180"/>
          </a:xfrm>
          <a:prstGeom prst="rect">
            <a:avLst/>
          </a:prstGeom>
          <a:solidFill>
            <a:schemeClr val="bg1"/>
          </a:solidFill>
          <a:ln>
            <a:noFill/>
          </a:ln>
        </p:spPr>
      </p:pic>
      <p:pic>
        <p:nvPicPr>
          <p:cNvPr id="66" name="65 Imagen"/>
          <p:cNvPicPr>
            <a:picLocks noChangeAspect="1"/>
          </p:cNvPicPr>
          <p:nvPr/>
        </p:nvPicPr>
        <p:blipFill>
          <a:blip r:embed="rId5"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0" y="1729256"/>
            <a:ext cx="2339752" cy="1620180"/>
          </a:xfrm>
          <a:prstGeom prst="rect">
            <a:avLst/>
          </a:prstGeom>
          <a:solidFill>
            <a:schemeClr val="bg1"/>
          </a:solidFill>
          <a:ln>
            <a:noFill/>
          </a:ln>
        </p:spPr>
      </p:pic>
      <p:pic>
        <p:nvPicPr>
          <p:cNvPr id="68" name="67 Imagen"/>
          <p:cNvPicPr>
            <a:picLocks noChangeAspect="1"/>
          </p:cNvPicPr>
          <p:nvPr/>
        </p:nvPicPr>
        <p:blipFill>
          <a:blip r:embed="rId6" cstate="print">
            <a:clrChange>
              <a:clrFrom>
                <a:srgbClr val="8B0393"/>
              </a:clrFrom>
              <a:clrTo>
                <a:srgbClr val="8B0393">
                  <a:alpha val="0"/>
                </a:srgbClr>
              </a:clrTo>
            </a:clrChange>
            <a:duotone>
              <a:srgbClr val="AC956E">
                <a:shade val="45000"/>
                <a:satMod val="135000"/>
              </a:srgbClr>
              <a:prstClr val="white"/>
            </a:duotone>
            <a:extLst/>
          </a:blip>
          <a:stretch>
            <a:fillRect/>
          </a:stretch>
        </p:blipFill>
        <p:spPr>
          <a:xfrm>
            <a:off x="6876256" y="1729256"/>
            <a:ext cx="2267744" cy="1620180"/>
          </a:xfrm>
          <a:prstGeom prst="rect">
            <a:avLst/>
          </a:prstGeom>
          <a:solidFill>
            <a:schemeClr val="bg1"/>
          </a:solidFill>
          <a:ln>
            <a:noFill/>
          </a:ln>
        </p:spPr>
      </p:pic>
      <p:sp>
        <p:nvSpPr>
          <p:cNvPr id="15" name="14 CuadroTexto"/>
          <p:cNvSpPr txBox="1"/>
          <p:nvPr/>
        </p:nvSpPr>
        <p:spPr>
          <a:xfrm>
            <a:off x="539552"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pequeña línea Goya-Diego de León fue cerrada y utilizada como arsenal. En el túnel entre Lista y Diego de León, cerca de 300 trabajadores rellenaban obuses y proyectiles. El 10 de enero de 1938 uno de los artefactos explosionó y </a:t>
            </a:r>
            <a:r>
              <a:rPr lang="es-ES" i="1" dirty="0" smtClean="0">
                <a:effectLst>
                  <a:glow rad="101600">
                    <a:srgbClr val="C00000">
                      <a:alpha val="60000"/>
                    </a:srgbClr>
                  </a:glow>
                  <a:outerShdw blurRad="38100" dist="38100" dir="2700000" algn="tl">
                    <a:srgbClr val="000000">
                      <a:alpha val="43137"/>
                    </a:srgbClr>
                  </a:outerShdw>
                </a:effectLst>
              </a:rPr>
              <a:t>perdieron la vida </a:t>
            </a:r>
            <a:r>
              <a:rPr lang="es-ES" i="1" dirty="0" smtClean="0">
                <a:effectLst>
                  <a:glow rad="101600">
                    <a:srgbClr val="C00000">
                      <a:alpha val="60000"/>
                    </a:srgbClr>
                  </a:glow>
                  <a:outerShdw blurRad="38100" dist="38100" dir="2700000" algn="tl">
                    <a:srgbClr val="000000">
                      <a:alpha val="43137"/>
                    </a:srgbClr>
                  </a:outerShdw>
                </a:effectLst>
              </a:rPr>
              <a:t>18 hombres y 45 mujeres.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peelOff"/>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31"/>
                                        </p:tgtEl>
                                      </p:cBhvr>
                                    </p:animEffect>
                                    <p:set>
                                      <p:cBhvr>
                                        <p:cTn id="7" dur="1" fill="hold">
                                          <p:stCondLst>
                                            <p:cond delay="3999"/>
                                          </p:stCondLst>
                                        </p:cTn>
                                        <p:tgtEl>
                                          <p:spTgt spid="31"/>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4000"/>
                                        <p:tgtEl>
                                          <p:spTgt spid="66"/>
                                        </p:tgtEl>
                                      </p:cBhvr>
                                    </p:animEffect>
                                    <p:set>
                                      <p:cBhvr>
                                        <p:cTn id="10" dur="1" fill="hold">
                                          <p:stCondLst>
                                            <p:cond delay="3999"/>
                                          </p:stCondLst>
                                        </p:cTn>
                                        <p:tgtEl>
                                          <p:spTgt spid="66"/>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51"/>
                                        </p:tgtEl>
                                      </p:cBhvr>
                                    </p:animEffect>
                                    <p:set>
                                      <p:cBhvr>
                                        <p:cTn id="13" dur="1" fill="hold">
                                          <p:stCondLst>
                                            <p:cond delay="3999"/>
                                          </p:stCondLst>
                                        </p:cTn>
                                        <p:tgtEl>
                                          <p:spTgt spid="51"/>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4000"/>
                                        <p:tgtEl>
                                          <p:spTgt spid="23"/>
                                        </p:tgtEl>
                                      </p:cBhvr>
                                    </p:animEffect>
                                    <p:set>
                                      <p:cBhvr>
                                        <p:cTn id="16" dur="1" fill="hold">
                                          <p:stCondLst>
                                            <p:cond delay="3999"/>
                                          </p:stCondLst>
                                        </p:cTn>
                                        <p:tgtEl>
                                          <p:spTgt spid="23"/>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4000"/>
                                        <p:tgtEl>
                                          <p:spTgt spid="65"/>
                                        </p:tgtEl>
                                      </p:cBhvr>
                                    </p:animEffect>
                                    <p:set>
                                      <p:cBhvr>
                                        <p:cTn id="19" dur="1" fill="hold">
                                          <p:stCondLst>
                                            <p:cond delay="3999"/>
                                          </p:stCondLst>
                                        </p:cTn>
                                        <p:tgtEl>
                                          <p:spTgt spid="65"/>
                                        </p:tgtEl>
                                        <p:attrNameLst>
                                          <p:attrName>style.visibility</p:attrName>
                                        </p:attrNameLst>
                                      </p:cBhvr>
                                      <p:to>
                                        <p:strVal val="hidden"/>
                                      </p:to>
                                    </p:set>
                                  </p:childTnLst>
                                </p:cTn>
                              </p:par>
                              <p:par>
                                <p:cTn id="20" presetID="18" presetClass="exit" presetSubtype="12" fill="hold" nodeType="withEffect">
                                  <p:stCondLst>
                                    <p:cond delay="0"/>
                                  </p:stCondLst>
                                  <p:childTnLst>
                                    <p:animEffect transition="out" filter="strips(downLeft)">
                                      <p:cBhvr>
                                        <p:cTn id="21" dur="4000"/>
                                        <p:tgtEl>
                                          <p:spTgt spid="60"/>
                                        </p:tgtEl>
                                      </p:cBhvr>
                                    </p:animEffect>
                                    <p:set>
                                      <p:cBhvr>
                                        <p:cTn id="22" dur="1" fill="hold">
                                          <p:stCondLst>
                                            <p:cond delay="3999"/>
                                          </p:stCondLst>
                                        </p:cTn>
                                        <p:tgtEl>
                                          <p:spTgt spid="60"/>
                                        </p:tgtEl>
                                        <p:attrNameLst>
                                          <p:attrName>style.visibility</p:attrName>
                                        </p:attrNameLst>
                                      </p:cBhvr>
                                      <p:to>
                                        <p:strVal val="hidden"/>
                                      </p:to>
                                    </p:set>
                                  </p:childTnLst>
                                </p:cTn>
                              </p:par>
                              <p:par>
                                <p:cTn id="23" presetID="18" presetClass="exit" presetSubtype="3" fill="hold" nodeType="withEffect">
                                  <p:stCondLst>
                                    <p:cond delay="0"/>
                                  </p:stCondLst>
                                  <p:childTnLst>
                                    <p:animEffect transition="out" filter="strips(upRight)">
                                      <p:cBhvr>
                                        <p:cTn id="24" dur="4000"/>
                                        <p:tgtEl>
                                          <p:spTgt spid="18"/>
                                        </p:tgtEl>
                                      </p:cBhvr>
                                    </p:animEffect>
                                    <p:set>
                                      <p:cBhvr>
                                        <p:cTn id="25" dur="1" fill="hold">
                                          <p:stCondLst>
                                            <p:cond delay="3999"/>
                                          </p:stCondLst>
                                        </p:cTn>
                                        <p:tgtEl>
                                          <p:spTgt spid="18"/>
                                        </p:tgtEl>
                                        <p:attrNameLst>
                                          <p:attrName>style.visibility</p:attrName>
                                        </p:attrNameLst>
                                      </p:cBhvr>
                                      <p:to>
                                        <p:strVal val="hidden"/>
                                      </p:to>
                                    </p:set>
                                  </p:childTnLst>
                                </p:cTn>
                              </p:par>
                              <p:par>
                                <p:cTn id="26" presetID="18" presetClass="exit" presetSubtype="3" fill="hold" nodeType="withEffect">
                                  <p:stCondLst>
                                    <p:cond delay="0"/>
                                  </p:stCondLst>
                                  <p:childTnLst>
                                    <p:animEffect transition="out" filter="strips(upRight)">
                                      <p:cBhvr>
                                        <p:cTn id="27" dur="4000"/>
                                        <p:tgtEl>
                                          <p:spTgt spid="53"/>
                                        </p:tgtEl>
                                      </p:cBhvr>
                                    </p:animEffect>
                                    <p:set>
                                      <p:cBhvr>
                                        <p:cTn id="28" dur="1" fill="hold">
                                          <p:stCondLst>
                                            <p:cond delay="3999"/>
                                          </p:stCondLst>
                                        </p:cTn>
                                        <p:tgtEl>
                                          <p:spTgt spid="53"/>
                                        </p:tgtEl>
                                        <p:attrNameLst>
                                          <p:attrName>style.visibility</p:attrName>
                                        </p:attrNameLst>
                                      </p:cBhvr>
                                      <p:to>
                                        <p:strVal val="hidden"/>
                                      </p:to>
                                    </p:set>
                                  </p:childTnLst>
                                </p:cTn>
                              </p:par>
                              <p:par>
                                <p:cTn id="29" presetID="18" presetClass="exit" presetSubtype="3" fill="hold" nodeType="withEffect">
                                  <p:stCondLst>
                                    <p:cond delay="0"/>
                                  </p:stCondLst>
                                  <p:childTnLst>
                                    <p:animEffect transition="out" filter="strips(upRight)">
                                      <p:cBhvr>
                                        <p:cTn id="30" dur="4000"/>
                                        <p:tgtEl>
                                          <p:spTgt spid="49"/>
                                        </p:tgtEl>
                                      </p:cBhvr>
                                    </p:animEffect>
                                    <p:set>
                                      <p:cBhvr>
                                        <p:cTn id="31" dur="1" fill="hold">
                                          <p:stCondLst>
                                            <p:cond delay="3999"/>
                                          </p:stCondLst>
                                        </p:cTn>
                                        <p:tgtEl>
                                          <p:spTgt spid="49"/>
                                        </p:tgtEl>
                                        <p:attrNameLst>
                                          <p:attrName>style.visibility</p:attrName>
                                        </p:attrNameLst>
                                      </p:cBhvr>
                                      <p:to>
                                        <p:strVal val="hidden"/>
                                      </p:to>
                                    </p:set>
                                  </p:childTnLst>
                                </p:cTn>
                              </p:par>
                              <p:par>
                                <p:cTn id="32" presetID="18" presetClass="exit" presetSubtype="3" fill="hold" nodeType="withEffect">
                                  <p:stCondLst>
                                    <p:cond delay="0"/>
                                  </p:stCondLst>
                                  <p:childTnLst>
                                    <p:animEffect transition="out" filter="strips(upRight)">
                                      <p:cBhvr>
                                        <p:cTn id="33" dur="4000"/>
                                        <p:tgtEl>
                                          <p:spTgt spid="59"/>
                                        </p:tgtEl>
                                      </p:cBhvr>
                                    </p:animEffect>
                                    <p:set>
                                      <p:cBhvr>
                                        <p:cTn id="34" dur="1" fill="hold">
                                          <p:stCondLst>
                                            <p:cond delay="3999"/>
                                          </p:stCondLst>
                                        </p:cTn>
                                        <p:tgtEl>
                                          <p:spTgt spid="59"/>
                                        </p:tgtEl>
                                        <p:attrNameLst>
                                          <p:attrName>style.visibility</p:attrName>
                                        </p:attrNameLst>
                                      </p:cBhvr>
                                      <p:to>
                                        <p:strVal val="hidden"/>
                                      </p:to>
                                    </p:set>
                                  </p:childTnLst>
                                </p:cTn>
                              </p:par>
                              <p:par>
                                <p:cTn id="35" presetID="18" presetClass="exit" presetSubtype="3" fill="hold" nodeType="withEffect">
                                  <p:stCondLst>
                                    <p:cond delay="0"/>
                                  </p:stCondLst>
                                  <p:childTnLst>
                                    <p:animEffect transition="out" filter="strips(upRight)">
                                      <p:cBhvr>
                                        <p:cTn id="36" dur="4000"/>
                                        <p:tgtEl>
                                          <p:spTgt spid="68"/>
                                        </p:tgtEl>
                                      </p:cBhvr>
                                    </p:animEffect>
                                    <p:set>
                                      <p:cBhvr>
                                        <p:cTn id="37" dur="1" fill="hold">
                                          <p:stCondLst>
                                            <p:cond delay="3999"/>
                                          </p:stCondLst>
                                        </p:cTn>
                                        <p:tgtEl>
                                          <p:spTgt spid="68"/>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4000"/>
                                        <p:tgtEl>
                                          <p:spTgt spid="33"/>
                                        </p:tgtEl>
                                      </p:cBhvr>
                                    </p:animEffect>
                                    <p:set>
                                      <p:cBhvr>
                                        <p:cTn id="40" dur="1" fill="hold">
                                          <p:stCondLst>
                                            <p:cond delay="3999"/>
                                          </p:stCondLst>
                                        </p:cTn>
                                        <p:tgtEl>
                                          <p:spTgt spid="33"/>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37890"/>
                                        </p:tgtEl>
                                        <p:attrNameLst>
                                          <p:attrName>style.visibility</p:attrName>
                                        </p:attrNameLst>
                                      </p:cBhvr>
                                      <p:to>
                                        <p:strVal val="visible"/>
                                      </p:to>
                                    </p:set>
                                    <p:anim calcmode="lin" valueType="num">
                                      <p:cBhvr>
                                        <p:cTn id="43" dur="4000" fill="hold"/>
                                        <p:tgtEl>
                                          <p:spTgt spid="37890"/>
                                        </p:tgtEl>
                                        <p:attrNameLst>
                                          <p:attrName>ppt_w</p:attrName>
                                        </p:attrNameLst>
                                      </p:cBhvr>
                                      <p:tavLst>
                                        <p:tav tm="0">
                                          <p:val>
                                            <p:strVal val="2/3*#ppt_w"/>
                                          </p:val>
                                        </p:tav>
                                        <p:tav tm="100000">
                                          <p:val>
                                            <p:strVal val="#ppt_w"/>
                                          </p:val>
                                        </p:tav>
                                      </p:tavLst>
                                    </p:anim>
                                    <p:anim calcmode="lin" valueType="num">
                                      <p:cBhvr>
                                        <p:cTn id="44" dur="4000" fill="hold"/>
                                        <p:tgtEl>
                                          <p:spTgt spid="37890"/>
                                        </p:tgtEl>
                                        <p:attrNameLst>
                                          <p:attrName>ppt_h</p:attrName>
                                        </p:attrNameLst>
                                      </p:cBhvr>
                                      <p:tavLst>
                                        <p:tav tm="0">
                                          <p:val>
                                            <p:strVal val="2/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65d41e25da1cc756e4bb6c57321be7e.jpg"/>
          <p:cNvPicPr>
            <a:picLocks noChangeAspect="1"/>
          </p:cNvPicPr>
          <p:nvPr/>
        </p:nvPicPr>
        <p:blipFill>
          <a:blip r:embed="rId2" cstate="print"/>
          <a:stretch>
            <a:fillRect/>
          </a:stretch>
        </p:blipFill>
        <p:spPr bwMode="auto">
          <a:xfrm>
            <a:off x="0" y="0"/>
            <a:ext cx="9143999" cy="6388174"/>
          </a:xfrm>
          <a:prstGeom prst="rect">
            <a:avLst/>
          </a:prstGeom>
          <a:noFill/>
          <a:ln w="9525">
            <a:noFill/>
            <a:miter lim="800000"/>
            <a:headEnd/>
            <a:tailEnd/>
          </a:ln>
        </p:spPr>
      </p:pic>
      <p:pic>
        <p:nvPicPr>
          <p:cNvPr id="5" name="4 Imagen" descr="965d41e25da1cc756e4bb6c57321be7e.jpg"/>
          <p:cNvPicPr>
            <a:picLocks noChangeAspect="1"/>
          </p:cNvPicPr>
          <p:nvPr/>
        </p:nvPicPr>
        <p:blipFill>
          <a:blip r:embed="rId2" cstate="print"/>
          <a:stretch>
            <a:fillRect/>
          </a:stretch>
        </p:blipFill>
        <p:spPr bwMode="auto">
          <a:xfrm>
            <a:off x="0" y="0"/>
            <a:ext cx="9143999" cy="6388174"/>
          </a:xfrm>
          <a:prstGeom prst="rect">
            <a:avLst/>
          </a:prstGeom>
          <a:noFill/>
          <a:ln w="9525">
            <a:noFill/>
            <a:miter lim="800000"/>
            <a:headEnd/>
            <a:tailEnd/>
          </a:ln>
        </p:spPr>
      </p:pic>
      <p:pic>
        <p:nvPicPr>
          <p:cNvPr id="6" name="5 Imagen" descr="965d41e25da1cc756e4bb6c57321be7e.jpg"/>
          <p:cNvPicPr>
            <a:picLocks noChangeAspect="1"/>
          </p:cNvPicPr>
          <p:nvPr/>
        </p:nvPicPr>
        <p:blipFill>
          <a:blip r:embed="rId2" cstate="print"/>
          <a:stretch>
            <a:fillRect/>
          </a:stretch>
        </p:blipFill>
        <p:spPr bwMode="auto">
          <a:xfrm>
            <a:off x="0" y="0"/>
            <a:ext cx="9143999" cy="6388174"/>
          </a:xfrm>
          <a:prstGeom prst="rect">
            <a:avLst/>
          </a:prstGeom>
          <a:noFill/>
          <a:ln w="9525">
            <a:noFill/>
            <a:miter lim="800000"/>
            <a:headEnd/>
            <a:tailEnd/>
          </a:ln>
        </p:spPr>
      </p:pic>
      <p:sp>
        <p:nvSpPr>
          <p:cNvPr id="7" name="6 CuadroTexto"/>
          <p:cNvSpPr txBox="1"/>
          <p:nvPr/>
        </p:nvSpPr>
        <p:spPr>
          <a:xfrm>
            <a:off x="683568"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servicio del metro de Madrid estuvo abierto durante toda la Guerra Civil española. Los madrileños usaban de noche las estaciones de metro para refugiarse de los bombardeos.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12"/>
          <p:cNvPicPr>
            <a:picLocks noGrp="1" noChangeAspect="1"/>
          </p:cNvPicPr>
          <p:nvPr isPhoto="1"/>
        </p:nvPicPr>
        <p:blipFill>
          <a:blip r:embed="rId2" cstate="print"/>
          <a:stretch>
            <a:fillRect/>
          </a:stretch>
        </p:blipFill>
        <p:spPr bwMode="auto">
          <a:xfrm>
            <a:off x="0" y="0"/>
            <a:ext cx="9144000" cy="5668095"/>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6156176" y="0"/>
            <a:ext cx="1512168" cy="1794064"/>
          </a:xfrm>
          <a:prstGeom prst="rect">
            <a:avLst/>
          </a:prstGeom>
          <a:solidFill>
            <a:schemeClr val="bg1"/>
          </a:solidFill>
          <a:ln>
            <a:noFill/>
          </a:ln>
        </p:spPr>
      </p:pic>
      <p:pic>
        <p:nvPicPr>
          <p:cNvPr id="5" name="4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4572000" y="0"/>
            <a:ext cx="1584176" cy="1794064"/>
          </a:xfrm>
          <a:prstGeom prst="rect">
            <a:avLst/>
          </a:prstGeom>
          <a:solidFill>
            <a:schemeClr val="bg1"/>
          </a:solidFill>
          <a:ln>
            <a:noFill/>
          </a:ln>
        </p:spPr>
      </p:pic>
      <p:pic>
        <p:nvPicPr>
          <p:cNvPr id="6" name="5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3059832" y="0"/>
            <a:ext cx="1512168" cy="1794064"/>
          </a:xfrm>
          <a:prstGeom prst="rect">
            <a:avLst/>
          </a:prstGeom>
          <a:solidFill>
            <a:schemeClr val="bg1"/>
          </a:solidFill>
          <a:ln>
            <a:noFill/>
          </a:ln>
        </p:spPr>
      </p:pic>
      <p:pic>
        <p:nvPicPr>
          <p:cNvPr id="7" name="6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28162" y="0"/>
            <a:ext cx="1575825" cy="1794064"/>
          </a:xfrm>
          <a:prstGeom prst="rect">
            <a:avLst/>
          </a:prstGeom>
          <a:solidFill>
            <a:schemeClr val="bg1"/>
          </a:solidFill>
          <a:ln>
            <a:noFill/>
          </a:ln>
        </p:spPr>
      </p:pic>
      <p:pic>
        <p:nvPicPr>
          <p:cNvPr id="8" name="7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1547664" y="0"/>
            <a:ext cx="1512168" cy="1794064"/>
          </a:xfrm>
          <a:prstGeom prst="rect">
            <a:avLst/>
          </a:prstGeom>
          <a:solidFill>
            <a:schemeClr val="bg1"/>
          </a:solidFill>
          <a:ln>
            <a:noFill/>
          </a:ln>
        </p:spPr>
      </p:pic>
      <p:pic>
        <p:nvPicPr>
          <p:cNvPr id="10" name="9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7668344" y="0"/>
            <a:ext cx="1464176" cy="1794064"/>
          </a:xfrm>
          <a:prstGeom prst="rect">
            <a:avLst/>
          </a:prstGeom>
          <a:solidFill>
            <a:schemeClr val="bg1"/>
          </a:solidFill>
          <a:ln>
            <a:noFill/>
          </a:ln>
        </p:spPr>
      </p:pic>
      <p:pic>
        <p:nvPicPr>
          <p:cNvPr id="40" name="39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6156176" y="1794064"/>
            <a:ext cx="1512168" cy="1749794"/>
          </a:xfrm>
          <a:prstGeom prst="rect">
            <a:avLst/>
          </a:prstGeom>
          <a:solidFill>
            <a:schemeClr val="bg1"/>
          </a:solidFill>
          <a:ln>
            <a:noFill/>
          </a:ln>
        </p:spPr>
      </p:pic>
      <p:pic>
        <p:nvPicPr>
          <p:cNvPr id="41" name="40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4572000" y="1794064"/>
            <a:ext cx="1584176" cy="1749794"/>
          </a:xfrm>
          <a:prstGeom prst="rect">
            <a:avLst/>
          </a:prstGeom>
          <a:solidFill>
            <a:schemeClr val="bg1"/>
          </a:solidFill>
          <a:ln>
            <a:noFill/>
          </a:ln>
        </p:spPr>
      </p:pic>
      <p:pic>
        <p:nvPicPr>
          <p:cNvPr id="42" name="41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3059832" y="1794064"/>
            <a:ext cx="1512168" cy="1749794"/>
          </a:xfrm>
          <a:prstGeom prst="rect">
            <a:avLst/>
          </a:prstGeom>
          <a:solidFill>
            <a:schemeClr val="bg1"/>
          </a:solidFill>
          <a:ln>
            <a:noFill/>
          </a:ln>
        </p:spPr>
      </p:pic>
      <p:pic>
        <p:nvPicPr>
          <p:cNvPr id="43" name="42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1566" y="1794064"/>
            <a:ext cx="1546098" cy="1749794"/>
          </a:xfrm>
          <a:prstGeom prst="rect">
            <a:avLst/>
          </a:prstGeom>
          <a:solidFill>
            <a:schemeClr val="bg1"/>
          </a:solidFill>
          <a:ln>
            <a:noFill/>
          </a:ln>
        </p:spPr>
      </p:pic>
      <p:pic>
        <p:nvPicPr>
          <p:cNvPr id="44" name="43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1547664" y="1794064"/>
            <a:ext cx="1516384" cy="1749794"/>
          </a:xfrm>
          <a:prstGeom prst="rect">
            <a:avLst/>
          </a:prstGeom>
          <a:solidFill>
            <a:schemeClr val="bg1"/>
          </a:solidFill>
          <a:ln>
            <a:noFill/>
          </a:ln>
        </p:spPr>
      </p:pic>
      <p:pic>
        <p:nvPicPr>
          <p:cNvPr id="46" name="45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7650100" y="1794064"/>
            <a:ext cx="1493903" cy="1749794"/>
          </a:xfrm>
          <a:prstGeom prst="rect">
            <a:avLst/>
          </a:prstGeom>
          <a:solidFill>
            <a:schemeClr val="bg1"/>
          </a:solidFill>
          <a:ln>
            <a:noFill/>
          </a:ln>
        </p:spPr>
      </p:pic>
      <p:pic>
        <p:nvPicPr>
          <p:cNvPr id="67" name="66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6156176" y="3543859"/>
            <a:ext cx="1512168" cy="1599642"/>
          </a:xfrm>
          <a:prstGeom prst="rect">
            <a:avLst/>
          </a:prstGeom>
          <a:solidFill>
            <a:schemeClr val="bg1"/>
          </a:solidFill>
          <a:ln>
            <a:noFill/>
          </a:ln>
        </p:spPr>
      </p:pic>
      <p:pic>
        <p:nvPicPr>
          <p:cNvPr id="68" name="67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4572003" y="3543859"/>
            <a:ext cx="1584175" cy="1599642"/>
          </a:xfrm>
          <a:prstGeom prst="rect">
            <a:avLst/>
          </a:prstGeom>
          <a:solidFill>
            <a:schemeClr val="bg1"/>
          </a:solidFill>
          <a:ln>
            <a:noFill/>
          </a:ln>
        </p:spPr>
      </p:pic>
      <p:pic>
        <p:nvPicPr>
          <p:cNvPr id="69" name="68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3059832" y="3543859"/>
            <a:ext cx="1512168" cy="1599642"/>
          </a:xfrm>
          <a:prstGeom prst="rect">
            <a:avLst/>
          </a:prstGeom>
          <a:solidFill>
            <a:schemeClr val="bg1"/>
          </a:solidFill>
          <a:ln>
            <a:noFill/>
          </a:ln>
        </p:spPr>
      </p:pic>
      <p:pic>
        <p:nvPicPr>
          <p:cNvPr id="70" name="69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35816" y="3543859"/>
            <a:ext cx="1583479" cy="1599642"/>
          </a:xfrm>
          <a:prstGeom prst="rect">
            <a:avLst/>
          </a:prstGeom>
          <a:solidFill>
            <a:schemeClr val="bg1"/>
          </a:solidFill>
          <a:ln>
            <a:noFill/>
          </a:ln>
        </p:spPr>
      </p:pic>
      <p:pic>
        <p:nvPicPr>
          <p:cNvPr id="71" name="70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1547664" y="3543859"/>
            <a:ext cx="1516384" cy="1599642"/>
          </a:xfrm>
          <a:prstGeom prst="rect">
            <a:avLst/>
          </a:prstGeom>
          <a:solidFill>
            <a:schemeClr val="bg1"/>
          </a:solidFill>
          <a:ln>
            <a:noFill/>
          </a:ln>
        </p:spPr>
      </p:pic>
      <p:pic>
        <p:nvPicPr>
          <p:cNvPr id="73" name="72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7668344" y="3543859"/>
            <a:ext cx="1475656" cy="1599642"/>
          </a:xfrm>
          <a:prstGeom prst="rect">
            <a:avLst/>
          </a:prstGeom>
          <a:solidFill>
            <a:schemeClr val="bg1"/>
          </a:solidFill>
          <a:ln>
            <a:noFill/>
          </a:ln>
        </p:spPr>
      </p:pic>
      <p:sp>
        <p:nvSpPr>
          <p:cNvPr id="21" name="20 CuadroTexto"/>
          <p:cNvSpPr txBox="1"/>
          <p:nvPr/>
        </p:nvSpPr>
        <p:spPr>
          <a:xfrm>
            <a:off x="971600" y="4299942"/>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lugar se convirtió en un hogar y refugio para todos los madrileños que perdieron sus casas en los ataques aéreos.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ripple dir="lu"/>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43"/>
                                        </p:tgtEl>
                                      </p:cBhvr>
                                    </p:animEffect>
                                    <p:set>
                                      <p:cBhvr>
                                        <p:cTn id="16" dur="1" fill="hold">
                                          <p:stCondLst>
                                            <p:cond delay="3999"/>
                                          </p:stCondLst>
                                        </p:cTn>
                                        <p:tgtEl>
                                          <p:spTgt spid="43"/>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42"/>
                                        </p:tgtEl>
                                      </p:cBhvr>
                                    </p:animEffect>
                                    <p:set>
                                      <p:cBhvr>
                                        <p:cTn id="19" dur="1" fill="hold">
                                          <p:stCondLst>
                                            <p:cond delay="3999"/>
                                          </p:stCondLst>
                                        </p:cTn>
                                        <p:tgtEl>
                                          <p:spTgt spid="42"/>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46"/>
                                        </p:tgtEl>
                                      </p:cBhvr>
                                    </p:animEffect>
                                    <p:set>
                                      <p:cBhvr>
                                        <p:cTn id="22" dur="1" fill="hold">
                                          <p:stCondLst>
                                            <p:cond delay="3999"/>
                                          </p:stCondLst>
                                        </p:cTn>
                                        <p:tgtEl>
                                          <p:spTgt spid="46"/>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67"/>
                                        </p:tgtEl>
                                      </p:cBhvr>
                                    </p:animEffect>
                                    <p:set>
                                      <p:cBhvr>
                                        <p:cTn id="25" dur="1" fill="hold">
                                          <p:stCondLst>
                                            <p:cond delay="3999"/>
                                          </p:stCondLst>
                                        </p:cTn>
                                        <p:tgtEl>
                                          <p:spTgt spid="67"/>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4000"/>
                                        <p:tgtEl>
                                          <p:spTgt spid="68"/>
                                        </p:tgtEl>
                                      </p:cBhvr>
                                    </p:animEffect>
                                    <p:set>
                                      <p:cBhvr>
                                        <p:cTn id="28" dur="1" fill="hold">
                                          <p:stCondLst>
                                            <p:cond delay="3999"/>
                                          </p:stCondLst>
                                        </p:cTn>
                                        <p:tgtEl>
                                          <p:spTgt spid="68"/>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4000"/>
                                        <p:tgtEl>
                                          <p:spTgt spid="71"/>
                                        </p:tgtEl>
                                      </p:cBhvr>
                                    </p:animEffect>
                                    <p:set>
                                      <p:cBhvr>
                                        <p:cTn id="31" dur="1" fill="hold">
                                          <p:stCondLst>
                                            <p:cond delay="3999"/>
                                          </p:stCondLst>
                                        </p:cTn>
                                        <p:tgtEl>
                                          <p:spTgt spid="71"/>
                                        </p:tgtEl>
                                        <p:attrNameLst>
                                          <p:attrName>style.visibility</p:attrName>
                                        </p:attrNameLst>
                                      </p:cBhvr>
                                      <p:to>
                                        <p:strVal val="hidden"/>
                                      </p:to>
                                    </p:set>
                                  </p:childTnLst>
                                </p:cTn>
                              </p:par>
                              <p:par>
                                <p:cTn id="32" presetID="8" presetClass="exit" presetSubtype="16" fill="hold" nodeType="withEffect">
                                  <p:stCondLst>
                                    <p:cond delay="0"/>
                                  </p:stCondLst>
                                  <p:childTnLst>
                                    <p:animEffect transition="out" filter="diamond(in)">
                                      <p:cBhvr>
                                        <p:cTn id="33" dur="4000"/>
                                        <p:tgtEl>
                                          <p:spTgt spid="8"/>
                                        </p:tgtEl>
                                      </p:cBhvr>
                                    </p:animEffect>
                                    <p:set>
                                      <p:cBhvr>
                                        <p:cTn id="34" dur="1" fill="hold">
                                          <p:stCondLst>
                                            <p:cond delay="3999"/>
                                          </p:stCondLst>
                                        </p:cTn>
                                        <p:tgtEl>
                                          <p:spTgt spid="8"/>
                                        </p:tgtEl>
                                        <p:attrNameLst>
                                          <p:attrName>style.visibility</p:attrName>
                                        </p:attrNameLst>
                                      </p:cBhvr>
                                      <p:to>
                                        <p:strVal val="hidden"/>
                                      </p:to>
                                    </p:set>
                                  </p:childTnLst>
                                </p:cTn>
                              </p:par>
                              <p:par>
                                <p:cTn id="35" presetID="8" presetClass="exit" presetSubtype="16" fill="hold" nodeType="withEffect">
                                  <p:stCondLst>
                                    <p:cond delay="0"/>
                                  </p:stCondLst>
                                  <p:childTnLst>
                                    <p:animEffect transition="out" filter="diamond(in)">
                                      <p:cBhvr>
                                        <p:cTn id="36" dur="4000"/>
                                        <p:tgtEl>
                                          <p:spTgt spid="5"/>
                                        </p:tgtEl>
                                      </p:cBhvr>
                                    </p:animEffect>
                                    <p:set>
                                      <p:cBhvr>
                                        <p:cTn id="37" dur="1" fill="hold">
                                          <p:stCondLst>
                                            <p:cond delay="3999"/>
                                          </p:stCondLst>
                                        </p:cTn>
                                        <p:tgtEl>
                                          <p:spTgt spid="5"/>
                                        </p:tgtEl>
                                        <p:attrNameLst>
                                          <p:attrName>style.visibility</p:attrName>
                                        </p:attrNameLst>
                                      </p:cBhvr>
                                      <p:to>
                                        <p:strVal val="hidden"/>
                                      </p:to>
                                    </p:set>
                                  </p:childTnLst>
                                </p:cTn>
                              </p:par>
                              <p:par>
                                <p:cTn id="38" presetID="8" presetClass="exit" presetSubtype="16" fill="hold" nodeType="withEffect">
                                  <p:stCondLst>
                                    <p:cond delay="0"/>
                                  </p:stCondLst>
                                  <p:childTnLst>
                                    <p:animEffect transition="out" filter="diamond(in)">
                                      <p:cBhvr>
                                        <p:cTn id="39" dur="4000"/>
                                        <p:tgtEl>
                                          <p:spTgt spid="4"/>
                                        </p:tgtEl>
                                      </p:cBhvr>
                                    </p:animEffect>
                                    <p:set>
                                      <p:cBhvr>
                                        <p:cTn id="40" dur="1" fill="hold">
                                          <p:stCondLst>
                                            <p:cond delay="3999"/>
                                          </p:stCondLst>
                                        </p:cTn>
                                        <p:tgtEl>
                                          <p:spTgt spid="4"/>
                                        </p:tgtEl>
                                        <p:attrNameLst>
                                          <p:attrName>style.visibility</p:attrName>
                                        </p:attrNameLst>
                                      </p:cBhvr>
                                      <p:to>
                                        <p:strVal val="hidden"/>
                                      </p:to>
                                    </p:set>
                                  </p:childTnLst>
                                </p:cTn>
                              </p:par>
                              <p:par>
                                <p:cTn id="41" presetID="8" presetClass="exit" presetSubtype="16" fill="hold" nodeType="withEffect">
                                  <p:stCondLst>
                                    <p:cond delay="0"/>
                                  </p:stCondLst>
                                  <p:childTnLst>
                                    <p:animEffect transition="out" filter="diamond(in)">
                                      <p:cBhvr>
                                        <p:cTn id="42" dur="4000"/>
                                        <p:tgtEl>
                                          <p:spTgt spid="44"/>
                                        </p:tgtEl>
                                      </p:cBhvr>
                                    </p:animEffect>
                                    <p:set>
                                      <p:cBhvr>
                                        <p:cTn id="43" dur="1" fill="hold">
                                          <p:stCondLst>
                                            <p:cond delay="3999"/>
                                          </p:stCondLst>
                                        </p:cTn>
                                        <p:tgtEl>
                                          <p:spTgt spid="44"/>
                                        </p:tgtEl>
                                        <p:attrNameLst>
                                          <p:attrName>style.visibility</p:attrName>
                                        </p:attrNameLst>
                                      </p:cBhvr>
                                      <p:to>
                                        <p:strVal val="hidden"/>
                                      </p:to>
                                    </p:set>
                                  </p:childTnLst>
                                </p:cTn>
                              </p:par>
                              <p:par>
                                <p:cTn id="44" presetID="8" presetClass="exit" presetSubtype="16" fill="hold" nodeType="withEffect">
                                  <p:stCondLst>
                                    <p:cond delay="0"/>
                                  </p:stCondLst>
                                  <p:childTnLst>
                                    <p:animEffect transition="out" filter="diamond(in)">
                                      <p:cBhvr>
                                        <p:cTn id="45" dur="4000"/>
                                        <p:tgtEl>
                                          <p:spTgt spid="41"/>
                                        </p:tgtEl>
                                      </p:cBhvr>
                                    </p:animEffect>
                                    <p:set>
                                      <p:cBhvr>
                                        <p:cTn id="46" dur="1" fill="hold">
                                          <p:stCondLst>
                                            <p:cond delay="3999"/>
                                          </p:stCondLst>
                                        </p:cTn>
                                        <p:tgtEl>
                                          <p:spTgt spid="41"/>
                                        </p:tgtEl>
                                        <p:attrNameLst>
                                          <p:attrName>style.visibility</p:attrName>
                                        </p:attrNameLst>
                                      </p:cBhvr>
                                      <p:to>
                                        <p:strVal val="hidden"/>
                                      </p:to>
                                    </p:set>
                                  </p:childTnLst>
                                </p:cTn>
                              </p:par>
                              <p:par>
                                <p:cTn id="47" presetID="8" presetClass="exit" presetSubtype="16" fill="hold" nodeType="withEffect">
                                  <p:stCondLst>
                                    <p:cond delay="0"/>
                                  </p:stCondLst>
                                  <p:childTnLst>
                                    <p:animEffect transition="out" filter="diamond(in)">
                                      <p:cBhvr>
                                        <p:cTn id="48" dur="4000"/>
                                        <p:tgtEl>
                                          <p:spTgt spid="40"/>
                                        </p:tgtEl>
                                      </p:cBhvr>
                                    </p:animEffect>
                                    <p:set>
                                      <p:cBhvr>
                                        <p:cTn id="49" dur="1" fill="hold">
                                          <p:stCondLst>
                                            <p:cond delay="3999"/>
                                          </p:stCondLst>
                                        </p:cTn>
                                        <p:tgtEl>
                                          <p:spTgt spid="40"/>
                                        </p:tgtEl>
                                        <p:attrNameLst>
                                          <p:attrName>style.visibility</p:attrName>
                                        </p:attrNameLst>
                                      </p:cBhvr>
                                      <p:to>
                                        <p:strVal val="hidden"/>
                                      </p:to>
                                    </p:set>
                                  </p:childTnLst>
                                </p:cTn>
                              </p:par>
                              <p:par>
                                <p:cTn id="50" presetID="8" presetClass="exit" presetSubtype="16" fill="hold" nodeType="withEffect">
                                  <p:stCondLst>
                                    <p:cond delay="0"/>
                                  </p:stCondLst>
                                  <p:childTnLst>
                                    <p:animEffect transition="out" filter="diamond(in)">
                                      <p:cBhvr>
                                        <p:cTn id="51" dur="4000"/>
                                        <p:tgtEl>
                                          <p:spTgt spid="73"/>
                                        </p:tgtEl>
                                      </p:cBhvr>
                                    </p:animEffect>
                                    <p:set>
                                      <p:cBhvr>
                                        <p:cTn id="52" dur="1" fill="hold">
                                          <p:stCondLst>
                                            <p:cond delay="3999"/>
                                          </p:stCondLst>
                                        </p:cTn>
                                        <p:tgtEl>
                                          <p:spTgt spid="73"/>
                                        </p:tgtEl>
                                        <p:attrNameLst>
                                          <p:attrName>style.visibility</p:attrName>
                                        </p:attrNameLst>
                                      </p:cBhvr>
                                      <p:to>
                                        <p:strVal val="hidden"/>
                                      </p:to>
                                    </p:set>
                                  </p:childTnLst>
                                </p:cTn>
                              </p:par>
                              <p:par>
                                <p:cTn id="53" presetID="8" presetClass="exit" presetSubtype="16" fill="hold" nodeType="withEffect">
                                  <p:stCondLst>
                                    <p:cond delay="0"/>
                                  </p:stCondLst>
                                  <p:childTnLst>
                                    <p:animEffect transition="out" filter="diamond(in)">
                                      <p:cBhvr>
                                        <p:cTn id="54" dur="4000"/>
                                        <p:tgtEl>
                                          <p:spTgt spid="69"/>
                                        </p:tgtEl>
                                      </p:cBhvr>
                                    </p:animEffect>
                                    <p:set>
                                      <p:cBhvr>
                                        <p:cTn id="55" dur="1" fill="hold">
                                          <p:stCondLst>
                                            <p:cond delay="3999"/>
                                          </p:stCondLst>
                                        </p:cTn>
                                        <p:tgtEl>
                                          <p:spTgt spid="69"/>
                                        </p:tgtEl>
                                        <p:attrNameLst>
                                          <p:attrName>style.visibility</p:attrName>
                                        </p:attrNameLst>
                                      </p:cBhvr>
                                      <p:to>
                                        <p:strVal val="hidden"/>
                                      </p:to>
                                    </p:set>
                                  </p:childTnLst>
                                </p:cTn>
                              </p:par>
                              <p:par>
                                <p:cTn id="56" presetID="8" presetClass="exit" presetSubtype="16" fill="hold" nodeType="withEffect">
                                  <p:stCondLst>
                                    <p:cond delay="0"/>
                                  </p:stCondLst>
                                  <p:childTnLst>
                                    <p:animEffect transition="out" filter="diamond(in)">
                                      <p:cBhvr>
                                        <p:cTn id="57" dur="4000"/>
                                        <p:tgtEl>
                                          <p:spTgt spid="70"/>
                                        </p:tgtEl>
                                      </p:cBhvr>
                                    </p:animEffect>
                                    <p:set>
                                      <p:cBhvr>
                                        <p:cTn id="58" dur="1" fill="hold">
                                          <p:stCondLst>
                                            <p:cond delay="3999"/>
                                          </p:stCondLst>
                                        </p:cTn>
                                        <p:tgtEl>
                                          <p:spTgt spid="70"/>
                                        </p:tgtEl>
                                        <p:attrNameLst>
                                          <p:attrName>style.visibility</p:attrName>
                                        </p:attrNameLst>
                                      </p:cBhvr>
                                      <p:to>
                                        <p:strVal val="hidden"/>
                                      </p:to>
                                    </p:set>
                                  </p:childTnLst>
                                </p:cTn>
                              </p:par>
                              <p:par>
                                <p:cTn id="59" presetID="14" presetClass="entr" presetSubtype="5" fill="hold" nodeType="withEffect">
                                  <p:stCondLst>
                                    <p:cond delay="0"/>
                                  </p:stCondLst>
                                  <p:childTnLst>
                                    <p:set>
                                      <p:cBhvr>
                                        <p:cTn id="60" dur="1" fill="hold">
                                          <p:stCondLst>
                                            <p:cond delay="0"/>
                                          </p:stCondLst>
                                        </p:cTn>
                                        <p:tgtEl>
                                          <p:spTgt spid="38914"/>
                                        </p:tgtEl>
                                        <p:attrNameLst>
                                          <p:attrName>style.visibility</p:attrName>
                                        </p:attrNameLst>
                                      </p:cBhvr>
                                      <p:to>
                                        <p:strVal val="visible"/>
                                      </p:to>
                                    </p:set>
                                    <p:animEffect transition="in" filter="randombar(vertical)">
                                      <p:cBhvr>
                                        <p:cTn id="61" dur="4000"/>
                                        <p:tgtEl>
                                          <p:spTgt spid="38914"/>
                                        </p:tgtEl>
                                      </p:cBhvr>
                                    </p:animEffect>
                                  </p:childTnLst>
                                </p:cTn>
                              </p:par>
                            </p:childTnLst>
                          </p:cTn>
                        </p:par>
                        <p:par>
                          <p:cTn id="62" fill="hold">
                            <p:stCondLst>
                              <p:cond delay="4000"/>
                            </p:stCondLst>
                            <p:childTnLst>
                              <p:par>
                                <p:cTn id="63" presetID="40" presetClass="entr" presetSubtype="0" fill="hold" grpId="0" nodeType="afterEffect">
                                  <p:stCondLst>
                                    <p:cond delay="0"/>
                                  </p:stCondLst>
                                  <p:iterate type="lt">
                                    <p:tmPct val="10000"/>
                                  </p:iterate>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1"/>
                                          </p:val>
                                        </p:tav>
                                        <p:tav tm="100000">
                                          <p:val>
                                            <p:strVal val="#ppt_x"/>
                                          </p:val>
                                        </p:tav>
                                      </p:tavLst>
                                    </p:anim>
                                    <p:anim calcmode="lin" valueType="num">
                                      <p:cBhvr>
                                        <p:cTn id="67"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3900.jpg"/>
          <p:cNvPicPr>
            <a:picLocks noChangeAspect="1"/>
          </p:cNvPicPr>
          <p:nvPr/>
        </p:nvPicPr>
        <p:blipFill>
          <a:blip r:embed="rId2" cstate="print"/>
          <a:stretch>
            <a:fillRect/>
          </a:stretch>
        </p:blipFill>
        <p:spPr bwMode="auto">
          <a:xfrm>
            <a:off x="0" y="-30744"/>
            <a:ext cx="9144000" cy="5174244"/>
          </a:xfrm>
          <a:prstGeom prst="rect">
            <a:avLst/>
          </a:prstGeom>
          <a:noFill/>
          <a:ln w="9525">
            <a:noFill/>
            <a:miter lim="800000"/>
            <a:headEnd/>
            <a:tailEnd/>
          </a:ln>
        </p:spPr>
      </p:pic>
      <p:pic>
        <p:nvPicPr>
          <p:cNvPr id="6" name="5 Imagen" descr="43900.jpg"/>
          <p:cNvPicPr>
            <a:picLocks noChangeAspect="1"/>
          </p:cNvPicPr>
          <p:nvPr/>
        </p:nvPicPr>
        <p:blipFill>
          <a:blip r:embed="rId2" cstate="print"/>
          <a:stretch>
            <a:fillRect/>
          </a:stretch>
        </p:blipFill>
        <p:spPr bwMode="auto">
          <a:xfrm>
            <a:off x="0" y="-30744"/>
            <a:ext cx="9144000" cy="5174244"/>
          </a:xfrm>
          <a:prstGeom prst="rect">
            <a:avLst/>
          </a:prstGeom>
          <a:noFill/>
          <a:ln w="9525">
            <a:noFill/>
            <a:miter lim="800000"/>
            <a:headEnd/>
            <a:tailEnd/>
          </a:ln>
        </p:spPr>
      </p:pic>
      <p:sp>
        <p:nvSpPr>
          <p:cNvPr id="4" name="3 CuadroTexto"/>
          <p:cNvSpPr txBox="1"/>
          <p:nvPr/>
        </p:nvSpPr>
        <p:spPr>
          <a:xfrm>
            <a:off x="539552"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día, el metro siguió su funcionamiento </a:t>
            </a:r>
            <a:r>
              <a:rPr lang="es-ES" i="1" dirty="0" smtClean="0">
                <a:effectLst>
                  <a:glow rad="101600">
                    <a:srgbClr val="C00000">
                      <a:alpha val="60000"/>
                    </a:srgbClr>
                  </a:glow>
                  <a:outerShdw blurRad="38100" dist="38100" dir="2700000" algn="tl">
                    <a:srgbClr val="000000">
                      <a:alpha val="43137"/>
                    </a:srgbClr>
                  </a:outerShdw>
                </a:effectLst>
              </a:rPr>
              <a:t>e </a:t>
            </a:r>
            <a:r>
              <a:rPr lang="es-ES" i="1" dirty="0" smtClean="0">
                <a:effectLst>
                  <a:glow rad="101600">
                    <a:srgbClr val="C00000">
                      <a:alpha val="60000"/>
                    </a:srgbClr>
                  </a:glow>
                  <a:outerShdw blurRad="38100" dist="38100" dir="2700000" algn="tl">
                    <a:srgbClr val="000000">
                      <a:alpha val="43137"/>
                    </a:srgbClr>
                  </a:outerShdw>
                </a:effectLst>
              </a:rPr>
              <a:t>incluso llego a expandir      su servicio con la inauguración de un nuevo recorrido en la línea 3 con la unión de Sol y Embajadores.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l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4000"/>
                                        <p:tgtEl>
                                          <p:spTgt spid="5"/>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887907.jpg"/>
          <p:cNvPicPr>
            <a:picLocks noChangeAspect="1"/>
          </p:cNvPicPr>
          <p:nvPr/>
        </p:nvPicPr>
        <p:blipFill>
          <a:blip r:embed="rId2" cstate="print"/>
          <a:stretch>
            <a:fillRect/>
          </a:stretch>
        </p:blipFill>
        <p:spPr bwMode="auto">
          <a:xfrm>
            <a:off x="0" y="-1"/>
            <a:ext cx="9144000" cy="5740103"/>
          </a:xfrm>
          <a:prstGeom prst="rect">
            <a:avLst/>
          </a:prstGeom>
          <a:noFill/>
          <a:ln w="9525">
            <a:noFill/>
            <a:miter lim="800000"/>
            <a:headEnd/>
            <a:tailEnd/>
          </a:ln>
        </p:spPr>
      </p:pic>
      <p:pic>
        <p:nvPicPr>
          <p:cNvPr id="6" name="5 Imagen" descr="16887907.jpg"/>
          <p:cNvPicPr>
            <a:picLocks noChangeAspect="1"/>
          </p:cNvPicPr>
          <p:nvPr/>
        </p:nvPicPr>
        <p:blipFill>
          <a:blip r:embed="rId2" cstate="print"/>
          <a:stretch>
            <a:fillRect/>
          </a:stretch>
        </p:blipFill>
        <p:spPr bwMode="auto">
          <a:xfrm>
            <a:off x="0" y="0"/>
            <a:ext cx="9144000" cy="5740102"/>
          </a:xfrm>
          <a:prstGeom prst="rect">
            <a:avLst/>
          </a:prstGeom>
          <a:noFill/>
          <a:ln w="9525">
            <a:noFill/>
            <a:miter lim="800000"/>
            <a:headEnd/>
            <a:tailEnd/>
          </a:ln>
        </p:spPr>
      </p:pic>
      <p:sp>
        <p:nvSpPr>
          <p:cNvPr id="5" name="4 CuadroTexto"/>
          <p:cNvSpPr txBox="1"/>
          <p:nvPr/>
        </p:nvSpPr>
        <p:spPr>
          <a:xfrm>
            <a:off x="755576" y="4371950"/>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una de las consecuencias que dejó la guerra, fue el cierre parcial de la circulación del Ramal Opera-Norte por no tener casi pasajeros en esa zona.</a:t>
            </a:r>
          </a:p>
        </p:txBody>
      </p:sp>
    </p:spTree>
  </p:cSld>
  <p:clrMapOvr>
    <a:masterClrMapping/>
  </p:clrMapOvr>
  <mc:AlternateContent xmlns:mc="http://schemas.openxmlformats.org/markup-compatibility/2006" xmlns:p14="http://schemas.microsoft.com/office/powerpoint/2010/main">
    <mc:Choice Requires="p14">
      <p:transition spd="slow" p14:dur="2250" advTm="22000">
        <p14:ripple dir="r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rmita de San Juan de Gaztelugatxe.jpg"/>
          <p:cNvPicPr>
            <a:picLocks noChangeAspect="1"/>
          </p:cNvPicPr>
          <p:nvPr/>
        </p:nvPicPr>
        <p:blipFill>
          <a:blip r:embed="rId2" cstate="print"/>
          <a:stretch>
            <a:fillRect/>
          </a:stretch>
        </p:blipFill>
        <p:spPr bwMode="auto">
          <a:xfrm>
            <a:off x="0" y="-236562"/>
            <a:ext cx="9144000" cy="5904656"/>
          </a:xfrm>
          <a:prstGeom prst="rect">
            <a:avLst/>
          </a:prstGeom>
          <a:noFill/>
          <a:ln w="9525">
            <a:noFill/>
            <a:miter lim="800000"/>
            <a:headEnd/>
            <a:tailEnd/>
          </a:ln>
        </p:spPr>
      </p:pic>
      <p:pic>
        <p:nvPicPr>
          <p:cNvPr id="5" name="4 Imagen" descr="Ermita de San Juan de Gaztelugatxe.jpg"/>
          <p:cNvPicPr>
            <a:picLocks noChangeAspect="1"/>
          </p:cNvPicPr>
          <p:nvPr/>
        </p:nvPicPr>
        <p:blipFill>
          <a:blip r:embed="rId2" cstate="print"/>
          <a:stretch>
            <a:fillRect/>
          </a:stretch>
        </p:blipFill>
        <p:spPr bwMode="auto">
          <a:xfrm>
            <a:off x="0" y="-236562"/>
            <a:ext cx="9144000" cy="5904656"/>
          </a:xfrm>
          <a:prstGeom prst="rect">
            <a:avLst/>
          </a:prstGeom>
          <a:noFill/>
          <a:ln w="9525">
            <a:noFill/>
            <a:miter lim="800000"/>
            <a:headEnd/>
            <a:tailEnd/>
          </a:ln>
        </p:spPr>
      </p:pic>
      <p:pic>
        <p:nvPicPr>
          <p:cNvPr id="6" name="5 Imagen" descr="Ermita de San Juan de Gaztelugatxe.jpg"/>
          <p:cNvPicPr>
            <a:picLocks noChangeAspect="1"/>
          </p:cNvPicPr>
          <p:nvPr/>
        </p:nvPicPr>
        <p:blipFill>
          <a:blip r:embed="rId2" cstate="print"/>
          <a:stretch>
            <a:fillRect/>
          </a:stretch>
        </p:blipFill>
        <p:spPr bwMode="auto">
          <a:xfrm>
            <a:off x="0" y="-236562"/>
            <a:ext cx="9144000" cy="5904656"/>
          </a:xfrm>
          <a:prstGeom prst="rect">
            <a:avLst/>
          </a:prstGeom>
          <a:noFill/>
          <a:ln w="9525">
            <a:noFill/>
            <a:miter lim="800000"/>
            <a:headEnd/>
            <a:tailEnd/>
          </a:ln>
        </p:spPr>
      </p:pic>
      <p:sp>
        <p:nvSpPr>
          <p:cNvPr id="7" name="6 CuadroTexto"/>
          <p:cNvSpPr txBox="1"/>
          <p:nvPr/>
        </p:nvSpPr>
        <p:spPr>
          <a:xfrm>
            <a:off x="395536" y="3723878"/>
            <a:ext cx="8352928"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Cementerio en Tirso de Molina. </a:t>
            </a:r>
            <a:r>
              <a:rPr lang="es-ES" i="1" dirty="0" smtClean="0">
                <a:effectLst>
                  <a:glow rad="101600">
                    <a:srgbClr val="C00000">
                      <a:alpha val="60000"/>
                    </a:srgbClr>
                  </a:glow>
                  <a:outerShdw blurRad="38100" dist="38100" dir="2700000" algn="tl">
                    <a:srgbClr val="000000">
                      <a:alpha val="43137"/>
                    </a:srgbClr>
                  </a:outerShdw>
                </a:effectLst>
              </a:rPr>
              <a:t>A principios de la década de 1920, durante la construcción de la estación de Metro de Progreso (actualmente Tirso de Molina), los obreros encontraron una galería con restos humanos en aproximadamente 200 nichos, con inscripciones en latín.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descr="Faro_de_Avilés"/>
          <p:cNvPicPr>
            <a:picLocks noGrp="1" noChangeAspect="1"/>
          </p:cNvPicPr>
          <p:nvPr isPhoto="1"/>
        </p:nvPicPr>
        <p:blipFill>
          <a:blip r:embed="rId2" cstate="print"/>
          <a:stretch>
            <a:fillRect/>
          </a:stretch>
        </p:blipFill>
        <p:spPr bwMode="auto">
          <a:xfrm>
            <a:off x="0" y="0"/>
            <a:ext cx="9144000" cy="5143499"/>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2" y="0"/>
            <a:ext cx="2268537" cy="1664494"/>
          </a:xfrm>
          <a:prstGeom prst="rect">
            <a:avLst/>
          </a:prstGeom>
          <a:solidFill>
            <a:schemeClr val="bg1"/>
          </a:solid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0"/>
            <a:ext cx="2303463" cy="1664494"/>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41" y="0"/>
            <a:ext cx="2375467" cy="1664494"/>
          </a:xfrm>
          <a:prstGeom prst="rect">
            <a:avLst/>
          </a:prstGeom>
          <a:solidFill>
            <a:schemeClr val="bg1"/>
          </a:solidFill>
          <a:ln w="9525">
            <a:noFill/>
            <a:miter lim="800000"/>
            <a:headEnd/>
            <a:tailEnd/>
          </a:ln>
        </p:spPr>
      </p:pic>
      <p:pic>
        <p:nvPicPr>
          <p:cNvPr id="10" name="9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664494"/>
          </a:xfrm>
          <a:prstGeom prst="rect">
            <a:avLst/>
          </a:prstGeom>
          <a:solidFill>
            <a:schemeClr val="bg1"/>
          </a:solidFill>
          <a:ln w="9525">
            <a:noFill/>
            <a:miter lim="800000"/>
            <a:headEnd/>
            <a:tailEnd/>
          </a:ln>
        </p:spPr>
      </p:pic>
      <p:pic>
        <p:nvPicPr>
          <p:cNvPr id="27" name="2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2" y="1664494"/>
            <a:ext cx="2268537" cy="1814513"/>
          </a:xfrm>
          <a:prstGeom prst="rect">
            <a:avLst/>
          </a:prstGeom>
          <a:solidFill>
            <a:schemeClr val="bg1"/>
          </a:solidFill>
          <a:ln w="9525">
            <a:noFill/>
            <a:miter lim="800000"/>
            <a:headEnd/>
            <a:tailEnd/>
          </a:ln>
        </p:spPr>
      </p:pic>
      <p:pic>
        <p:nvPicPr>
          <p:cNvPr id="28" name="2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1664494"/>
            <a:ext cx="2303463" cy="1814513"/>
          </a:xfrm>
          <a:prstGeom prst="rect">
            <a:avLst/>
          </a:prstGeom>
          <a:solidFill>
            <a:schemeClr val="bg1"/>
          </a:solidFill>
          <a:ln w="9525">
            <a:noFill/>
            <a:miter lim="800000"/>
            <a:headEnd/>
            <a:tailEnd/>
          </a:ln>
        </p:spPr>
      </p:pic>
      <p:pic>
        <p:nvPicPr>
          <p:cNvPr id="33" name="3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41" y="1664494"/>
            <a:ext cx="2375467" cy="1814513"/>
          </a:xfrm>
          <a:prstGeom prst="rect">
            <a:avLst/>
          </a:prstGeom>
          <a:solidFill>
            <a:schemeClr val="bg1"/>
          </a:solidFill>
          <a:ln w="9525">
            <a:noFill/>
            <a:miter lim="800000"/>
            <a:headEnd/>
            <a:tailEnd/>
          </a:ln>
        </p:spPr>
      </p:pic>
      <p:pic>
        <p:nvPicPr>
          <p:cNvPr id="34" name="33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7938" y="1664494"/>
            <a:ext cx="2276476" cy="1814513"/>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3479008"/>
            <a:ext cx="2268538" cy="1664493"/>
          </a:xfrm>
          <a:prstGeom prst="rect">
            <a:avLst/>
          </a:prstGeom>
          <a:solidFill>
            <a:schemeClr val="bg1"/>
          </a:solidFill>
          <a:ln w="9525">
            <a:noFill/>
            <a:miter lim="800000"/>
            <a:headEnd/>
            <a:tailEnd/>
          </a:ln>
        </p:spPr>
      </p:pic>
      <p:pic>
        <p:nvPicPr>
          <p:cNvPr id="60" name="5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3479008"/>
            <a:ext cx="2303463" cy="1664493"/>
          </a:xfrm>
          <a:prstGeom prst="rect">
            <a:avLst/>
          </a:prstGeom>
          <a:solidFill>
            <a:schemeClr val="bg1"/>
          </a:solidFill>
          <a:ln w="9525">
            <a:noFill/>
            <a:miter lim="800000"/>
            <a:headEnd/>
            <a:tailEnd/>
          </a:ln>
        </p:spPr>
      </p:pic>
      <p:pic>
        <p:nvPicPr>
          <p:cNvPr id="65" name="6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41" y="3479008"/>
            <a:ext cx="2375467" cy="1664493"/>
          </a:xfrm>
          <a:prstGeom prst="rect">
            <a:avLst/>
          </a:prstGeom>
          <a:solidFill>
            <a:schemeClr val="bg1"/>
          </a:solidFill>
          <a:ln w="9525">
            <a:noFill/>
            <a:miter lim="800000"/>
            <a:headEnd/>
            <a:tailEnd/>
          </a:ln>
        </p:spPr>
      </p:pic>
      <p:pic>
        <p:nvPicPr>
          <p:cNvPr id="66" name="65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4288" y="3479008"/>
            <a:ext cx="2254250" cy="1664493"/>
          </a:xfrm>
          <a:prstGeom prst="rect">
            <a:avLst/>
          </a:prstGeom>
          <a:solidFill>
            <a:schemeClr val="bg1"/>
          </a:solidFill>
          <a:ln w="9525">
            <a:noFill/>
            <a:miter lim="800000"/>
            <a:headEnd/>
            <a:tailEnd/>
          </a:ln>
        </p:spPr>
      </p:pic>
      <p:sp>
        <p:nvSpPr>
          <p:cNvPr id="15" name="14 CuadroTexto"/>
          <p:cNvSpPr txBox="1"/>
          <p:nvPr/>
        </p:nvSpPr>
        <p:spPr>
          <a:xfrm>
            <a:off x="611560"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diseños del arquitecto gallego Antonio Palacios perduran 100 años después. El Metro ha evolucionado desde entonces, pero manteniendo su esencia y originalidad, y el diseño de las estaciones y otros espacios todavía se pueden contemplar en muchos puntos de la red de Metro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honeycomb/>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4"/>
                                        </p:tgtEl>
                                      </p:cBhvr>
                                    </p:animEffect>
                                    <p:set>
                                      <p:cBhvr>
                                        <p:cTn id="10" dur="1" fill="hold">
                                          <p:stCondLst>
                                            <p:cond delay="3999"/>
                                          </p:stCondLst>
                                        </p:cTn>
                                        <p:tgtEl>
                                          <p:spTgt spid="34"/>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66"/>
                                        </p:tgtEl>
                                      </p:cBhvr>
                                    </p:animEffect>
                                    <p:set>
                                      <p:cBhvr>
                                        <p:cTn id="13" dur="1" fill="hold">
                                          <p:stCondLst>
                                            <p:cond delay="3999"/>
                                          </p:stCondLst>
                                        </p:cTn>
                                        <p:tgtEl>
                                          <p:spTgt spid="6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60"/>
                                        </p:tgtEl>
                                      </p:cBhvr>
                                    </p:animEffect>
                                    <p:set>
                                      <p:cBhvr>
                                        <p:cTn id="16" dur="1" fill="hold">
                                          <p:stCondLst>
                                            <p:cond delay="3999"/>
                                          </p:stCondLst>
                                        </p:cTn>
                                        <p:tgtEl>
                                          <p:spTgt spid="6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4000"/>
                                        <p:tgtEl>
                                          <p:spTgt spid="28"/>
                                        </p:tgtEl>
                                      </p:cBhvr>
                                    </p:animEffect>
                                    <p:set>
                                      <p:cBhvr>
                                        <p:cTn id="19" dur="1" fill="hold">
                                          <p:stCondLst>
                                            <p:cond delay="3999"/>
                                          </p:stCondLst>
                                        </p:cTn>
                                        <p:tgtEl>
                                          <p:spTgt spid="28"/>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8" presetClass="exit" presetSubtype="16" fill="hold" nodeType="withEffect">
                                  <p:stCondLst>
                                    <p:cond delay="0"/>
                                  </p:stCondLst>
                                  <p:childTnLst>
                                    <p:animEffect transition="out" filter="diamond(in)">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8" presetClass="exit" presetSubtype="16" fill="hold" nodeType="withEffect">
                                  <p:stCondLst>
                                    <p:cond delay="0"/>
                                  </p:stCondLst>
                                  <p:childTnLst>
                                    <p:animEffect transition="out" filter="diamond(in)">
                                      <p:cBhvr>
                                        <p:cTn id="27" dur="4000"/>
                                        <p:tgtEl>
                                          <p:spTgt spid="33"/>
                                        </p:tgtEl>
                                      </p:cBhvr>
                                    </p:animEffect>
                                    <p:set>
                                      <p:cBhvr>
                                        <p:cTn id="28" dur="1" fill="hold">
                                          <p:stCondLst>
                                            <p:cond delay="3999"/>
                                          </p:stCondLst>
                                        </p:cTn>
                                        <p:tgtEl>
                                          <p:spTgt spid="33"/>
                                        </p:tgtEl>
                                        <p:attrNameLst>
                                          <p:attrName>style.visibility</p:attrName>
                                        </p:attrNameLst>
                                      </p:cBhvr>
                                      <p:to>
                                        <p:strVal val="hidden"/>
                                      </p:to>
                                    </p:set>
                                  </p:childTnLst>
                                </p:cTn>
                              </p:par>
                              <p:par>
                                <p:cTn id="29" presetID="8" presetClass="exit" presetSubtype="16" fill="hold" nodeType="withEffect">
                                  <p:stCondLst>
                                    <p:cond delay="0"/>
                                  </p:stCondLst>
                                  <p:childTnLst>
                                    <p:animEffect transition="out" filter="diamond(in)">
                                      <p:cBhvr>
                                        <p:cTn id="30" dur="4000"/>
                                        <p:tgtEl>
                                          <p:spTgt spid="65"/>
                                        </p:tgtEl>
                                      </p:cBhvr>
                                    </p:animEffect>
                                    <p:set>
                                      <p:cBhvr>
                                        <p:cTn id="31" dur="1" fill="hold">
                                          <p:stCondLst>
                                            <p:cond delay="3999"/>
                                          </p:stCondLst>
                                        </p:cTn>
                                        <p:tgtEl>
                                          <p:spTgt spid="65"/>
                                        </p:tgtEl>
                                        <p:attrNameLst>
                                          <p:attrName>style.visibility</p:attrName>
                                        </p:attrNameLst>
                                      </p:cBhvr>
                                      <p:to>
                                        <p:strVal val="hidden"/>
                                      </p:to>
                                    </p:set>
                                  </p:childTnLst>
                                </p:cTn>
                              </p:par>
                              <p:par>
                                <p:cTn id="32" presetID="8" presetClass="exit" presetSubtype="16" fill="hold" nodeType="withEffect">
                                  <p:stCondLst>
                                    <p:cond delay="0"/>
                                  </p:stCondLst>
                                  <p:childTnLst>
                                    <p:animEffect transition="out" filter="diamond(in)">
                                      <p:cBhvr>
                                        <p:cTn id="33" dur="4000"/>
                                        <p:tgtEl>
                                          <p:spTgt spid="59"/>
                                        </p:tgtEl>
                                      </p:cBhvr>
                                    </p:animEffect>
                                    <p:set>
                                      <p:cBhvr>
                                        <p:cTn id="34" dur="1" fill="hold">
                                          <p:stCondLst>
                                            <p:cond delay="3999"/>
                                          </p:stCondLst>
                                        </p:cTn>
                                        <p:tgtEl>
                                          <p:spTgt spid="59"/>
                                        </p:tgtEl>
                                        <p:attrNameLst>
                                          <p:attrName>style.visibility</p:attrName>
                                        </p:attrNameLst>
                                      </p:cBhvr>
                                      <p:to>
                                        <p:strVal val="hidden"/>
                                      </p:to>
                                    </p:set>
                                  </p:childTnLst>
                                </p:cTn>
                              </p:par>
                              <p:par>
                                <p:cTn id="35" presetID="8" presetClass="exit" presetSubtype="16" fill="hold" nodeType="withEffect">
                                  <p:stCondLst>
                                    <p:cond delay="0"/>
                                  </p:stCondLst>
                                  <p:childTnLst>
                                    <p:animEffect transition="out" filter="diamond(in)">
                                      <p:cBhvr>
                                        <p:cTn id="36" dur="4000"/>
                                        <p:tgtEl>
                                          <p:spTgt spid="27"/>
                                        </p:tgtEl>
                                      </p:cBhvr>
                                    </p:animEffect>
                                    <p:set>
                                      <p:cBhvr>
                                        <p:cTn id="37" dur="1" fill="hold">
                                          <p:stCondLst>
                                            <p:cond delay="3999"/>
                                          </p:stCondLst>
                                        </p:cTn>
                                        <p:tgtEl>
                                          <p:spTgt spid="27"/>
                                        </p:tgtEl>
                                        <p:attrNameLst>
                                          <p:attrName>style.visibility</p:attrName>
                                        </p:attrNameLst>
                                      </p:cBhvr>
                                      <p:to>
                                        <p:strVal val="hidden"/>
                                      </p:to>
                                    </p:set>
                                  </p:childTnLst>
                                </p:cTn>
                              </p:par>
                              <p:par>
                                <p:cTn id="38" presetID="8" presetClass="exit" presetSubtype="16" fill="hold" nodeType="withEffect">
                                  <p:stCondLst>
                                    <p:cond delay="0"/>
                                  </p:stCondLst>
                                  <p:childTnLst>
                                    <p:animEffect transition="out" filter="diamond(in)">
                                      <p:cBhvr>
                                        <p:cTn id="39" dur="4000"/>
                                        <p:tgtEl>
                                          <p:spTgt spid="3"/>
                                        </p:tgtEl>
                                      </p:cBhvr>
                                    </p:animEffect>
                                    <p:set>
                                      <p:cBhvr>
                                        <p:cTn id="40" dur="1" fill="hold">
                                          <p:stCondLst>
                                            <p:cond delay="3999"/>
                                          </p:stCondLst>
                                        </p:cTn>
                                        <p:tgtEl>
                                          <p:spTgt spid="3"/>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44034"/>
                                        </p:tgtEl>
                                        <p:attrNameLst>
                                          <p:attrName>style.visibility</p:attrName>
                                        </p:attrNameLst>
                                      </p:cBhvr>
                                      <p:to>
                                        <p:strVal val="visible"/>
                                      </p:to>
                                    </p:set>
                                    <p:anim calcmode="lin" valueType="num">
                                      <p:cBhvr>
                                        <p:cTn id="43" dur="4000" fill="hold"/>
                                        <p:tgtEl>
                                          <p:spTgt spid="44034"/>
                                        </p:tgtEl>
                                        <p:attrNameLst>
                                          <p:attrName>ppt_w</p:attrName>
                                        </p:attrNameLst>
                                      </p:cBhvr>
                                      <p:tavLst>
                                        <p:tav tm="0">
                                          <p:val>
                                            <p:strVal val="2/3*#ppt_w"/>
                                          </p:val>
                                        </p:tav>
                                        <p:tav tm="100000">
                                          <p:val>
                                            <p:strVal val="#ppt_w"/>
                                          </p:val>
                                        </p:tav>
                                      </p:tavLst>
                                    </p:anim>
                                    <p:anim calcmode="lin" valueType="num">
                                      <p:cBhvr>
                                        <p:cTn id="44" dur="4000" fill="hold"/>
                                        <p:tgtEl>
                                          <p:spTgt spid="44034"/>
                                        </p:tgtEl>
                                        <p:attrNameLst>
                                          <p:attrName>ppt_h</p:attrName>
                                        </p:attrNameLst>
                                      </p:cBhvr>
                                      <p:tavLst>
                                        <p:tav tm="0">
                                          <p:val>
                                            <p:strVal val="2/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5269.JPG"/>
          <p:cNvPicPr>
            <a:picLocks noChangeAspect="1"/>
          </p:cNvPicPr>
          <p:nvPr/>
        </p:nvPicPr>
        <p:blipFill>
          <a:blip r:embed="rId2" cstate="print"/>
          <a:stretch>
            <a:fillRect/>
          </a:stretch>
        </p:blipFill>
        <p:spPr bwMode="auto">
          <a:xfrm>
            <a:off x="-540568" y="0"/>
            <a:ext cx="10225136" cy="5143500"/>
          </a:xfrm>
          <a:prstGeom prst="rect">
            <a:avLst/>
          </a:prstGeom>
          <a:noFill/>
          <a:ln w="9525">
            <a:noFill/>
            <a:miter lim="800000"/>
            <a:headEnd/>
            <a:tailEnd/>
          </a:ln>
        </p:spPr>
      </p:pic>
      <p:pic>
        <p:nvPicPr>
          <p:cNvPr id="5" name="4 Imagen" descr="DSC05269.JPG"/>
          <p:cNvPicPr>
            <a:picLocks noChangeAspect="1"/>
          </p:cNvPicPr>
          <p:nvPr/>
        </p:nvPicPr>
        <p:blipFill>
          <a:blip r:embed="rId2" cstate="print"/>
          <a:stretch>
            <a:fillRect/>
          </a:stretch>
        </p:blipFill>
        <p:spPr bwMode="auto">
          <a:xfrm>
            <a:off x="-540568" y="0"/>
            <a:ext cx="10225136" cy="5143500"/>
          </a:xfrm>
          <a:prstGeom prst="rect">
            <a:avLst/>
          </a:prstGeom>
          <a:noFill/>
          <a:ln w="9525">
            <a:noFill/>
            <a:miter lim="800000"/>
            <a:headEnd/>
            <a:tailEnd/>
          </a:ln>
        </p:spPr>
      </p:pic>
      <p:pic>
        <p:nvPicPr>
          <p:cNvPr id="6" name="5 Imagen" descr="DSC05269.JPG"/>
          <p:cNvPicPr>
            <a:picLocks noChangeAspect="1"/>
          </p:cNvPicPr>
          <p:nvPr/>
        </p:nvPicPr>
        <p:blipFill>
          <a:blip r:embed="rId2" cstate="print"/>
          <a:stretch>
            <a:fillRect/>
          </a:stretch>
        </p:blipFill>
        <p:spPr bwMode="auto">
          <a:xfrm>
            <a:off x="-540568" y="0"/>
            <a:ext cx="10225136" cy="5143500"/>
          </a:xfrm>
          <a:prstGeom prst="rect">
            <a:avLst/>
          </a:prstGeom>
          <a:noFill/>
          <a:ln w="9525">
            <a:noFill/>
            <a:miter lim="800000"/>
            <a:headEnd/>
            <a:tailEnd/>
          </a:ln>
        </p:spPr>
      </p:pic>
      <p:sp>
        <p:nvSpPr>
          <p:cNvPr id="7" name="6 CuadroTexto"/>
          <p:cNvSpPr txBox="1"/>
          <p:nvPr/>
        </p:nvSpPr>
        <p:spPr>
          <a:xfrm>
            <a:off x="611560" y="3795886"/>
            <a:ext cx="82444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promotores del Metro se propusieron construirlo solo con dinero español.       Alfonso XIII aportó de su caudal personal un millón de pesetas y, poco a poco, se reunieron los diez millones de la inversión inicial para crear la «Compañía Metropolitano Alfonso XIII».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prestig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out)">
                                      <p:cBhvr>
                                        <p:cTn id="19" dur="4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Elk-20-x-301-509x340"/>
          <p:cNvPicPr>
            <a:picLocks noGrp="1" noChangeAspect="1"/>
          </p:cNvPicPr>
          <p:nvPr isPhoto="1"/>
        </p:nvPicPr>
        <p:blipFill>
          <a:blip r:embed="rId2" cstate="print"/>
          <a:stretch>
            <a:fillRect/>
          </a:stretch>
        </p:blipFill>
        <p:spPr bwMode="auto">
          <a:xfrm>
            <a:off x="0" y="-308569"/>
            <a:ext cx="9144000" cy="5452069"/>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0"/>
            <a:ext cx="2247900" cy="1794510"/>
          </a:xfrm>
          <a:prstGeom prst="rect">
            <a:avLst/>
          </a:prstGeom>
          <a:solidFill>
            <a:schemeClr val="bg1"/>
          </a:solidFill>
          <a:ln w="9525">
            <a:noFill/>
            <a:miter lim="800000"/>
            <a:headEnd/>
            <a:tailEnd/>
          </a:ln>
        </p:spPr>
      </p:pic>
      <p:pic>
        <p:nvPicPr>
          <p:cNvPr id="6" name="5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3" y="0"/>
            <a:ext cx="2316163" cy="1794510"/>
          </a:xfrm>
          <a:prstGeom prst="rect">
            <a:avLst/>
          </a:prstGeom>
          <a:solidFill>
            <a:schemeClr val="bg1"/>
          </a:solidFill>
          <a:ln w="9525">
            <a:noFill/>
            <a:miter lim="800000"/>
            <a:headEnd/>
            <a:tailEnd/>
          </a:ln>
        </p:spPr>
      </p:pic>
      <p:pic>
        <p:nvPicPr>
          <p:cNvPr id="7" name="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794510"/>
          </a:xfrm>
          <a:prstGeom prst="rect">
            <a:avLst/>
          </a:prstGeom>
          <a:solidFill>
            <a:schemeClr val="bg1"/>
          </a:solidFill>
          <a:ln w="9525">
            <a:noFill/>
            <a:miter lim="800000"/>
            <a:headEnd/>
            <a:tailEnd/>
          </a:ln>
        </p:spPr>
      </p:pic>
      <p:pic>
        <p:nvPicPr>
          <p:cNvPr id="10" name="9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794510"/>
          </a:xfrm>
          <a:prstGeom prst="rect">
            <a:avLst/>
          </a:prstGeom>
          <a:solidFill>
            <a:schemeClr val="bg1"/>
          </a:solidFill>
          <a:ln w="9525">
            <a:noFill/>
            <a:miter lim="800000"/>
            <a:headEnd/>
            <a:tailEnd/>
          </a:ln>
        </p:spPr>
      </p:pic>
      <p:pic>
        <p:nvPicPr>
          <p:cNvPr id="35" name="3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1794510"/>
            <a:ext cx="2260600" cy="1748790"/>
          </a:xfrm>
          <a:prstGeom prst="rect">
            <a:avLst/>
          </a:prstGeom>
          <a:solidFill>
            <a:schemeClr val="bg1"/>
          </a:solidFill>
          <a:ln w="9525">
            <a:noFill/>
            <a:miter lim="800000"/>
            <a:headEnd/>
            <a:tailEnd/>
          </a:ln>
        </p:spPr>
      </p:pic>
      <p:pic>
        <p:nvPicPr>
          <p:cNvPr id="38" name="3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1794510"/>
            <a:ext cx="2303463" cy="1748790"/>
          </a:xfrm>
          <a:prstGeom prst="rect">
            <a:avLst/>
          </a:prstGeom>
          <a:solidFill>
            <a:schemeClr val="bg1"/>
          </a:solidFill>
          <a:ln w="9525">
            <a:noFill/>
            <a:miter lim="800000"/>
            <a:headEnd/>
            <a:tailEnd/>
          </a:ln>
        </p:spPr>
      </p:pic>
      <p:pic>
        <p:nvPicPr>
          <p:cNvPr id="39" name="3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1794510"/>
            <a:ext cx="2317750" cy="1748790"/>
          </a:xfrm>
          <a:prstGeom prst="rect">
            <a:avLst/>
          </a:prstGeom>
          <a:solidFill>
            <a:schemeClr val="bg1"/>
          </a:solidFill>
          <a:ln w="9525">
            <a:noFill/>
            <a:miter lim="800000"/>
            <a:headEnd/>
            <a:tailEnd/>
          </a:ln>
        </p:spPr>
      </p:pic>
      <p:pic>
        <p:nvPicPr>
          <p:cNvPr id="42" name="41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4288" y="1794510"/>
            <a:ext cx="2254250" cy="1748790"/>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3543300"/>
            <a:ext cx="2260600" cy="1600200"/>
          </a:xfrm>
          <a:prstGeom prst="rect">
            <a:avLst/>
          </a:prstGeom>
          <a:solidFill>
            <a:schemeClr val="bg1"/>
          </a:solidFill>
          <a:ln w="9525">
            <a:noFill/>
            <a:miter lim="800000"/>
            <a:headEnd/>
            <a:tailEnd/>
          </a:ln>
        </p:spPr>
      </p:pic>
      <p:pic>
        <p:nvPicPr>
          <p:cNvPr id="62" name="6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3543300"/>
            <a:ext cx="2303463" cy="1600200"/>
          </a:xfrm>
          <a:prstGeom prst="rect">
            <a:avLst/>
          </a:prstGeom>
          <a:solidFill>
            <a:schemeClr val="bg1"/>
          </a:solidFill>
          <a:ln w="9525">
            <a:noFill/>
            <a:miter lim="800000"/>
            <a:headEnd/>
            <a:tailEnd/>
          </a:ln>
        </p:spPr>
      </p:pic>
      <p:pic>
        <p:nvPicPr>
          <p:cNvPr id="63" name="6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3543300"/>
            <a:ext cx="2303462" cy="1600200"/>
          </a:xfrm>
          <a:prstGeom prst="rect">
            <a:avLst/>
          </a:prstGeom>
          <a:solidFill>
            <a:schemeClr val="bg1"/>
          </a:solidFill>
          <a:ln w="9525">
            <a:noFill/>
            <a:miter lim="800000"/>
            <a:headEnd/>
            <a:tailEnd/>
          </a:ln>
        </p:spPr>
      </p:pic>
      <p:pic>
        <p:nvPicPr>
          <p:cNvPr id="66" name="65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4288" y="3543300"/>
            <a:ext cx="2254250" cy="1600200"/>
          </a:xfrm>
          <a:prstGeom prst="rect">
            <a:avLst/>
          </a:prstGeom>
          <a:solidFill>
            <a:schemeClr val="bg1"/>
          </a:solidFill>
          <a:ln w="9525">
            <a:noFill/>
            <a:miter lim="800000"/>
            <a:headEnd/>
            <a:tailEnd/>
          </a:ln>
        </p:spPr>
      </p:pic>
      <p:sp>
        <p:nvSpPr>
          <p:cNvPr id="15" name="14 CuadroTexto"/>
          <p:cNvSpPr txBox="1"/>
          <p:nvPr/>
        </p:nvSpPr>
        <p:spPr>
          <a:xfrm>
            <a:off x="755576" y="3795886"/>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hay algo en lo que se pueden apreciar los grandes avances de Metro a lo largo de su historia son los trenes.  La incorporación de nuevos materiales y la tecnología hacen que un tren de 1919 y otro de 2019 sean radicalmente diferentes: pintura, luminaria, asientos, sistemas de conducción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4000"/>
                                        <p:tgtEl>
                                          <p:spTgt spid="7"/>
                                        </p:tgtEl>
                                      </p:cBhvr>
                                    </p:animEffect>
                                    <p:anim calcmode="lin" valueType="num">
                                      <p:cBhvr>
                                        <p:cTn id="10" dur="4000"/>
                                        <p:tgtEl>
                                          <p:spTgt spid="7"/>
                                        </p:tgtEl>
                                        <p:attrNameLst>
                                          <p:attrName>style.rotation</p:attrName>
                                        </p:attrNameLst>
                                      </p:cBhvr>
                                      <p:tavLst>
                                        <p:tav tm="0">
                                          <p:val>
                                            <p:fltVal val="0"/>
                                          </p:val>
                                        </p:tav>
                                        <p:tav tm="100000">
                                          <p:val>
                                            <p:fltVal val="720"/>
                                          </p:val>
                                        </p:tav>
                                      </p:tavLst>
                                    </p:anim>
                                    <p:anim calcmode="lin" valueType="num">
                                      <p:cBhvr>
                                        <p:cTn id="11" dur="4000"/>
                                        <p:tgtEl>
                                          <p:spTgt spid="7"/>
                                        </p:tgtEl>
                                        <p:attrNameLst>
                                          <p:attrName>ppt_h</p:attrName>
                                        </p:attrNameLst>
                                      </p:cBhvr>
                                      <p:tavLst>
                                        <p:tav tm="0">
                                          <p:val>
                                            <p:strVal val="ppt_h"/>
                                          </p:val>
                                        </p:tav>
                                        <p:tav tm="100000">
                                          <p:val>
                                            <p:fltVal val="0"/>
                                          </p:val>
                                        </p:tav>
                                      </p:tavLst>
                                    </p:anim>
                                    <p:anim calcmode="lin" valueType="num">
                                      <p:cBhvr>
                                        <p:cTn id="12" dur="4000"/>
                                        <p:tgtEl>
                                          <p:spTgt spid="7"/>
                                        </p:tgtEl>
                                        <p:attrNameLst>
                                          <p:attrName>ppt_w</p:attrName>
                                        </p:attrNameLst>
                                      </p:cBhvr>
                                      <p:tavLst>
                                        <p:tav tm="0">
                                          <p:val>
                                            <p:strVal val="ppt_w"/>
                                          </p:val>
                                        </p:tav>
                                        <p:tav tm="100000">
                                          <p:val>
                                            <p:fltVal val="0"/>
                                          </p:val>
                                        </p:tav>
                                      </p:tavLst>
                                    </p:anim>
                                    <p:set>
                                      <p:cBhvr>
                                        <p:cTn id="13" dur="1" fill="hold">
                                          <p:stCondLst>
                                            <p:cond delay="3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4000"/>
                                        <p:tgtEl>
                                          <p:spTgt spid="6"/>
                                        </p:tgtEl>
                                      </p:cBhvr>
                                    </p:animEffect>
                                    <p:anim calcmode="lin" valueType="num">
                                      <p:cBhvr>
                                        <p:cTn id="19" dur="4000"/>
                                        <p:tgtEl>
                                          <p:spTgt spid="6"/>
                                        </p:tgtEl>
                                        <p:attrNameLst>
                                          <p:attrName>style.rotation</p:attrName>
                                        </p:attrNameLst>
                                      </p:cBhvr>
                                      <p:tavLst>
                                        <p:tav tm="0">
                                          <p:val>
                                            <p:fltVal val="0"/>
                                          </p:val>
                                        </p:tav>
                                        <p:tav tm="100000">
                                          <p:val>
                                            <p:fltVal val="720"/>
                                          </p:val>
                                        </p:tav>
                                      </p:tavLst>
                                    </p:anim>
                                    <p:anim calcmode="lin" valueType="num">
                                      <p:cBhvr>
                                        <p:cTn id="20" dur="4000"/>
                                        <p:tgtEl>
                                          <p:spTgt spid="6"/>
                                        </p:tgtEl>
                                        <p:attrNameLst>
                                          <p:attrName>ppt_h</p:attrName>
                                        </p:attrNameLst>
                                      </p:cBhvr>
                                      <p:tavLst>
                                        <p:tav tm="0">
                                          <p:val>
                                            <p:strVal val="ppt_h"/>
                                          </p:val>
                                        </p:tav>
                                        <p:tav tm="100000">
                                          <p:val>
                                            <p:fltVal val="0"/>
                                          </p:val>
                                        </p:tav>
                                      </p:tavLst>
                                    </p:anim>
                                    <p:anim calcmode="lin" valueType="num">
                                      <p:cBhvr>
                                        <p:cTn id="21" dur="4000"/>
                                        <p:tgtEl>
                                          <p:spTgt spid="6"/>
                                        </p:tgtEl>
                                        <p:attrNameLst>
                                          <p:attrName>ppt_w</p:attrName>
                                        </p:attrNameLst>
                                      </p:cBhvr>
                                      <p:tavLst>
                                        <p:tav tm="0">
                                          <p:val>
                                            <p:strVal val="ppt_w"/>
                                          </p:val>
                                        </p:tav>
                                        <p:tav tm="100000">
                                          <p:val>
                                            <p:fltVal val="0"/>
                                          </p:val>
                                        </p:tav>
                                      </p:tavLst>
                                    </p:anim>
                                    <p:set>
                                      <p:cBhvr>
                                        <p:cTn id="22" dur="1" fill="hold">
                                          <p:stCondLst>
                                            <p:cond delay="3999"/>
                                          </p:stCondLst>
                                        </p:cTn>
                                        <p:tgtEl>
                                          <p:spTgt spid="6"/>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39"/>
                                        </p:tgtEl>
                                      </p:cBhvr>
                                    </p:animEffect>
                                    <p:set>
                                      <p:cBhvr>
                                        <p:cTn id="25" dur="1" fill="hold">
                                          <p:stCondLst>
                                            <p:cond delay="3999"/>
                                          </p:stCondLst>
                                        </p:cTn>
                                        <p:tgtEl>
                                          <p:spTgt spid="39"/>
                                        </p:tgtEl>
                                        <p:attrNameLst>
                                          <p:attrName>style.visibility</p:attrName>
                                        </p:attrNameLst>
                                      </p:cBhvr>
                                      <p:to>
                                        <p:strVal val="hidden"/>
                                      </p:to>
                                    </p:set>
                                  </p:childTnLst>
                                </p:cTn>
                              </p:par>
                              <p:par>
                                <p:cTn id="26" presetID="35" presetClass="exit" presetSubtype="0" fill="hold" nodeType="withEffect">
                                  <p:stCondLst>
                                    <p:cond delay="0"/>
                                  </p:stCondLst>
                                  <p:childTnLst>
                                    <p:animEffect transition="out" filter="fade">
                                      <p:cBhvr>
                                        <p:cTn id="27" dur="4000"/>
                                        <p:tgtEl>
                                          <p:spTgt spid="39"/>
                                        </p:tgtEl>
                                      </p:cBhvr>
                                    </p:animEffect>
                                    <p:anim calcmode="lin" valueType="num">
                                      <p:cBhvr>
                                        <p:cTn id="28" dur="4000"/>
                                        <p:tgtEl>
                                          <p:spTgt spid="39"/>
                                        </p:tgtEl>
                                        <p:attrNameLst>
                                          <p:attrName>style.rotation</p:attrName>
                                        </p:attrNameLst>
                                      </p:cBhvr>
                                      <p:tavLst>
                                        <p:tav tm="0">
                                          <p:val>
                                            <p:fltVal val="0"/>
                                          </p:val>
                                        </p:tav>
                                        <p:tav tm="100000">
                                          <p:val>
                                            <p:fltVal val="720"/>
                                          </p:val>
                                        </p:tav>
                                      </p:tavLst>
                                    </p:anim>
                                    <p:anim calcmode="lin" valueType="num">
                                      <p:cBhvr>
                                        <p:cTn id="29" dur="4000"/>
                                        <p:tgtEl>
                                          <p:spTgt spid="39"/>
                                        </p:tgtEl>
                                        <p:attrNameLst>
                                          <p:attrName>ppt_h</p:attrName>
                                        </p:attrNameLst>
                                      </p:cBhvr>
                                      <p:tavLst>
                                        <p:tav tm="0">
                                          <p:val>
                                            <p:strVal val="ppt_h"/>
                                          </p:val>
                                        </p:tav>
                                        <p:tav tm="100000">
                                          <p:val>
                                            <p:fltVal val="0"/>
                                          </p:val>
                                        </p:tav>
                                      </p:tavLst>
                                    </p:anim>
                                    <p:anim calcmode="lin" valueType="num">
                                      <p:cBhvr>
                                        <p:cTn id="30" dur="4000"/>
                                        <p:tgtEl>
                                          <p:spTgt spid="39"/>
                                        </p:tgtEl>
                                        <p:attrNameLst>
                                          <p:attrName>ppt_w</p:attrName>
                                        </p:attrNameLst>
                                      </p:cBhvr>
                                      <p:tavLst>
                                        <p:tav tm="0">
                                          <p:val>
                                            <p:strVal val="ppt_w"/>
                                          </p:val>
                                        </p:tav>
                                        <p:tav tm="100000">
                                          <p:val>
                                            <p:fltVal val="0"/>
                                          </p:val>
                                        </p:tav>
                                      </p:tavLst>
                                    </p:anim>
                                    <p:set>
                                      <p:cBhvr>
                                        <p:cTn id="31" dur="1" fill="hold">
                                          <p:stCondLst>
                                            <p:cond delay="3999"/>
                                          </p:stCondLst>
                                        </p:cTn>
                                        <p:tgtEl>
                                          <p:spTgt spid="39"/>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4000"/>
                                        <p:tgtEl>
                                          <p:spTgt spid="38"/>
                                        </p:tgtEl>
                                      </p:cBhvr>
                                    </p:animEffect>
                                    <p:set>
                                      <p:cBhvr>
                                        <p:cTn id="34" dur="1" fill="hold">
                                          <p:stCondLst>
                                            <p:cond delay="3999"/>
                                          </p:stCondLst>
                                        </p:cTn>
                                        <p:tgtEl>
                                          <p:spTgt spid="38"/>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4000"/>
                                        <p:tgtEl>
                                          <p:spTgt spid="38"/>
                                        </p:tgtEl>
                                      </p:cBhvr>
                                    </p:animEffect>
                                    <p:anim calcmode="lin" valueType="num">
                                      <p:cBhvr>
                                        <p:cTn id="37" dur="4000"/>
                                        <p:tgtEl>
                                          <p:spTgt spid="38"/>
                                        </p:tgtEl>
                                        <p:attrNameLst>
                                          <p:attrName>style.rotation</p:attrName>
                                        </p:attrNameLst>
                                      </p:cBhvr>
                                      <p:tavLst>
                                        <p:tav tm="0">
                                          <p:val>
                                            <p:fltVal val="0"/>
                                          </p:val>
                                        </p:tav>
                                        <p:tav tm="100000">
                                          <p:val>
                                            <p:fltVal val="720"/>
                                          </p:val>
                                        </p:tav>
                                      </p:tavLst>
                                    </p:anim>
                                    <p:anim calcmode="lin" valueType="num">
                                      <p:cBhvr>
                                        <p:cTn id="38" dur="4000"/>
                                        <p:tgtEl>
                                          <p:spTgt spid="38"/>
                                        </p:tgtEl>
                                        <p:attrNameLst>
                                          <p:attrName>ppt_h</p:attrName>
                                        </p:attrNameLst>
                                      </p:cBhvr>
                                      <p:tavLst>
                                        <p:tav tm="0">
                                          <p:val>
                                            <p:strVal val="ppt_h"/>
                                          </p:val>
                                        </p:tav>
                                        <p:tav tm="100000">
                                          <p:val>
                                            <p:fltVal val="0"/>
                                          </p:val>
                                        </p:tav>
                                      </p:tavLst>
                                    </p:anim>
                                    <p:anim calcmode="lin" valueType="num">
                                      <p:cBhvr>
                                        <p:cTn id="39" dur="4000"/>
                                        <p:tgtEl>
                                          <p:spTgt spid="38"/>
                                        </p:tgtEl>
                                        <p:attrNameLst>
                                          <p:attrName>ppt_w</p:attrName>
                                        </p:attrNameLst>
                                      </p:cBhvr>
                                      <p:tavLst>
                                        <p:tav tm="0">
                                          <p:val>
                                            <p:strVal val="ppt_w"/>
                                          </p:val>
                                        </p:tav>
                                        <p:tav tm="100000">
                                          <p:val>
                                            <p:fltVal val="0"/>
                                          </p:val>
                                        </p:tav>
                                      </p:tavLst>
                                    </p:anim>
                                    <p:set>
                                      <p:cBhvr>
                                        <p:cTn id="40" dur="1" fill="hold">
                                          <p:stCondLst>
                                            <p:cond delay="3999"/>
                                          </p:stCondLst>
                                        </p:cTn>
                                        <p:tgtEl>
                                          <p:spTgt spid="38"/>
                                        </p:tgtEl>
                                        <p:attrNameLst>
                                          <p:attrName>style.visibility</p:attrName>
                                        </p:attrNameLst>
                                      </p:cBhvr>
                                      <p:to>
                                        <p:strVal val="hidden"/>
                                      </p:to>
                                    </p:set>
                                  </p:childTnLst>
                                </p:cTn>
                              </p:par>
                              <p:par>
                                <p:cTn id="41" presetID="3" presetClass="exit" presetSubtype="10" fill="hold" nodeType="withEffect">
                                  <p:stCondLst>
                                    <p:cond delay="0"/>
                                  </p:stCondLst>
                                  <p:childTnLst>
                                    <p:animEffect transition="out" filter="blinds(horizontal)">
                                      <p:cBhvr>
                                        <p:cTn id="42" dur="4000"/>
                                        <p:tgtEl>
                                          <p:spTgt spid="62"/>
                                        </p:tgtEl>
                                      </p:cBhvr>
                                    </p:animEffect>
                                    <p:set>
                                      <p:cBhvr>
                                        <p:cTn id="43" dur="1" fill="hold">
                                          <p:stCondLst>
                                            <p:cond delay="3999"/>
                                          </p:stCondLst>
                                        </p:cTn>
                                        <p:tgtEl>
                                          <p:spTgt spid="62"/>
                                        </p:tgtEl>
                                        <p:attrNameLst>
                                          <p:attrName>style.visibility</p:attrName>
                                        </p:attrNameLst>
                                      </p:cBhvr>
                                      <p:to>
                                        <p:strVal val="hidden"/>
                                      </p:to>
                                    </p:set>
                                  </p:childTnLst>
                                </p:cTn>
                              </p:par>
                              <p:par>
                                <p:cTn id="44" presetID="35" presetClass="exit" presetSubtype="0" fill="hold" nodeType="withEffect">
                                  <p:stCondLst>
                                    <p:cond delay="0"/>
                                  </p:stCondLst>
                                  <p:childTnLst>
                                    <p:animEffect transition="out" filter="fade">
                                      <p:cBhvr>
                                        <p:cTn id="45" dur="4000"/>
                                        <p:tgtEl>
                                          <p:spTgt spid="62"/>
                                        </p:tgtEl>
                                      </p:cBhvr>
                                    </p:animEffect>
                                    <p:anim calcmode="lin" valueType="num">
                                      <p:cBhvr>
                                        <p:cTn id="46" dur="4000"/>
                                        <p:tgtEl>
                                          <p:spTgt spid="62"/>
                                        </p:tgtEl>
                                        <p:attrNameLst>
                                          <p:attrName>style.rotation</p:attrName>
                                        </p:attrNameLst>
                                      </p:cBhvr>
                                      <p:tavLst>
                                        <p:tav tm="0">
                                          <p:val>
                                            <p:fltVal val="0"/>
                                          </p:val>
                                        </p:tav>
                                        <p:tav tm="100000">
                                          <p:val>
                                            <p:fltVal val="720"/>
                                          </p:val>
                                        </p:tav>
                                      </p:tavLst>
                                    </p:anim>
                                    <p:anim calcmode="lin" valueType="num">
                                      <p:cBhvr>
                                        <p:cTn id="47" dur="4000"/>
                                        <p:tgtEl>
                                          <p:spTgt spid="62"/>
                                        </p:tgtEl>
                                        <p:attrNameLst>
                                          <p:attrName>ppt_h</p:attrName>
                                        </p:attrNameLst>
                                      </p:cBhvr>
                                      <p:tavLst>
                                        <p:tav tm="0">
                                          <p:val>
                                            <p:strVal val="ppt_h"/>
                                          </p:val>
                                        </p:tav>
                                        <p:tav tm="100000">
                                          <p:val>
                                            <p:fltVal val="0"/>
                                          </p:val>
                                        </p:tav>
                                      </p:tavLst>
                                    </p:anim>
                                    <p:anim calcmode="lin" valueType="num">
                                      <p:cBhvr>
                                        <p:cTn id="48" dur="4000"/>
                                        <p:tgtEl>
                                          <p:spTgt spid="62"/>
                                        </p:tgtEl>
                                        <p:attrNameLst>
                                          <p:attrName>ppt_w</p:attrName>
                                        </p:attrNameLst>
                                      </p:cBhvr>
                                      <p:tavLst>
                                        <p:tav tm="0">
                                          <p:val>
                                            <p:strVal val="ppt_w"/>
                                          </p:val>
                                        </p:tav>
                                        <p:tav tm="100000">
                                          <p:val>
                                            <p:fltVal val="0"/>
                                          </p:val>
                                        </p:tav>
                                      </p:tavLst>
                                    </p:anim>
                                    <p:set>
                                      <p:cBhvr>
                                        <p:cTn id="49" dur="1" fill="hold">
                                          <p:stCondLst>
                                            <p:cond delay="3999"/>
                                          </p:stCondLst>
                                        </p:cTn>
                                        <p:tgtEl>
                                          <p:spTgt spid="62"/>
                                        </p:tgtEl>
                                        <p:attrNameLst>
                                          <p:attrName>style.visibility</p:attrName>
                                        </p:attrNameLst>
                                      </p:cBhvr>
                                      <p:to>
                                        <p:strVal val="hidden"/>
                                      </p:to>
                                    </p:set>
                                  </p:childTnLst>
                                </p:cTn>
                              </p:par>
                              <p:par>
                                <p:cTn id="50" presetID="3" presetClass="exit" presetSubtype="10" fill="hold" nodeType="withEffect">
                                  <p:stCondLst>
                                    <p:cond delay="0"/>
                                  </p:stCondLst>
                                  <p:childTnLst>
                                    <p:animEffect transition="out" filter="blinds(horizontal)">
                                      <p:cBhvr>
                                        <p:cTn id="51" dur="4000"/>
                                        <p:tgtEl>
                                          <p:spTgt spid="63"/>
                                        </p:tgtEl>
                                      </p:cBhvr>
                                    </p:animEffect>
                                    <p:set>
                                      <p:cBhvr>
                                        <p:cTn id="52" dur="1" fill="hold">
                                          <p:stCondLst>
                                            <p:cond delay="3999"/>
                                          </p:stCondLst>
                                        </p:cTn>
                                        <p:tgtEl>
                                          <p:spTgt spid="63"/>
                                        </p:tgtEl>
                                        <p:attrNameLst>
                                          <p:attrName>style.visibility</p:attrName>
                                        </p:attrNameLst>
                                      </p:cBhvr>
                                      <p:to>
                                        <p:strVal val="hidden"/>
                                      </p:to>
                                    </p:set>
                                  </p:childTnLst>
                                </p:cTn>
                              </p:par>
                              <p:par>
                                <p:cTn id="53" presetID="35" presetClass="exit" presetSubtype="0" fill="hold" nodeType="withEffect">
                                  <p:stCondLst>
                                    <p:cond delay="0"/>
                                  </p:stCondLst>
                                  <p:childTnLst>
                                    <p:animEffect transition="out" filter="fade">
                                      <p:cBhvr>
                                        <p:cTn id="54" dur="4000"/>
                                        <p:tgtEl>
                                          <p:spTgt spid="63"/>
                                        </p:tgtEl>
                                      </p:cBhvr>
                                    </p:animEffect>
                                    <p:anim calcmode="lin" valueType="num">
                                      <p:cBhvr>
                                        <p:cTn id="55" dur="4000"/>
                                        <p:tgtEl>
                                          <p:spTgt spid="63"/>
                                        </p:tgtEl>
                                        <p:attrNameLst>
                                          <p:attrName>style.rotation</p:attrName>
                                        </p:attrNameLst>
                                      </p:cBhvr>
                                      <p:tavLst>
                                        <p:tav tm="0">
                                          <p:val>
                                            <p:fltVal val="0"/>
                                          </p:val>
                                        </p:tav>
                                        <p:tav tm="100000">
                                          <p:val>
                                            <p:fltVal val="720"/>
                                          </p:val>
                                        </p:tav>
                                      </p:tavLst>
                                    </p:anim>
                                    <p:anim calcmode="lin" valueType="num">
                                      <p:cBhvr>
                                        <p:cTn id="56" dur="4000"/>
                                        <p:tgtEl>
                                          <p:spTgt spid="63"/>
                                        </p:tgtEl>
                                        <p:attrNameLst>
                                          <p:attrName>ppt_h</p:attrName>
                                        </p:attrNameLst>
                                      </p:cBhvr>
                                      <p:tavLst>
                                        <p:tav tm="0">
                                          <p:val>
                                            <p:strVal val="ppt_h"/>
                                          </p:val>
                                        </p:tav>
                                        <p:tav tm="100000">
                                          <p:val>
                                            <p:fltVal val="0"/>
                                          </p:val>
                                        </p:tav>
                                      </p:tavLst>
                                    </p:anim>
                                    <p:anim calcmode="lin" valueType="num">
                                      <p:cBhvr>
                                        <p:cTn id="57" dur="4000"/>
                                        <p:tgtEl>
                                          <p:spTgt spid="63"/>
                                        </p:tgtEl>
                                        <p:attrNameLst>
                                          <p:attrName>ppt_w</p:attrName>
                                        </p:attrNameLst>
                                      </p:cBhvr>
                                      <p:tavLst>
                                        <p:tav tm="0">
                                          <p:val>
                                            <p:strVal val="ppt_w"/>
                                          </p:val>
                                        </p:tav>
                                        <p:tav tm="100000">
                                          <p:val>
                                            <p:fltVal val="0"/>
                                          </p:val>
                                        </p:tav>
                                      </p:tavLst>
                                    </p:anim>
                                    <p:set>
                                      <p:cBhvr>
                                        <p:cTn id="58" dur="1" fill="hold">
                                          <p:stCondLst>
                                            <p:cond delay="3999"/>
                                          </p:stCondLst>
                                        </p:cTn>
                                        <p:tgtEl>
                                          <p:spTgt spid="63"/>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4000"/>
                                        <p:tgtEl>
                                          <p:spTgt spid="10"/>
                                        </p:tgtEl>
                                      </p:cBhvr>
                                    </p:animEffect>
                                    <p:set>
                                      <p:cBhvr>
                                        <p:cTn id="61" dur="1" fill="hold">
                                          <p:stCondLst>
                                            <p:cond delay="3999"/>
                                          </p:stCondLst>
                                        </p:cTn>
                                        <p:tgtEl>
                                          <p:spTgt spid="10"/>
                                        </p:tgtEl>
                                        <p:attrNameLst>
                                          <p:attrName>style.visibility</p:attrName>
                                        </p:attrNameLst>
                                      </p:cBhvr>
                                      <p:to>
                                        <p:strVal val="hidden"/>
                                      </p:to>
                                    </p:set>
                                  </p:childTnLst>
                                </p:cTn>
                              </p:par>
                              <p:par>
                                <p:cTn id="62" presetID="3" presetClass="exit" presetSubtype="10" fill="hold" nodeType="withEffect">
                                  <p:stCondLst>
                                    <p:cond delay="0"/>
                                  </p:stCondLst>
                                  <p:childTnLst>
                                    <p:animEffect transition="out" filter="blinds(horizontal)">
                                      <p:cBhvr>
                                        <p:cTn id="63" dur="4000"/>
                                        <p:tgtEl>
                                          <p:spTgt spid="42"/>
                                        </p:tgtEl>
                                      </p:cBhvr>
                                    </p:animEffect>
                                    <p:set>
                                      <p:cBhvr>
                                        <p:cTn id="64" dur="1" fill="hold">
                                          <p:stCondLst>
                                            <p:cond delay="3999"/>
                                          </p:stCondLst>
                                        </p:cTn>
                                        <p:tgtEl>
                                          <p:spTgt spid="42"/>
                                        </p:tgtEl>
                                        <p:attrNameLst>
                                          <p:attrName>style.visibility</p:attrName>
                                        </p:attrNameLst>
                                      </p:cBhvr>
                                      <p:to>
                                        <p:strVal val="hidden"/>
                                      </p:to>
                                    </p:set>
                                  </p:childTnLst>
                                </p:cTn>
                              </p:par>
                              <p:par>
                                <p:cTn id="65" presetID="3" presetClass="exit" presetSubtype="10" fill="hold" nodeType="withEffect">
                                  <p:stCondLst>
                                    <p:cond delay="0"/>
                                  </p:stCondLst>
                                  <p:childTnLst>
                                    <p:animEffect transition="out" filter="blinds(horizontal)">
                                      <p:cBhvr>
                                        <p:cTn id="66" dur="4000"/>
                                        <p:tgtEl>
                                          <p:spTgt spid="66"/>
                                        </p:tgtEl>
                                      </p:cBhvr>
                                    </p:animEffect>
                                    <p:set>
                                      <p:cBhvr>
                                        <p:cTn id="67" dur="1" fill="hold">
                                          <p:stCondLst>
                                            <p:cond delay="3999"/>
                                          </p:stCondLst>
                                        </p:cTn>
                                        <p:tgtEl>
                                          <p:spTgt spid="66"/>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4000"/>
                                        <p:tgtEl>
                                          <p:spTgt spid="3"/>
                                        </p:tgtEl>
                                      </p:cBhvr>
                                    </p:animEffect>
                                    <p:set>
                                      <p:cBhvr>
                                        <p:cTn id="70" dur="1" fill="hold">
                                          <p:stCondLst>
                                            <p:cond delay="3999"/>
                                          </p:stCondLst>
                                        </p:cTn>
                                        <p:tgtEl>
                                          <p:spTgt spid="3"/>
                                        </p:tgtEl>
                                        <p:attrNameLst>
                                          <p:attrName>style.visibility</p:attrName>
                                        </p:attrNameLst>
                                      </p:cBhvr>
                                      <p:to>
                                        <p:strVal val="hidden"/>
                                      </p:to>
                                    </p:set>
                                  </p:childTnLst>
                                </p:cTn>
                              </p:par>
                              <p:par>
                                <p:cTn id="71" presetID="3" presetClass="exit" presetSubtype="10" fill="hold" nodeType="withEffect">
                                  <p:stCondLst>
                                    <p:cond delay="0"/>
                                  </p:stCondLst>
                                  <p:childTnLst>
                                    <p:animEffect transition="out" filter="blinds(horizontal)">
                                      <p:cBhvr>
                                        <p:cTn id="72" dur="4000"/>
                                        <p:tgtEl>
                                          <p:spTgt spid="35"/>
                                        </p:tgtEl>
                                      </p:cBhvr>
                                    </p:animEffect>
                                    <p:set>
                                      <p:cBhvr>
                                        <p:cTn id="73" dur="1" fill="hold">
                                          <p:stCondLst>
                                            <p:cond delay="3999"/>
                                          </p:stCondLst>
                                        </p:cTn>
                                        <p:tgtEl>
                                          <p:spTgt spid="35"/>
                                        </p:tgtEl>
                                        <p:attrNameLst>
                                          <p:attrName>style.visibility</p:attrName>
                                        </p:attrNameLst>
                                      </p:cBhvr>
                                      <p:to>
                                        <p:strVal val="hidden"/>
                                      </p:to>
                                    </p:set>
                                  </p:childTnLst>
                                </p:cTn>
                              </p:par>
                              <p:par>
                                <p:cTn id="74" presetID="3" presetClass="exit" presetSubtype="10" fill="hold" nodeType="withEffect">
                                  <p:stCondLst>
                                    <p:cond delay="0"/>
                                  </p:stCondLst>
                                  <p:childTnLst>
                                    <p:animEffect transition="out" filter="blinds(horizontal)">
                                      <p:cBhvr>
                                        <p:cTn id="75" dur="4000"/>
                                        <p:tgtEl>
                                          <p:spTgt spid="59"/>
                                        </p:tgtEl>
                                      </p:cBhvr>
                                    </p:animEffect>
                                    <p:set>
                                      <p:cBhvr>
                                        <p:cTn id="76" dur="1" fill="hold">
                                          <p:stCondLst>
                                            <p:cond delay="3999"/>
                                          </p:stCondLst>
                                        </p:cTn>
                                        <p:tgtEl>
                                          <p:spTgt spid="59"/>
                                        </p:tgtEl>
                                        <p:attrNameLst>
                                          <p:attrName>style.visibility</p:attrName>
                                        </p:attrNameLst>
                                      </p:cBhvr>
                                      <p:to>
                                        <p:strVal val="hidden"/>
                                      </p:to>
                                    </p:set>
                                  </p:childTnLst>
                                </p:cTn>
                              </p:par>
                              <p:par>
                                <p:cTn id="77" presetID="8" presetClass="entr" presetSubtype="32" fill="hold" nodeType="withEffect">
                                  <p:stCondLst>
                                    <p:cond delay="0"/>
                                  </p:stCondLst>
                                  <p:childTnLst>
                                    <p:set>
                                      <p:cBhvr>
                                        <p:cTn id="78" dur="1" fill="hold">
                                          <p:stCondLst>
                                            <p:cond delay="0"/>
                                          </p:stCondLst>
                                        </p:cTn>
                                        <p:tgtEl>
                                          <p:spTgt spid="43010"/>
                                        </p:tgtEl>
                                        <p:attrNameLst>
                                          <p:attrName>style.visibility</p:attrName>
                                        </p:attrNameLst>
                                      </p:cBhvr>
                                      <p:to>
                                        <p:strVal val="visible"/>
                                      </p:to>
                                    </p:set>
                                    <p:animEffect transition="in" filter="diamond(out)">
                                      <p:cBhvr>
                                        <p:cTn id="79" dur="4000"/>
                                        <p:tgtEl>
                                          <p:spTgt spid="43010"/>
                                        </p:tgtEl>
                                      </p:cBhvr>
                                    </p:animEffect>
                                  </p:childTnLst>
                                </p:cTn>
                              </p:par>
                              <p:par>
                                <p:cTn id="80" presetID="23" presetClass="entr" presetSubtype="288" fill="hold" nodeType="withEffect">
                                  <p:stCondLst>
                                    <p:cond delay="0"/>
                                  </p:stCondLst>
                                  <p:childTnLst>
                                    <p:set>
                                      <p:cBhvr>
                                        <p:cTn id="81" dur="1" fill="hold">
                                          <p:stCondLst>
                                            <p:cond delay="0"/>
                                          </p:stCondLst>
                                        </p:cTn>
                                        <p:tgtEl>
                                          <p:spTgt spid="43010"/>
                                        </p:tgtEl>
                                        <p:attrNameLst>
                                          <p:attrName>style.visibility</p:attrName>
                                        </p:attrNameLst>
                                      </p:cBhvr>
                                      <p:to>
                                        <p:strVal val="visible"/>
                                      </p:to>
                                    </p:set>
                                    <p:anim calcmode="lin" valueType="num">
                                      <p:cBhvr>
                                        <p:cTn id="82" dur="4000" fill="hold"/>
                                        <p:tgtEl>
                                          <p:spTgt spid="43010"/>
                                        </p:tgtEl>
                                        <p:attrNameLst>
                                          <p:attrName>ppt_w</p:attrName>
                                        </p:attrNameLst>
                                      </p:cBhvr>
                                      <p:tavLst>
                                        <p:tav tm="0">
                                          <p:val>
                                            <p:strVal val="4/3*#ppt_w"/>
                                          </p:val>
                                        </p:tav>
                                        <p:tav tm="100000">
                                          <p:val>
                                            <p:strVal val="#ppt_w"/>
                                          </p:val>
                                        </p:tav>
                                      </p:tavLst>
                                    </p:anim>
                                    <p:anim calcmode="lin" valueType="num">
                                      <p:cBhvr>
                                        <p:cTn id="83" dur="4000" fill="hold"/>
                                        <p:tgtEl>
                                          <p:spTgt spid="43010"/>
                                        </p:tgtEl>
                                        <p:attrNameLst>
                                          <p:attrName>ppt_h</p:attrName>
                                        </p:attrNameLst>
                                      </p:cBhvr>
                                      <p:tavLst>
                                        <p:tav tm="0">
                                          <p:val>
                                            <p:strVal val="4/3*#ppt_h"/>
                                          </p:val>
                                        </p:tav>
                                        <p:tav tm="100000">
                                          <p:val>
                                            <p:strVal val="#ppt_h"/>
                                          </p:val>
                                        </p:tav>
                                      </p:tavLst>
                                    </p:anim>
                                  </p:childTnLst>
                                </p:cTn>
                              </p:par>
                            </p:childTnLst>
                          </p:cTn>
                        </p:par>
                        <p:par>
                          <p:cTn id="84" fill="hold">
                            <p:stCondLst>
                              <p:cond delay="4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Effect transition="in" filter="fade">
                                      <p:cBhvr>
                                        <p:cTn id="87" dur="1000"/>
                                        <p:tgtEl>
                                          <p:spTgt spid="15"/>
                                        </p:tgtEl>
                                      </p:cBhvr>
                                    </p:animEffect>
                                    <p:anim calcmode="lin" valueType="num">
                                      <p:cBhvr>
                                        <p:cTn id="88" dur="1000" fill="hold"/>
                                        <p:tgtEl>
                                          <p:spTgt spid="15"/>
                                        </p:tgtEl>
                                        <p:attrNameLst>
                                          <p:attrName>ppt_x</p:attrName>
                                        </p:attrNameLst>
                                      </p:cBhvr>
                                      <p:tavLst>
                                        <p:tav tm="0">
                                          <p:val>
                                            <p:strVal val="#ppt_x-.1"/>
                                          </p:val>
                                        </p:tav>
                                        <p:tav tm="100000">
                                          <p:val>
                                            <p:strVal val="#ppt_x"/>
                                          </p:val>
                                        </p:tav>
                                      </p:tavLst>
                                    </p:anim>
                                    <p:anim calcmode="lin" valueType="num">
                                      <p:cBhvr>
                                        <p:cTn id="8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fb2745fbf82831d56a6a9bb8fde4eb0.jpg"/>
          <p:cNvPicPr>
            <a:picLocks noChangeAspect="1"/>
          </p:cNvPicPr>
          <p:nvPr/>
        </p:nvPicPr>
        <p:blipFill>
          <a:blip r:embed="rId2" cstate="print"/>
          <a:stretch>
            <a:fillRect/>
          </a:stretch>
        </p:blipFill>
        <p:spPr bwMode="auto">
          <a:xfrm>
            <a:off x="-468560" y="0"/>
            <a:ext cx="10009112" cy="5143500"/>
          </a:xfrm>
          <a:prstGeom prst="rect">
            <a:avLst/>
          </a:prstGeom>
          <a:noFill/>
          <a:ln w="9525">
            <a:noFill/>
            <a:miter lim="800000"/>
            <a:headEnd/>
            <a:tailEnd/>
          </a:ln>
        </p:spPr>
      </p:pic>
      <p:pic>
        <p:nvPicPr>
          <p:cNvPr id="5" name="4 Imagen" descr="4fb2745fbf82831d56a6a9bb8fde4eb0.jpg"/>
          <p:cNvPicPr>
            <a:picLocks noChangeAspect="1"/>
          </p:cNvPicPr>
          <p:nvPr/>
        </p:nvPicPr>
        <p:blipFill>
          <a:blip r:embed="rId2" cstate="print"/>
          <a:stretch>
            <a:fillRect/>
          </a:stretch>
        </p:blipFill>
        <p:spPr bwMode="auto">
          <a:xfrm>
            <a:off x="-468560" y="0"/>
            <a:ext cx="10009112" cy="5143500"/>
          </a:xfrm>
          <a:prstGeom prst="rect">
            <a:avLst/>
          </a:prstGeom>
          <a:noFill/>
          <a:ln w="9525">
            <a:noFill/>
            <a:miter lim="800000"/>
            <a:headEnd/>
            <a:tailEnd/>
          </a:ln>
        </p:spPr>
      </p:pic>
      <p:sp>
        <p:nvSpPr>
          <p:cNvPr id="6" name="5 CuadroTexto"/>
          <p:cNvSpPr txBox="1"/>
          <p:nvPr/>
        </p:nvSpPr>
        <p:spPr>
          <a:xfrm>
            <a:off x="323528"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suburbano ha pasado de una extensión de 3,5 kilómetros en 1919 a los 300 kilómetros de la red actual. Metro de Madrid ha experimentado sucesivas ampliaciones a lo largo de su historia, que le han permitido adaptarse a la continua expansión de la capital y las necesidades de los madrileños.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dir="u"/>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1 Imagen" descr="manos2"/>
          <p:cNvPicPr>
            <a:picLocks noGrp="1" noChangeAspect="1"/>
          </p:cNvPicPr>
          <p:nvPr isPhoto="1"/>
        </p:nvPicPr>
        <p:blipFill>
          <a:blip r:embed="rId2" cstate="print"/>
          <a:stretch>
            <a:fillRect/>
          </a:stretch>
        </p:blipFill>
        <p:spPr bwMode="auto">
          <a:xfrm>
            <a:off x="0" y="0"/>
            <a:ext cx="5027131" cy="5143500"/>
          </a:xfrm>
          <a:prstGeom prst="rect">
            <a:avLst/>
          </a:prstGeom>
          <a:solidFill>
            <a:schemeClr val="bg1"/>
          </a:solidFill>
          <a:ln w="9525">
            <a:noFill/>
            <a:miter lim="800000"/>
            <a:headEnd/>
            <a:tailEnd/>
          </a:ln>
        </p:spPr>
      </p:pic>
      <p:pic>
        <p:nvPicPr>
          <p:cNvPr id="6" name="5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699793" y="0"/>
            <a:ext cx="2376264" cy="1635646"/>
          </a:xfrm>
          <a:prstGeom prst="rect">
            <a:avLst/>
          </a:prstGeom>
          <a:solidFill>
            <a:schemeClr val="bg1"/>
          </a:solidFill>
          <a:ln w="9525">
            <a:noFill/>
            <a:miter lim="800000"/>
            <a:headEnd/>
            <a:tailEnd/>
          </a:ln>
        </p:spPr>
      </p:pic>
      <p:pic>
        <p:nvPicPr>
          <p:cNvPr id="10" name="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3" y="0"/>
            <a:ext cx="2627781" cy="1664494"/>
          </a:xfrm>
          <a:prstGeom prst="rect">
            <a:avLst/>
          </a:prstGeom>
          <a:solidFill>
            <a:schemeClr val="bg1"/>
          </a:solidFill>
          <a:ln w="9525">
            <a:noFill/>
            <a:miter lim="800000"/>
            <a:headEnd/>
            <a:tailEnd/>
          </a:ln>
        </p:spPr>
      </p:pic>
      <p:pic>
        <p:nvPicPr>
          <p:cNvPr id="38" name="3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699792" y="1707654"/>
            <a:ext cx="2376264" cy="1685925"/>
          </a:xfrm>
          <a:prstGeom prst="rect">
            <a:avLst/>
          </a:prstGeom>
          <a:solidFill>
            <a:schemeClr val="bg1"/>
          </a:solidFill>
          <a:ln w="9525">
            <a:noFill/>
            <a:miter lim="800000"/>
            <a:headEnd/>
            <a:tailEnd/>
          </a:ln>
        </p:spPr>
      </p:pic>
      <p:pic>
        <p:nvPicPr>
          <p:cNvPr id="42" name="4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3" y="1728788"/>
            <a:ext cx="2627781" cy="1685925"/>
          </a:xfrm>
          <a:prstGeom prst="rect">
            <a:avLst/>
          </a:prstGeom>
          <a:solidFill>
            <a:schemeClr val="bg1"/>
          </a:solidFill>
          <a:ln w="9525">
            <a:noFill/>
            <a:miter lim="800000"/>
            <a:headEnd/>
            <a:tailEnd/>
          </a:ln>
        </p:spPr>
      </p:pic>
      <p:pic>
        <p:nvPicPr>
          <p:cNvPr id="62" name="61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699793" y="3479008"/>
            <a:ext cx="2376263" cy="1664493"/>
          </a:xfrm>
          <a:prstGeom prst="rect">
            <a:avLst/>
          </a:prstGeom>
          <a:solidFill>
            <a:schemeClr val="bg1"/>
          </a:solidFill>
          <a:ln w="9525">
            <a:noFill/>
            <a:miter lim="800000"/>
            <a:headEnd/>
            <a:tailEnd/>
          </a:ln>
        </p:spPr>
      </p:pic>
      <p:pic>
        <p:nvPicPr>
          <p:cNvPr id="66" name="65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2703" y="3479008"/>
            <a:ext cx="2615081" cy="1664493"/>
          </a:xfrm>
          <a:prstGeom prst="rect">
            <a:avLst/>
          </a:prstGeom>
          <a:solidFill>
            <a:schemeClr val="bg1"/>
          </a:solidFill>
          <a:ln w="9525">
            <a:noFill/>
            <a:miter lim="800000"/>
            <a:headEnd/>
            <a:tailEnd/>
          </a:ln>
        </p:spPr>
      </p:pic>
      <p:sp>
        <p:nvSpPr>
          <p:cNvPr id="12" name="11 CuadroTexto"/>
          <p:cNvSpPr txBox="1"/>
          <p:nvPr/>
        </p:nvSpPr>
        <p:spPr>
          <a:xfrm>
            <a:off x="5364088" y="1491630"/>
            <a:ext cx="3528392"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Sol es la estación con mayor número de utilizaciones de toda la red, con 61,6 millones en 2017, por delante de Avenida de América (60,2 millones), Nuevos Ministerios (42,2 millones), Moncloa (40,9 millones) y Plaza de Castilla (36,6 millones).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4000"/>
                                        <p:tgtEl>
                                          <p:spTgt spid="42"/>
                                        </p:tgtEl>
                                      </p:cBhvr>
                                    </p:animEffect>
                                    <p:set>
                                      <p:cBhvr>
                                        <p:cTn id="13" dur="1" fill="hold">
                                          <p:stCondLst>
                                            <p:cond delay="3999"/>
                                          </p:stCondLst>
                                        </p:cTn>
                                        <p:tgtEl>
                                          <p:spTgt spid="42"/>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4000"/>
                                        <p:tgtEl>
                                          <p:spTgt spid="38"/>
                                        </p:tgtEl>
                                      </p:cBhvr>
                                    </p:animEffect>
                                    <p:set>
                                      <p:cBhvr>
                                        <p:cTn id="16" dur="1" fill="hold">
                                          <p:stCondLst>
                                            <p:cond delay="3999"/>
                                          </p:stCondLst>
                                        </p:cTn>
                                        <p:tgtEl>
                                          <p:spTgt spid="38"/>
                                        </p:tgtEl>
                                        <p:attrNameLst>
                                          <p:attrName>style.visibility</p:attrName>
                                        </p:attrNameLst>
                                      </p:cBhvr>
                                      <p:to>
                                        <p:strVal val="hidden"/>
                                      </p:to>
                                    </p:set>
                                  </p:childTnLst>
                                </p:cTn>
                              </p:par>
                              <p:par>
                                <p:cTn id="17" presetID="6" presetClass="exit" presetSubtype="16" fill="hold" nodeType="withEffect">
                                  <p:stCondLst>
                                    <p:cond delay="0"/>
                                  </p:stCondLst>
                                  <p:childTnLst>
                                    <p:animEffect transition="out" filter="circle(in)">
                                      <p:cBhvr>
                                        <p:cTn id="18" dur="4000"/>
                                        <p:tgtEl>
                                          <p:spTgt spid="62"/>
                                        </p:tgtEl>
                                      </p:cBhvr>
                                    </p:animEffect>
                                    <p:set>
                                      <p:cBhvr>
                                        <p:cTn id="19" dur="1" fill="hold">
                                          <p:stCondLst>
                                            <p:cond delay="3999"/>
                                          </p:stCondLst>
                                        </p:cTn>
                                        <p:tgtEl>
                                          <p:spTgt spid="62"/>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4000"/>
                                        <p:tgtEl>
                                          <p:spTgt spid="66"/>
                                        </p:tgtEl>
                                      </p:cBhvr>
                                    </p:animEffect>
                                    <p:set>
                                      <p:cBhvr>
                                        <p:cTn id="22" dur="1" fill="hold">
                                          <p:stCondLst>
                                            <p:cond delay="3999"/>
                                          </p:stCondLst>
                                        </p:cTn>
                                        <p:tgtEl>
                                          <p:spTgt spid="6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9154"/>
                                        </p:tgtEl>
                                        <p:attrNameLst>
                                          <p:attrName>style.visibility</p:attrName>
                                        </p:attrNameLst>
                                      </p:cBhvr>
                                      <p:to>
                                        <p:strVal val="visible"/>
                                      </p:to>
                                    </p:set>
                                    <p:anim calcmode="lin" valueType="num">
                                      <p:cBhvr>
                                        <p:cTn id="25" dur="4000" fill="hold"/>
                                        <p:tgtEl>
                                          <p:spTgt spid="49154"/>
                                        </p:tgtEl>
                                        <p:attrNameLst>
                                          <p:attrName>ppt_w</p:attrName>
                                        </p:attrNameLst>
                                      </p:cBhvr>
                                      <p:tavLst>
                                        <p:tav tm="0">
                                          <p:val>
                                            <p:strVal val="2/3*#ppt_w"/>
                                          </p:val>
                                        </p:tav>
                                        <p:tav tm="100000">
                                          <p:val>
                                            <p:strVal val="#ppt_w"/>
                                          </p:val>
                                        </p:tav>
                                      </p:tavLst>
                                    </p:anim>
                                    <p:anim calcmode="lin" valueType="num">
                                      <p:cBhvr>
                                        <p:cTn id="26" dur="4000" fill="hold"/>
                                        <p:tgtEl>
                                          <p:spTgt spid="49154"/>
                                        </p:tgtEl>
                                        <p:attrNameLst>
                                          <p:attrName>ppt_h</p:attrName>
                                        </p:attrNameLst>
                                      </p:cBhvr>
                                      <p:tavLst>
                                        <p:tav tm="0">
                                          <p:val>
                                            <p:strVal val="2/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16"/>
          <p:cNvPicPr>
            <a:picLocks noGrp="1" noChangeAspect="1"/>
          </p:cNvPicPr>
          <p:nvPr isPhoto="1"/>
        </p:nvPicPr>
        <p:blipFill>
          <a:blip r:embed="rId2" cstate="print"/>
          <a:stretch>
            <a:fillRect/>
          </a:stretch>
        </p:blipFill>
        <p:spPr bwMode="auto">
          <a:xfrm>
            <a:off x="0" y="2116"/>
            <a:ext cx="9144000" cy="5139266"/>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4572001" y="0"/>
            <a:ext cx="2304256" cy="1664449"/>
          </a:xfrm>
          <a:prstGeom prst="rect">
            <a:avLst/>
          </a:prstGeom>
          <a:solidFill>
            <a:schemeClr val="bg1"/>
          </a:solidFill>
          <a:ln>
            <a:noFill/>
          </a:ln>
        </p:spPr>
      </p:pic>
      <p:pic>
        <p:nvPicPr>
          <p:cNvPr id="4" name="3 Imagen"/>
          <p:cNvPicPr>
            <a:picLocks noChangeAspect="1"/>
          </p:cNvPicPr>
          <p:nvPr/>
        </p:nvPicPr>
        <p:blipFill>
          <a:blip r:embed="rId4"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6876259" y="0"/>
            <a:ext cx="2267745" cy="1664449"/>
          </a:xfrm>
          <a:prstGeom prst="rect">
            <a:avLst/>
          </a:prstGeom>
          <a:solidFill>
            <a:schemeClr val="bg1"/>
          </a:solidFill>
          <a:ln>
            <a:noFill/>
          </a:ln>
        </p:spPr>
      </p:pic>
      <p:pic>
        <p:nvPicPr>
          <p:cNvPr id="7" name="6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0" y="0"/>
            <a:ext cx="2339752" cy="1664449"/>
          </a:xfrm>
          <a:prstGeom prst="rect">
            <a:avLst/>
          </a:prstGeom>
          <a:solidFill>
            <a:schemeClr val="bg1"/>
          </a:solidFill>
          <a:ln>
            <a:noFill/>
          </a:ln>
        </p:spPr>
      </p:pic>
      <p:pic>
        <p:nvPicPr>
          <p:cNvPr id="9" name="8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2339753" y="0"/>
            <a:ext cx="2232249" cy="1664449"/>
          </a:xfrm>
          <a:prstGeom prst="rect">
            <a:avLst/>
          </a:prstGeom>
          <a:solidFill>
            <a:schemeClr val="bg1"/>
          </a:solidFill>
          <a:ln>
            <a:noFill/>
          </a:ln>
        </p:spPr>
      </p:pic>
      <p:pic>
        <p:nvPicPr>
          <p:cNvPr id="39" name="38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4572000" y="1664449"/>
            <a:ext cx="2304256" cy="1814602"/>
          </a:xfrm>
          <a:prstGeom prst="rect">
            <a:avLst/>
          </a:prstGeom>
          <a:solidFill>
            <a:schemeClr val="bg1"/>
          </a:solidFill>
          <a:ln>
            <a:noFill/>
          </a:ln>
        </p:spPr>
      </p:pic>
      <p:pic>
        <p:nvPicPr>
          <p:cNvPr id="40" name="39 Imagen"/>
          <p:cNvPicPr>
            <a:picLocks noChangeAspect="1"/>
          </p:cNvPicPr>
          <p:nvPr/>
        </p:nvPicPr>
        <p:blipFill>
          <a:blip r:embed="rId4"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6876257" y="1664449"/>
            <a:ext cx="2267744" cy="1814602"/>
          </a:xfrm>
          <a:prstGeom prst="rect">
            <a:avLst/>
          </a:prstGeom>
          <a:solidFill>
            <a:schemeClr val="bg1"/>
          </a:solidFill>
          <a:ln>
            <a:noFill/>
          </a:ln>
        </p:spPr>
      </p:pic>
      <p:pic>
        <p:nvPicPr>
          <p:cNvPr id="43" name="42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0" y="1664449"/>
            <a:ext cx="2339752" cy="1814602"/>
          </a:xfrm>
          <a:prstGeom prst="rect">
            <a:avLst/>
          </a:prstGeom>
          <a:solidFill>
            <a:schemeClr val="bg1"/>
          </a:solidFill>
          <a:ln>
            <a:noFill/>
          </a:ln>
        </p:spPr>
      </p:pic>
      <p:pic>
        <p:nvPicPr>
          <p:cNvPr id="45" name="44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2339752" y="1664449"/>
            <a:ext cx="2232248" cy="1814602"/>
          </a:xfrm>
          <a:prstGeom prst="rect">
            <a:avLst/>
          </a:prstGeom>
          <a:solidFill>
            <a:schemeClr val="bg1"/>
          </a:solidFill>
          <a:ln>
            <a:noFill/>
          </a:ln>
        </p:spPr>
      </p:pic>
      <p:pic>
        <p:nvPicPr>
          <p:cNvPr id="66" name="65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4572000" y="3479053"/>
            <a:ext cx="2304256" cy="1664449"/>
          </a:xfrm>
          <a:prstGeom prst="rect">
            <a:avLst/>
          </a:prstGeom>
          <a:solidFill>
            <a:schemeClr val="bg1"/>
          </a:solidFill>
          <a:ln>
            <a:noFill/>
          </a:ln>
        </p:spPr>
      </p:pic>
      <p:pic>
        <p:nvPicPr>
          <p:cNvPr id="70" name="69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2339752" y="3479052"/>
            <a:ext cx="2232248" cy="1664449"/>
          </a:xfrm>
          <a:prstGeom prst="rect">
            <a:avLst/>
          </a:prstGeom>
          <a:solidFill>
            <a:schemeClr val="bg1"/>
          </a:solidFill>
          <a:ln>
            <a:noFill/>
          </a:ln>
        </p:spPr>
      </p:pic>
      <p:pic>
        <p:nvPicPr>
          <p:cNvPr id="72" name="71 Imagen"/>
          <p:cNvPicPr>
            <a:picLocks noChangeAspect="1"/>
          </p:cNvPicPr>
          <p:nvPr/>
        </p:nvPicPr>
        <p:blipFill>
          <a:blip r:embed="rId3"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0" y="3479052"/>
            <a:ext cx="2339752" cy="1664449"/>
          </a:xfrm>
          <a:prstGeom prst="rect">
            <a:avLst/>
          </a:prstGeom>
          <a:solidFill>
            <a:schemeClr val="bg1"/>
          </a:solidFill>
          <a:ln>
            <a:noFill/>
          </a:ln>
        </p:spPr>
      </p:pic>
      <p:pic>
        <p:nvPicPr>
          <p:cNvPr id="73" name="72 Imagen"/>
          <p:cNvPicPr>
            <a:picLocks noChangeAspect="1"/>
          </p:cNvPicPr>
          <p:nvPr/>
        </p:nvPicPr>
        <p:blipFill>
          <a:blip r:embed="rId4" cstate="print">
            <a:clrChange>
              <a:clrFrom>
                <a:srgbClr val="8B0393"/>
              </a:clrFrom>
              <a:clrTo>
                <a:srgbClr val="8B0393">
                  <a:alpha val="0"/>
                </a:srgbClr>
              </a:clrTo>
            </a:clrChange>
            <a:duotone>
              <a:srgbClr val="CCDDEA">
                <a:shade val="45000"/>
                <a:satMod val="135000"/>
              </a:srgbClr>
              <a:prstClr val="white"/>
            </a:duotone>
            <a:extLst/>
          </a:blip>
          <a:stretch>
            <a:fillRect/>
          </a:stretch>
        </p:blipFill>
        <p:spPr>
          <a:xfrm>
            <a:off x="6876257" y="3479053"/>
            <a:ext cx="2267744" cy="1664449"/>
          </a:xfrm>
          <a:prstGeom prst="rect">
            <a:avLst/>
          </a:prstGeom>
          <a:solidFill>
            <a:schemeClr val="bg1"/>
          </a:solidFill>
          <a:ln>
            <a:noFill/>
          </a:ln>
        </p:spPr>
      </p:pic>
      <p:sp>
        <p:nvSpPr>
          <p:cNvPr id="15" name="14 CuadroTexto"/>
          <p:cNvSpPr txBox="1"/>
          <p:nvPr/>
        </p:nvSpPr>
        <p:spPr>
          <a:xfrm>
            <a:off x="251520"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personal de Metro de Madrid ha cambiado mucho a lo largo de su historia.</a:t>
            </a:r>
          </a:p>
          <a:p>
            <a:r>
              <a:rPr lang="es-ES" i="1" dirty="0" smtClean="0">
                <a:effectLst>
                  <a:glow rad="101600">
                    <a:srgbClr val="C00000">
                      <a:alpha val="60000"/>
                    </a:srgbClr>
                  </a:glow>
                  <a:outerShdw blurRad="38100" dist="38100" dir="2700000" algn="tl">
                    <a:srgbClr val="000000">
                      <a:alpha val="43137"/>
                    </a:srgbClr>
                  </a:outerShdw>
                </a:effectLst>
              </a:rPr>
              <a:t>¿Sabes cuál era el requisito fundamental que tenían que cumplir antaño las taquilleras del suburbano? ¿Sabías que los primeros ascensores de Metro contaban con ascensorista?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13" presetClass="exit" presetSubtype="16" fill="hold" nodeType="withEffect">
                                  <p:stCondLst>
                                    <p:cond delay="0"/>
                                  </p:stCondLst>
                                  <p:childTnLst>
                                    <p:animEffect transition="out" filter="plus(in)">
                                      <p:cBhvr>
                                        <p:cTn id="12" dur="4000"/>
                                        <p:tgtEl>
                                          <p:spTgt spid="43"/>
                                        </p:tgtEl>
                                      </p:cBhvr>
                                    </p:animEffect>
                                    <p:set>
                                      <p:cBhvr>
                                        <p:cTn id="13" dur="1" fill="hold">
                                          <p:stCondLst>
                                            <p:cond delay="3999"/>
                                          </p:stCondLst>
                                        </p:cTn>
                                        <p:tgtEl>
                                          <p:spTgt spid="43"/>
                                        </p:tgtEl>
                                        <p:attrNameLst>
                                          <p:attrName>style.visibility</p:attrName>
                                        </p:attrNameLst>
                                      </p:cBhvr>
                                      <p:to>
                                        <p:strVal val="hidden"/>
                                      </p:to>
                                    </p:set>
                                  </p:childTnLst>
                                </p:cTn>
                              </p:par>
                              <p:par>
                                <p:cTn id="14" presetID="13" presetClass="exit" presetSubtype="16" fill="hold" nodeType="withEffect">
                                  <p:stCondLst>
                                    <p:cond delay="0"/>
                                  </p:stCondLst>
                                  <p:childTnLst>
                                    <p:animEffect transition="out" filter="plus(in)">
                                      <p:cBhvr>
                                        <p:cTn id="15" dur="4000"/>
                                        <p:tgtEl>
                                          <p:spTgt spid="39"/>
                                        </p:tgtEl>
                                      </p:cBhvr>
                                    </p:animEffect>
                                    <p:set>
                                      <p:cBhvr>
                                        <p:cTn id="16" dur="1" fill="hold">
                                          <p:stCondLst>
                                            <p:cond delay="3999"/>
                                          </p:stCondLst>
                                        </p:cTn>
                                        <p:tgtEl>
                                          <p:spTgt spid="39"/>
                                        </p:tgtEl>
                                        <p:attrNameLst>
                                          <p:attrName>style.visibility</p:attrName>
                                        </p:attrNameLst>
                                      </p:cBhvr>
                                      <p:to>
                                        <p:strVal val="hidden"/>
                                      </p:to>
                                    </p:set>
                                  </p:childTnLst>
                                </p:cTn>
                              </p:par>
                              <p:par>
                                <p:cTn id="17" presetID="13" presetClass="exit" presetSubtype="16" fill="hold" nodeType="withEffect">
                                  <p:stCondLst>
                                    <p:cond delay="0"/>
                                  </p:stCondLst>
                                  <p:childTnLst>
                                    <p:animEffect transition="out" filter="plus(in)">
                                      <p:cBhvr>
                                        <p:cTn id="18" dur="4000"/>
                                        <p:tgtEl>
                                          <p:spTgt spid="72"/>
                                        </p:tgtEl>
                                      </p:cBhvr>
                                    </p:animEffect>
                                    <p:set>
                                      <p:cBhvr>
                                        <p:cTn id="19" dur="1" fill="hold">
                                          <p:stCondLst>
                                            <p:cond delay="3999"/>
                                          </p:stCondLst>
                                        </p:cTn>
                                        <p:tgtEl>
                                          <p:spTgt spid="72"/>
                                        </p:tgtEl>
                                        <p:attrNameLst>
                                          <p:attrName>style.visibility</p:attrName>
                                        </p:attrNameLst>
                                      </p:cBhvr>
                                      <p:to>
                                        <p:strVal val="hidden"/>
                                      </p:to>
                                    </p:set>
                                  </p:childTnLst>
                                </p:cTn>
                              </p:par>
                              <p:par>
                                <p:cTn id="20" presetID="13" presetClass="exit" presetSubtype="16" fill="hold" nodeType="withEffect">
                                  <p:stCondLst>
                                    <p:cond delay="0"/>
                                  </p:stCondLst>
                                  <p:childTnLst>
                                    <p:animEffect transition="out" filter="plus(in)">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4000"/>
                                        <p:tgtEl>
                                          <p:spTgt spid="4"/>
                                        </p:tgtEl>
                                      </p:cBhvr>
                                    </p:animEffect>
                                    <p:set>
                                      <p:cBhvr>
                                        <p:cTn id="25" dur="1" fill="hold">
                                          <p:stCondLst>
                                            <p:cond delay="3999"/>
                                          </p:stCondLst>
                                        </p:cTn>
                                        <p:tgtEl>
                                          <p:spTgt spid="4"/>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4000"/>
                                        <p:tgtEl>
                                          <p:spTgt spid="45"/>
                                        </p:tgtEl>
                                      </p:cBhvr>
                                    </p:animEffect>
                                    <p:set>
                                      <p:cBhvr>
                                        <p:cTn id="28" dur="1" fill="hold">
                                          <p:stCondLst>
                                            <p:cond delay="3999"/>
                                          </p:stCondLst>
                                        </p:cTn>
                                        <p:tgtEl>
                                          <p:spTgt spid="45"/>
                                        </p:tgtEl>
                                        <p:attrNameLst>
                                          <p:attrName>style.visibility</p:attrName>
                                        </p:attrNameLst>
                                      </p:cBhvr>
                                      <p:to>
                                        <p:strVal val="hidden"/>
                                      </p:to>
                                    </p:set>
                                  </p:childTnLst>
                                </p:cTn>
                              </p:par>
                              <p:par>
                                <p:cTn id="29" presetID="13" presetClass="exit" presetSubtype="16" fill="hold" nodeType="withEffect">
                                  <p:stCondLst>
                                    <p:cond delay="0"/>
                                  </p:stCondLst>
                                  <p:childTnLst>
                                    <p:animEffect transition="out" filter="plus(in)">
                                      <p:cBhvr>
                                        <p:cTn id="30" dur="4000"/>
                                        <p:tgtEl>
                                          <p:spTgt spid="40"/>
                                        </p:tgtEl>
                                      </p:cBhvr>
                                    </p:animEffect>
                                    <p:set>
                                      <p:cBhvr>
                                        <p:cTn id="31" dur="1" fill="hold">
                                          <p:stCondLst>
                                            <p:cond delay="3999"/>
                                          </p:stCondLst>
                                        </p:cTn>
                                        <p:tgtEl>
                                          <p:spTgt spid="40"/>
                                        </p:tgtEl>
                                        <p:attrNameLst>
                                          <p:attrName>style.visibility</p:attrName>
                                        </p:attrNameLst>
                                      </p:cBhvr>
                                      <p:to>
                                        <p:strVal val="hidden"/>
                                      </p:to>
                                    </p:set>
                                  </p:childTnLst>
                                </p:cTn>
                              </p:par>
                              <p:par>
                                <p:cTn id="32" presetID="13" presetClass="exit" presetSubtype="16" fill="hold" nodeType="withEffect">
                                  <p:stCondLst>
                                    <p:cond delay="0"/>
                                  </p:stCondLst>
                                  <p:childTnLst>
                                    <p:animEffect transition="out" filter="plus(in)">
                                      <p:cBhvr>
                                        <p:cTn id="33" dur="4000"/>
                                        <p:tgtEl>
                                          <p:spTgt spid="73"/>
                                        </p:tgtEl>
                                      </p:cBhvr>
                                    </p:animEffect>
                                    <p:set>
                                      <p:cBhvr>
                                        <p:cTn id="34" dur="1" fill="hold">
                                          <p:stCondLst>
                                            <p:cond delay="3999"/>
                                          </p:stCondLst>
                                        </p:cTn>
                                        <p:tgtEl>
                                          <p:spTgt spid="73"/>
                                        </p:tgtEl>
                                        <p:attrNameLst>
                                          <p:attrName>style.visibility</p:attrName>
                                        </p:attrNameLst>
                                      </p:cBhvr>
                                      <p:to>
                                        <p:strVal val="hidden"/>
                                      </p:to>
                                    </p:set>
                                  </p:childTnLst>
                                </p:cTn>
                              </p:par>
                              <p:par>
                                <p:cTn id="35" presetID="13" presetClass="exit" presetSubtype="16" fill="hold" nodeType="withEffect">
                                  <p:stCondLst>
                                    <p:cond delay="0"/>
                                  </p:stCondLst>
                                  <p:childTnLst>
                                    <p:animEffect transition="out" filter="plus(in)">
                                      <p:cBhvr>
                                        <p:cTn id="36" dur="4000"/>
                                        <p:tgtEl>
                                          <p:spTgt spid="66"/>
                                        </p:tgtEl>
                                      </p:cBhvr>
                                    </p:animEffect>
                                    <p:set>
                                      <p:cBhvr>
                                        <p:cTn id="37" dur="1" fill="hold">
                                          <p:stCondLst>
                                            <p:cond delay="3999"/>
                                          </p:stCondLst>
                                        </p:cTn>
                                        <p:tgtEl>
                                          <p:spTgt spid="66"/>
                                        </p:tgtEl>
                                        <p:attrNameLst>
                                          <p:attrName>style.visibility</p:attrName>
                                        </p:attrNameLst>
                                      </p:cBhvr>
                                      <p:to>
                                        <p:strVal val="hidden"/>
                                      </p:to>
                                    </p:set>
                                  </p:childTnLst>
                                </p:cTn>
                              </p:par>
                              <p:par>
                                <p:cTn id="38" presetID="13" presetClass="exit" presetSubtype="16" fill="hold" nodeType="withEffect">
                                  <p:stCondLst>
                                    <p:cond delay="0"/>
                                  </p:stCondLst>
                                  <p:childTnLst>
                                    <p:animEffect transition="out" filter="plus(in)">
                                      <p:cBhvr>
                                        <p:cTn id="39" dur="4000"/>
                                        <p:tgtEl>
                                          <p:spTgt spid="70"/>
                                        </p:tgtEl>
                                      </p:cBhvr>
                                    </p:animEffect>
                                    <p:set>
                                      <p:cBhvr>
                                        <p:cTn id="40" dur="1" fill="hold">
                                          <p:stCondLst>
                                            <p:cond delay="3999"/>
                                          </p:stCondLst>
                                        </p:cTn>
                                        <p:tgtEl>
                                          <p:spTgt spid="70"/>
                                        </p:tgtEl>
                                        <p:attrNameLst>
                                          <p:attrName>style.visibility</p:attrName>
                                        </p:attrNameLst>
                                      </p:cBhvr>
                                      <p:to>
                                        <p:strVal val="hidden"/>
                                      </p:to>
                                    </p:set>
                                  </p:childTnLst>
                                </p:cTn>
                              </p:par>
                              <p:par>
                                <p:cTn id="41" presetID="8" presetClass="entr" presetSubtype="32" fill="hold" nodeType="withEffect">
                                  <p:stCondLst>
                                    <p:cond delay="0"/>
                                  </p:stCondLst>
                                  <p:childTnLst>
                                    <p:set>
                                      <p:cBhvr>
                                        <p:cTn id="42" dur="1" fill="hold">
                                          <p:stCondLst>
                                            <p:cond delay="0"/>
                                          </p:stCondLst>
                                        </p:cTn>
                                        <p:tgtEl>
                                          <p:spTgt spid="39938"/>
                                        </p:tgtEl>
                                        <p:attrNameLst>
                                          <p:attrName>style.visibility</p:attrName>
                                        </p:attrNameLst>
                                      </p:cBhvr>
                                      <p:to>
                                        <p:strVal val="visible"/>
                                      </p:to>
                                    </p:set>
                                    <p:animEffect transition="in" filter="diamond(out)">
                                      <p:cBhvr>
                                        <p:cTn id="43" dur="4000"/>
                                        <p:tgtEl>
                                          <p:spTgt spid="39938"/>
                                        </p:tgtEl>
                                      </p:cBhvr>
                                    </p:animEffect>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0744"/>
            <a:ext cx="9144000" cy="5692646"/>
          </a:xfrm>
          <a:prstGeom prst="rect">
            <a:avLst/>
          </a:prstGeom>
          <a:noFill/>
          <a:ln w="9525">
            <a:noFill/>
            <a:miter lim="800000"/>
            <a:headEnd/>
            <a:tailEnd/>
          </a:ln>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92546"/>
            <a:ext cx="9144000" cy="5760640"/>
          </a:xfrm>
          <a:prstGeom prst="rect">
            <a:avLst/>
          </a:prstGeom>
          <a:noFill/>
          <a:ln w="9525">
            <a:noFill/>
            <a:miter lim="800000"/>
            <a:headEnd/>
            <a:tailEnd/>
          </a:ln>
        </p:spPr>
      </p:pic>
      <p:sp>
        <p:nvSpPr>
          <p:cNvPr id="4" name="3 CuadroTexto"/>
          <p:cNvSpPr txBox="1"/>
          <p:nvPr/>
        </p:nvSpPr>
        <p:spPr>
          <a:xfrm>
            <a:off x="539552" y="3579862"/>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a:t>
            </a:r>
            <a:r>
              <a:rPr lang="es-ES" i="1" dirty="0">
                <a:effectLst>
                  <a:glow rad="101600">
                    <a:srgbClr val="C00000">
                      <a:alpha val="60000"/>
                    </a:srgbClr>
                  </a:glow>
                  <a:outerShdw blurRad="38100" dist="38100" dir="2700000" algn="tl">
                    <a:srgbClr val="000000">
                      <a:alpha val="43137"/>
                    </a:srgbClr>
                  </a:outerShdw>
                </a:effectLst>
              </a:rPr>
              <a:t> La incorporación de la mujer como taquilleras causó un gran revuelo , incluso a pesar de que en sus comienzos tuvieran prohibido casarse. «Los deberes que impone atender a un hogar y a sus hijos son para la mujer incompatibles con los del desempeño del cargo que el Metropolitano exige», indicaba el Consejo de Administración en </a:t>
            </a:r>
            <a:r>
              <a:rPr lang="es-ES" i="1" dirty="0" smtClean="0">
                <a:effectLst>
                  <a:glow rad="101600">
                    <a:srgbClr val="C00000">
                      <a:alpha val="60000"/>
                    </a:srgbClr>
                  </a:glow>
                  <a:outerShdw blurRad="38100" dist="38100" dir="2700000" algn="tl">
                    <a:srgbClr val="000000">
                      <a:alpha val="43137"/>
                    </a:srgbClr>
                  </a:outerShdw>
                </a:effectLst>
              </a:rPr>
              <a:t>1930.</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4147014186"/>
      </p:ext>
    </p:extLst>
  </p:cSld>
  <p:clrMapOvr>
    <a:masterClrMapping/>
  </p:clrMapOvr>
  <mc:AlternateContent xmlns:mc="http://schemas.openxmlformats.org/markup-compatibility/2006" xmlns:p14="http://schemas.microsoft.com/office/powerpoint/2010/main">
    <mc:Choice Requires="p14">
      <p:transition spd="slow" p14:dur="2250" advTm="37000">
        <p14:ripple dir="ld"/>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4000"/>
                                        <p:tgtEl>
                                          <p:spTgt spid="5"/>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1 Imagen" descr="handimals-manos-pintadas-simulando-animales-L-yLkqt0"/>
          <p:cNvPicPr>
            <a:picLocks noGrp="1" noChangeAspect="1"/>
          </p:cNvPicPr>
          <p:nvPr isPhoto="1"/>
        </p:nvPicPr>
        <p:blipFill>
          <a:blip r:embed="rId2" cstate="print"/>
          <a:stretch>
            <a:fillRect/>
          </a:stretch>
        </p:blipFill>
        <p:spPr bwMode="auto">
          <a:xfrm>
            <a:off x="0" y="0"/>
            <a:ext cx="9144000" cy="5108522"/>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41" y="0"/>
            <a:ext cx="2232025" cy="1728788"/>
          </a:xfrm>
          <a:prstGeom prst="rect">
            <a:avLst/>
          </a:prstGeom>
          <a:solidFill>
            <a:schemeClr val="bg1"/>
          </a:solidFill>
          <a:ln w="9525">
            <a:noFill/>
            <a:miter lim="800000"/>
            <a:headEnd/>
            <a:tailEnd/>
          </a:ln>
        </p:spPr>
      </p:pic>
      <p:pic>
        <p:nvPicPr>
          <p:cNvPr id="5" name="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3" y="0"/>
            <a:ext cx="2195513" cy="1728788"/>
          </a:xfrm>
          <a:prstGeom prst="rect">
            <a:avLst/>
          </a:prstGeom>
          <a:solidFill>
            <a:schemeClr val="bg1"/>
          </a:solidFill>
          <a:ln w="9525">
            <a:noFill/>
            <a:miter lim="800000"/>
            <a:headEnd/>
            <a:tailEnd/>
          </a:ln>
        </p:spPr>
      </p:pic>
      <p:pic>
        <p:nvPicPr>
          <p:cNvPr id="13" name="1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4291" y="1794511"/>
            <a:ext cx="2181225" cy="1684497"/>
          </a:xfrm>
          <a:prstGeom prst="rect">
            <a:avLst/>
          </a:prstGeom>
          <a:solidFill>
            <a:schemeClr val="bg1"/>
          </a:solidFill>
          <a:ln w="9525">
            <a:noFill/>
            <a:miter lim="800000"/>
            <a:headEnd/>
            <a:tailEnd/>
          </a:ln>
        </p:spPr>
      </p:pic>
      <p:pic>
        <p:nvPicPr>
          <p:cNvPr id="14" name="1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41" y="1794511"/>
            <a:ext cx="2232025" cy="1684497"/>
          </a:xfrm>
          <a:prstGeom prst="rect">
            <a:avLst/>
          </a:prstGeom>
          <a:solidFill>
            <a:schemeClr val="bg1"/>
          </a:solidFill>
          <a:ln w="9525">
            <a:noFill/>
            <a:miter lim="800000"/>
            <a:headEnd/>
            <a:tailEnd/>
          </a:ln>
        </p:spPr>
      </p:pic>
      <p:pic>
        <p:nvPicPr>
          <p:cNvPr id="18" name="1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41" y="3543300"/>
            <a:ext cx="2232025" cy="1600200"/>
          </a:xfrm>
          <a:prstGeom prst="rect">
            <a:avLst/>
          </a:prstGeom>
          <a:solidFill>
            <a:schemeClr val="bg1"/>
          </a:solidFill>
          <a:ln w="9525">
            <a:noFill/>
            <a:miter lim="800000"/>
            <a:headEnd/>
            <a:tailEnd/>
          </a:ln>
        </p:spPr>
      </p:pic>
      <p:pic>
        <p:nvPicPr>
          <p:cNvPr id="19" name="1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4291" y="3543300"/>
            <a:ext cx="2181225" cy="1600200"/>
          </a:xfrm>
          <a:prstGeom prst="rect">
            <a:avLst/>
          </a:prstGeom>
          <a:solidFill>
            <a:schemeClr val="bg1"/>
          </a:solidFill>
          <a:ln w="9525">
            <a:noFill/>
            <a:miter lim="800000"/>
            <a:headEnd/>
            <a:tailEnd/>
          </a:ln>
        </p:spPr>
      </p:pic>
      <p:pic>
        <p:nvPicPr>
          <p:cNvPr id="52" name="51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948491" y="0"/>
            <a:ext cx="2206625" cy="1728788"/>
          </a:xfrm>
          <a:prstGeom prst="rect">
            <a:avLst/>
          </a:prstGeom>
          <a:solidFill>
            <a:schemeClr val="bg1"/>
          </a:solidFill>
          <a:ln w="9525">
            <a:noFill/>
            <a:miter lim="800000"/>
            <a:headEnd/>
            <a:tailEnd/>
          </a:ln>
        </p:spPr>
      </p:pic>
      <p:pic>
        <p:nvPicPr>
          <p:cNvPr id="53" name="5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0"/>
            <a:ext cx="2303463" cy="1728788"/>
          </a:xfrm>
          <a:prstGeom prst="rect">
            <a:avLst/>
          </a:prstGeom>
          <a:solidFill>
            <a:schemeClr val="bg1"/>
          </a:solidFill>
          <a:ln w="9525">
            <a:noFill/>
            <a:miter lim="800000"/>
            <a:headEnd/>
            <a:tailEnd/>
          </a:ln>
        </p:spPr>
      </p:pic>
      <p:pic>
        <p:nvPicPr>
          <p:cNvPr id="60" name="59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948491" y="1794511"/>
            <a:ext cx="2219325" cy="1684497"/>
          </a:xfrm>
          <a:prstGeom prst="rect">
            <a:avLst/>
          </a:prstGeom>
          <a:solidFill>
            <a:schemeClr val="bg1"/>
          </a:solidFill>
          <a:ln w="9525">
            <a:noFill/>
            <a:miter lim="800000"/>
            <a:headEnd/>
            <a:tailEnd/>
          </a:ln>
        </p:spPr>
      </p:pic>
      <p:pic>
        <p:nvPicPr>
          <p:cNvPr id="63" name="6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1794511"/>
            <a:ext cx="2303463" cy="1684497"/>
          </a:xfrm>
          <a:prstGeom prst="rect">
            <a:avLst/>
          </a:prstGeom>
          <a:solidFill>
            <a:schemeClr val="bg1"/>
          </a:solidFill>
          <a:ln w="9525">
            <a:noFill/>
            <a:miter lim="800000"/>
            <a:headEnd/>
            <a:tailEnd/>
          </a:ln>
        </p:spPr>
      </p:pic>
      <p:pic>
        <p:nvPicPr>
          <p:cNvPr id="66" name="65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948491" y="3543300"/>
            <a:ext cx="2219325" cy="1591628"/>
          </a:xfrm>
          <a:prstGeom prst="rect">
            <a:avLst/>
          </a:prstGeom>
          <a:solidFill>
            <a:schemeClr val="bg1"/>
          </a:solidFill>
          <a:ln w="9525">
            <a:noFill/>
            <a:miter lim="800000"/>
            <a:headEnd/>
            <a:tailEnd/>
          </a:ln>
        </p:spPr>
      </p:pic>
      <p:pic>
        <p:nvPicPr>
          <p:cNvPr id="67" name="6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3543300"/>
            <a:ext cx="2303463" cy="1600200"/>
          </a:xfrm>
          <a:prstGeom prst="rect">
            <a:avLst/>
          </a:prstGeom>
          <a:solidFill>
            <a:schemeClr val="bg1"/>
          </a:solidFill>
          <a:ln w="9525">
            <a:noFill/>
            <a:miter lim="800000"/>
            <a:headEnd/>
            <a:tailEnd/>
          </a:ln>
        </p:spPr>
      </p:pic>
      <p:sp>
        <p:nvSpPr>
          <p:cNvPr id="15" name="14 CuadroTexto"/>
          <p:cNvSpPr txBox="1"/>
          <p:nvPr/>
        </p:nvSpPr>
        <p:spPr>
          <a:xfrm>
            <a:off x="539552"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primeras mujeres españolas que accedieron al mercado laboral se encuentran las taquilleras de Metro. Pasarían unos cuantos años hasta que Estrella Aranda se convirtiera, en 1983, en la primera mujer maquinista.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4000"/>
                                        <p:tgtEl>
                                          <p:spTgt spid="13"/>
                                        </p:tgtEl>
                                      </p:cBhvr>
                                    </p:animEffect>
                                    <p:set>
                                      <p:cBhvr>
                                        <p:cTn id="10" dur="1" fill="hold">
                                          <p:stCondLst>
                                            <p:cond delay="3999"/>
                                          </p:stCondLst>
                                        </p:cTn>
                                        <p:tgtEl>
                                          <p:spTgt spid="13"/>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4000"/>
                                        <p:tgtEl>
                                          <p:spTgt spid="19"/>
                                        </p:tgtEl>
                                      </p:cBhvr>
                                    </p:animEffect>
                                    <p:set>
                                      <p:cBhvr>
                                        <p:cTn id="13" dur="1" fill="hold">
                                          <p:stCondLst>
                                            <p:cond delay="3999"/>
                                          </p:stCondLst>
                                        </p:cTn>
                                        <p:tgtEl>
                                          <p:spTgt spid="19"/>
                                        </p:tgtEl>
                                        <p:attrNameLst>
                                          <p:attrName>style.visibility</p:attrName>
                                        </p:attrNameLst>
                                      </p:cBhvr>
                                      <p:to>
                                        <p:strVal val="hidden"/>
                                      </p:to>
                                    </p:set>
                                  </p:childTnLst>
                                </p:cTn>
                              </p:par>
                              <p:par>
                                <p:cTn id="14" presetID="16" presetClass="exit" presetSubtype="26" fill="hold" nodeType="withEffect">
                                  <p:stCondLst>
                                    <p:cond delay="0"/>
                                  </p:stCondLst>
                                  <p:childTnLst>
                                    <p:animEffect transition="out" filter="barn(inHorizontal)">
                                      <p:cBhvr>
                                        <p:cTn id="15" dur="4000"/>
                                        <p:tgtEl>
                                          <p:spTgt spid="4"/>
                                        </p:tgtEl>
                                      </p:cBhvr>
                                    </p:animEffect>
                                    <p:set>
                                      <p:cBhvr>
                                        <p:cTn id="16" dur="1" fill="hold">
                                          <p:stCondLst>
                                            <p:cond delay="3999"/>
                                          </p:stCondLst>
                                        </p:cTn>
                                        <p:tgtEl>
                                          <p:spTgt spid="4"/>
                                        </p:tgtEl>
                                        <p:attrNameLst>
                                          <p:attrName>style.visibility</p:attrName>
                                        </p:attrNameLst>
                                      </p:cBhvr>
                                      <p:to>
                                        <p:strVal val="hidden"/>
                                      </p:to>
                                    </p:set>
                                  </p:childTnLst>
                                </p:cTn>
                              </p:par>
                              <p:par>
                                <p:cTn id="17" presetID="16" presetClass="exit" presetSubtype="26" fill="hold" nodeType="withEffect">
                                  <p:stCondLst>
                                    <p:cond delay="0"/>
                                  </p:stCondLst>
                                  <p:childTnLst>
                                    <p:animEffect transition="out" filter="barn(inHorizontal)">
                                      <p:cBhvr>
                                        <p:cTn id="18" dur="4000"/>
                                        <p:tgtEl>
                                          <p:spTgt spid="14"/>
                                        </p:tgtEl>
                                      </p:cBhvr>
                                    </p:animEffect>
                                    <p:set>
                                      <p:cBhvr>
                                        <p:cTn id="19" dur="1" fill="hold">
                                          <p:stCondLst>
                                            <p:cond delay="3999"/>
                                          </p:stCondLst>
                                        </p:cTn>
                                        <p:tgtEl>
                                          <p:spTgt spid="14"/>
                                        </p:tgtEl>
                                        <p:attrNameLst>
                                          <p:attrName>style.visibility</p:attrName>
                                        </p:attrNameLst>
                                      </p:cBhvr>
                                      <p:to>
                                        <p:strVal val="hidden"/>
                                      </p:to>
                                    </p:set>
                                  </p:childTnLst>
                                </p:cTn>
                              </p:par>
                              <p:par>
                                <p:cTn id="20" presetID="16" presetClass="exit" presetSubtype="26" fill="hold" nodeType="withEffect">
                                  <p:stCondLst>
                                    <p:cond delay="0"/>
                                  </p:stCondLst>
                                  <p:childTnLst>
                                    <p:animEffect transition="out" filter="barn(inHorizontal)">
                                      <p:cBhvr>
                                        <p:cTn id="21" dur="4000"/>
                                        <p:tgtEl>
                                          <p:spTgt spid="18"/>
                                        </p:tgtEl>
                                      </p:cBhvr>
                                    </p:animEffect>
                                    <p:set>
                                      <p:cBhvr>
                                        <p:cTn id="22" dur="1" fill="hold">
                                          <p:stCondLst>
                                            <p:cond delay="3999"/>
                                          </p:stCondLst>
                                        </p:cTn>
                                        <p:tgtEl>
                                          <p:spTgt spid="18"/>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4000"/>
                                        <p:tgtEl>
                                          <p:spTgt spid="53"/>
                                        </p:tgtEl>
                                      </p:cBhvr>
                                    </p:animEffect>
                                    <p:set>
                                      <p:cBhvr>
                                        <p:cTn id="25" dur="1" fill="hold">
                                          <p:stCondLst>
                                            <p:cond delay="3999"/>
                                          </p:stCondLst>
                                        </p:cTn>
                                        <p:tgtEl>
                                          <p:spTgt spid="53"/>
                                        </p:tgtEl>
                                        <p:attrNameLst>
                                          <p:attrName>style.visibility</p:attrName>
                                        </p:attrNameLst>
                                      </p:cBhvr>
                                      <p:to>
                                        <p:strVal val="hidden"/>
                                      </p:to>
                                    </p:set>
                                  </p:childTnLst>
                                </p:cTn>
                              </p:par>
                              <p:par>
                                <p:cTn id="26" presetID="6" presetClass="exit" presetSubtype="16" fill="hold" nodeType="withEffect">
                                  <p:stCondLst>
                                    <p:cond delay="0"/>
                                  </p:stCondLst>
                                  <p:childTnLst>
                                    <p:animEffect transition="out" filter="circle(in)">
                                      <p:cBhvr>
                                        <p:cTn id="27" dur="4000"/>
                                        <p:tgtEl>
                                          <p:spTgt spid="63"/>
                                        </p:tgtEl>
                                      </p:cBhvr>
                                    </p:animEffect>
                                    <p:set>
                                      <p:cBhvr>
                                        <p:cTn id="28" dur="1" fill="hold">
                                          <p:stCondLst>
                                            <p:cond delay="3999"/>
                                          </p:stCondLst>
                                        </p:cTn>
                                        <p:tgtEl>
                                          <p:spTgt spid="63"/>
                                        </p:tgtEl>
                                        <p:attrNameLst>
                                          <p:attrName>style.visibility</p:attrName>
                                        </p:attrNameLst>
                                      </p:cBhvr>
                                      <p:to>
                                        <p:strVal val="hidden"/>
                                      </p:to>
                                    </p:set>
                                  </p:childTnLst>
                                </p:cTn>
                              </p:par>
                              <p:par>
                                <p:cTn id="29" presetID="6" presetClass="exit" presetSubtype="16" fill="hold" nodeType="withEffect">
                                  <p:stCondLst>
                                    <p:cond delay="0"/>
                                  </p:stCondLst>
                                  <p:childTnLst>
                                    <p:animEffect transition="out" filter="circle(in)">
                                      <p:cBhvr>
                                        <p:cTn id="30" dur="4000"/>
                                        <p:tgtEl>
                                          <p:spTgt spid="67"/>
                                        </p:tgtEl>
                                      </p:cBhvr>
                                    </p:animEffect>
                                    <p:set>
                                      <p:cBhvr>
                                        <p:cTn id="31" dur="1" fill="hold">
                                          <p:stCondLst>
                                            <p:cond delay="3999"/>
                                          </p:stCondLst>
                                        </p:cTn>
                                        <p:tgtEl>
                                          <p:spTgt spid="67"/>
                                        </p:tgtEl>
                                        <p:attrNameLst>
                                          <p:attrName>style.visibility</p:attrName>
                                        </p:attrNameLst>
                                      </p:cBhvr>
                                      <p:to>
                                        <p:strVal val="hidden"/>
                                      </p:to>
                                    </p:set>
                                  </p:childTnLst>
                                </p:cTn>
                              </p:par>
                              <p:par>
                                <p:cTn id="32" presetID="16" presetClass="exit" presetSubtype="26" fill="hold" nodeType="withEffect">
                                  <p:stCondLst>
                                    <p:cond delay="0"/>
                                  </p:stCondLst>
                                  <p:childTnLst>
                                    <p:animEffect transition="out" filter="barn(inHorizontal)">
                                      <p:cBhvr>
                                        <p:cTn id="33" dur="4000"/>
                                        <p:tgtEl>
                                          <p:spTgt spid="52"/>
                                        </p:tgtEl>
                                      </p:cBhvr>
                                    </p:animEffect>
                                    <p:set>
                                      <p:cBhvr>
                                        <p:cTn id="34" dur="1" fill="hold">
                                          <p:stCondLst>
                                            <p:cond delay="3999"/>
                                          </p:stCondLst>
                                        </p:cTn>
                                        <p:tgtEl>
                                          <p:spTgt spid="52"/>
                                        </p:tgtEl>
                                        <p:attrNameLst>
                                          <p:attrName>style.visibility</p:attrName>
                                        </p:attrNameLst>
                                      </p:cBhvr>
                                      <p:to>
                                        <p:strVal val="hidden"/>
                                      </p:to>
                                    </p:set>
                                  </p:childTnLst>
                                </p:cTn>
                              </p:par>
                              <p:par>
                                <p:cTn id="35" presetID="16" presetClass="exit" presetSubtype="26" fill="hold" nodeType="withEffect">
                                  <p:stCondLst>
                                    <p:cond delay="0"/>
                                  </p:stCondLst>
                                  <p:childTnLst>
                                    <p:animEffect transition="out" filter="barn(inHorizontal)">
                                      <p:cBhvr>
                                        <p:cTn id="36" dur="4000"/>
                                        <p:tgtEl>
                                          <p:spTgt spid="60"/>
                                        </p:tgtEl>
                                      </p:cBhvr>
                                    </p:animEffect>
                                    <p:set>
                                      <p:cBhvr>
                                        <p:cTn id="37" dur="1" fill="hold">
                                          <p:stCondLst>
                                            <p:cond delay="3999"/>
                                          </p:stCondLst>
                                        </p:cTn>
                                        <p:tgtEl>
                                          <p:spTgt spid="60"/>
                                        </p:tgtEl>
                                        <p:attrNameLst>
                                          <p:attrName>style.visibility</p:attrName>
                                        </p:attrNameLst>
                                      </p:cBhvr>
                                      <p:to>
                                        <p:strVal val="hidden"/>
                                      </p:to>
                                    </p:set>
                                  </p:childTnLst>
                                </p:cTn>
                              </p:par>
                              <p:par>
                                <p:cTn id="38" presetID="16" presetClass="exit" presetSubtype="26" fill="hold" nodeType="withEffect">
                                  <p:stCondLst>
                                    <p:cond delay="0"/>
                                  </p:stCondLst>
                                  <p:childTnLst>
                                    <p:animEffect transition="out" filter="barn(inHorizontal)">
                                      <p:cBhvr>
                                        <p:cTn id="39" dur="4000"/>
                                        <p:tgtEl>
                                          <p:spTgt spid="66"/>
                                        </p:tgtEl>
                                      </p:cBhvr>
                                    </p:animEffect>
                                    <p:set>
                                      <p:cBhvr>
                                        <p:cTn id="40" dur="1" fill="hold">
                                          <p:stCondLst>
                                            <p:cond delay="3999"/>
                                          </p:stCondLst>
                                        </p:cTn>
                                        <p:tgtEl>
                                          <p:spTgt spid="6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64514"/>
                                        </p:tgtEl>
                                        <p:attrNameLst>
                                          <p:attrName>style.visibility</p:attrName>
                                        </p:attrNameLst>
                                      </p:cBhvr>
                                      <p:to>
                                        <p:strVal val="visible"/>
                                      </p:to>
                                    </p:set>
                                    <p:anim calcmode="lin" valueType="num">
                                      <p:cBhvr>
                                        <p:cTn id="43" dur="4000" fill="hold"/>
                                        <p:tgtEl>
                                          <p:spTgt spid="64514"/>
                                        </p:tgtEl>
                                        <p:attrNameLst>
                                          <p:attrName>ppt_w</p:attrName>
                                        </p:attrNameLst>
                                      </p:cBhvr>
                                      <p:tavLst>
                                        <p:tav tm="0">
                                          <p:val>
                                            <p:strVal val="4/3*#ppt_w"/>
                                          </p:val>
                                        </p:tav>
                                        <p:tav tm="100000">
                                          <p:val>
                                            <p:strVal val="#ppt_w"/>
                                          </p:val>
                                        </p:tav>
                                      </p:tavLst>
                                    </p:anim>
                                    <p:anim calcmode="lin" valueType="num">
                                      <p:cBhvr>
                                        <p:cTn id="44" dur="4000" fill="hold"/>
                                        <p:tgtEl>
                                          <p:spTgt spid="64514"/>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7050099.jpg"/>
          <p:cNvPicPr>
            <a:picLocks noChangeAspect="1"/>
          </p:cNvPicPr>
          <p:nvPr/>
        </p:nvPicPr>
        <p:blipFill>
          <a:blip r:embed="rId2" cstate="print"/>
          <a:stretch>
            <a:fillRect/>
          </a:stretch>
        </p:blipFill>
        <p:spPr bwMode="auto">
          <a:xfrm>
            <a:off x="0" y="0"/>
            <a:ext cx="4848375" cy="5143501"/>
          </a:xfrm>
          <a:prstGeom prst="rect">
            <a:avLst/>
          </a:prstGeom>
          <a:noFill/>
          <a:ln w="9525">
            <a:noFill/>
            <a:miter lim="800000"/>
            <a:headEnd/>
            <a:tailEnd/>
          </a:ln>
        </p:spPr>
      </p:pic>
      <p:pic>
        <p:nvPicPr>
          <p:cNvPr id="5" name="4 Imagen" descr="87050099.jpg"/>
          <p:cNvPicPr>
            <a:picLocks noChangeAspect="1"/>
          </p:cNvPicPr>
          <p:nvPr/>
        </p:nvPicPr>
        <p:blipFill>
          <a:blip r:embed="rId2" cstate="print"/>
          <a:stretch>
            <a:fillRect/>
          </a:stretch>
        </p:blipFill>
        <p:spPr bwMode="auto">
          <a:xfrm>
            <a:off x="0" y="0"/>
            <a:ext cx="4848375" cy="5143501"/>
          </a:xfrm>
          <a:prstGeom prst="rect">
            <a:avLst/>
          </a:prstGeom>
          <a:noFill/>
          <a:ln w="9525">
            <a:noFill/>
            <a:miter lim="800000"/>
            <a:headEnd/>
            <a:tailEnd/>
          </a:ln>
        </p:spPr>
      </p:pic>
      <p:sp>
        <p:nvSpPr>
          <p:cNvPr id="6" name="5 CuadroTexto"/>
          <p:cNvSpPr txBox="1"/>
          <p:nvPr/>
        </p:nvSpPr>
        <p:spPr>
          <a:xfrm>
            <a:off x="5004048" y="1491630"/>
            <a:ext cx="3528392"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rPr>
              <a:t>En 1983 el Metro de Madrid tuvo a su primera conductora, Estrella Aranda. Hoy tan solo el 25% de la plantilla está compuesta por mujeres.</a:t>
            </a:r>
            <a:endParaRPr lang="es-ES" sz="22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gallery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1 Imagen" descr="00005b5e_jpeg"/>
          <p:cNvPicPr>
            <a:picLocks noGrp="1" noChangeAspect="1"/>
          </p:cNvPicPr>
          <p:nvPr isPhoto="1"/>
        </p:nvPicPr>
        <p:blipFill>
          <a:blip r:embed="rId2" cstate="print"/>
          <a:stretch>
            <a:fillRect/>
          </a:stretch>
        </p:blipFill>
        <p:spPr bwMode="auto">
          <a:xfrm>
            <a:off x="0" y="2116"/>
            <a:ext cx="9144000" cy="5139266"/>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91" y="0"/>
            <a:ext cx="3038475" cy="1794510"/>
          </a:xfrm>
          <a:prstGeom prst="rect">
            <a:avLst/>
          </a:prstGeom>
          <a:solidFill>
            <a:schemeClr val="bg1"/>
          </a:solidFill>
          <a:ln w="9525">
            <a:noFill/>
            <a:miter lim="800000"/>
            <a:headEnd/>
            <a:tailEnd/>
          </a:ln>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3059116" y="0"/>
            <a:ext cx="3025775" cy="1794510"/>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 y="0"/>
            <a:ext cx="3059113" cy="1794510"/>
          </a:xfrm>
          <a:prstGeom prst="rect">
            <a:avLst/>
          </a:prstGeom>
          <a:solidFill>
            <a:schemeClr val="bg1"/>
          </a:solidFill>
          <a:ln w="9525">
            <a:noFill/>
            <a:miter lim="800000"/>
            <a:headEnd/>
            <a:tailEnd/>
          </a:ln>
        </p:spPr>
      </p:pic>
      <p:pic>
        <p:nvPicPr>
          <p:cNvPr id="36" name="35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1794510"/>
            <a:ext cx="3059112" cy="1748790"/>
          </a:xfrm>
          <a:prstGeom prst="rect">
            <a:avLst/>
          </a:prstGeom>
          <a:solidFill>
            <a:schemeClr val="bg1"/>
          </a:solidFill>
          <a:ln w="9525">
            <a:noFill/>
            <a:miter lim="800000"/>
            <a:headEnd/>
            <a:tailEnd/>
          </a:ln>
        </p:spPr>
      </p:pic>
      <p:pic>
        <p:nvPicPr>
          <p:cNvPr id="39" name="3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3059116" y="1794510"/>
            <a:ext cx="3025775" cy="1748790"/>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 y="1794510"/>
            <a:ext cx="3059113" cy="1748790"/>
          </a:xfrm>
          <a:prstGeom prst="rect">
            <a:avLst/>
          </a:prstGeom>
          <a:solidFill>
            <a:schemeClr val="bg1"/>
          </a:solidFill>
          <a:ln w="9525">
            <a:noFill/>
            <a:miter lim="800000"/>
            <a:headEnd/>
            <a:tailEnd/>
          </a:ln>
        </p:spPr>
      </p:pic>
      <p:pic>
        <p:nvPicPr>
          <p:cNvPr id="60" name="59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91" y="3543300"/>
            <a:ext cx="3059109" cy="1600200"/>
          </a:xfrm>
          <a:prstGeom prst="rect">
            <a:avLst/>
          </a:prstGeom>
          <a:solidFill>
            <a:schemeClr val="bg1"/>
          </a:solidFill>
          <a:ln w="9525">
            <a:noFill/>
            <a:miter lim="800000"/>
            <a:headEnd/>
            <a:tailEnd/>
          </a:ln>
        </p:spPr>
      </p:pic>
      <p:pic>
        <p:nvPicPr>
          <p:cNvPr id="63" name="6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3059116" y="3543300"/>
            <a:ext cx="3025775" cy="1600200"/>
          </a:xfrm>
          <a:prstGeom prst="rect">
            <a:avLst/>
          </a:prstGeom>
          <a:solidFill>
            <a:schemeClr val="bg1"/>
          </a:solidFill>
          <a:ln w="9525">
            <a:noFill/>
            <a:miter lim="800000"/>
            <a:headEnd/>
            <a:tailEnd/>
          </a:ln>
        </p:spPr>
      </p:pic>
      <p:pic>
        <p:nvPicPr>
          <p:cNvPr id="67" name="6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12703" y="3543300"/>
            <a:ext cx="3046413" cy="1600200"/>
          </a:xfrm>
          <a:prstGeom prst="rect">
            <a:avLst/>
          </a:prstGeom>
          <a:solidFill>
            <a:schemeClr val="bg1"/>
          </a:solidFill>
          <a:ln w="9525">
            <a:noFill/>
            <a:miter lim="800000"/>
            <a:headEnd/>
            <a:tailEnd/>
          </a:ln>
        </p:spPr>
      </p:pic>
      <p:sp>
        <p:nvSpPr>
          <p:cNvPr id="12" name="11 CuadroTexto"/>
          <p:cNvSpPr txBox="1"/>
          <p:nvPr/>
        </p:nvSpPr>
        <p:spPr>
          <a:xfrm>
            <a:off x="539552"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diseño del vagón de metro ha cambiado a lo largo de su historia, tanto en tamaño como en apariencia. Además, se ha introducido modificaciones que antes no existían, como por ejemplo, poder montar la bici, permitir el acceso a los perros o lugares específicos para personas en silla de ruedas.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gallery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4000"/>
                                        <p:tgtEl>
                                          <p:spTgt spid="43"/>
                                        </p:tgtEl>
                                      </p:cBhvr>
                                    </p:animEffect>
                                    <p:set>
                                      <p:cBhvr>
                                        <p:cTn id="16" dur="1" fill="hold">
                                          <p:stCondLst>
                                            <p:cond delay="3999"/>
                                          </p:stCondLst>
                                        </p:cTn>
                                        <p:tgtEl>
                                          <p:spTgt spid="43"/>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4000"/>
                                        <p:tgtEl>
                                          <p:spTgt spid="39"/>
                                        </p:tgtEl>
                                      </p:cBhvr>
                                    </p:animEffect>
                                    <p:set>
                                      <p:cBhvr>
                                        <p:cTn id="19" dur="1" fill="hold">
                                          <p:stCondLst>
                                            <p:cond delay="3999"/>
                                          </p:stCondLst>
                                        </p:cTn>
                                        <p:tgtEl>
                                          <p:spTgt spid="39"/>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4000"/>
                                        <p:tgtEl>
                                          <p:spTgt spid="36"/>
                                        </p:tgtEl>
                                      </p:cBhvr>
                                    </p:animEffect>
                                    <p:set>
                                      <p:cBhvr>
                                        <p:cTn id="22" dur="1" fill="hold">
                                          <p:stCondLst>
                                            <p:cond delay="3999"/>
                                          </p:stCondLst>
                                        </p:cTn>
                                        <p:tgtEl>
                                          <p:spTgt spid="36"/>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4000"/>
                                        <p:tgtEl>
                                          <p:spTgt spid="60"/>
                                        </p:tgtEl>
                                      </p:cBhvr>
                                    </p:animEffect>
                                    <p:set>
                                      <p:cBhvr>
                                        <p:cTn id="25" dur="1" fill="hold">
                                          <p:stCondLst>
                                            <p:cond delay="3999"/>
                                          </p:stCondLst>
                                        </p:cTn>
                                        <p:tgtEl>
                                          <p:spTgt spid="60"/>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4000"/>
                                        <p:tgtEl>
                                          <p:spTgt spid="63"/>
                                        </p:tgtEl>
                                      </p:cBhvr>
                                    </p:animEffect>
                                    <p:set>
                                      <p:cBhvr>
                                        <p:cTn id="28" dur="1" fill="hold">
                                          <p:stCondLst>
                                            <p:cond delay="3999"/>
                                          </p:stCondLst>
                                        </p:cTn>
                                        <p:tgtEl>
                                          <p:spTgt spid="63"/>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4000"/>
                                        <p:tgtEl>
                                          <p:spTgt spid="67"/>
                                        </p:tgtEl>
                                      </p:cBhvr>
                                    </p:animEffect>
                                    <p:set>
                                      <p:cBhvr>
                                        <p:cTn id="31" dur="1" fill="hold">
                                          <p:stCondLst>
                                            <p:cond delay="3999"/>
                                          </p:stCondLst>
                                        </p:cTn>
                                        <p:tgtEl>
                                          <p:spTgt spid="67"/>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59394"/>
                                        </p:tgtEl>
                                        <p:attrNameLst>
                                          <p:attrName>style.visibility</p:attrName>
                                        </p:attrNameLst>
                                      </p:cBhvr>
                                      <p:to>
                                        <p:strVal val="visible"/>
                                      </p:to>
                                    </p:set>
                                    <p:anim calcmode="lin" valueType="num">
                                      <p:cBhvr>
                                        <p:cTn id="34" dur="4000" fill="hold"/>
                                        <p:tgtEl>
                                          <p:spTgt spid="59394"/>
                                        </p:tgtEl>
                                        <p:attrNameLst>
                                          <p:attrName>ppt_w</p:attrName>
                                        </p:attrNameLst>
                                      </p:cBhvr>
                                      <p:tavLst>
                                        <p:tav tm="0">
                                          <p:val>
                                            <p:strVal val="2/3*#ppt_w"/>
                                          </p:val>
                                        </p:tav>
                                        <p:tav tm="100000">
                                          <p:val>
                                            <p:strVal val="#ppt_w"/>
                                          </p:val>
                                        </p:tav>
                                      </p:tavLst>
                                    </p:anim>
                                    <p:anim calcmode="lin" valueType="num">
                                      <p:cBhvr>
                                        <p:cTn id="35" dur="4000" fill="hold"/>
                                        <p:tgtEl>
                                          <p:spTgt spid="59394"/>
                                        </p:tgtEl>
                                        <p:attrNameLst>
                                          <p:attrName>ppt_h</p:attrName>
                                        </p:attrNameLst>
                                      </p:cBhvr>
                                      <p:tavLst>
                                        <p:tav tm="0">
                                          <p:val>
                                            <p:strVal val="2/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ztelugatxe_doniene_baseliza_2.jpg"/>
          <p:cNvPicPr>
            <a:picLocks noChangeAspect="1"/>
          </p:cNvPicPr>
          <p:nvPr/>
        </p:nvPicPr>
        <p:blipFill>
          <a:blip r:embed="rId2" cstate="print"/>
          <a:stretch>
            <a:fillRect/>
          </a:stretch>
        </p:blipFill>
        <p:spPr bwMode="auto">
          <a:xfrm>
            <a:off x="0" y="-30744"/>
            <a:ext cx="9144000" cy="5139266"/>
          </a:xfrm>
          <a:prstGeom prst="rect">
            <a:avLst/>
          </a:prstGeom>
          <a:noFill/>
          <a:ln w="9525">
            <a:noFill/>
            <a:miter lim="800000"/>
            <a:headEnd/>
            <a:tailEnd/>
          </a:ln>
        </p:spPr>
      </p:pic>
      <p:pic>
        <p:nvPicPr>
          <p:cNvPr id="6" name="5 Imagen" descr="Gaztelugatxe_doniene_baseliza_2.jpg"/>
          <p:cNvPicPr>
            <a:picLocks noChangeAspect="1"/>
          </p:cNvPicPr>
          <p:nvPr/>
        </p:nvPicPr>
        <p:blipFill>
          <a:blip r:embed="rId2" cstate="print"/>
          <a:stretch>
            <a:fillRect/>
          </a:stretch>
        </p:blipFill>
        <p:spPr bwMode="auto">
          <a:xfrm>
            <a:off x="0" y="0"/>
            <a:ext cx="9144000" cy="5108522"/>
          </a:xfrm>
          <a:prstGeom prst="rect">
            <a:avLst/>
          </a:prstGeom>
          <a:noFill/>
          <a:ln w="9525">
            <a:noFill/>
            <a:miter lim="800000"/>
            <a:headEnd/>
            <a:tailEnd/>
          </a:ln>
        </p:spPr>
      </p:pic>
      <p:sp>
        <p:nvSpPr>
          <p:cNvPr id="5" name="4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figura de las taquilleras desapareció hace poco sustituidas por la tecnología y la digitalización de los billetes en tarjetas magnéticas. Pero hubo un tiempo en el que su labor era indispensable, pues eran las encargadas de darte el billete para tu viaje.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honeycomb/>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dada3b27745df53ae9d57d6127690659"/>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3" name="2 Rectángulo"/>
          <p:cNvSpPr/>
          <p:nvPr/>
        </p:nvSpPr>
        <p:spPr>
          <a:xfrm>
            <a:off x="0" y="-1428"/>
            <a:ext cx="2268538" cy="1277303"/>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5" name="4 Rectángulo"/>
          <p:cNvSpPr/>
          <p:nvPr/>
        </p:nvSpPr>
        <p:spPr>
          <a:xfrm>
            <a:off x="0" y="2571751"/>
            <a:ext cx="2268538" cy="1295877"/>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8" name="7 Rectángulo"/>
          <p:cNvSpPr/>
          <p:nvPr/>
        </p:nvSpPr>
        <p:spPr>
          <a:xfrm>
            <a:off x="0" y="3867628"/>
            <a:ext cx="2268538" cy="1275873"/>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25" name="24 Rectángulo"/>
          <p:cNvSpPr/>
          <p:nvPr/>
        </p:nvSpPr>
        <p:spPr>
          <a:xfrm>
            <a:off x="2268538" y="0"/>
            <a:ext cx="2303462" cy="1275874"/>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29" name="28 Rectángulo"/>
          <p:cNvSpPr/>
          <p:nvPr/>
        </p:nvSpPr>
        <p:spPr>
          <a:xfrm>
            <a:off x="2268538" y="2571751"/>
            <a:ext cx="2303462" cy="1295877"/>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32" name="31 Rectángulo"/>
          <p:cNvSpPr/>
          <p:nvPr/>
        </p:nvSpPr>
        <p:spPr>
          <a:xfrm>
            <a:off x="2268538" y="3867628"/>
            <a:ext cx="2303462" cy="1275873"/>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41" name="40 Rectángulo"/>
          <p:cNvSpPr/>
          <p:nvPr/>
        </p:nvSpPr>
        <p:spPr>
          <a:xfrm>
            <a:off x="4572003" y="0"/>
            <a:ext cx="2304253" cy="1275874"/>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45" name="44 Rectángulo"/>
          <p:cNvSpPr/>
          <p:nvPr/>
        </p:nvSpPr>
        <p:spPr>
          <a:xfrm>
            <a:off x="4572003" y="2571751"/>
            <a:ext cx="2304253" cy="1295877"/>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48" name="47 Rectángulo"/>
          <p:cNvSpPr/>
          <p:nvPr/>
        </p:nvSpPr>
        <p:spPr>
          <a:xfrm>
            <a:off x="4572003" y="3867628"/>
            <a:ext cx="2303463" cy="1275873"/>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67" name="66 Rectángulo"/>
          <p:cNvSpPr/>
          <p:nvPr/>
        </p:nvSpPr>
        <p:spPr>
          <a:xfrm>
            <a:off x="6804248" y="2571751"/>
            <a:ext cx="2339752" cy="1295877"/>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70" name="69 Rectángulo"/>
          <p:cNvSpPr/>
          <p:nvPr/>
        </p:nvSpPr>
        <p:spPr>
          <a:xfrm>
            <a:off x="6875466" y="3867626"/>
            <a:ext cx="2268537" cy="1275873"/>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71" name="70 Rectángulo"/>
          <p:cNvSpPr/>
          <p:nvPr/>
        </p:nvSpPr>
        <p:spPr>
          <a:xfrm>
            <a:off x="6804248" y="0"/>
            <a:ext cx="2339752" cy="1275874"/>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75" name="74 Rectángulo"/>
          <p:cNvSpPr/>
          <p:nvPr/>
        </p:nvSpPr>
        <p:spPr>
          <a:xfrm>
            <a:off x="0" y="1275874"/>
            <a:ext cx="2268538" cy="1295876"/>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76" name="75 Rectángulo"/>
          <p:cNvSpPr/>
          <p:nvPr/>
        </p:nvSpPr>
        <p:spPr>
          <a:xfrm>
            <a:off x="2268538" y="1275874"/>
            <a:ext cx="2303462" cy="1295876"/>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77" name="76 Rectángulo"/>
          <p:cNvSpPr/>
          <p:nvPr/>
        </p:nvSpPr>
        <p:spPr>
          <a:xfrm>
            <a:off x="4572003" y="1275874"/>
            <a:ext cx="2303463" cy="1295876"/>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78" name="77 Rectángulo"/>
          <p:cNvSpPr/>
          <p:nvPr/>
        </p:nvSpPr>
        <p:spPr>
          <a:xfrm>
            <a:off x="6875466" y="1275874"/>
            <a:ext cx="2268537" cy="1295876"/>
          </a:xfrm>
          <a:prstGeom prst="rect">
            <a:avLst/>
          </a:prstGeom>
          <a:solidFill>
            <a:schemeClr val="bg1"/>
          </a:solidFill>
          <a:ln w="25400" cap="flat" cmpd="sng" algn="ctr">
            <a:noFill/>
            <a:prstDash val="solid"/>
          </a:ln>
          <a:effectLst/>
        </p:spPr>
        <p:txBody>
          <a:bodyPr anchor="ctr"/>
          <a:lstStyle/>
          <a:p>
            <a:pPr algn="ctr"/>
            <a:endParaRPr lang="es-ES_tradnl">
              <a:solidFill>
                <a:srgbClr val="FFFFFF"/>
              </a:solidFill>
              <a:latin typeface="Calibri" pitchFamily="34" charset="0"/>
            </a:endParaRPr>
          </a:p>
        </p:txBody>
      </p:sp>
      <p:sp>
        <p:nvSpPr>
          <p:cNvPr id="19" name="18 CuadroTexto"/>
          <p:cNvSpPr txBox="1"/>
          <p:nvPr/>
        </p:nvSpPr>
        <p:spPr>
          <a:xfrm>
            <a:off x="467544"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los 15 céntimos que costaban los únicos billetes que había para viajar en Metro a la gran variedad de títulos que hay hoy, todos integrados en tarjetas sin contacto, han tenido que pasar 100 años.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4000"/>
                                        <p:tgtEl>
                                          <p:spTgt spid="32"/>
                                        </p:tgtEl>
                                      </p:cBhvr>
                                    </p:animEffect>
                                    <p:set>
                                      <p:cBhvr>
                                        <p:cTn id="16" dur="1" fill="hold">
                                          <p:stCondLst>
                                            <p:cond delay="3999"/>
                                          </p:stCondLst>
                                        </p:cTn>
                                        <p:tgtEl>
                                          <p:spTgt spid="32"/>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4000"/>
                                        <p:tgtEl>
                                          <p:spTgt spid="48"/>
                                        </p:tgtEl>
                                      </p:cBhvr>
                                    </p:animEffect>
                                    <p:set>
                                      <p:cBhvr>
                                        <p:cTn id="19" dur="1" fill="hold">
                                          <p:stCondLst>
                                            <p:cond delay="3999"/>
                                          </p:stCondLst>
                                        </p:cTn>
                                        <p:tgtEl>
                                          <p:spTgt spid="48"/>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4000"/>
                                        <p:tgtEl>
                                          <p:spTgt spid="70"/>
                                        </p:tgtEl>
                                      </p:cBhvr>
                                    </p:animEffect>
                                    <p:set>
                                      <p:cBhvr>
                                        <p:cTn id="22" dur="1" fill="hold">
                                          <p:stCondLst>
                                            <p:cond delay="3999"/>
                                          </p:stCondLst>
                                        </p:cTn>
                                        <p:tgtEl>
                                          <p:spTgt spid="70"/>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4000"/>
                                        <p:tgtEl>
                                          <p:spTgt spid="29"/>
                                        </p:tgtEl>
                                      </p:cBhvr>
                                    </p:animEffect>
                                    <p:set>
                                      <p:cBhvr>
                                        <p:cTn id="25" dur="1" fill="hold">
                                          <p:stCondLst>
                                            <p:cond delay="3999"/>
                                          </p:stCondLst>
                                        </p:cTn>
                                        <p:tgtEl>
                                          <p:spTgt spid="29"/>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4000"/>
                                        <p:tgtEl>
                                          <p:spTgt spid="25"/>
                                        </p:tgtEl>
                                      </p:cBhvr>
                                    </p:animEffect>
                                    <p:set>
                                      <p:cBhvr>
                                        <p:cTn id="28" dur="1" fill="hold">
                                          <p:stCondLst>
                                            <p:cond delay="3999"/>
                                          </p:stCondLst>
                                        </p:cTn>
                                        <p:tgtEl>
                                          <p:spTgt spid="2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4000"/>
                                        <p:tgtEl>
                                          <p:spTgt spid="45"/>
                                        </p:tgtEl>
                                      </p:cBhvr>
                                    </p:animEffect>
                                    <p:set>
                                      <p:cBhvr>
                                        <p:cTn id="31" dur="1" fill="hold">
                                          <p:stCondLst>
                                            <p:cond delay="3999"/>
                                          </p:stCondLst>
                                        </p:cTn>
                                        <p:tgtEl>
                                          <p:spTgt spid="45"/>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4000"/>
                                        <p:tgtEl>
                                          <p:spTgt spid="41"/>
                                        </p:tgtEl>
                                      </p:cBhvr>
                                    </p:animEffect>
                                    <p:set>
                                      <p:cBhvr>
                                        <p:cTn id="34" dur="1" fill="hold">
                                          <p:stCondLst>
                                            <p:cond delay="3999"/>
                                          </p:stCondLst>
                                        </p:cTn>
                                        <p:tgtEl>
                                          <p:spTgt spid="41"/>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4000"/>
                                        <p:tgtEl>
                                          <p:spTgt spid="67"/>
                                        </p:tgtEl>
                                      </p:cBhvr>
                                    </p:animEffect>
                                    <p:set>
                                      <p:cBhvr>
                                        <p:cTn id="37" dur="1" fill="hold">
                                          <p:stCondLst>
                                            <p:cond delay="3999"/>
                                          </p:stCondLst>
                                        </p:cTn>
                                        <p:tgtEl>
                                          <p:spTgt spid="67"/>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4000"/>
                                        <p:tgtEl>
                                          <p:spTgt spid="71"/>
                                        </p:tgtEl>
                                      </p:cBhvr>
                                    </p:animEffect>
                                    <p:set>
                                      <p:cBhvr>
                                        <p:cTn id="40" dur="1" fill="hold">
                                          <p:stCondLst>
                                            <p:cond delay="3999"/>
                                          </p:stCondLst>
                                        </p:cTn>
                                        <p:tgtEl>
                                          <p:spTgt spid="71"/>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4000"/>
                                        <p:tgtEl>
                                          <p:spTgt spid="75"/>
                                        </p:tgtEl>
                                      </p:cBhvr>
                                    </p:animEffect>
                                    <p:set>
                                      <p:cBhvr>
                                        <p:cTn id="43" dur="1" fill="hold">
                                          <p:stCondLst>
                                            <p:cond delay="3999"/>
                                          </p:stCondLst>
                                        </p:cTn>
                                        <p:tgtEl>
                                          <p:spTgt spid="75"/>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4000"/>
                                        <p:tgtEl>
                                          <p:spTgt spid="76"/>
                                        </p:tgtEl>
                                      </p:cBhvr>
                                    </p:animEffect>
                                    <p:set>
                                      <p:cBhvr>
                                        <p:cTn id="46" dur="1" fill="hold">
                                          <p:stCondLst>
                                            <p:cond delay="3999"/>
                                          </p:stCondLst>
                                        </p:cTn>
                                        <p:tgtEl>
                                          <p:spTgt spid="76"/>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4000"/>
                                        <p:tgtEl>
                                          <p:spTgt spid="77"/>
                                        </p:tgtEl>
                                      </p:cBhvr>
                                    </p:animEffect>
                                    <p:set>
                                      <p:cBhvr>
                                        <p:cTn id="49" dur="1" fill="hold">
                                          <p:stCondLst>
                                            <p:cond delay="3999"/>
                                          </p:stCondLst>
                                        </p:cTn>
                                        <p:tgtEl>
                                          <p:spTgt spid="77"/>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4000"/>
                                        <p:tgtEl>
                                          <p:spTgt spid="78"/>
                                        </p:tgtEl>
                                      </p:cBhvr>
                                    </p:animEffect>
                                    <p:set>
                                      <p:cBhvr>
                                        <p:cTn id="52" dur="1" fill="hold">
                                          <p:stCondLst>
                                            <p:cond delay="3999"/>
                                          </p:stCondLst>
                                        </p:cTn>
                                        <p:tgtEl>
                                          <p:spTgt spid="78"/>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41986"/>
                                        </p:tgtEl>
                                        <p:attrNameLst>
                                          <p:attrName>style.visibility</p:attrName>
                                        </p:attrNameLst>
                                      </p:cBhvr>
                                      <p:to>
                                        <p:strVal val="visible"/>
                                      </p:to>
                                    </p:set>
                                    <p:anim calcmode="lin" valueType="num">
                                      <p:cBhvr>
                                        <p:cTn id="55" dur="4000" fill="hold"/>
                                        <p:tgtEl>
                                          <p:spTgt spid="41986"/>
                                        </p:tgtEl>
                                        <p:attrNameLst>
                                          <p:attrName>ppt_w</p:attrName>
                                        </p:attrNameLst>
                                      </p:cBhvr>
                                      <p:tavLst>
                                        <p:tav tm="0">
                                          <p:val>
                                            <p:strVal val="4/3*#ppt_w"/>
                                          </p:val>
                                        </p:tav>
                                        <p:tav tm="100000">
                                          <p:val>
                                            <p:strVal val="#ppt_w"/>
                                          </p:val>
                                        </p:tav>
                                      </p:tavLst>
                                    </p:anim>
                                    <p:anim calcmode="lin" valueType="num">
                                      <p:cBhvr>
                                        <p:cTn id="56" dur="4000" fill="hold"/>
                                        <p:tgtEl>
                                          <p:spTgt spid="41986"/>
                                        </p:tgtEl>
                                        <p:attrNameLst>
                                          <p:attrName>ppt_h</p:attrName>
                                        </p:attrNameLst>
                                      </p:cBhvr>
                                      <p:tavLst>
                                        <p:tav tm="0">
                                          <p:val>
                                            <p:strVal val="4/3*#ppt_h"/>
                                          </p:val>
                                        </p:tav>
                                        <p:tav tm="100000">
                                          <p:val>
                                            <p:strVal val="#ppt_h"/>
                                          </p:val>
                                        </p:tav>
                                      </p:tavLst>
                                    </p:anim>
                                  </p:childTnLst>
                                </p:cTn>
                              </p:par>
                            </p:childTnLst>
                          </p:cTn>
                        </p:par>
                        <p:par>
                          <p:cTn id="57" fill="hold">
                            <p:stCondLst>
                              <p:cond delay="4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25" grpId="0" animBg="1"/>
      <p:bldP spid="29" grpId="0" animBg="1"/>
      <p:bldP spid="32" grpId="0" animBg="1"/>
      <p:bldP spid="41" grpId="0" animBg="1"/>
      <p:bldP spid="45" grpId="0" animBg="1"/>
      <p:bldP spid="48" grpId="0" animBg="1"/>
      <p:bldP spid="67" grpId="0" animBg="1"/>
      <p:bldP spid="70" grpId="0" animBg="1"/>
      <p:bldP spid="71" grpId="0" animBg="1"/>
      <p:bldP spid="75" grpId="0" animBg="1"/>
      <p:bldP spid="76" grpId="0" animBg="1"/>
      <p:bldP spid="77" grpId="0" animBg="1"/>
      <p:bldP spid="78" grpId="0" animBg="1"/>
      <p:bldP spid="1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0328.jpg"/>
          <p:cNvPicPr>
            <a:picLocks noChangeAspect="1"/>
          </p:cNvPicPr>
          <p:nvPr/>
        </p:nvPicPr>
        <p:blipFill>
          <a:blip r:embed="rId2" cstate="print"/>
          <a:stretch>
            <a:fillRect/>
          </a:stretch>
        </p:blipFill>
        <p:spPr bwMode="auto">
          <a:xfrm>
            <a:off x="0" y="-280035"/>
            <a:ext cx="9143999" cy="5703570"/>
          </a:xfrm>
          <a:prstGeom prst="rect">
            <a:avLst/>
          </a:prstGeom>
          <a:noFill/>
          <a:ln w="9525">
            <a:noFill/>
            <a:miter lim="800000"/>
            <a:headEnd/>
            <a:tailEnd/>
          </a:ln>
        </p:spPr>
      </p:pic>
      <p:pic>
        <p:nvPicPr>
          <p:cNvPr id="5" name="4 Imagen" descr="dsc_0328.jpg"/>
          <p:cNvPicPr>
            <a:picLocks noChangeAspect="1"/>
          </p:cNvPicPr>
          <p:nvPr/>
        </p:nvPicPr>
        <p:blipFill>
          <a:blip r:embed="rId2" cstate="print"/>
          <a:stretch>
            <a:fillRect/>
          </a:stretch>
        </p:blipFill>
        <p:spPr bwMode="auto">
          <a:xfrm>
            <a:off x="0" y="-280035"/>
            <a:ext cx="9143999" cy="5703570"/>
          </a:xfrm>
          <a:prstGeom prst="rect">
            <a:avLst/>
          </a:prstGeom>
          <a:noFill/>
          <a:ln w="9525">
            <a:noFill/>
            <a:miter lim="800000"/>
            <a:headEnd/>
            <a:tailEnd/>
          </a:ln>
        </p:spPr>
      </p:pic>
      <p:pic>
        <p:nvPicPr>
          <p:cNvPr id="6" name="5 Imagen" descr="dsc_0328.jpg"/>
          <p:cNvPicPr>
            <a:picLocks noChangeAspect="1"/>
          </p:cNvPicPr>
          <p:nvPr/>
        </p:nvPicPr>
        <p:blipFill>
          <a:blip r:embed="rId2" cstate="print"/>
          <a:stretch>
            <a:fillRect/>
          </a:stretch>
        </p:blipFill>
        <p:spPr bwMode="auto">
          <a:xfrm>
            <a:off x="0" y="-280035"/>
            <a:ext cx="9143999" cy="5703570"/>
          </a:xfrm>
          <a:prstGeom prst="rect">
            <a:avLst/>
          </a:prstGeom>
          <a:noFill/>
          <a:ln w="9525">
            <a:noFill/>
            <a:miter lim="800000"/>
            <a:headEnd/>
            <a:tailEnd/>
          </a:ln>
        </p:spPr>
      </p:pic>
      <p:sp>
        <p:nvSpPr>
          <p:cNvPr id="7" name="6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tiempo en el que también ha habido otros grandes hitos como la aparición de las máquinas expendedoras de billetes. Las primeras máquinas de venta de billetes para el Metro no se instalaron hasta el año 1970 y cuando comenzaron a operar no daban cambio.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ip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4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868993.jpg"/>
          <p:cNvPicPr>
            <a:picLocks noChangeAspect="1"/>
          </p:cNvPicPr>
          <p:nvPr/>
        </p:nvPicPr>
        <p:blipFill>
          <a:blip r:embed="rId2" cstate="print"/>
          <a:stretch>
            <a:fillRect/>
          </a:stretch>
        </p:blipFill>
        <p:spPr bwMode="auto">
          <a:xfrm>
            <a:off x="0" y="0"/>
            <a:ext cx="4218022" cy="5143501"/>
          </a:xfrm>
          <a:prstGeom prst="rect">
            <a:avLst/>
          </a:prstGeom>
          <a:noFill/>
          <a:ln w="9525">
            <a:noFill/>
            <a:miter lim="800000"/>
            <a:headEnd/>
            <a:tailEnd/>
          </a:ln>
        </p:spPr>
      </p:pic>
      <p:pic>
        <p:nvPicPr>
          <p:cNvPr id="5" name="4 Imagen" descr="83868993.jpg"/>
          <p:cNvPicPr>
            <a:picLocks noChangeAspect="1"/>
          </p:cNvPicPr>
          <p:nvPr/>
        </p:nvPicPr>
        <p:blipFill>
          <a:blip r:embed="rId2" cstate="print"/>
          <a:stretch>
            <a:fillRect/>
          </a:stretch>
        </p:blipFill>
        <p:spPr bwMode="auto">
          <a:xfrm>
            <a:off x="0" y="0"/>
            <a:ext cx="4218022" cy="5143501"/>
          </a:xfrm>
          <a:prstGeom prst="rect">
            <a:avLst/>
          </a:prstGeom>
          <a:noFill/>
          <a:ln w="9525">
            <a:noFill/>
            <a:miter lim="800000"/>
            <a:headEnd/>
            <a:tailEnd/>
          </a:ln>
        </p:spPr>
      </p:pic>
      <p:sp>
        <p:nvSpPr>
          <p:cNvPr id="6" name="5 CuadroTexto"/>
          <p:cNvSpPr txBox="1"/>
          <p:nvPr/>
        </p:nvSpPr>
        <p:spPr>
          <a:xfrm>
            <a:off x="4644008" y="1851670"/>
            <a:ext cx="410445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17 de octubre de 1969 se cumplieron 50 años de su inauguración. Para celebrarlo se erigió en la estación de Sol un monumento a sus fundadores, Otamendi, Echarte y Mendoza.</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4355976" y="1275606"/>
            <a:ext cx="4158511" cy="430887"/>
          </a:xfrm>
          <a:prstGeom prst="rect">
            <a:avLst/>
          </a:prstGeom>
          <a:noFill/>
        </p:spPr>
        <p:txBody>
          <a:bodyPr wrap="non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Campaña publicitaria en 1969</a:t>
            </a:r>
            <a:endParaRPr lang="es-ES" sz="22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4/3*ppt_w"/>
                                          </p:val>
                                        </p:tav>
                                      </p:tavLst>
                                    </p:anim>
                                    <p:anim calcmode="lin" valueType="num">
                                      <p:cBhvr>
                                        <p:cTn id="7" dur="2000"/>
                                        <p:tgtEl>
                                          <p:spTgt spid="5"/>
                                        </p:tgtEl>
                                        <p:attrNameLst>
                                          <p:attrName>ppt_h</p:attrName>
                                        </p:attrNameLst>
                                      </p:cBhvr>
                                      <p:tavLst>
                                        <p:tav tm="0">
                                          <p:val>
                                            <p:strVal val="ppt_h"/>
                                          </p:val>
                                        </p:tav>
                                        <p:tav tm="100000">
                                          <p:val>
                                            <p:strVal val="4/3*ppt_h"/>
                                          </p:val>
                                        </p:tav>
                                      </p:tavLst>
                                    </p:anim>
                                    <p:set>
                                      <p:cBhvr>
                                        <p:cTn id="8" dur="1" fill="hold">
                                          <p:stCondLst>
                                            <p:cond delay="1999"/>
                                          </p:stCondLst>
                                        </p:cTn>
                                        <p:tgtEl>
                                          <p:spTgt spid="5"/>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4/3*#ppt_w"/>
                                          </p:val>
                                        </p:tav>
                                        <p:tav tm="100000">
                                          <p:val>
                                            <p:strVal val="#ppt_w"/>
                                          </p:val>
                                        </p:tav>
                                      </p:tavLst>
                                    </p:anim>
                                    <p:anim calcmode="lin" valueType="num">
                                      <p:cBhvr>
                                        <p:cTn id="15" dur="2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2000"/>
                                        <p:tgtEl>
                                          <p:spTgt spid="4"/>
                                        </p:tgtEl>
                                      </p:cBhvr>
                                    </p:animEffect>
                                  </p:childTnLst>
                                </p:cTn>
                              </p:par>
                            </p:childTnLst>
                          </p:cTn>
                        </p:par>
                        <p:par>
                          <p:cTn id="19" fill="hold">
                            <p:stCondLst>
                              <p:cond delay="2000"/>
                            </p:stCondLst>
                            <p:childTnLst>
                              <p:par>
                                <p:cTn id="20" presetID="23" presetClass="entr" presetSubtype="16" fill="hold" nodeType="after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 calcmode="lin" valueType="num">
                                      <p:cBhvr>
                                        <p:cTn id="22"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3" dur="2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ukasadi1.jpg"/>
          <p:cNvPicPr>
            <a:picLocks noChangeAspect="1"/>
          </p:cNvPicPr>
          <p:nvPr/>
        </p:nvPicPr>
        <p:blipFill>
          <a:blip r:embed="rId2" cstate="print"/>
          <a:stretch>
            <a:fillRect/>
          </a:stretch>
        </p:blipFill>
        <p:spPr bwMode="auto">
          <a:xfrm>
            <a:off x="0" y="0"/>
            <a:ext cx="4222521" cy="5143500"/>
          </a:xfrm>
          <a:prstGeom prst="rect">
            <a:avLst/>
          </a:prstGeom>
          <a:noFill/>
          <a:ln w="9525">
            <a:noFill/>
            <a:miter lim="800000"/>
            <a:headEnd/>
            <a:tailEnd/>
          </a:ln>
        </p:spPr>
      </p:pic>
      <p:pic>
        <p:nvPicPr>
          <p:cNvPr id="5" name="4 Imagen" descr="eukasadi1.jpg"/>
          <p:cNvPicPr>
            <a:picLocks noChangeAspect="1"/>
          </p:cNvPicPr>
          <p:nvPr/>
        </p:nvPicPr>
        <p:blipFill>
          <a:blip r:embed="rId2" cstate="print"/>
          <a:stretch>
            <a:fillRect/>
          </a:stretch>
        </p:blipFill>
        <p:spPr bwMode="auto">
          <a:xfrm>
            <a:off x="0" y="0"/>
            <a:ext cx="4222521" cy="5143500"/>
          </a:xfrm>
          <a:prstGeom prst="rect">
            <a:avLst/>
          </a:prstGeom>
          <a:noFill/>
          <a:ln w="9525">
            <a:noFill/>
            <a:miter lim="800000"/>
            <a:headEnd/>
            <a:tailEnd/>
          </a:ln>
        </p:spPr>
      </p:pic>
      <p:sp>
        <p:nvSpPr>
          <p:cNvPr id="6" name="5 CuadroTexto"/>
          <p:cNvSpPr txBox="1"/>
          <p:nvPr/>
        </p:nvSpPr>
        <p:spPr>
          <a:xfrm>
            <a:off x="4355976" y="1275606"/>
            <a:ext cx="4158511" cy="430887"/>
          </a:xfrm>
          <a:prstGeom prst="rect">
            <a:avLst/>
          </a:prstGeom>
          <a:noFill/>
        </p:spPr>
        <p:txBody>
          <a:bodyPr wrap="non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Campaña publicitaria en 1969</a:t>
            </a:r>
            <a:endParaRPr lang="es-ES" sz="2200" b="1"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4355976" y="1851670"/>
            <a:ext cx="4320480"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diciembre dejó de prestar servicio los ascensores de la estación Gran Vía (José Antonio en aquella época), desmontándose en un breve periodo de tiempo. En sustitución se montaron seis escaleras mecánicas en un vestíbulo nuevo.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ip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23" presetClass="entr" presetSubtype="16" fill="hold"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3" dur="2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24" fill="hold">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descr="hand-painting-kohyo11-477x340"/>
          <p:cNvPicPr>
            <a:picLocks noGrp="1" noChangeAspect="1"/>
          </p:cNvPicPr>
          <p:nvPr isPhoto="1"/>
        </p:nvPicPr>
        <p:blipFill>
          <a:blip r:embed="rId2" cstate="print"/>
          <a:stretch>
            <a:fillRect/>
          </a:stretch>
        </p:blipFill>
        <p:spPr bwMode="auto">
          <a:xfrm>
            <a:off x="0" y="-214313"/>
            <a:ext cx="9144000" cy="5882407"/>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300791" y="0"/>
            <a:ext cx="2822575" cy="1210152"/>
          </a:xfrm>
          <a:prstGeom prst="rect">
            <a:avLst/>
          </a:prstGeom>
          <a:solidFill>
            <a:schemeClr val="bg1"/>
          </a:solidFill>
          <a:ln w="9525">
            <a:noFill/>
            <a:miter lim="800000"/>
            <a:headEnd/>
            <a:tailEnd/>
          </a:ln>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5" y="0"/>
            <a:ext cx="3168650" cy="1210152"/>
          </a:xfrm>
          <a:prstGeom prst="rect">
            <a:avLst/>
          </a:prstGeom>
          <a:solidFill>
            <a:schemeClr val="bg1"/>
          </a:solidFill>
          <a:ln w="9525">
            <a:noFill/>
            <a:miter lim="800000"/>
            <a:headEnd/>
            <a:tailEnd/>
          </a:ln>
        </p:spPr>
      </p:pic>
      <p:pic>
        <p:nvPicPr>
          <p:cNvPr id="10" name="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 y="0"/>
            <a:ext cx="2843213" cy="1210152"/>
          </a:xfrm>
          <a:prstGeom prst="rect">
            <a:avLst/>
          </a:prstGeom>
          <a:solidFill>
            <a:schemeClr val="bg1"/>
          </a:solidFill>
          <a:ln w="9525">
            <a:noFill/>
            <a:miter lim="800000"/>
            <a:headEnd/>
            <a:tailEnd/>
          </a:ln>
        </p:spPr>
      </p:pic>
      <p:pic>
        <p:nvPicPr>
          <p:cNvPr id="11" name="1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300788" y="1340169"/>
            <a:ext cx="2843212" cy="1167289"/>
          </a:xfrm>
          <a:prstGeom prst="rect">
            <a:avLst/>
          </a:prstGeom>
          <a:solidFill>
            <a:schemeClr val="bg1"/>
          </a:solidFill>
          <a:ln w="9525">
            <a:noFill/>
            <a:miter lim="800000"/>
            <a:headEnd/>
            <a:tailEnd/>
          </a:ln>
        </p:spPr>
      </p:pic>
      <p:pic>
        <p:nvPicPr>
          <p:cNvPr id="15" name="1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5" y="1340169"/>
            <a:ext cx="3168650" cy="1167289"/>
          </a:xfrm>
          <a:prstGeom prst="rect">
            <a:avLst/>
          </a:prstGeom>
          <a:solidFill>
            <a:schemeClr val="bg1"/>
          </a:solidFill>
          <a:ln w="9525">
            <a:noFill/>
            <a:miter lim="800000"/>
            <a:headEnd/>
            <a:tailEnd/>
          </a:ln>
        </p:spPr>
      </p:pic>
      <p:pic>
        <p:nvPicPr>
          <p:cNvPr id="18" name="1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 y="1340169"/>
            <a:ext cx="2843213" cy="1167289"/>
          </a:xfrm>
          <a:prstGeom prst="rect">
            <a:avLst/>
          </a:prstGeom>
          <a:solidFill>
            <a:schemeClr val="bg1"/>
          </a:solidFill>
          <a:ln w="9525">
            <a:noFill/>
            <a:miter lim="800000"/>
            <a:headEnd/>
            <a:tailEnd/>
          </a:ln>
        </p:spPr>
      </p:pic>
      <p:pic>
        <p:nvPicPr>
          <p:cNvPr id="43" name="4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300788" y="2636044"/>
            <a:ext cx="2843212" cy="1231583"/>
          </a:xfrm>
          <a:prstGeom prst="rect">
            <a:avLst/>
          </a:prstGeom>
          <a:solidFill>
            <a:schemeClr val="bg1"/>
          </a:solidFill>
          <a:ln w="9525">
            <a:noFill/>
            <a:miter lim="800000"/>
            <a:headEnd/>
            <a:tailEnd/>
          </a:ln>
        </p:spPr>
      </p:pic>
      <p:pic>
        <p:nvPicPr>
          <p:cNvPr id="47" name="4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5" y="2636044"/>
            <a:ext cx="3168650" cy="1231583"/>
          </a:xfrm>
          <a:prstGeom prst="rect">
            <a:avLst/>
          </a:prstGeom>
          <a:solidFill>
            <a:schemeClr val="bg1"/>
          </a:solidFill>
          <a:ln w="9525">
            <a:noFill/>
            <a:miter lim="800000"/>
            <a:headEnd/>
            <a:tailEnd/>
          </a:ln>
        </p:spPr>
      </p:pic>
      <p:pic>
        <p:nvPicPr>
          <p:cNvPr id="50" name="4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 y="2636044"/>
            <a:ext cx="2843213" cy="1231583"/>
          </a:xfrm>
          <a:prstGeom prst="rect">
            <a:avLst/>
          </a:prstGeom>
          <a:solidFill>
            <a:schemeClr val="bg1"/>
          </a:solidFill>
          <a:ln w="9525">
            <a:noFill/>
            <a:miter lim="800000"/>
            <a:headEnd/>
            <a:tailEnd/>
          </a:ln>
        </p:spPr>
      </p:pic>
      <p:pic>
        <p:nvPicPr>
          <p:cNvPr id="51" name="5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300788" y="3997643"/>
            <a:ext cx="2843212" cy="1145858"/>
          </a:xfrm>
          <a:prstGeom prst="rect">
            <a:avLst/>
          </a:prstGeom>
          <a:solidFill>
            <a:schemeClr val="bg1"/>
          </a:solidFill>
          <a:ln w="9525">
            <a:noFill/>
            <a:miter lim="800000"/>
            <a:headEnd/>
            <a:tailEnd/>
          </a:ln>
        </p:spPr>
      </p:pic>
      <p:pic>
        <p:nvPicPr>
          <p:cNvPr id="55" name="5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5" y="3997643"/>
            <a:ext cx="3168650" cy="1145858"/>
          </a:xfrm>
          <a:prstGeom prst="rect">
            <a:avLst/>
          </a:prstGeom>
          <a:solidFill>
            <a:schemeClr val="bg1"/>
          </a:solidFill>
          <a:ln w="9525">
            <a:noFill/>
            <a:miter lim="800000"/>
            <a:headEnd/>
            <a:tailEnd/>
          </a:ln>
        </p:spPr>
      </p:pic>
      <p:pic>
        <p:nvPicPr>
          <p:cNvPr id="58" name="5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 y="3997643"/>
            <a:ext cx="2843213" cy="1145858"/>
          </a:xfrm>
          <a:prstGeom prst="rect">
            <a:avLst/>
          </a:prstGeom>
          <a:solidFill>
            <a:schemeClr val="bg1"/>
          </a:solidFill>
          <a:ln w="9525">
            <a:noFill/>
            <a:miter lim="800000"/>
            <a:headEnd/>
            <a:tailEnd/>
          </a:ln>
        </p:spPr>
      </p:pic>
      <p:sp>
        <p:nvSpPr>
          <p:cNvPr id="16" name="15 CuadroTexto"/>
          <p:cNvSpPr txBox="1"/>
          <p:nvPr/>
        </p:nvSpPr>
        <p:spPr>
          <a:xfrm>
            <a:off x="827584" y="4299942"/>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diciembre de 1962 se pone en Atocha la primera puerta automática de andén al estilo del metro de París, toda una novedad.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switch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4000"/>
                                        <p:tgtEl>
                                          <p:spTgt spid="18"/>
                                        </p:tgtEl>
                                      </p:cBhvr>
                                    </p:animEffect>
                                    <p:set>
                                      <p:cBhvr>
                                        <p:cTn id="16" dur="1" fill="hold">
                                          <p:stCondLst>
                                            <p:cond delay="3999"/>
                                          </p:stCondLst>
                                        </p:cTn>
                                        <p:tgtEl>
                                          <p:spTgt spid="18"/>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4000"/>
                                        <p:tgtEl>
                                          <p:spTgt spid="18"/>
                                        </p:tgtEl>
                                      </p:cBhvr>
                                    </p:animEffect>
                                    <p:anim calcmode="lin" valueType="num">
                                      <p:cBhvr>
                                        <p:cTn id="19" dur="4000"/>
                                        <p:tgtEl>
                                          <p:spTgt spid="18"/>
                                        </p:tgtEl>
                                        <p:attrNameLst>
                                          <p:attrName>style.rotation</p:attrName>
                                        </p:attrNameLst>
                                      </p:cBhvr>
                                      <p:tavLst>
                                        <p:tav tm="0">
                                          <p:val>
                                            <p:fltVal val="0"/>
                                          </p:val>
                                        </p:tav>
                                        <p:tav tm="100000">
                                          <p:val>
                                            <p:fltVal val="720"/>
                                          </p:val>
                                        </p:tav>
                                      </p:tavLst>
                                    </p:anim>
                                    <p:anim calcmode="lin" valueType="num">
                                      <p:cBhvr>
                                        <p:cTn id="20" dur="4000"/>
                                        <p:tgtEl>
                                          <p:spTgt spid="18"/>
                                        </p:tgtEl>
                                        <p:attrNameLst>
                                          <p:attrName>ppt_h</p:attrName>
                                        </p:attrNameLst>
                                      </p:cBhvr>
                                      <p:tavLst>
                                        <p:tav tm="0">
                                          <p:val>
                                            <p:strVal val="ppt_h"/>
                                          </p:val>
                                        </p:tav>
                                        <p:tav tm="100000">
                                          <p:val>
                                            <p:fltVal val="0"/>
                                          </p:val>
                                        </p:tav>
                                      </p:tavLst>
                                    </p:anim>
                                    <p:anim calcmode="lin" valueType="num">
                                      <p:cBhvr>
                                        <p:cTn id="21" dur="4000"/>
                                        <p:tgtEl>
                                          <p:spTgt spid="18"/>
                                        </p:tgtEl>
                                        <p:attrNameLst>
                                          <p:attrName>ppt_w</p:attrName>
                                        </p:attrNameLst>
                                      </p:cBhvr>
                                      <p:tavLst>
                                        <p:tav tm="0">
                                          <p:val>
                                            <p:strVal val="ppt_w"/>
                                          </p:val>
                                        </p:tav>
                                        <p:tav tm="100000">
                                          <p:val>
                                            <p:fltVal val="0"/>
                                          </p:val>
                                        </p:tav>
                                      </p:tavLst>
                                    </p:anim>
                                    <p:set>
                                      <p:cBhvr>
                                        <p:cTn id="22" dur="1" fill="hold">
                                          <p:stCondLst>
                                            <p:cond delay="3999"/>
                                          </p:stCondLst>
                                        </p:cTn>
                                        <p:tgtEl>
                                          <p:spTgt spid="18"/>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4000"/>
                                        <p:tgtEl>
                                          <p:spTgt spid="15"/>
                                        </p:tgtEl>
                                      </p:cBhvr>
                                    </p:animEffect>
                                    <p:set>
                                      <p:cBhvr>
                                        <p:cTn id="25" dur="1" fill="hold">
                                          <p:stCondLst>
                                            <p:cond delay="3999"/>
                                          </p:stCondLst>
                                        </p:cTn>
                                        <p:tgtEl>
                                          <p:spTgt spid="15"/>
                                        </p:tgtEl>
                                        <p:attrNameLst>
                                          <p:attrName>style.visibility</p:attrName>
                                        </p:attrNameLst>
                                      </p:cBhvr>
                                      <p:to>
                                        <p:strVal val="hidden"/>
                                      </p:to>
                                    </p:set>
                                  </p:childTnLst>
                                </p:cTn>
                              </p:par>
                              <p:par>
                                <p:cTn id="26" presetID="35" presetClass="exit" presetSubtype="0" fill="hold" nodeType="withEffect">
                                  <p:stCondLst>
                                    <p:cond delay="0"/>
                                  </p:stCondLst>
                                  <p:childTnLst>
                                    <p:animEffect transition="out" filter="fade">
                                      <p:cBhvr>
                                        <p:cTn id="27" dur="4000"/>
                                        <p:tgtEl>
                                          <p:spTgt spid="15"/>
                                        </p:tgtEl>
                                      </p:cBhvr>
                                    </p:animEffect>
                                    <p:anim calcmode="lin" valueType="num">
                                      <p:cBhvr>
                                        <p:cTn id="28" dur="4000"/>
                                        <p:tgtEl>
                                          <p:spTgt spid="15"/>
                                        </p:tgtEl>
                                        <p:attrNameLst>
                                          <p:attrName>style.rotation</p:attrName>
                                        </p:attrNameLst>
                                      </p:cBhvr>
                                      <p:tavLst>
                                        <p:tav tm="0">
                                          <p:val>
                                            <p:fltVal val="0"/>
                                          </p:val>
                                        </p:tav>
                                        <p:tav tm="100000">
                                          <p:val>
                                            <p:fltVal val="720"/>
                                          </p:val>
                                        </p:tav>
                                      </p:tavLst>
                                    </p:anim>
                                    <p:anim calcmode="lin" valueType="num">
                                      <p:cBhvr>
                                        <p:cTn id="29" dur="4000"/>
                                        <p:tgtEl>
                                          <p:spTgt spid="15"/>
                                        </p:tgtEl>
                                        <p:attrNameLst>
                                          <p:attrName>ppt_h</p:attrName>
                                        </p:attrNameLst>
                                      </p:cBhvr>
                                      <p:tavLst>
                                        <p:tav tm="0">
                                          <p:val>
                                            <p:strVal val="ppt_h"/>
                                          </p:val>
                                        </p:tav>
                                        <p:tav tm="100000">
                                          <p:val>
                                            <p:fltVal val="0"/>
                                          </p:val>
                                        </p:tav>
                                      </p:tavLst>
                                    </p:anim>
                                    <p:anim calcmode="lin" valueType="num">
                                      <p:cBhvr>
                                        <p:cTn id="30" dur="4000"/>
                                        <p:tgtEl>
                                          <p:spTgt spid="15"/>
                                        </p:tgtEl>
                                        <p:attrNameLst>
                                          <p:attrName>ppt_w</p:attrName>
                                        </p:attrNameLst>
                                      </p:cBhvr>
                                      <p:tavLst>
                                        <p:tav tm="0">
                                          <p:val>
                                            <p:strVal val="ppt_w"/>
                                          </p:val>
                                        </p:tav>
                                        <p:tav tm="100000">
                                          <p:val>
                                            <p:fltVal val="0"/>
                                          </p:val>
                                        </p:tav>
                                      </p:tavLst>
                                    </p:anim>
                                    <p:set>
                                      <p:cBhvr>
                                        <p:cTn id="31" dur="1" fill="hold">
                                          <p:stCondLst>
                                            <p:cond delay="3999"/>
                                          </p:stCondLst>
                                        </p:cTn>
                                        <p:tgtEl>
                                          <p:spTgt spid="15"/>
                                        </p:tgtEl>
                                        <p:attrNameLst>
                                          <p:attrName>style.visibility</p:attrName>
                                        </p:attrNameLst>
                                      </p:cBhvr>
                                      <p:to>
                                        <p:strVal val="hidden"/>
                                      </p:to>
                                    </p:set>
                                  </p:childTnLst>
                                </p:cTn>
                              </p:par>
                              <p:par>
                                <p:cTn id="32" presetID="16" presetClass="exit" presetSubtype="37" fill="hold" nodeType="withEffect">
                                  <p:stCondLst>
                                    <p:cond delay="0"/>
                                  </p:stCondLst>
                                  <p:childTnLst>
                                    <p:animEffect transition="out" filter="barn(outVertical)">
                                      <p:cBhvr>
                                        <p:cTn id="33" dur="4000"/>
                                        <p:tgtEl>
                                          <p:spTgt spid="11"/>
                                        </p:tgtEl>
                                      </p:cBhvr>
                                    </p:animEffect>
                                    <p:set>
                                      <p:cBhvr>
                                        <p:cTn id="34" dur="1" fill="hold">
                                          <p:stCondLst>
                                            <p:cond delay="3999"/>
                                          </p:stCondLst>
                                        </p:cTn>
                                        <p:tgtEl>
                                          <p:spTgt spid="11"/>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4000"/>
                                        <p:tgtEl>
                                          <p:spTgt spid="11"/>
                                        </p:tgtEl>
                                      </p:cBhvr>
                                    </p:animEffect>
                                    <p:anim calcmode="lin" valueType="num">
                                      <p:cBhvr>
                                        <p:cTn id="37" dur="4000"/>
                                        <p:tgtEl>
                                          <p:spTgt spid="11"/>
                                        </p:tgtEl>
                                        <p:attrNameLst>
                                          <p:attrName>style.rotation</p:attrName>
                                        </p:attrNameLst>
                                      </p:cBhvr>
                                      <p:tavLst>
                                        <p:tav tm="0">
                                          <p:val>
                                            <p:fltVal val="0"/>
                                          </p:val>
                                        </p:tav>
                                        <p:tav tm="100000">
                                          <p:val>
                                            <p:fltVal val="720"/>
                                          </p:val>
                                        </p:tav>
                                      </p:tavLst>
                                    </p:anim>
                                    <p:anim calcmode="lin" valueType="num">
                                      <p:cBhvr>
                                        <p:cTn id="38" dur="4000"/>
                                        <p:tgtEl>
                                          <p:spTgt spid="11"/>
                                        </p:tgtEl>
                                        <p:attrNameLst>
                                          <p:attrName>ppt_h</p:attrName>
                                        </p:attrNameLst>
                                      </p:cBhvr>
                                      <p:tavLst>
                                        <p:tav tm="0">
                                          <p:val>
                                            <p:strVal val="ppt_h"/>
                                          </p:val>
                                        </p:tav>
                                        <p:tav tm="100000">
                                          <p:val>
                                            <p:fltVal val="0"/>
                                          </p:val>
                                        </p:tav>
                                      </p:tavLst>
                                    </p:anim>
                                    <p:anim calcmode="lin" valueType="num">
                                      <p:cBhvr>
                                        <p:cTn id="39" dur="4000"/>
                                        <p:tgtEl>
                                          <p:spTgt spid="11"/>
                                        </p:tgtEl>
                                        <p:attrNameLst>
                                          <p:attrName>ppt_w</p:attrName>
                                        </p:attrNameLst>
                                      </p:cBhvr>
                                      <p:tavLst>
                                        <p:tav tm="0">
                                          <p:val>
                                            <p:strVal val="ppt_w"/>
                                          </p:val>
                                        </p:tav>
                                        <p:tav tm="100000">
                                          <p:val>
                                            <p:fltVal val="0"/>
                                          </p:val>
                                        </p:tav>
                                      </p:tavLst>
                                    </p:anim>
                                    <p:set>
                                      <p:cBhvr>
                                        <p:cTn id="40" dur="1" fill="hold">
                                          <p:stCondLst>
                                            <p:cond delay="3999"/>
                                          </p:stCondLst>
                                        </p:cTn>
                                        <p:tgtEl>
                                          <p:spTgt spid="11"/>
                                        </p:tgtEl>
                                        <p:attrNameLst>
                                          <p:attrName>style.visibility</p:attrName>
                                        </p:attrNameLst>
                                      </p:cBhvr>
                                      <p:to>
                                        <p:strVal val="hidden"/>
                                      </p:to>
                                    </p:set>
                                  </p:childTnLst>
                                </p:cTn>
                              </p:par>
                              <p:par>
                                <p:cTn id="41" presetID="6" presetClass="exit" presetSubtype="32" fill="hold" nodeType="withEffect">
                                  <p:stCondLst>
                                    <p:cond delay="0"/>
                                  </p:stCondLst>
                                  <p:childTnLst>
                                    <p:animEffect transition="out" filter="circle(out)">
                                      <p:cBhvr>
                                        <p:cTn id="42" dur="4000"/>
                                        <p:tgtEl>
                                          <p:spTgt spid="50"/>
                                        </p:tgtEl>
                                      </p:cBhvr>
                                    </p:animEffect>
                                    <p:set>
                                      <p:cBhvr>
                                        <p:cTn id="43" dur="1" fill="hold">
                                          <p:stCondLst>
                                            <p:cond delay="3999"/>
                                          </p:stCondLst>
                                        </p:cTn>
                                        <p:tgtEl>
                                          <p:spTgt spid="50"/>
                                        </p:tgtEl>
                                        <p:attrNameLst>
                                          <p:attrName>style.visibility</p:attrName>
                                        </p:attrNameLst>
                                      </p:cBhvr>
                                      <p:to>
                                        <p:strVal val="hidden"/>
                                      </p:to>
                                    </p:set>
                                  </p:childTnLst>
                                </p:cTn>
                              </p:par>
                              <p:par>
                                <p:cTn id="44" presetID="6" presetClass="exit" presetSubtype="32" fill="hold" nodeType="withEffect">
                                  <p:stCondLst>
                                    <p:cond delay="0"/>
                                  </p:stCondLst>
                                  <p:childTnLst>
                                    <p:animEffect transition="out" filter="circle(out)">
                                      <p:cBhvr>
                                        <p:cTn id="45" dur="4000"/>
                                        <p:tgtEl>
                                          <p:spTgt spid="47"/>
                                        </p:tgtEl>
                                      </p:cBhvr>
                                    </p:animEffect>
                                    <p:set>
                                      <p:cBhvr>
                                        <p:cTn id="46" dur="1" fill="hold">
                                          <p:stCondLst>
                                            <p:cond delay="3999"/>
                                          </p:stCondLst>
                                        </p:cTn>
                                        <p:tgtEl>
                                          <p:spTgt spid="47"/>
                                        </p:tgtEl>
                                        <p:attrNameLst>
                                          <p:attrName>style.visibility</p:attrName>
                                        </p:attrNameLst>
                                      </p:cBhvr>
                                      <p:to>
                                        <p:strVal val="hidden"/>
                                      </p:to>
                                    </p:set>
                                  </p:childTnLst>
                                </p:cTn>
                              </p:par>
                              <p:par>
                                <p:cTn id="47" presetID="6" presetClass="exit" presetSubtype="32" fill="hold" nodeType="withEffect">
                                  <p:stCondLst>
                                    <p:cond delay="0"/>
                                  </p:stCondLst>
                                  <p:childTnLst>
                                    <p:animEffect transition="out" filter="circle(out)">
                                      <p:cBhvr>
                                        <p:cTn id="48" dur="4000"/>
                                        <p:tgtEl>
                                          <p:spTgt spid="43"/>
                                        </p:tgtEl>
                                      </p:cBhvr>
                                    </p:animEffect>
                                    <p:set>
                                      <p:cBhvr>
                                        <p:cTn id="49" dur="1" fill="hold">
                                          <p:stCondLst>
                                            <p:cond delay="3999"/>
                                          </p:stCondLst>
                                        </p:cTn>
                                        <p:tgtEl>
                                          <p:spTgt spid="43"/>
                                        </p:tgtEl>
                                        <p:attrNameLst>
                                          <p:attrName>style.visibility</p:attrName>
                                        </p:attrNameLst>
                                      </p:cBhvr>
                                      <p:to>
                                        <p:strVal val="hidden"/>
                                      </p:to>
                                    </p:set>
                                  </p:childTnLst>
                                </p:cTn>
                              </p:par>
                              <p:par>
                                <p:cTn id="50" presetID="6" presetClass="exit" presetSubtype="16" fill="hold" nodeType="withEffect">
                                  <p:stCondLst>
                                    <p:cond delay="0"/>
                                  </p:stCondLst>
                                  <p:childTnLst>
                                    <p:animEffect transition="out" filter="circle(in)">
                                      <p:cBhvr>
                                        <p:cTn id="51" dur="4000"/>
                                        <p:tgtEl>
                                          <p:spTgt spid="58"/>
                                        </p:tgtEl>
                                      </p:cBhvr>
                                    </p:animEffect>
                                    <p:set>
                                      <p:cBhvr>
                                        <p:cTn id="52" dur="1" fill="hold">
                                          <p:stCondLst>
                                            <p:cond delay="3999"/>
                                          </p:stCondLst>
                                        </p:cTn>
                                        <p:tgtEl>
                                          <p:spTgt spid="58"/>
                                        </p:tgtEl>
                                        <p:attrNameLst>
                                          <p:attrName>style.visibility</p:attrName>
                                        </p:attrNameLst>
                                      </p:cBhvr>
                                      <p:to>
                                        <p:strVal val="hidden"/>
                                      </p:to>
                                    </p:set>
                                  </p:childTnLst>
                                </p:cTn>
                              </p:par>
                              <p:par>
                                <p:cTn id="53" presetID="6" presetClass="exit" presetSubtype="16" fill="hold" nodeType="withEffect">
                                  <p:stCondLst>
                                    <p:cond delay="0"/>
                                  </p:stCondLst>
                                  <p:childTnLst>
                                    <p:animEffect transition="out" filter="circle(in)">
                                      <p:cBhvr>
                                        <p:cTn id="54" dur="4000"/>
                                        <p:tgtEl>
                                          <p:spTgt spid="55"/>
                                        </p:tgtEl>
                                      </p:cBhvr>
                                    </p:animEffect>
                                    <p:set>
                                      <p:cBhvr>
                                        <p:cTn id="55" dur="1" fill="hold">
                                          <p:stCondLst>
                                            <p:cond delay="3999"/>
                                          </p:stCondLst>
                                        </p:cTn>
                                        <p:tgtEl>
                                          <p:spTgt spid="55"/>
                                        </p:tgtEl>
                                        <p:attrNameLst>
                                          <p:attrName>style.visibility</p:attrName>
                                        </p:attrNameLst>
                                      </p:cBhvr>
                                      <p:to>
                                        <p:strVal val="hidden"/>
                                      </p:to>
                                    </p:set>
                                  </p:childTnLst>
                                </p:cTn>
                              </p:par>
                              <p:par>
                                <p:cTn id="56" presetID="6" presetClass="exit" presetSubtype="16" fill="hold" nodeType="withEffect">
                                  <p:stCondLst>
                                    <p:cond delay="0"/>
                                  </p:stCondLst>
                                  <p:childTnLst>
                                    <p:animEffect transition="out" filter="circle(in)">
                                      <p:cBhvr>
                                        <p:cTn id="57" dur="4000"/>
                                        <p:tgtEl>
                                          <p:spTgt spid="51"/>
                                        </p:tgtEl>
                                      </p:cBhvr>
                                    </p:animEffect>
                                    <p:set>
                                      <p:cBhvr>
                                        <p:cTn id="58" dur="1" fill="hold">
                                          <p:stCondLst>
                                            <p:cond delay="3999"/>
                                          </p:stCondLst>
                                        </p:cTn>
                                        <p:tgtEl>
                                          <p:spTgt spid="51"/>
                                        </p:tgtEl>
                                        <p:attrNameLst>
                                          <p:attrName>style.visibility</p:attrName>
                                        </p:attrNameLst>
                                      </p:cBhvr>
                                      <p:to>
                                        <p:strVal val="hidden"/>
                                      </p:to>
                                    </p:set>
                                  </p:childTnLst>
                                </p:cTn>
                              </p:par>
                              <p:par>
                                <p:cTn id="59" presetID="23" presetClass="entr" presetSubtype="288" fill="hold" nodeType="withEffect">
                                  <p:stCondLst>
                                    <p:cond delay="0"/>
                                  </p:stCondLst>
                                  <p:childTnLst>
                                    <p:set>
                                      <p:cBhvr>
                                        <p:cTn id="60" dur="1" fill="hold">
                                          <p:stCondLst>
                                            <p:cond delay="0"/>
                                          </p:stCondLst>
                                        </p:cTn>
                                        <p:tgtEl>
                                          <p:spTgt spid="45058"/>
                                        </p:tgtEl>
                                        <p:attrNameLst>
                                          <p:attrName>style.visibility</p:attrName>
                                        </p:attrNameLst>
                                      </p:cBhvr>
                                      <p:to>
                                        <p:strVal val="visible"/>
                                      </p:to>
                                    </p:set>
                                    <p:anim calcmode="lin" valueType="num">
                                      <p:cBhvr>
                                        <p:cTn id="61" dur="4000" fill="hold"/>
                                        <p:tgtEl>
                                          <p:spTgt spid="45058"/>
                                        </p:tgtEl>
                                        <p:attrNameLst>
                                          <p:attrName>ppt_w</p:attrName>
                                        </p:attrNameLst>
                                      </p:cBhvr>
                                      <p:tavLst>
                                        <p:tav tm="0">
                                          <p:val>
                                            <p:strVal val="4/3*#ppt_w"/>
                                          </p:val>
                                        </p:tav>
                                        <p:tav tm="100000">
                                          <p:val>
                                            <p:strVal val="#ppt_w"/>
                                          </p:val>
                                        </p:tav>
                                      </p:tavLst>
                                    </p:anim>
                                    <p:anim calcmode="lin" valueType="num">
                                      <p:cBhvr>
                                        <p:cTn id="62" dur="4000" fill="hold"/>
                                        <p:tgtEl>
                                          <p:spTgt spid="45058"/>
                                        </p:tgtEl>
                                        <p:attrNameLst>
                                          <p:attrName>ppt_h</p:attrName>
                                        </p:attrNameLst>
                                      </p:cBhvr>
                                      <p:tavLst>
                                        <p:tav tm="0">
                                          <p:val>
                                            <p:strVal val="4/3*#ppt_h"/>
                                          </p:val>
                                        </p:tav>
                                        <p:tav tm="100000">
                                          <p:val>
                                            <p:strVal val="#ppt_h"/>
                                          </p:val>
                                        </p:tav>
                                      </p:tavLst>
                                    </p:anim>
                                  </p:childTnLst>
                                </p:cTn>
                              </p:par>
                            </p:childTnLst>
                          </p:cTn>
                        </p:par>
                        <p:par>
                          <p:cTn id="63" fill="hold">
                            <p:stCondLst>
                              <p:cond delay="4000"/>
                            </p:stCondLst>
                            <p:childTnLst>
                              <p:par>
                                <p:cTn id="64" presetID="40" presetClass="entr" presetSubtype="0" fill="hold" grpId="0" nodeType="afterEffect">
                                  <p:stCondLst>
                                    <p:cond delay="0"/>
                                  </p:stCondLst>
                                  <p:iterate type="lt">
                                    <p:tmPct val="10000"/>
                                  </p:iterate>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1"/>
                                          </p:val>
                                        </p:tav>
                                        <p:tav tm="100000">
                                          <p:val>
                                            <p:strVal val="#ppt_x"/>
                                          </p:val>
                                        </p:tav>
                                      </p:tavLst>
                                    </p:anim>
                                    <p:anim calcmode="lin" valueType="num">
                                      <p:cBhvr>
                                        <p:cTn id="6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manos_pintadas5"/>
          <p:cNvPicPr>
            <a:picLocks noGrp="1" noChangeAspect="1"/>
          </p:cNvPicPr>
          <p:nvPr isPhoto="1"/>
        </p:nvPicPr>
        <p:blipFill>
          <a:blip r:embed="rId2" cstate="print"/>
          <a:stretch>
            <a:fillRect/>
          </a:stretch>
        </p:blipFill>
        <p:spPr bwMode="auto">
          <a:xfrm>
            <a:off x="0" y="0"/>
            <a:ext cx="9144000" cy="5157312"/>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7380288" y="0"/>
            <a:ext cx="1763712" cy="1664494"/>
          </a:xfrm>
          <a:prstGeom prst="rect">
            <a:avLst/>
          </a:prstGeom>
          <a:solidFill>
            <a:schemeClr val="bg1"/>
          </a:solidFill>
          <a:ln w="9525">
            <a:noFill/>
            <a:miter lim="800000"/>
            <a:headEnd/>
            <a:tailEnd/>
          </a:ln>
        </p:spPr>
      </p:pic>
      <p:pic>
        <p:nvPicPr>
          <p:cNvPr id="5" name="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5508625" y="0"/>
            <a:ext cx="1727200" cy="1664494"/>
          </a:xfrm>
          <a:prstGeom prst="rect">
            <a:avLst/>
          </a:prstGeom>
          <a:solidFill>
            <a:schemeClr val="bg1"/>
          </a:solidFill>
          <a:ln w="9525">
            <a:noFill/>
            <a:miter lim="800000"/>
            <a:headEnd/>
            <a:tailEnd/>
          </a:ln>
        </p:spPr>
      </p:pic>
      <p:pic>
        <p:nvPicPr>
          <p:cNvPr id="6" name="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635375" y="0"/>
            <a:ext cx="1728788" cy="1664494"/>
          </a:xfrm>
          <a:prstGeom prst="rect">
            <a:avLst/>
          </a:prstGeom>
          <a:solidFill>
            <a:schemeClr val="bg1"/>
          </a:solidFill>
          <a:ln w="9525">
            <a:noFill/>
            <a:miter lim="800000"/>
            <a:headEnd/>
            <a:tailEnd/>
          </a:ln>
        </p:spPr>
      </p:pic>
      <p:pic>
        <p:nvPicPr>
          <p:cNvPr id="9" name="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835150" y="0"/>
            <a:ext cx="1657350" cy="1664494"/>
          </a:xfrm>
          <a:prstGeom prst="rect">
            <a:avLst/>
          </a:prstGeom>
          <a:solidFill>
            <a:schemeClr val="bg1"/>
          </a:solidFill>
          <a:ln w="9525">
            <a:noFill/>
            <a:miter lim="800000"/>
            <a:headEnd/>
            <a:tailEnd/>
          </a:ln>
        </p:spPr>
      </p:pic>
      <p:pic>
        <p:nvPicPr>
          <p:cNvPr id="10" name="9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3" y="0"/>
            <a:ext cx="1692275" cy="1664494"/>
          </a:xfrm>
          <a:prstGeom prst="rect">
            <a:avLst/>
          </a:prstGeom>
          <a:solidFill>
            <a:schemeClr val="bg1"/>
          </a:solidFill>
          <a:ln w="9525">
            <a:noFill/>
            <a:miter lim="800000"/>
            <a:headEnd/>
            <a:tailEnd/>
          </a:ln>
        </p:spPr>
      </p:pic>
      <p:pic>
        <p:nvPicPr>
          <p:cNvPr id="28" name="2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7380288" y="1794510"/>
            <a:ext cx="1763712" cy="1620203"/>
          </a:xfrm>
          <a:prstGeom prst="rect">
            <a:avLst/>
          </a:prstGeom>
          <a:solidFill>
            <a:schemeClr val="bg1"/>
          </a:solidFill>
          <a:ln w="9525">
            <a:noFill/>
            <a:miter lim="800000"/>
            <a:headEnd/>
            <a:tailEnd/>
          </a:ln>
        </p:spPr>
      </p:pic>
      <p:pic>
        <p:nvPicPr>
          <p:cNvPr id="29" name="2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5508625" y="1794510"/>
            <a:ext cx="1727200" cy="1620203"/>
          </a:xfrm>
          <a:prstGeom prst="rect">
            <a:avLst/>
          </a:prstGeom>
          <a:solidFill>
            <a:schemeClr val="bg1"/>
          </a:solidFill>
          <a:ln w="9525">
            <a:noFill/>
            <a:miter lim="800000"/>
            <a:headEnd/>
            <a:tailEnd/>
          </a:ln>
        </p:spPr>
      </p:pic>
      <p:pic>
        <p:nvPicPr>
          <p:cNvPr id="30" name="2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635375" y="1794510"/>
            <a:ext cx="1728788" cy="1620203"/>
          </a:xfrm>
          <a:prstGeom prst="rect">
            <a:avLst/>
          </a:prstGeom>
          <a:solidFill>
            <a:schemeClr val="bg1"/>
          </a:solidFill>
          <a:ln w="9525">
            <a:noFill/>
            <a:miter lim="800000"/>
            <a:headEnd/>
            <a:tailEnd/>
          </a:ln>
        </p:spPr>
      </p:pic>
      <p:pic>
        <p:nvPicPr>
          <p:cNvPr id="33" name="3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835150" y="1794510"/>
            <a:ext cx="1657350" cy="1620203"/>
          </a:xfrm>
          <a:prstGeom prst="rect">
            <a:avLst/>
          </a:prstGeom>
          <a:solidFill>
            <a:schemeClr val="bg1"/>
          </a:solidFill>
          <a:ln w="9525">
            <a:noFill/>
            <a:miter lim="800000"/>
            <a:headEnd/>
            <a:tailEnd/>
          </a:ln>
        </p:spPr>
      </p:pic>
      <p:pic>
        <p:nvPicPr>
          <p:cNvPr id="34" name="33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3" y="1794510"/>
            <a:ext cx="1692275" cy="1620203"/>
          </a:xfrm>
          <a:prstGeom prst="rect">
            <a:avLst/>
          </a:prstGeom>
          <a:solidFill>
            <a:schemeClr val="bg1"/>
          </a:solidFill>
          <a:ln w="9525">
            <a:noFill/>
            <a:miter lim="800000"/>
            <a:headEnd/>
            <a:tailEnd/>
          </a:ln>
        </p:spPr>
      </p:pic>
      <p:pic>
        <p:nvPicPr>
          <p:cNvPr id="60" name="59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7380288" y="3543300"/>
            <a:ext cx="1763712" cy="1600200"/>
          </a:xfrm>
          <a:prstGeom prst="rect">
            <a:avLst/>
          </a:prstGeom>
          <a:solidFill>
            <a:schemeClr val="bg1"/>
          </a:solidFill>
          <a:ln w="9525">
            <a:noFill/>
            <a:miter lim="800000"/>
            <a:headEnd/>
            <a:tailEnd/>
          </a:ln>
        </p:spPr>
      </p:pic>
      <p:pic>
        <p:nvPicPr>
          <p:cNvPr id="61" name="6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5508625" y="3543300"/>
            <a:ext cx="1727200" cy="1600200"/>
          </a:xfrm>
          <a:prstGeom prst="rect">
            <a:avLst/>
          </a:prstGeom>
          <a:solidFill>
            <a:schemeClr val="bg1"/>
          </a:solidFill>
          <a:ln w="9525">
            <a:noFill/>
            <a:miter lim="800000"/>
            <a:headEnd/>
            <a:tailEnd/>
          </a:ln>
        </p:spPr>
      </p:pic>
      <p:pic>
        <p:nvPicPr>
          <p:cNvPr id="62" name="6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3635375" y="3543300"/>
            <a:ext cx="1728788" cy="1600200"/>
          </a:xfrm>
          <a:prstGeom prst="rect">
            <a:avLst/>
          </a:prstGeom>
          <a:solidFill>
            <a:schemeClr val="bg1"/>
          </a:solidFill>
          <a:ln w="9525">
            <a:noFill/>
            <a:miter lim="800000"/>
            <a:headEnd/>
            <a:tailEnd/>
          </a:ln>
        </p:spPr>
      </p:pic>
      <p:pic>
        <p:nvPicPr>
          <p:cNvPr id="65" name="6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835150" y="3543300"/>
            <a:ext cx="1657350" cy="1600200"/>
          </a:xfrm>
          <a:prstGeom prst="rect">
            <a:avLst/>
          </a:prstGeom>
          <a:solidFill>
            <a:schemeClr val="bg1"/>
          </a:solidFill>
          <a:ln w="9525">
            <a:noFill/>
            <a:miter lim="800000"/>
            <a:headEnd/>
            <a:tailEnd/>
          </a:ln>
        </p:spPr>
      </p:pic>
      <p:pic>
        <p:nvPicPr>
          <p:cNvPr id="66" name="65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14291" y="3543300"/>
            <a:ext cx="1677987" cy="1600200"/>
          </a:xfrm>
          <a:prstGeom prst="rect">
            <a:avLst/>
          </a:prstGeom>
          <a:solidFill>
            <a:schemeClr val="bg1"/>
          </a:solidFill>
          <a:ln w="9525">
            <a:noFill/>
            <a:miter lim="800000"/>
            <a:headEnd/>
            <a:tailEnd/>
          </a:ln>
        </p:spPr>
      </p:pic>
      <p:sp>
        <p:nvSpPr>
          <p:cNvPr id="18" name="17 CuadroTexto"/>
          <p:cNvSpPr txBox="1"/>
          <p:nvPr/>
        </p:nvSpPr>
        <p:spPr>
          <a:xfrm>
            <a:off x="611560"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metro estaba abierto de 6:20 de la mañana hasta pasadas las 2:00 de la madrugada. Hoy en día abre a las 6:00 y cierra a la 1:30. Últimamente se plantea abrirlo durante 24 horas los fines de semana.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switch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4000"/>
                                        <p:tgtEl>
                                          <p:spTgt spid="34"/>
                                        </p:tgtEl>
                                      </p:cBhvr>
                                    </p:animEffect>
                                    <p:set>
                                      <p:cBhvr>
                                        <p:cTn id="10" dur="1" fill="hold">
                                          <p:stCondLst>
                                            <p:cond delay="3999"/>
                                          </p:stCondLst>
                                        </p:cTn>
                                        <p:tgtEl>
                                          <p:spTgt spid="34"/>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4000"/>
                                        <p:tgtEl>
                                          <p:spTgt spid="66"/>
                                        </p:tgtEl>
                                      </p:cBhvr>
                                    </p:animEffect>
                                    <p:set>
                                      <p:cBhvr>
                                        <p:cTn id="13" dur="1" fill="hold">
                                          <p:stCondLst>
                                            <p:cond delay="3999"/>
                                          </p:stCondLst>
                                        </p:cTn>
                                        <p:tgtEl>
                                          <p:spTgt spid="66"/>
                                        </p:tgtEl>
                                        <p:attrNameLst>
                                          <p:attrName>style.visibility</p:attrName>
                                        </p:attrNameLst>
                                      </p:cBhvr>
                                      <p:to>
                                        <p:strVal val="hidden"/>
                                      </p:to>
                                    </p:set>
                                  </p:childTnLst>
                                </p:cTn>
                              </p:par>
                              <p:par>
                                <p:cTn id="14" presetID="5" presetClass="exit" presetSubtype="10" fill="hold" nodeType="withEffect">
                                  <p:stCondLst>
                                    <p:cond delay="0"/>
                                  </p:stCondLst>
                                  <p:childTnLst>
                                    <p:animEffect transition="out" filter="checkerboard(across)">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5" presetClass="exit" presetSubtype="10" fill="hold" nodeType="withEffect">
                                  <p:stCondLst>
                                    <p:cond delay="0"/>
                                  </p:stCondLst>
                                  <p:childTnLst>
                                    <p:animEffect transition="out" filter="checkerboard(across)">
                                      <p:cBhvr>
                                        <p:cTn id="18" dur="4000"/>
                                        <p:tgtEl>
                                          <p:spTgt spid="30"/>
                                        </p:tgtEl>
                                      </p:cBhvr>
                                    </p:animEffect>
                                    <p:set>
                                      <p:cBhvr>
                                        <p:cTn id="19" dur="1" fill="hold">
                                          <p:stCondLst>
                                            <p:cond delay="3999"/>
                                          </p:stCondLst>
                                        </p:cTn>
                                        <p:tgtEl>
                                          <p:spTgt spid="30"/>
                                        </p:tgtEl>
                                        <p:attrNameLst>
                                          <p:attrName>style.visibility</p:attrName>
                                        </p:attrNameLst>
                                      </p:cBhvr>
                                      <p:to>
                                        <p:strVal val="hidden"/>
                                      </p:to>
                                    </p:set>
                                  </p:childTnLst>
                                </p:cTn>
                              </p:par>
                              <p:par>
                                <p:cTn id="20" presetID="5" presetClass="exit" presetSubtype="10" fill="hold" nodeType="withEffect">
                                  <p:stCondLst>
                                    <p:cond delay="0"/>
                                  </p:stCondLst>
                                  <p:childTnLst>
                                    <p:animEffect transition="out" filter="checkerboard(across)">
                                      <p:cBhvr>
                                        <p:cTn id="21" dur="4000"/>
                                        <p:tgtEl>
                                          <p:spTgt spid="62"/>
                                        </p:tgtEl>
                                      </p:cBhvr>
                                    </p:animEffect>
                                    <p:set>
                                      <p:cBhvr>
                                        <p:cTn id="22" dur="1" fill="hold">
                                          <p:stCondLst>
                                            <p:cond delay="3999"/>
                                          </p:stCondLst>
                                        </p:cTn>
                                        <p:tgtEl>
                                          <p:spTgt spid="62"/>
                                        </p:tgtEl>
                                        <p:attrNameLst>
                                          <p:attrName>style.visibility</p:attrName>
                                        </p:attrNameLst>
                                      </p:cBhvr>
                                      <p:to>
                                        <p:strVal val="hidden"/>
                                      </p:to>
                                    </p:set>
                                  </p:childTnLst>
                                </p:cTn>
                              </p:par>
                              <p:par>
                                <p:cTn id="23" presetID="5" presetClass="exit" presetSubtype="10" fill="hold" nodeType="withEffect">
                                  <p:stCondLst>
                                    <p:cond delay="0"/>
                                  </p:stCondLst>
                                  <p:childTnLst>
                                    <p:animEffect transition="out" filter="checkerboard(across)">
                                      <p:cBhvr>
                                        <p:cTn id="24" dur="4000"/>
                                        <p:tgtEl>
                                          <p:spTgt spid="60"/>
                                        </p:tgtEl>
                                      </p:cBhvr>
                                    </p:animEffect>
                                    <p:set>
                                      <p:cBhvr>
                                        <p:cTn id="25" dur="1" fill="hold">
                                          <p:stCondLst>
                                            <p:cond delay="3999"/>
                                          </p:stCondLst>
                                        </p:cTn>
                                        <p:tgtEl>
                                          <p:spTgt spid="60"/>
                                        </p:tgtEl>
                                        <p:attrNameLst>
                                          <p:attrName>style.visibility</p:attrName>
                                        </p:attrNameLst>
                                      </p:cBhvr>
                                      <p:to>
                                        <p:strVal val="hidden"/>
                                      </p:to>
                                    </p:set>
                                  </p:childTnLst>
                                </p:cTn>
                              </p:par>
                              <p:par>
                                <p:cTn id="26" presetID="5" presetClass="exit" presetSubtype="10" fill="hold" nodeType="withEffect">
                                  <p:stCondLst>
                                    <p:cond delay="0"/>
                                  </p:stCondLst>
                                  <p:childTnLst>
                                    <p:animEffect transition="out" filter="checkerboard(across)">
                                      <p:cBhvr>
                                        <p:cTn id="27" dur="4000"/>
                                        <p:tgtEl>
                                          <p:spTgt spid="28"/>
                                        </p:tgtEl>
                                      </p:cBhvr>
                                    </p:animEffect>
                                    <p:set>
                                      <p:cBhvr>
                                        <p:cTn id="28" dur="1" fill="hold">
                                          <p:stCondLst>
                                            <p:cond delay="3999"/>
                                          </p:stCondLst>
                                        </p:cTn>
                                        <p:tgtEl>
                                          <p:spTgt spid="28"/>
                                        </p:tgtEl>
                                        <p:attrNameLst>
                                          <p:attrName>style.visibility</p:attrName>
                                        </p:attrNameLst>
                                      </p:cBhvr>
                                      <p:to>
                                        <p:strVal val="hidden"/>
                                      </p:to>
                                    </p:set>
                                  </p:childTnLst>
                                </p:cTn>
                              </p:par>
                              <p:par>
                                <p:cTn id="29" presetID="5" presetClass="exit" presetSubtype="10" fill="hold" nodeType="withEffect">
                                  <p:stCondLst>
                                    <p:cond delay="0"/>
                                  </p:stCondLst>
                                  <p:childTnLst>
                                    <p:animEffect transition="out" filter="checkerboard(across)">
                                      <p:cBhvr>
                                        <p:cTn id="30" dur="4000"/>
                                        <p:tgtEl>
                                          <p:spTgt spid="4"/>
                                        </p:tgtEl>
                                      </p:cBhvr>
                                    </p:animEffect>
                                    <p:set>
                                      <p:cBhvr>
                                        <p:cTn id="31" dur="1" fill="hold">
                                          <p:stCondLst>
                                            <p:cond delay="3999"/>
                                          </p:stCondLst>
                                        </p:cTn>
                                        <p:tgtEl>
                                          <p:spTgt spid="4"/>
                                        </p:tgtEl>
                                        <p:attrNameLst>
                                          <p:attrName>style.visibility</p:attrName>
                                        </p:attrNameLst>
                                      </p:cBhvr>
                                      <p:to>
                                        <p:strVal val="hidden"/>
                                      </p:to>
                                    </p:set>
                                  </p:childTnLst>
                                </p:cTn>
                              </p:par>
                              <p:par>
                                <p:cTn id="32" presetID="13" presetClass="exit" presetSubtype="16" fill="hold" nodeType="withEffect">
                                  <p:stCondLst>
                                    <p:cond delay="0"/>
                                  </p:stCondLst>
                                  <p:childTnLst>
                                    <p:animEffect transition="out" filter="plus(in)">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13" presetClass="exit" presetSubtype="16" fill="hold" nodeType="withEffect">
                                  <p:stCondLst>
                                    <p:cond delay="0"/>
                                  </p:stCondLst>
                                  <p:childTnLst>
                                    <p:animEffect transition="out" filter="plus(in)">
                                      <p:cBhvr>
                                        <p:cTn id="36" dur="4000"/>
                                        <p:tgtEl>
                                          <p:spTgt spid="33"/>
                                        </p:tgtEl>
                                      </p:cBhvr>
                                    </p:animEffect>
                                    <p:set>
                                      <p:cBhvr>
                                        <p:cTn id="37" dur="1" fill="hold">
                                          <p:stCondLst>
                                            <p:cond delay="3999"/>
                                          </p:stCondLst>
                                        </p:cTn>
                                        <p:tgtEl>
                                          <p:spTgt spid="33"/>
                                        </p:tgtEl>
                                        <p:attrNameLst>
                                          <p:attrName>style.visibility</p:attrName>
                                        </p:attrNameLst>
                                      </p:cBhvr>
                                      <p:to>
                                        <p:strVal val="hidden"/>
                                      </p:to>
                                    </p:set>
                                  </p:childTnLst>
                                </p:cTn>
                              </p:par>
                              <p:par>
                                <p:cTn id="38" presetID="13" presetClass="exit" presetSubtype="16" fill="hold" nodeType="withEffect">
                                  <p:stCondLst>
                                    <p:cond delay="0"/>
                                  </p:stCondLst>
                                  <p:childTnLst>
                                    <p:animEffect transition="out" filter="plus(in)">
                                      <p:cBhvr>
                                        <p:cTn id="39" dur="4000"/>
                                        <p:tgtEl>
                                          <p:spTgt spid="65"/>
                                        </p:tgtEl>
                                      </p:cBhvr>
                                    </p:animEffect>
                                    <p:set>
                                      <p:cBhvr>
                                        <p:cTn id="40" dur="1" fill="hold">
                                          <p:stCondLst>
                                            <p:cond delay="3999"/>
                                          </p:stCondLst>
                                        </p:cTn>
                                        <p:tgtEl>
                                          <p:spTgt spid="65"/>
                                        </p:tgtEl>
                                        <p:attrNameLst>
                                          <p:attrName>style.visibility</p:attrName>
                                        </p:attrNameLst>
                                      </p:cBhvr>
                                      <p:to>
                                        <p:strVal val="hidden"/>
                                      </p:to>
                                    </p:set>
                                  </p:childTnLst>
                                </p:cTn>
                              </p:par>
                              <p:par>
                                <p:cTn id="41" presetID="13" presetClass="exit" presetSubtype="16" fill="hold" nodeType="withEffect">
                                  <p:stCondLst>
                                    <p:cond delay="0"/>
                                  </p:stCondLst>
                                  <p:childTnLst>
                                    <p:animEffect transition="out" filter="plus(in)">
                                      <p:cBhvr>
                                        <p:cTn id="42" dur="4000"/>
                                        <p:tgtEl>
                                          <p:spTgt spid="5"/>
                                        </p:tgtEl>
                                      </p:cBhvr>
                                    </p:animEffect>
                                    <p:set>
                                      <p:cBhvr>
                                        <p:cTn id="43" dur="1" fill="hold">
                                          <p:stCondLst>
                                            <p:cond delay="3999"/>
                                          </p:stCondLst>
                                        </p:cTn>
                                        <p:tgtEl>
                                          <p:spTgt spid="5"/>
                                        </p:tgtEl>
                                        <p:attrNameLst>
                                          <p:attrName>style.visibility</p:attrName>
                                        </p:attrNameLst>
                                      </p:cBhvr>
                                      <p:to>
                                        <p:strVal val="hidden"/>
                                      </p:to>
                                    </p:set>
                                  </p:childTnLst>
                                </p:cTn>
                              </p:par>
                              <p:par>
                                <p:cTn id="44" presetID="13" presetClass="exit" presetSubtype="16" fill="hold" nodeType="withEffect">
                                  <p:stCondLst>
                                    <p:cond delay="0"/>
                                  </p:stCondLst>
                                  <p:childTnLst>
                                    <p:animEffect transition="out" filter="plus(in)">
                                      <p:cBhvr>
                                        <p:cTn id="45" dur="4000"/>
                                        <p:tgtEl>
                                          <p:spTgt spid="29"/>
                                        </p:tgtEl>
                                      </p:cBhvr>
                                    </p:animEffect>
                                    <p:set>
                                      <p:cBhvr>
                                        <p:cTn id="46" dur="1" fill="hold">
                                          <p:stCondLst>
                                            <p:cond delay="3999"/>
                                          </p:stCondLst>
                                        </p:cTn>
                                        <p:tgtEl>
                                          <p:spTgt spid="29"/>
                                        </p:tgtEl>
                                        <p:attrNameLst>
                                          <p:attrName>style.visibility</p:attrName>
                                        </p:attrNameLst>
                                      </p:cBhvr>
                                      <p:to>
                                        <p:strVal val="hidden"/>
                                      </p:to>
                                    </p:set>
                                  </p:childTnLst>
                                </p:cTn>
                              </p:par>
                              <p:par>
                                <p:cTn id="47" presetID="13" presetClass="exit" presetSubtype="16" fill="hold" nodeType="withEffect">
                                  <p:stCondLst>
                                    <p:cond delay="0"/>
                                  </p:stCondLst>
                                  <p:childTnLst>
                                    <p:animEffect transition="out" filter="plus(in)">
                                      <p:cBhvr>
                                        <p:cTn id="48" dur="4000"/>
                                        <p:tgtEl>
                                          <p:spTgt spid="61"/>
                                        </p:tgtEl>
                                      </p:cBhvr>
                                    </p:animEffect>
                                    <p:set>
                                      <p:cBhvr>
                                        <p:cTn id="49" dur="1" fill="hold">
                                          <p:stCondLst>
                                            <p:cond delay="3999"/>
                                          </p:stCondLst>
                                        </p:cTn>
                                        <p:tgtEl>
                                          <p:spTgt spid="61"/>
                                        </p:tgtEl>
                                        <p:attrNameLst>
                                          <p:attrName>style.visibility</p:attrName>
                                        </p:attrNameLst>
                                      </p:cBhvr>
                                      <p:to>
                                        <p:strVal val="hidden"/>
                                      </p:to>
                                    </p:set>
                                  </p:childTnLst>
                                </p:cTn>
                              </p:par>
                              <p:par>
                                <p:cTn id="50" presetID="14" presetClass="entr" presetSubtype="10" fill="hold" nodeType="withEffect">
                                  <p:stCondLst>
                                    <p:cond delay="0"/>
                                  </p:stCondLst>
                                  <p:childTnLst>
                                    <p:set>
                                      <p:cBhvr>
                                        <p:cTn id="51" dur="1" fill="hold">
                                          <p:stCondLst>
                                            <p:cond delay="0"/>
                                          </p:stCondLst>
                                        </p:cTn>
                                        <p:tgtEl>
                                          <p:spTgt spid="46082"/>
                                        </p:tgtEl>
                                        <p:attrNameLst>
                                          <p:attrName>style.visibility</p:attrName>
                                        </p:attrNameLst>
                                      </p:cBhvr>
                                      <p:to>
                                        <p:strVal val="visible"/>
                                      </p:to>
                                    </p:set>
                                    <p:animEffect transition="in" filter="randombar(horizontal)">
                                      <p:cBhvr>
                                        <p:cTn id="52" dur="4000"/>
                                        <p:tgtEl>
                                          <p:spTgt spid="46082"/>
                                        </p:tgtEl>
                                      </p:cBhvr>
                                    </p:animEffect>
                                  </p:childTnLst>
                                </p:cTn>
                              </p:par>
                              <p:par>
                                <p:cTn id="53" presetID="23" presetClass="entr" presetSubtype="288" fill="hold" nodeType="withEffect">
                                  <p:stCondLst>
                                    <p:cond delay="0"/>
                                  </p:stCondLst>
                                  <p:childTnLst>
                                    <p:set>
                                      <p:cBhvr>
                                        <p:cTn id="54" dur="1" fill="hold">
                                          <p:stCondLst>
                                            <p:cond delay="0"/>
                                          </p:stCondLst>
                                        </p:cTn>
                                        <p:tgtEl>
                                          <p:spTgt spid="46082"/>
                                        </p:tgtEl>
                                        <p:attrNameLst>
                                          <p:attrName>style.visibility</p:attrName>
                                        </p:attrNameLst>
                                      </p:cBhvr>
                                      <p:to>
                                        <p:strVal val="visible"/>
                                      </p:to>
                                    </p:set>
                                    <p:anim calcmode="lin" valueType="num">
                                      <p:cBhvr>
                                        <p:cTn id="55" dur="4000" fill="hold"/>
                                        <p:tgtEl>
                                          <p:spTgt spid="46082"/>
                                        </p:tgtEl>
                                        <p:attrNameLst>
                                          <p:attrName>ppt_w</p:attrName>
                                        </p:attrNameLst>
                                      </p:cBhvr>
                                      <p:tavLst>
                                        <p:tav tm="0">
                                          <p:val>
                                            <p:strVal val="4/3*#ppt_w"/>
                                          </p:val>
                                        </p:tav>
                                        <p:tav tm="100000">
                                          <p:val>
                                            <p:strVal val="#ppt_w"/>
                                          </p:val>
                                        </p:tav>
                                      </p:tavLst>
                                    </p:anim>
                                    <p:anim calcmode="lin" valueType="num">
                                      <p:cBhvr>
                                        <p:cTn id="56" dur="4000" fill="hold"/>
                                        <p:tgtEl>
                                          <p:spTgt spid="46082"/>
                                        </p:tgtEl>
                                        <p:attrNameLst>
                                          <p:attrName>ppt_h</p:attrName>
                                        </p:attrNameLst>
                                      </p:cBhvr>
                                      <p:tavLst>
                                        <p:tav tm="0">
                                          <p:val>
                                            <p:strVal val="4/3*#ppt_h"/>
                                          </p:val>
                                        </p:tav>
                                        <p:tav tm="100000">
                                          <p:val>
                                            <p:strVal val="#ppt_h"/>
                                          </p:val>
                                        </p:tav>
                                      </p:tavLst>
                                    </p:anim>
                                  </p:childTnLst>
                                </p:cTn>
                              </p:par>
                            </p:childTnLst>
                          </p:cTn>
                        </p:par>
                        <p:par>
                          <p:cTn id="57" fill="hold">
                            <p:stCondLst>
                              <p:cond delay="4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1"/>
                                          </p:val>
                                        </p:tav>
                                        <p:tav tm="100000">
                                          <p:val>
                                            <p:strVal val="#ppt_x"/>
                                          </p:val>
                                        </p:tav>
                                      </p:tavLst>
                                    </p:anim>
                                    <p:anim calcmode="lin" valueType="num">
                                      <p:cBhvr>
                                        <p:cTn id="6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be8bd43036f7650d14559ac5745c33.jpg"/>
          <p:cNvPicPr>
            <a:picLocks noChangeAspect="1"/>
          </p:cNvPicPr>
          <p:nvPr/>
        </p:nvPicPr>
        <p:blipFill>
          <a:blip r:embed="rId2" cstate="print"/>
          <a:stretch>
            <a:fillRect/>
          </a:stretch>
        </p:blipFill>
        <p:spPr bwMode="auto">
          <a:xfrm>
            <a:off x="0" y="-14817"/>
            <a:ext cx="9144000" cy="5173133"/>
          </a:xfrm>
          <a:prstGeom prst="rect">
            <a:avLst/>
          </a:prstGeom>
          <a:noFill/>
          <a:ln w="9525">
            <a:noFill/>
            <a:miter lim="800000"/>
            <a:headEnd/>
            <a:tailEnd/>
          </a:ln>
        </p:spPr>
      </p:pic>
      <p:pic>
        <p:nvPicPr>
          <p:cNvPr id="5" name="4 Imagen" descr="39be8bd43036f7650d14559ac5745c33.jpg"/>
          <p:cNvPicPr>
            <a:picLocks noChangeAspect="1"/>
          </p:cNvPicPr>
          <p:nvPr/>
        </p:nvPicPr>
        <p:blipFill>
          <a:blip r:embed="rId2" cstate="print"/>
          <a:stretch>
            <a:fillRect/>
          </a:stretch>
        </p:blipFill>
        <p:spPr bwMode="auto">
          <a:xfrm>
            <a:off x="0" y="-14817"/>
            <a:ext cx="9144000" cy="5173133"/>
          </a:xfrm>
          <a:prstGeom prst="rect">
            <a:avLst/>
          </a:prstGeom>
          <a:noFill/>
          <a:ln w="9525">
            <a:noFill/>
            <a:miter lim="800000"/>
            <a:headEnd/>
            <a:tailEnd/>
          </a:ln>
        </p:spPr>
      </p:pic>
      <p:pic>
        <p:nvPicPr>
          <p:cNvPr id="6" name="5 Imagen" descr="39be8bd43036f7650d14559ac5745c33.jpg"/>
          <p:cNvPicPr>
            <a:picLocks noChangeAspect="1"/>
          </p:cNvPicPr>
          <p:nvPr/>
        </p:nvPicPr>
        <p:blipFill>
          <a:blip r:embed="rId2" cstate="print"/>
          <a:stretch>
            <a:fillRect/>
          </a:stretch>
        </p:blipFill>
        <p:spPr bwMode="auto">
          <a:xfrm>
            <a:off x="0" y="-14817"/>
            <a:ext cx="9144000" cy="5173133"/>
          </a:xfrm>
          <a:prstGeom prst="rect">
            <a:avLst/>
          </a:prstGeom>
          <a:noFill/>
          <a:ln w="9525">
            <a:noFill/>
            <a:miter lim="800000"/>
            <a:headEnd/>
            <a:tailEnd/>
          </a:ln>
        </p:spPr>
      </p:pic>
      <p:sp>
        <p:nvSpPr>
          <p:cNvPr id="8" name="7 CuadroTexto"/>
          <p:cNvSpPr txBox="1"/>
          <p:nvPr/>
        </p:nvSpPr>
        <p:spPr>
          <a:xfrm>
            <a:off x="683568" y="4371950"/>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1983 el Metro de Madrid tuvo a su primera conductora, Estrella Aranda. Hoy tan solo el 25% de la plantilla está compuesta por mujeres.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switch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manos_pintadas36"/>
          <p:cNvPicPr>
            <a:picLocks noGrp="1" noChangeAspect="1"/>
          </p:cNvPicPr>
          <p:nvPr isPhoto="1"/>
        </p:nvPicPr>
        <p:blipFill>
          <a:blip r:embed="rId2" cstate="print"/>
          <a:stretch>
            <a:fillRect/>
          </a:stretch>
        </p:blipFill>
        <p:spPr bwMode="auto">
          <a:xfrm>
            <a:off x="0" y="-524594"/>
            <a:ext cx="9144000" cy="6192687"/>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156325" y="0"/>
            <a:ext cx="2967038" cy="1664494"/>
          </a:xfrm>
          <a:prstGeom prst="rect">
            <a:avLst/>
          </a:prstGeom>
          <a:solidFill>
            <a:schemeClr val="bg1"/>
          </a:solidFill>
          <a:ln w="9525">
            <a:noFill/>
            <a:miter lim="800000"/>
            <a:headEnd/>
            <a:tailEnd/>
          </a:ln>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8" y="0"/>
            <a:ext cx="3097213" cy="1664494"/>
          </a:xfrm>
          <a:prstGeom prst="rect">
            <a:avLst/>
          </a:prstGeom>
          <a:solidFill>
            <a:schemeClr val="bg1"/>
          </a:solidFill>
          <a:ln w="9525">
            <a:noFill/>
            <a:miter lim="800000"/>
            <a:headEnd/>
            <a:tailEnd/>
          </a:ln>
        </p:spPr>
      </p:pic>
      <p:pic>
        <p:nvPicPr>
          <p:cNvPr id="10" name="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0"/>
            <a:ext cx="2916238" cy="1664494"/>
          </a:xfrm>
          <a:prstGeom prst="rect">
            <a:avLst/>
          </a:prstGeom>
          <a:solidFill>
            <a:schemeClr val="bg1"/>
          </a:solidFill>
          <a:ln w="9525">
            <a:noFill/>
            <a:miter lim="800000"/>
            <a:headEnd/>
            <a:tailEnd/>
          </a:ln>
        </p:spPr>
      </p:pic>
      <p:pic>
        <p:nvPicPr>
          <p:cNvPr id="30" name="29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4551366" y="1728789"/>
            <a:ext cx="1533525" cy="842963"/>
          </a:xfrm>
          <a:prstGeom prst="rect">
            <a:avLst/>
          </a:prstGeom>
          <a:solidFill>
            <a:schemeClr val="bg1"/>
          </a:solidFill>
          <a:ln w="9525">
            <a:noFill/>
            <a:miter lim="800000"/>
            <a:headEnd/>
            <a:tailEnd/>
          </a:ln>
        </p:spPr>
      </p:pic>
      <p:pic>
        <p:nvPicPr>
          <p:cNvPr id="31" name="3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5" y="1728789"/>
            <a:ext cx="1576388" cy="842963"/>
          </a:xfrm>
          <a:prstGeom prst="rect">
            <a:avLst/>
          </a:prstGeom>
          <a:solidFill>
            <a:schemeClr val="bg1"/>
          </a:solidFill>
          <a:ln w="9525">
            <a:noFill/>
            <a:miter lim="800000"/>
            <a:headEnd/>
            <a:tailEnd/>
          </a:ln>
        </p:spPr>
      </p:pic>
      <p:pic>
        <p:nvPicPr>
          <p:cNvPr id="35" name="3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156325" y="1728788"/>
            <a:ext cx="2979738" cy="1685925"/>
          </a:xfrm>
          <a:prstGeom prst="rect">
            <a:avLst/>
          </a:prstGeom>
          <a:solidFill>
            <a:schemeClr val="bg1"/>
          </a:solidFill>
          <a:ln w="9525">
            <a:noFill/>
            <a:miter lim="800000"/>
            <a:headEnd/>
            <a:tailEnd/>
          </a:ln>
        </p:spPr>
      </p:pic>
      <p:pic>
        <p:nvPicPr>
          <p:cNvPr id="38" name="37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4572000" y="2571750"/>
            <a:ext cx="1512888" cy="842963"/>
          </a:xfrm>
          <a:prstGeom prst="rect">
            <a:avLst/>
          </a:prstGeom>
          <a:solidFill>
            <a:schemeClr val="bg1"/>
          </a:solidFill>
          <a:ln w="9525">
            <a:noFill/>
            <a:miter lim="800000"/>
            <a:headEnd/>
            <a:tailEnd/>
          </a:ln>
        </p:spPr>
      </p:pic>
      <p:pic>
        <p:nvPicPr>
          <p:cNvPr id="39" name="3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8" y="2571750"/>
            <a:ext cx="1584325" cy="842963"/>
          </a:xfrm>
          <a:prstGeom prst="rect">
            <a:avLst/>
          </a:prstGeom>
          <a:solidFill>
            <a:schemeClr val="bg1"/>
          </a:solidFill>
          <a:ln w="9525">
            <a:noFill/>
            <a:miter lim="800000"/>
            <a:headEnd/>
            <a:tailEnd/>
          </a:ln>
        </p:spPr>
      </p:pic>
      <p:pic>
        <p:nvPicPr>
          <p:cNvPr id="42" name="4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14288" y="1728788"/>
            <a:ext cx="2901950" cy="1685925"/>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156325" y="3479008"/>
            <a:ext cx="2979738" cy="1664493"/>
          </a:xfrm>
          <a:prstGeom prst="rect">
            <a:avLst/>
          </a:prstGeom>
          <a:solidFill>
            <a:schemeClr val="bg1"/>
          </a:solidFill>
          <a:ln w="9525">
            <a:noFill/>
            <a:miter lim="800000"/>
            <a:headEnd/>
            <a:tailEnd/>
          </a:ln>
        </p:spPr>
      </p:pic>
      <p:pic>
        <p:nvPicPr>
          <p:cNvPr id="63" name="6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987678" y="3479008"/>
            <a:ext cx="3097213" cy="1664493"/>
          </a:xfrm>
          <a:prstGeom prst="rect">
            <a:avLst/>
          </a:prstGeom>
          <a:solidFill>
            <a:schemeClr val="bg1"/>
          </a:solidFill>
          <a:ln w="9525">
            <a:noFill/>
            <a:miter lim="800000"/>
            <a:headEnd/>
            <a:tailEnd/>
          </a:ln>
        </p:spPr>
      </p:pic>
      <p:pic>
        <p:nvPicPr>
          <p:cNvPr id="66" name="6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14288" y="3479008"/>
            <a:ext cx="2901950" cy="1664493"/>
          </a:xfrm>
          <a:prstGeom prst="rect">
            <a:avLst/>
          </a:prstGeom>
          <a:solidFill>
            <a:schemeClr val="bg1"/>
          </a:solidFill>
          <a:ln w="9525">
            <a:noFill/>
            <a:miter lim="800000"/>
            <a:headEnd/>
            <a:tailEnd/>
          </a:ln>
        </p:spPr>
      </p:pic>
      <p:sp>
        <p:nvSpPr>
          <p:cNvPr id="15" name="14 CuadroTexto"/>
          <p:cNvSpPr txBox="1"/>
          <p:nvPr/>
        </p:nvSpPr>
        <p:spPr>
          <a:xfrm>
            <a:off x="251520"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 sido refugio en la Guerra Civil, soporte publicitario y testigo de las vidas de millones de madrileños y visitantes desde hace 105 años, cuando el Rey Alfonso XIII inauguró la primera línea de Metro de Madrid en 1919, el suburbano más antiguo de España y uno de los más viejos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4000">
        <p14:shred pattern="rectang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42"/>
                                        </p:tgtEl>
                                      </p:cBhvr>
                                    </p:animEffect>
                                    <p:set>
                                      <p:cBhvr>
                                        <p:cTn id="7" dur="1" fill="hold">
                                          <p:stCondLst>
                                            <p:cond delay="3999"/>
                                          </p:stCondLst>
                                        </p:cTn>
                                        <p:tgtEl>
                                          <p:spTgt spid="42"/>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66"/>
                                        </p:tgtEl>
                                      </p:cBhvr>
                                    </p:animEffect>
                                    <p:set>
                                      <p:cBhvr>
                                        <p:cTn id="10" dur="1" fill="hold">
                                          <p:stCondLst>
                                            <p:cond delay="3999"/>
                                          </p:stCondLst>
                                        </p:cTn>
                                        <p:tgtEl>
                                          <p:spTgt spid="6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3"/>
                                        </p:tgtEl>
                                      </p:cBhvr>
                                    </p:animEffect>
                                    <p:set>
                                      <p:cBhvr>
                                        <p:cTn id="13" dur="1" fill="hold">
                                          <p:stCondLst>
                                            <p:cond delay="3999"/>
                                          </p:stCondLst>
                                        </p:cTn>
                                        <p:tgtEl>
                                          <p:spTgt spid="63"/>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4000"/>
                                        <p:tgtEl>
                                          <p:spTgt spid="59"/>
                                        </p:tgtEl>
                                      </p:cBhvr>
                                    </p:animEffect>
                                    <p:set>
                                      <p:cBhvr>
                                        <p:cTn id="16" dur="1" fill="hold">
                                          <p:stCondLst>
                                            <p:cond delay="3999"/>
                                          </p:stCondLst>
                                        </p:cTn>
                                        <p:tgtEl>
                                          <p:spTgt spid="5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4000"/>
                                        <p:tgtEl>
                                          <p:spTgt spid="35"/>
                                        </p:tgtEl>
                                      </p:cBhvr>
                                    </p:animEffect>
                                    <p:set>
                                      <p:cBhvr>
                                        <p:cTn id="19" dur="1" fill="hold">
                                          <p:stCondLst>
                                            <p:cond delay="3999"/>
                                          </p:stCondLst>
                                        </p:cTn>
                                        <p:tgtEl>
                                          <p:spTgt spid="35"/>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4000"/>
                                        <p:tgtEl>
                                          <p:spTgt spid="3"/>
                                        </p:tgtEl>
                                      </p:cBhvr>
                                    </p:animEffect>
                                    <p:set>
                                      <p:cBhvr>
                                        <p:cTn id="22" dur="1" fill="hold">
                                          <p:stCondLst>
                                            <p:cond delay="3999"/>
                                          </p:stCondLst>
                                        </p:cTn>
                                        <p:tgtEl>
                                          <p:spTgt spid="3"/>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4000"/>
                                        <p:tgtEl>
                                          <p:spTgt spid="7"/>
                                        </p:tgtEl>
                                      </p:cBhvr>
                                    </p:animEffect>
                                    <p:set>
                                      <p:cBhvr>
                                        <p:cTn id="25" dur="1" fill="hold">
                                          <p:stCondLst>
                                            <p:cond delay="3999"/>
                                          </p:stCondLst>
                                        </p:cTn>
                                        <p:tgtEl>
                                          <p:spTgt spid="7"/>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5" presetClass="exit" presetSubtype="5" fill="hold" nodeType="withEffect">
                                  <p:stCondLst>
                                    <p:cond delay="0"/>
                                  </p:stCondLst>
                                  <p:childTnLst>
                                    <p:animEffect transition="out" filter="checkerboard(down)">
                                      <p:cBhvr>
                                        <p:cTn id="30" dur="4000"/>
                                        <p:tgtEl>
                                          <p:spTgt spid="39"/>
                                        </p:tgtEl>
                                      </p:cBhvr>
                                    </p:animEffect>
                                    <p:set>
                                      <p:cBhvr>
                                        <p:cTn id="31" dur="1" fill="hold">
                                          <p:stCondLst>
                                            <p:cond delay="3999"/>
                                          </p:stCondLst>
                                        </p:cTn>
                                        <p:tgtEl>
                                          <p:spTgt spid="39"/>
                                        </p:tgtEl>
                                        <p:attrNameLst>
                                          <p:attrName>style.visibility</p:attrName>
                                        </p:attrNameLst>
                                      </p:cBhvr>
                                      <p:to>
                                        <p:strVal val="hidden"/>
                                      </p:to>
                                    </p:set>
                                  </p:childTnLst>
                                </p:cTn>
                              </p:par>
                              <p:par>
                                <p:cTn id="32" presetID="5" presetClass="exit" presetSubtype="5" fill="hold" nodeType="withEffect">
                                  <p:stCondLst>
                                    <p:cond delay="0"/>
                                  </p:stCondLst>
                                  <p:childTnLst>
                                    <p:animEffect transition="out" filter="checkerboard(down)">
                                      <p:cBhvr>
                                        <p:cTn id="33" dur="4000"/>
                                        <p:tgtEl>
                                          <p:spTgt spid="31"/>
                                        </p:tgtEl>
                                      </p:cBhvr>
                                    </p:animEffect>
                                    <p:set>
                                      <p:cBhvr>
                                        <p:cTn id="34" dur="1" fill="hold">
                                          <p:stCondLst>
                                            <p:cond delay="3999"/>
                                          </p:stCondLst>
                                        </p:cTn>
                                        <p:tgtEl>
                                          <p:spTgt spid="31"/>
                                        </p:tgtEl>
                                        <p:attrNameLst>
                                          <p:attrName>style.visibility</p:attrName>
                                        </p:attrNameLst>
                                      </p:cBhvr>
                                      <p:to>
                                        <p:strVal val="hidden"/>
                                      </p:to>
                                    </p:set>
                                  </p:childTnLst>
                                </p:cTn>
                              </p:par>
                              <p:par>
                                <p:cTn id="35" presetID="5" presetClass="exit" presetSubtype="5" fill="hold" nodeType="withEffect">
                                  <p:stCondLst>
                                    <p:cond delay="0"/>
                                  </p:stCondLst>
                                  <p:childTnLst>
                                    <p:animEffect transition="out" filter="checkerboard(down)">
                                      <p:cBhvr>
                                        <p:cTn id="36" dur="4000"/>
                                        <p:tgtEl>
                                          <p:spTgt spid="30"/>
                                        </p:tgtEl>
                                      </p:cBhvr>
                                    </p:animEffect>
                                    <p:set>
                                      <p:cBhvr>
                                        <p:cTn id="37" dur="1" fill="hold">
                                          <p:stCondLst>
                                            <p:cond delay="3999"/>
                                          </p:stCondLst>
                                        </p:cTn>
                                        <p:tgtEl>
                                          <p:spTgt spid="30"/>
                                        </p:tgtEl>
                                        <p:attrNameLst>
                                          <p:attrName>style.visibility</p:attrName>
                                        </p:attrNameLst>
                                      </p:cBhvr>
                                      <p:to>
                                        <p:strVal val="hidden"/>
                                      </p:to>
                                    </p:set>
                                  </p:childTnLst>
                                </p:cTn>
                              </p:par>
                              <p:par>
                                <p:cTn id="38" presetID="5" presetClass="exit" presetSubtype="5" fill="hold" nodeType="withEffect">
                                  <p:stCondLst>
                                    <p:cond delay="0"/>
                                  </p:stCondLst>
                                  <p:childTnLst>
                                    <p:animEffect transition="out" filter="checkerboard(down)">
                                      <p:cBhvr>
                                        <p:cTn id="39" dur="4000"/>
                                        <p:tgtEl>
                                          <p:spTgt spid="38"/>
                                        </p:tgtEl>
                                      </p:cBhvr>
                                    </p:animEffect>
                                    <p:set>
                                      <p:cBhvr>
                                        <p:cTn id="40" dur="1" fill="hold">
                                          <p:stCondLst>
                                            <p:cond delay="3999"/>
                                          </p:stCondLst>
                                        </p:cTn>
                                        <p:tgtEl>
                                          <p:spTgt spid="38"/>
                                        </p:tgtEl>
                                        <p:attrNameLst>
                                          <p:attrName>style.visibility</p:attrName>
                                        </p:attrNameLst>
                                      </p:cBhvr>
                                      <p:to>
                                        <p:strVal val="hidden"/>
                                      </p:to>
                                    </p:set>
                                  </p:childTnLst>
                                </p:cTn>
                              </p:par>
                              <p:par>
                                <p:cTn id="41" presetID="55" presetClass="entr" presetSubtype="0" fill="hold" nodeType="withEffect">
                                  <p:stCondLst>
                                    <p:cond delay="0"/>
                                  </p:stCondLst>
                                  <p:childTnLst>
                                    <p:set>
                                      <p:cBhvr>
                                        <p:cTn id="42" dur="1" fill="hold">
                                          <p:stCondLst>
                                            <p:cond delay="0"/>
                                          </p:stCondLst>
                                        </p:cTn>
                                        <p:tgtEl>
                                          <p:spTgt spid="48130"/>
                                        </p:tgtEl>
                                        <p:attrNameLst>
                                          <p:attrName>style.visibility</p:attrName>
                                        </p:attrNameLst>
                                      </p:cBhvr>
                                      <p:to>
                                        <p:strVal val="visible"/>
                                      </p:to>
                                    </p:set>
                                    <p:anim calcmode="lin" valueType="num">
                                      <p:cBhvr>
                                        <p:cTn id="43" dur="4000" fill="hold"/>
                                        <p:tgtEl>
                                          <p:spTgt spid="48130"/>
                                        </p:tgtEl>
                                        <p:attrNameLst>
                                          <p:attrName>ppt_w</p:attrName>
                                        </p:attrNameLst>
                                      </p:cBhvr>
                                      <p:tavLst>
                                        <p:tav tm="0">
                                          <p:val>
                                            <p:strVal val="#ppt_w*0.70"/>
                                          </p:val>
                                        </p:tav>
                                        <p:tav tm="100000">
                                          <p:val>
                                            <p:strVal val="#ppt_w"/>
                                          </p:val>
                                        </p:tav>
                                      </p:tavLst>
                                    </p:anim>
                                    <p:anim calcmode="lin" valueType="num">
                                      <p:cBhvr>
                                        <p:cTn id="44" dur="4000" fill="hold"/>
                                        <p:tgtEl>
                                          <p:spTgt spid="48130"/>
                                        </p:tgtEl>
                                        <p:attrNameLst>
                                          <p:attrName>ppt_h</p:attrName>
                                        </p:attrNameLst>
                                      </p:cBhvr>
                                      <p:tavLst>
                                        <p:tav tm="0">
                                          <p:val>
                                            <p:strVal val="#ppt_h"/>
                                          </p:val>
                                        </p:tav>
                                        <p:tav tm="100000">
                                          <p:val>
                                            <p:strVal val="#ppt_h"/>
                                          </p:val>
                                        </p:tav>
                                      </p:tavLst>
                                    </p:anim>
                                    <p:animEffect transition="in" filter="fade">
                                      <p:cBhvr>
                                        <p:cTn id="45" dur="4000"/>
                                        <p:tgtEl>
                                          <p:spTgt spid="48130"/>
                                        </p:tgtEl>
                                      </p:cBhvr>
                                    </p:animEffect>
                                  </p:childTnLst>
                                </p:cTn>
                              </p:par>
                            </p:childTnLst>
                          </p:cTn>
                        </p:par>
                        <p:par>
                          <p:cTn id="46" fill="hold">
                            <p:stCondLst>
                              <p:cond delay="4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1"/>
                                          </p:val>
                                        </p:tav>
                                        <p:tav tm="100000">
                                          <p:val>
                                            <p:strVal val="#ppt_x"/>
                                          </p:val>
                                        </p:tav>
                                      </p:tavLst>
                                    </p:anim>
                                    <p:anim calcmode="lin" valueType="num">
                                      <p:cBhvr>
                                        <p:cTn id="5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mundaka.jpg"/>
          <p:cNvPicPr>
            <a:picLocks noChangeAspect="1"/>
          </p:cNvPicPr>
          <p:nvPr/>
        </p:nvPicPr>
        <p:blipFill>
          <a:blip r:embed="rId2" cstate="print"/>
          <a:stretch>
            <a:fillRect/>
          </a:stretch>
        </p:blipFill>
        <p:spPr bwMode="auto">
          <a:xfrm>
            <a:off x="1" y="0"/>
            <a:ext cx="4860032" cy="5143501"/>
          </a:xfrm>
          <a:prstGeom prst="rect">
            <a:avLst/>
          </a:prstGeom>
          <a:noFill/>
          <a:ln w="9525">
            <a:noFill/>
            <a:miter lim="800000"/>
            <a:headEnd/>
            <a:tailEnd/>
          </a:ln>
        </p:spPr>
      </p:pic>
      <p:pic>
        <p:nvPicPr>
          <p:cNvPr id="4" name="3 Imagen" descr="mundaka.jpg"/>
          <p:cNvPicPr>
            <a:picLocks noChangeAspect="1"/>
          </p:cNvPicPr>
          <p:nvPr/>
        </p:nvPicPr>
        <p:blipFill>
          <a:blip r:embed="rId2" cstate="print"/>
          <a:stretch>
            <a:fillRect/>
          </a:stretch>
        </p:blipFill>
        <p:spPr bwMode="auto">
          <a:xfrm>
            <a:off x="1" y="0"/>
            <a:ext cx="4860032" cy="5143501"/>
          </a:xfrm>
          <a:prstGeom prst="rect">
            <a:avLst/>
          </a:prstGeom>
          <a:noFill/>
          <a:ln w="9525">
            <a:noFill/>
            <a:miter lim="800000"/>
            <a:headEnd/>
            <a:tailEnd/>
          </a:ln>
        </p:spPr>
      </p:pic>
      <p:pic>
        <p:nvPicPr>
          <p:cNvPr id="5" name="4 Imagen" descr="mundaka.jpg"/>
          <p:cNvPicPr>
            <a:picLocks noChangeAspect="1"/>
          </p:cNvPicPr>
          <p:nvPr/>
        </p:nvPicPr>
        <p:blipFill>
          <a:blip r:embed="rId2" cstate="print"/>
          <a:stretch>
            <a:fillRect/>
          </a:stretch>
        </p:blipFill>
        <p:spPr bwMode="auto">
          <a:xfrm>
            <a:off x="1" y="0"/>
            <a:ext cx="4860032" cy="5143501"/>
          </a:xfrm>
          <a:prstGeom prst="rect">
            <a:avLst/>
          </a:prstGeom>
          <a:noFill/>
          <a:ln w="9525">
            <a:noFill/>
            <a:miter lim="800000"/>
            <a:headEnd/>
            <a:tailEnd/>
          </a:ln>
        </p:spPr>
      </p:pic>
      <p:sp>
        <p:nvSpPr>
          <p:cNvPr id="6" name="5 CuadroTexto"/>
          <p:cNvSpPr txBox="1"/>
          <p:nvPr/>
        </p:nvSpPr>
        <p:spPr>
          <a:xfrm>
            <a:off x="5076056" y="1131590"/>
            <a:ext cx="3888432"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Franco inauguró el 4 de febrero de 1961 el primer tramo de la línea suburbana de Carabanchel, la cual recorría unos 9 km entre Plaza de España y Carabanchel. Debido al desnivel de la estación de Plaza España se construyen ascensores y escaleras mecánicas que aún hoy sorprenden y que fueron las más largas de Europa en su </a:t>
            </a:r>
            <a:r>
              <a:rPr lang="es-ES" sz="2000" i="1" dirty="0" smtClean="0">
                <a:effectLst>
                  <a:glow rad="101600">
                    <a:srgbClr val="C00000">
                      <a:alpha val="60000"/>
                    </a:srgbClr>
                  </a:glow>
                  <a:outerShdw blurRad="38100" dist="38100" dir="2700000" algn="tl">
                    <a:srgbClr val="000000">
                      <a:alpha val="43137"/>
                    </a:srgbClr>
                  </a:outerShdw>
                </a:effectLst>
              </a:rPr>
              <a:t>día.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6000">
        <p14:shred pattern="rectangle" dir="ou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4"/>
                                        </p:tgtEl>
                                        <p:attrNameLst>
                                          <p:attrName>ppt_w</p:attrName>
                                        </p:attrNameLst>
                                      </p:cBhvr>
                                      <p:tavLst>
                                        <p:tav tm="0">
                                          <p:val>
                                            <p:strVal val="ppt_w"/>
                                          </p:val>
                                        </p:tav>
                                        <p:tav tm="100000">
                                          <p:val>
                                            <p:fltVal val="0"/>
                                          </p:val>
                                        </p:tav>
                                      </p:tavLst>
                                    </p:anim>
                                    <p:anim calcmode="lin" valueType="num">
                                      <p:cBhvr>
                                        <p:cTn id="14" dur="4000"/>
                                        <p:tgtEl>
                                          <p:spTgt spid="4"/>
                                        </p:tgtEl>
                                        <p:attrNameLst>
                                          <p:attrName>ppt_h</p:attrName>
                                        </p:attrNameLst>
                                      </p:cBhvr>
                                      <p:tavLst>
                                        <p:tav tm="0">
                                          <p:val>
                                            <p:strVal val="ppt_h"/>
                                          </p:val>
                                        </p:tav>
                                        <p:tav tm="100000">
                                          <p:val>
                                            <p:strVal val="ppt_h"/>
                                          </p:val>
                                        </p:tav>
                                      </p:tavLst>
                                    </p:anim>
                                    <p:set>
                                      <p:cBhvr>
                                        <p:cTn id="15" dur="1" fill="hold">
                                          <p:stCondLst>
                                            <p:cond delay="3999"/>
                                          </p:stCondLst>
                                        </p:cTn>
                                        <p:tgtEl>
                                          <p:spTgt spid="4"/>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4"/>
                                        </p:tgtEl>
                                      </p:cBhvr>
                                    </p:animEffect>
                                    <p:set>
                                      <p:cBhvr>
                                        <p:cTn id="18" dur="1" fill="hold">
                                          <p:stCondLst>
                                            <p:cond delay="3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4000" fill="hold"/>
                                        <p:tgtEl>
                                          <p:spTgt spid="3"/>
                                        </p:tgtEl>
                                        <p:attrNameLst>
                                          <p:attrName>ppt_w</p:attrName>
                                        </p:attrNameLst>
                                      </p:cBhvr>
                                      <p:tavLst>
                                        <p:tav tm="0">
                                          <p:val>
                                            <p:strVal val="4/3*#ppt_w"/>
                                          </p:val>
                                        </p:tav>
                                        <p:tav tm="100000">
                                          <p:val>
                                            <p:strVal val="#ppt_w"/>
                                          </p:val>
                                        </p:tav>
                                      </p:tavLst>
                                    </p:anim>
                                    <p:anim calcmode="lin" valueType="num">
                                      <p:cBhvr>
                                        <p:cTn id="22" dur="4000" fill="hold"/>
                                        <p:tgtEl>
                                          <p:spTgt spid="3"/>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outVertical)">
                                      <p:cBhvr>
                                        <p:cTn id="25" dur="4000"/>
                                        <p:tgtEl>
                                          <p:spTgt spid="3"/>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sc_075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4" name="3 Imagen" descr="dsc_075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539552"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madrileños, que hasta entonces iban de Sol a Cuatro Caminos en tranvía, invirtiendo más de media hora, comprobaron cómo ese mismo trayecto se realizaba en diez minutos.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4000">
        <p15:prstTrans prst="origami"/>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strVal val="4/3*#ppt_w"/>
                                          </p:val>
                                        </p:tav>
                                        <p:tav tm="100000">
                                          <p:val>
                                            <p:strVal val="#ppt_w"/>
                                          </p:val>
                                        </p:tav>
                                      </p:tavLst>
                                    </p:anim>
                                    <p:anim calcmode="lin" valueType="num">
                                      <p:cBhvr>
                                        <p:cTn id="12" dur="4000" fill="hold"/>
                                        <p:tgtEl>
                                          <p:spTgt spid="4"/>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down)">
                                      <p:cBhvr>
                                        <p:cTn id="15" dur="4000"/>
                                        <p:tgtEl>
                                          <p:spTgt spid="3"/>
                                        </p:tgtEl>
                                      </p:cBhvr>
                                    </p:animEffect>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601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IMG_601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IMG_6017.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467544" y="3723878"/>
            <a:ext cx="8352928" cy="1231106"/>
          </a:xfrm>
          <a:prstGeom prst="rect">
            <a:avLst/>
          </a:prstGeom>
          <a:noFill/>
        </p:spPr>
        <p:txBody>
          <a:bodyPr wrap="square" rtlCol="0">
            <a:spAutoFit/>
          </a:bodyPr>
          <a:lstStyle/>
          <a:p>
            <a:r>
              <a:rPr lang="es-ES" sz="2000" b="1" i="1" dirty="0" smtClean="0">
                <a:effectLst>
                  <a:glow rad="101600">
                    <a:srgbClr val="C00000">
                      <a:alpha val="60000"/>
                    </a:srgbClr>
                  </a:glow>
                </a:effectLst>
              </a:rPr>
              <a:t>La estación fantasma de Chamberí. </a:t>
            </a:r>
            <a:r>
              <a:rPr lang="es-ES" i="1" dirty="0" smtClean="0">
                <a:effectLst>
                  <a:glow rad="101600">
                    <a:srgbClr val="C00000">
                      <a:alpha val="60000"/>
                    </a:srgbClr>
                  </a:glow>
                </a:effectLst>
              </a:rPr>
              <a:t>Esta estación, cerrada desde 1966, se ha restaurado para convertirse en</a:t>
            </a:r>
            <a:r>
              <a:rPr lang="es-ES" b="1" i="1" dirty="0" smtClean="0">
                <a:effectLst>
                  <a:glow rad="101600">
                    <a:srgbClr val="C00000">
                      <a:alpha val="60000"/>
                    </a:srgbClr>
                  </a:glow>
                </a:effectLst>
              </a:rPr>
              <a:t> un museo.</a:t>
            </a:r>
            <a:r>
              <a:rPr lang="es-ES" i="1" dirty="0" smtClean="0">
                <a:effectLst>
                  <a:glow rad="101600">
                    <a:srgbClr val="C00000">
                      <a:alpha val="60000"/>
                    </a:srgbClr>
                  </a:glow>
                </a:effectLst>
              </a:rPr>
              <a:t> Conocida como la «estación fantasma», conserva su aspecto original con carteles publicitarios de la época y azulejos de principios del siglo XX.</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doors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manos-pintadas2157-thumbnail-4"/>
          <p:cNvPicPr>
            <a:picLocks noGrp="1" noChangeAspect="1"/>
          </p:cNvPicPr>
          <p:nvPr isPhoto="1"/>
        </p:nvPicPr>
        <p:blipFill>
          <a:blip r:embed="rId2" cstate="print"/>
          <a:stretch>
            <a:fillRect/>
          </a:stretch>
        </p:blipFill>
        <p:spPr bwMode="auto">
          <a:xfrm>
            <a:off x="0" y="-280035"/>
            <a:ext cx="9144000" cy="5637848"/>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7524753" y="0"/>
            <a:ext cx="1619247" cy="1728788"/>
          </a:xfrm>
          <a:prstGeom prst="rect">
            <a:avLst/>
          </a:prstGeom>
          <a:solidFill>
            <a:schemeClr val="bg1"/>
          </a:solid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5940424" y="0"/>
            <a:ext cx="1727919" cy="1728788"/>
          </a:xfrm>
          <a:prstGeom prst="rect">
            <a:avLst/>
          </a:prstGeom>
          <a:solidFill>
            <a:schemeClr val="bg1"/>
          </a:solidFill>
          <a:ln w="9525">
            <a:noFill/>
            <a:miter lim="800000"/>
            <a:headEnd/>
            <a:tailEnd/>
          </a:ln>
        </p:spPr>
      </p:pic>
      <p:pic>
        <p:nvPicPr>
          <p:cNvPr id="6" name="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356100" y="0"/>
            <a:ext cx="1728068" cy="1728788"/>
          </a:xfrm>
          <a:prstGeom prst="rect">
            <a:avLst/>
          </a:prstGeom>
          <a:solidFill>
            <a:schemeClr val="bg1"/>
          </a:solidFill>
          <a:ln w="9525">
            <a:noFill/>
            <a:miter lim="800000"/>
            <a:headEnd/>
            <a:tailEnd/>
          </a:ln>
        </p:spPr>
      </p:pic>
      <p:pic>
        <p:nvPicPr>
          <p:cNvPr id="7" name="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2" y="0"/>
            <a:ext cx="1584771" cy="1728788"/>
          </a:xfrm>
          <a:prstGeom prst="rect">
            <a:avLst/>
          </a:prstGeom>
          <a:solidFill>
            <a:schemeClr val="bg1"/>
          </a:solidFill>
          <a:ln w="9525">
            <a:noFill/>
            <a:miter lim="800000"/>
            <a:headEnd/>
            <a:tailEnd/>
          </a:ln>
        </p:spPr>
      </p:pic>
      <p:pic>
        <p:nvPicPr>
          <p:cNvPr id="9" name="8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1403353" y="0"/>
            <a:ext cx="1439863" cy="1728788"/>
          </a:xfrm>
          <a:prstGeom prst="rect">
            <a:avLst/>
          </a:prstGeom>
          <a:solidFill>
            <a:schemeClr val="bg1"/>
          </a:solidFill>
          <a:ln w="9525">
            <a:noFill/>
            <a:miter lim="800000"/>
            <a:headEnd/>
            <a:tailEnd/>
          </a:ln>
        </p:spPr>
      </p:pic>
      <p:pic>
        <p:nvPicPr>
          <p:cNvPr id="10" name="9 Imagen"/>
          <p:cNvPicPr>
            <a:picLocks noChangeAspect="1"/>
          </p:cNvPicPr>
          <p:nvPr/>
        </p:nvPicPr>
        <p:blipFill>
          <a:blip r:embed="rId8" cstate="print">
            <a:clrChange>
              <a:clrFrom>
                <a:srgbClr val="02AFF3"/>
              </a:clrFrom>
              <a:clrTo>
                <a:srgbClr val="02AFF3">
                  <a:alpha val="0"/>
                </a:srgbClr>
              </a:clrTo>
            </a:clrChange>
            <a:grayscl/>
            <a:biLevel thresh="50000"/>
          </a:blip>
          <a:srcRect/>
          <a:stretch>
            <a:fillRect/>
          </a:stretch>
        </p:blipFill>
        <p:spPr bwMode="auto">
          <a:xfrm>
            <a:off x="0" y="0"/>
            <a:ext cx="1403350" cy="1728788"/>
          </a:xfrm>
          <a:prstGeom prst="rect">
            <a:avLst/>
          </a:prstGeom>
          <a:solidFill>
            <a:schemeClr val="bg1"/>
          </a:solidFill>
          <a:ln w="9525">
            <a:noFill/>
            <a:miter lim="800000"/>
            <a:headEnd/>
            <a:tailEnd/>
          </a:ln>
        </p:spPr>
      </p:pic>
      <p:pic>
        <p:nvPicPr>
          <p:cNvPr id="35" name="3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7524753" y="1728788"/>
            <a:ext cx="1619247" cy="1685925"/>
          </a:xfrm>
          <a:prstGeom prst="rect">
            <a:avLst/>
          </a:prstGeom>
          <a:solidFill>
            <a:schemeClr val="bg1"/>
          </a:solidFill>
          <a:ln w="9525">
            <a:noFill/>
            <a:miter lim="800000"/>
            <a:headEnd/>
            <a:tailEnd/>
          </a:ln>
        </p:spPr>
      </p:pic>
      <p:pic>
        <p:nvPicPr>
          <p:cNvPr id="36" name="35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5940424" y="1728788"/>
            <a:ext cx="1655911" cy="1685925"/>
          </a:xfrm>
          <a:prstGeom prst="rect">
            <a:avLst/>
          </a:prstGeom>
          <a:solidFill>
            <a:schemeClr val="bg1"/>
          </a:solidFill>
          <a:ln w="9525">
            <a:noFill/>
            <a:miter lim="800000"/>
            <a:headEnd/>
            <a:tailEnd/>
          </a:ln>
        </p:spPr>
      </p:pic>
      <p:pic>
        <p:nvPicPr>
          <p:cNvPr id="38" name="3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356100" y="1728788"/>
            <a:ext cx="1656060" cy="1685925"/>
          </a:xfrm>
          <a:prstGeom prst="rect">
            <a:avLst/>
          </a:prstGeom>
          <a:solidFill>
            <a:schemeClr val="bg1"/>
          </a:solidFill>
          <a:ln w="9525">
            <a:noFill/>
            <a:miter lim="800000"/>
            <a:headEnd/>
            <a:tailEnd/>
          </a:ln>
        </p:spPr>
      </p:pic>
      <p:pic>
        <p:nvPicPr>
          <p:cNvPr id="39" name="3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2" y="1728788"/>
            <a:ext cx="1584771" cy="1685925"/>
          </a:xfrm>
          <a:prstGeom prst="rect">
            <a:avLst/>
          </a:prstGeom>
          <a:solidFill>
            <a:schemeClr val="bg1"/>
          </a:solidFill>
          <a:ln w="9525">
            <a:noFill/>
            <a:miter lim="800000"/>
            <a:headEnd/>
            <a:tailEnd/>
          </a:ln>
        </p:spPr>
      </p:pic>
      <p:pic>
        <p:nvPicPr>
          <p:cNvPr id="41" name="40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1403353" y="1728788"/>
            <a:ext cx="1439863" cy="1685925"/>
          </a:xfrm>
          <a:prstGeom prst="rect">
            <a:avLst/>
          </a:prstGeom>
          <a:solidFill>
            <a:schemeClr val="bg1"/>
          </a:solidFill>
          <a:ln w="9525">
            <a:noFill/>
            <a:miter lim="800000"/>
            <a:headEnd/>
            <a:tailEnd/>
          </a:ln>
        </p:spPr>
      </p:pic>
      <p:pic>
        <p:nvPicPr>
          <p:cNvPr id="42" name="41 Imagen"/>
          <p:cNvPicPr>
            <a:picLocks noChangeAspect="1"/>
          </p:cNvPicPr>
          <p:nvPr/>
        </p:nvPicPr>
        <p:blipFill>
          <a:blip r:embed="rId8" cstate="print">
            <a:clrChange>
              <a:clrFrom>
                <a:srgbClr val="02AFF3"/>
              </a:clrFrom>
              <a:clrTo>
                <a:srgbClr val="02AFF3">
                  <a:alpha val="0"/>
                </a:srgbClr>
              </a:clrTo>
            </a:clrChange>
            <a:grayscl/>
            <a:biLevel thresh="50000"/>
          </a:blip>
          <a:srcRect/>
          <a:stretch>
            <a:fillRect/>
          </a:stretch>
        </p:blipFill>
        <p:spPr bwMode="auto">
          <a:xfrm>
            <a:off x="0" y="1728788"/>
            <a:ext cx="1403350" cy="1685925"/>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7524753" y="3414713"/>
            <a:ext cx="1619247" cy="1728788"/>
          </a:xfrm>
          <a:prstGeom prst="rect">
            <a:avLst/>
          </a:prstGeom>
          <a:solidFill>
            <a:schemeClr val="bg1"/>
          </a:solidFill>
          <a:ln w="9525">
            <a:noFill/>
            <a:miter lim="800000"/>
            <a:headEnd/>
            <a:tailEnd/>
          </a:ln>
        </p:spPr>
      </p:pic>
      <p:pic>
        <p:nvPicPr>
          <p:cNvPr id="60" name="5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5940424" y="3414713"/>
            <a:ext cx="1655911" cy="1728788"/>
          </a:xfrm>
          <a:prstGeom prst="rect">
            <a:avLst/>
          </a:prstGeom>
          <a:solidFill>
            <a:schemeClr val="bg1"/>
          </a:solidFill>
          <a:ln w="9525">
            <a:noFill/>
            <a:miter lim="800000"/>
            <a:headEnd/>
            <a:tailEnd/>
          </a:ln>
        </p:spPr>
      </p:pic>
      <p:pic>
        <p:nvPicPr>
          <p:cNvPr id="62" name="6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4356100" y="3414713"/>
            <a:ext cx="1656060" cy="1728788"/>
          </a:xfrm>
          <a:prstGeom prst="rect">
            <a:avLst/>
          </a:prstGeom>
          <a:solidFill>
            <a:schemeClr val="bg1"/>
          </a:solidFill>
          <a:ln w="9525">
            <a:noFill/>
            <a:miter lim="800000"/>
            <a:headEnd/>
            <a:tailEnd/>
          </a:ln>
        </p:spPr>
      </p:pic>
      <p:pic>
        <p:nvPicPr>
          <p:cNvPr id="63" name="6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2" y="3414713"/>
            <a:ext cx="1584771" cy="1728788"/>
          </a:xfrm>
          <a:prstGeom prst="rect">
            <a:avLst/>
          </a:prstGeom>
          <a:solidFill>
            <a:schemeClr val="bg1"/>
          </a:solidFill>
          <a:ln w="9525">
            <a:noFill/>
            <a:miter lim="800000"/>
            <a:headEnd/>
            <a:tailEnd/>
          </a:ln>
        </p:spPr>
      </p:pic>
      <p:pic>
        <p:nvPicPr>
          <p:cNvPr id="65" name="64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1403353" y="3414713"/>
            <a:ext cx="1439863" cy="1728788"/>
          </a:xfrm>
          <a:prstGeom prst="rect">
            <a:avLst/>
          </a:prstGeom>
          <a:solidFill>
            <a:schemeClr val="bg1"/>
          </a:solidFill>
          <a:ln w="9525">
            <a:noFill/>
            <a:miter lim="800000"/>
            <a:headEnd/>
            <a:tailEnd/>
          </a:ln>
        </p:spPr>
      </p:pic>
      <p:pic>
        <p:nvPicPr>
          <p:cNvPr id="66" name="65 Imagen"/>
          <p:cNvPicPr>
            <a:picLocks noChangeAspect="1"/>
          </p:cNvPicPr>
          <p:nvPr/>
        </p:nvPicPr>
        <p:blipFill>
          <a:blip r:embed="rId8" cstate="print">
            <a:clrChange>
              <a:clrFrom>
                <a:srgbClr val="02AFF3"/>
              </a:clrFrom>
              <a:clrTo>
                <a:srgbClr val="02AFF3">
                  <a:alpha val="0"/>
                </a:srgbClr>
              </a:clrTo>
            </a:clrChange>
            <a:grayscl/>
            <a:biLevel thresh="50000"/>
          </a:blip>
          <a:srcRect/>
          <a:stretch>
            <a:fillRect/>
          </a:stretch>
        </p:blipFill>
        <p:spPr bwMode="auto">
          <a:xfrm>
            <a:off x="12700" y="3414713"/>
            <a:ext cx="1390650" cy="1728788"/>
          </a:xfrm>
          <a:prstGeom prst="rect">
            <a:avLst/>
          </a:prstGeom>
          <a:solidFill>
            <a:schemeClr val="bg1"/>
          </a:solidFill>
          <a:ln w="9525">
            <a:noFill/>
            <a:miter lim="800000"/>
            <a:headEnd/>
            <a:tailEnd/>
          </a:ln>
        </p:spPr>
      </p:pic>
      <p:sp>
        <p:nvSpPr>
          <p:cNvPr id="21" name="20 CuadroTexto"/>
          <p:cNvSpPr txBox="1"/>
          <p:nvPr/>
        </p:nvSpPr>
        <p:spPr>
          <a:xfrm>
            <a:off x="323528" y="372387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 el incremento de pasajeros a principios de los sesenta se aumentó la longitud de los trenes, pero en la estación de Chamberí fue imposible ampliar su tamaño por su situación en curva y su proximidad a las paradas de Bilbao e Iglesia, por lo que el 22 de mayo de 1966 la Compañía Metropolitana decidió su clausura.</a:t>
            </a:r>
          </a:p>
        </p:txBody>
      </p:sp>
    </p:spTree>
  </p:cSld>
  <p:clrMapOvr>
    <a:masterClrMapping/>
  </p:clrMapOvr>
  <mc:AlternateContent xmlns:mc="http://schemas.openxmlformats.org/markup-compatibility/2006" xmlns:p14="http://schemas.microsoft.com/office/powerpoint/2010/main">
    <mc:Choice Requires="p14">
      <p:transition spd="slow" p14:dur="2250" advTm="36000">
        <p14:doors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4000"/>
                                        <p:tgtEl>
                                          <p:spTgt spid="4"/>
                                        </p:tgtEl>
                                      </p:cBhvr>
                                    </p:animEffect>
                                    <p:set>
                                      <p:cBhvr>
                                        <p:cTn id="19" dur="1" fill="hold">
                                          <p:stCondLst>
                                            <p:cond delay="3999"/>
                                          </p:stCondLst>
                                        </p:cTn>
                                        <p:tgtEl>
                                          <p:spTgt spid="4"/>
                                        </p:tgtEl>
                                        <p:attrNameLst>
                                          <p:attrName>style.visibility</p:attrName>
                                        </p:attrNameLst>
                                      </p:cBhvr>
                                      <p:to>
                                        <p:strVal val="hidden"/>
                                      </p:to>
                                    </p:set>
                                  </p:childTnLst>
                                </p:cTn>
                              </p:par>
                              <p:par>
                                <p:cTn id="20" presetID="20" presetClass="exit" presetSubtype="0" fill="hold" nodeType="withEffect">
                                  <p:stCondLst>
                                    <p:cond delay="0"/>
                                  </p:stCondLst>
                                  <p:childTnLst>
                                    <p:animEffect transition="out" filter="wedge">
                                      <p:cBhvr>
                                        <p:cTn id="21" dur="4000"/>
                                        <p:tgtEl>
                                          <p:spTgt spid="3"/>
                                        </p:tgtEl>
                                      </p:cBhvr>
                                    </p:animEffect>
                                    <p:set>
                                      <p:cBhvr>
                                        <p:cTn id="22" dur="1" fill="hold">
                                          <p:stCondLst>
                                            <p:cond delay="3999"/>
                                          </p:stCondLst>
                                        </p:cTn>
                                        <p:tgtEl>
                                          <p:spTgt spid="3"/>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4000"/>
                                        <p:tgtEl>
                                          <p:spTgt spid="42"/>
                                        </p:tgtEl>
                                      </p:cBhvr>
                                    </p:animEffect>
                                    <p:set>
                                      <p:cBhvr>
                                        <p:cTn id="25" dur="1" fill="hold">
                                          <p:stCondLst>
                                            <p:cond delay="3999"/>
                                          </p:stCondLst>
                                        </p:cTn>
                                        <p:tgtEl>
                                          <p:spTgt spid="42"/>
                                        </p:tgtEl>
                                        <p:attrNameLst>
                                          <p:attrName>style.visibility</p:attrName>
                                        </p:attrNameLst>
                                      </p:cBhvr>
                                      <p:to>
                                        <p:strVal val="hidden"/>
                                      </p:to>
                                    </p:set>
                                  </p:childTnLst>
                                </p:cTn>
                              </p:par>
                              <p:par>
                                <p:cTn id="26" presetID="20" presetClass="exit" presetSubtype="0" fill="hold" nodeType="withEffect">
                                  <p:stCondLst>
                                    <p:cond delay="0"/>
                                  </p:stCondLst>
                                  <p:childTnLst>
                                    <p:animEffect transition="out" filter="wedge">
                                      <p:cBhvr>
                                        <p:cTn id="27" dur="4000"/>
                                        <p:tgtEl>
                                          <p:spTgt spid="41"/>
                                        </p:tgtEl>
                                      </p:cBhvr>
                                    </p:animEffect>
                                    <p:set>
                                      <p:cBhvr>
                                        <p:cTn id="28" dur="1" fill="hold">
                                          <p:stCondLst>
                                            <p:cond delay="3999"/>
                                          </p:stCondLst>
                                        </p:cTn>
                                        <p:tgtEl>
                                          <p:spTgt spid="41"/>
                                        </p:tgtEl>
                                        <p:attrNameLst>
                                          <p:attrName>style.visibility</p:attrName>
                                        </p:attrNameLst>
                                      </p:cBhvr>
                                      <p:to>
                                        <p:strVal val="hidden"/>
                                      </p:to>
                                    </p:set>
                                  </p:childTnLst>
                                </p:cTn>
                              </p:par>
                              <p:par>
                                <p:cTn id="29" presetID="20" presetClass="exit" presetSubtype="0" fill="hold" nodeType="withEffect">
                                  <p:stCondLst>
                                    <p:cond delay="0"/>
                                  </p:stCondLst>
                                  <p:childTnLst>
                                    <p:animEffect transition="out" filter="wedge">
                                      <p:cBhvr>
                                        <p:cTn id="30" dur="4000"/>
                                        <p:tgtEl>
                                          <p:spTgt spid="39"/>
                                        </p:tgtEl>
                                      </p:cBhvr>
                                    </p:animEffect>
                                    <p:set>
                                      <p:cBhvr>
                                        <p:cTn id="31" dur="1" fill="hold">
                                          <p:stCondLst>
                                            <p:cond delay="3999"/>
                                          </p:stCondLst>
                                        </p:cTn>
                                        <p:tgtEl>
                                          <p:spTgt spid="39"/>
                                        </p:tgtEl>
                                        <p:attrNameLst>
                                          <p:attrName>style.visibility</p:attrName>
                                        </p:attrNameLst>
                                      </p:cBhvr>
                                      <p:to>
                                        <p:strVal val="hidden"/>
                                      </p:to>
                                    </p:set>
                                  </p:childTnLst>
                                </p:cTn>
                              </p:par>
                              <p:par>
                                <p:cTn id="32" presetID="20" presetClass="exit" presetSubtype="0" fill="hold" nodeType="withEffect">
                                  <p:stCondLst>
                                    <p:cond delay="0"/>
                                  </p:stCondLst>
                                  <p:childTnLst>
                                    <p:animEffect transition="out" filter="wedge">
                                      <p:cBhvr>
                                        <p:cTn id="33" dur="4000"/>
                                        <p:tgtEl>
                                          <p:spTgt spid="38"/>
                                        </p:tgtEl>
                                      </p:cBhvr>
                                    </p:animEffect>
                                    <p:set>
                                      <p:cBhvr>
                                        <p:cTn id="34" dur="1" fill="hold">
                                          <p:stCondLst>
                                            <p:cond delay="3999"/>
                                          </p:stCondLst>
                                        </p:cTn>
                                        <p:tgtEl>
                                          <p:spTgt spid="38"/>
                                        </p:tgtEl>
                                        <p:attrNameLst>
                                          <p:attrName>style.visibility</p:attrName>
                                        </p:attrNameLst>
                                      </p:cBhvr>
                                      <p:to>
                                        <p:strVal val="hidden"/>
                                      </p:to>
                                    </p:set>
                                  </p:childTnLst>
                                </p:cTn>
                              </p:par>
                              <p:par>
                                <p:cTn id="35" presetID="20" presetClass="exit" presetSubtype="0" fill="hold" nodeType="withEffect">
                                  <p:stCondLst>
                                    <p:cond delay="0"/>
                                  </p:stCondLst>
                                  <p:childTnLst>
                                    <p:animEffect transition="out" filter="wedge">
                                      <p:cBhvr>
                                        <p:cTn id="36" dur="4000"/>
                                        <p:tgtEl>
                                          <p:spTgt spid="36"/>
                                        </p:tgtEl>
                                      </p:cBhvr>
                                    </p:animEffect>
                                    <p:set>
                                      <p:cBhvr>
                                        <p:cTn id="37" dur="1" fill="hold">
                                          <p:stCondLst>
                                            <p:cond delay="3999"/>
                                          </p:stCondLst>
                                        </p:cTn>
                                        <p:tgtEl>
                                          <p:spTgt spid="36"/>
                                        </p:tgtEl>
                                        <p:attrNameLst>
                                          <p:attrName>style.visibility</p:attrName>
                                        </p:attrNameLst>
                                      </p:cBhvr>
                                      <p:to>
                                        <p:strVal val="hidden"/>
                                      </p:to>
                                    </p:set>
                                  </p:childTnLst>
                                </p:cTn>
                              </p:par>
                              <p:par>
                                <p:cTn id="38" presetID="20" presetClass="exit" presetSubtype="0" fill="hold" nodeType="withEffect">
                                  <p:stCondLst>
                                    <p:cond delay="0"/>
                                  </p:stCondLst>
                                  <p:childTnLst>
                                    <p:animEffect transition="out" filter="wedge">
                                      <p:cBhvr>
                                        <p:cTn id="39" dur="4000"/>
                                        <p:tgtEl>
                                          <p:spTgt spid="35"/>
                                        </p:tgtEl>
                                      </p:cBhvr>
                                    </p:animEffect>
                                    <p:set>
                                      <p:cBhvr>
                                        <p:cTn id="40" dur="1" fill="hold">
                                          <p:stCondLst>
                                            <p:cond delay="3999"/>
                                          </p:stCondLst>
                                        </p:cTn>
                                        <p:tgtEl>
                                          <p:spTgt spid="35"/>
                                        </p:tgtEl>
                                        <p:attrNameLst>
                                          <p:attrName>style.visibility</p:attrName>
                                        </p:attrNameLst>
                                      </p:cBhvr>
                                      <p:to>
                                        <p:strVal val="hidden"/>
                                      </p:to>
                                    </p:set>
                                  </p:childTnLst>
                                </p:cTn>
                              </p:par>
                              <p:par>
                                <p:cTn id="41" presetID="20" presetClass="exit" presetSubtype="0" fill="hold" nodeType="withEffect">
                                  <p:stCondLst>
                                    <p:cond delay="0"/>
                                  </p:stCondLst>
                                  <p:childTnLst>
                                    <p:animEffect transition="out" filter="wedge">
                                      <p:cBhvr>
                                        <p:cTn id="42" dur="4000"/>
                                        <p:tgtEl>
                                          <p:spTgt spid="59"/>
                                        </p:tgtEl>
                                      </p:cBhvr>
                                    </p:animEffect>
                                    <p:set>
                                      <p:cBhvr>
                                        <p:cTn id="43" dur="1" fill="hold">
                                          <p:stCondLst>
                                            <p:cond delay="3999"/>
                                          </p:stCondLst>
                                        </p:cTn>
                                        <p:tgtEl>
                                          <p:spTgt spid="59"/>
                                        </p:tgtEl>
                                        <p:attrNameLst>
                                          <p:attrName>style.visibility</p:attrName>
                                        </p:attrNameLst>
                                      </p:cBhvr>
                                      <p:to>
                                        <p:strVal val="hidden"/>
                                      </p:to>
                                    </p:set>
                                  </p:childTnLst>
                                </p:cTn>
                              </p:par>
                              <p:par>
                                <p:cTn id="44" presetID="20" presetClass="exit" presetSubtype="0" fill="hold" nodeType="withEffect">
                                  <p:stCondLst>
                                    <p:cond delay="0"/>
                                  </p:stCondLst>
                                  <p:childTnLst>
                                    <p:animEffect transition="out" filter="wedge">
                                      <p:cBhvr>
                                        <p:cTn id="45" dur="4000"/>
                                        <p:tgtEl>
                                          <p:spTgt spid="60"/>
                                        </p:tgtEl>
                                      </p:cBhvr>
                                    </p:animEffect>
                                    <p:set>
                                      <p:cBhvr>
                                        <p:cTn id="46" dur="1" fill="hold">
                                          <p:stCondLst>
                                            <p:cond delay="3999"/>
                                          </p:stCondLst>
                                        </p:cTn>
                                        <p:tgtEl>
                                          <p:spTgt spid="60"/>
                                        </p:tgtEl>
                                        <p:attrNameLst>
                                          <p:attrName>style.visibility</p:attrName>
                                        </p:attrNameLst>
                                      </p:cBhvr>
                                      <p:to>
                                        <p:strVal val="hidden"/>
                                      </p:to>
                                    </p:set>
                                  </p:childTnLst>
                                </p:cTn>
                              </p:par>
                              <p:par>
                                <p:cTn id="47" presetID="20" presetClass="exit" presetSubtype="0" fill="hold" nodeType="withEffect">
                                  <p:stCondLst>
                                    <p:cond delay="0"/>
                                  </p:stCondLst>
                                  <p:childTnLst>
                                    <p:animEffect transition="out" filter="wedge">
                                      <p:cBhvr>
                                        <p:cTn id="48" dur="4000"/>
                                        <p:tgtEl>
                                          <p:spTgt spid="62"/>
                                        </p:tgtEl>
                                      </p:cBhvr>
                                    </p:animEffect>
                                    <p:set>
                                      <p:cBhvr>
                                        <p:cTn id="49" dur="1" fill="hold">
                                          <p:stCondLst>
                                            <p:cond delay="3999"/>
                                          </p:stCondLst>
                                        </p:cTn>
                                        <p:tgtEl>
                                          <p:spTgt spid="62"/>
                                        </p:tgtEl>
                                        <p:attrNameLst>
                                          <p:attrName>style.visibility</p:attrName>
                                        </p:attrNameLst>
                                      </p:cBhvr>
                                      <p:to>
                                        <p:strVal val="hidden"/>
                                      </p:to>
                                    </p:set>
                                  </p:childTnLst>
                                </p:cTn>
                              </p:par>
                              <p:par>
                                <p:cTn id="50" presetID="20" presetClass="exit" presetSubtype="0" fill="hold" nodeType="withEffect">
                                  <p:stCondLst>
                                    <p:cond delay="0"/>
                                  </p:stCondLst>
                                  <p:childTnLst>
                                    <p:animEffect transition="out" filter="wedge">
                                      <p:cBhvr>
                                        <p:cTn id="51" dur="4000"/>
                                        <p:tgtEl>
                                          <p:spTgt spid="63"/>
                                        </p:tgtEl>
                                      </p:cBhvr>
                                    </p:animEffect>
                                    <p:set>
                                      <p:cBhvr>
                                        <p:cTn id="52" dur="1" fill="hold">
                                          <p:stCondLst>
                                            <p:cond delay="3999"/>
                                          </p:stCondLst>
                                        </p:cTn>
                                        <p:tgtEl>
                                          <p:spTgt spid="63"/>
                                        </p:tgtEl>
                                        <p:attrNameLst>
                                          <p:attrName>style.visibility</p:attrName>
                                        </p:attrNameLst>
                                      </p:cBhvr>
                                      <p:to>
                                        <p:strVal val="hidden"/>
                                      </p:to>
                                    </p:set>
                                  </p:childTnLst>
                                </p:cTn>
                              </p:par>
                              <p:par>
                                <p:cTn id="53" presetID="20" presetClass="exit" presetSubtype="0" fill="hold" nodeType="withEffect">
                                  <p:stCondLst>
                                    <p:cond delay="0"/>
                                  </p:stCondLst>
                                  <p:childTnLst>
                                    <p:animEffect transition="out" filter="wedge">
                                      <p:cBhvr>
                                        <p:cTn id="54" dur="4000"/>
                                        <p:tgtEl>
                                          <p:spTgt spid="65"/>
                                        </p:tgtEl>
                                      </p:cBhvr>
                                    </p:animEffect>
                                    <p:set>
                                      <p:cBhvr>
                                        <p:cTn id="55" dur="1" fill="hold">
                                          <p:stCondLst>
                                            <p:cond delay="3999"/>
                                          </p:stCondLst>
                                        </p:cTn>
                                        <p:tgtEl>
                                          <p:spTgt spid="65"/>
                                        </p:tgtEl>
                                        <p:attrNameLst>
                                          <p:attrName>style.visibility</p:attrName>
                                        </p:attrNameLst>
                                      </p:cBhvr>
                                      <p:to>
                                        <p:strVal val="hidden"/>
                                      </p:to>
                                    </p:set>
                                  </p:childTnLst>
                                </p:cTn>
                              </p:par>
                              <p:par>
                                <p:cTn id="56" presetID="20" presetClass="exit" presetSubtype="0" fill="hold" nodeType="withEffect">
                                  <p:stCondLst>
                                    <p:cond delay="0"/>
                                  </p:stCondLst>
                                  <p:childTnLst>
                                    <p:animEffect transition="out" filter="wedge">
                                      <p:cBhvr>
                                        <p:cTn id="57" dur="4000"/>
                                        <p:tgtEl>
                                          <p:spTgt spid="66"/>
                                        </p:tgtEl>
                                      </p:cBhvr>
                                    </p:animEffect>
                                    <p:set>
                                      <p:cBhvr>
                                        <p:cTn id="58" dur="1" fill="hold">
                                          <p:stCondLst>
                                            <p:cond delay="3999"/>
                                          </p:stCondLst>
                                        </p:cTn>
                                        <p:tgtEl>
                                          <p:spTgt spid="66"/>
                                        </p:tgtEl>
                                        <p:attrNameLst>
                                          <p:attrName>style.visibility</p:attrName>
                                        </p:attrNameLst>
                                      </p:cBhvr>
                                      <p:to>
                                        <p:strVal val="hidden"/>
                                      </p:to>
                                    </p:set>
                                  </p:childTnLst>
                                </p:cTn>
                              </p:par>
                              <p:par>
                                <p:cTn id="59" presetID="23" presetClass="entr" presetSubtype="272" fill="hold" nodeType="withEffect">
                                  <p:stCondLst>
                                    <p:cond delay="0"/>
                                  </p:stCondLst>
                                  <p:childTnLst>
                                    <p:set>
                                      <p:cBhvr>
                                        <p:cTn id="60" dur="1" fill="hold">
                                          <p:stCondLst>
                                            <p:cond delay="0"/>
                                          </p:stCondLst>
                                        </p:cTn>
                                        <p:tgtEl>
                                          <p:spTgt spid="52226"/>
                                        </p:tgtEl>
                                        <p:attrNameLst>
                                          <p:attrName>style.visibility</p:attrName>
                                        </p:attrNameLst>
                                      </p:cBhvr>
                                      <p:to>
                                        <p:strVal val="visible"/>
                                      </p:to>
                                    </p:set>
                                    <p:anim calcmode="lin" valueType="num">
                                      <p:cBhvr>
                                        <p:cTn id="61" dur="4000" fill="hold"/>
                                        <p:tgtEl>
                                          <p:spTgt spid="52226"/>
                                        </p:tgtEl>
                                        <p:attrNameLst>
                                          <p:attrName>ppt_w</p:attrName>
                                        </p:attrNameLst>
                                      </p:cBhvr>
                                      <p:tavLst>
                                        <p:tav tm="0">
                                          <p:val>
                                            <p:strVal val="2/3*#ppt_w"/>
                                          </p:val>
                                        </p:tav>
                                        <p:tav tm="100000">
                                          <p:val>
                                            <p:strVal val="#ppt_w"/>
                                          </p:val>
                                        </p:tav>
                                      </p:tavLst>
                                    </p:anim>
                                    <p:anim calcmode="lin" valueType="num">
                                      <p:cBhvr>
                                        <p:cTn id="62" dur="4000" fill="hold"/>
                                        <p:tgtEl>
                                          <p:spTgt spid="52226"/>
                                        </p:tgtEl>
                                        <p:attrNameLst>
                                          <p:attrName>ppt_h</p:attrName>
                                        </p:attrNameLst>
                                      </p:cBhvr>
                                      <p:tavLst>
                                        <p:tav tm="0">
                                          <p:val>
                                            <p:strVal val="2/3*#ppt_h"/>
                                          </p:val>
                                        </p:tav>
                                        <p:tav tm="100000">
                                          <p:val>
                                            <p:strVal val="#ppt_h"/>
                                          </p:val>
                                        </p:tav>
                                      </p:tavLst>
                                    </p:anim>
                                  </p:childTnLst>
                                </p:cTn>
                              </p:par>
                              <p:par>
                                <p:cTn id="63" presetID="8" presetClass="entr" presetSubtype="32" fill="hold" nodeType="withEffect">
                                  <p:stCondLst>
                                    <p:cond delay="0"/>
                                  </p:stCondLst>
                                  <p:childTnLst>
                                    <p:set>
                                      <p:cBhvr>
                                        <p:cTn id="64" dur="1" fill="hold">
                                          <p:stCondLst>
                                            <p:cond delay="0"/>
                                          </p:stCondLst>
                                        </p:cTn>
                                        <p:tgtEl>
                                          <p:spTgt spid="52226"/>
                                        </p:tgtEl>
                                        <p:attrNameLst>
                                          <p:attrName>style.visibility</p:attrName>
                                        </p:attrNameLst>
                                      </p:cBhvr>
                                      <p:to>
                                        <p:strVal val="visible"/>
                                      </p:to>
                                    </p:set>
                                    <p:animEffect transition="in" filter="diamond(out)">
                                      <p:cBhvr>
                                        <p:cTn id="65" dur="4000"/>
                                        <p:tgtEl>
                                          <p:spTgt spid="52226"/>
                                        </p:tgtEl>
                                      </p:cBhvr>
                                    </p:animEffect>
                                  </p:childTnLst>
                                </p:cTn>
                              </p:par>
                            </p:childTnLst>
                          </p:cTn>
                        </p:par>
                        <p:par>
                          <p:cTn id="66" fill="hold">
                            <p:stCondLst>
                              <p:cond delay="4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1"/>
                                          </p:val>
                                        </p:tav>
                                        <p:tav tm="100000">
                                          <p:val>
                                            <p:strVal val="#ppt_x"/>
                                          </p:val>
                                        </p:tav>
                                      </p:tavLst>
                                    </p:anim>
                                    <p:anim calcmode="lin" valueType="num">
                                      <p:cBhvr>
                                        <p:cTn id="7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049300.jpg"/>
          <p:cNvPicPr>
            <a:picLocks noChangeAspect="1"/>
          </p:cNvPicPr>
          <p:nvPr/>
        </p:nvPicPr>
        <p:blipFill>
          <a:blip r:embed="rId2" cstate="print"/>
          <a:stretch>
            <a:fillRect/>
          </a:stretch>
        </p:blipFill>
        <p:spPr bwMode="auto">
          <a:xfrm>
            <a:off x="0" y="-280035"/>
            <a:ext cx="9144000" cy="5573554"/>
          </a:xfrm>
          <a:prstGeom prst="rect">
            <a:avLst/>
          </a:prstGeom>
          <a:noFill/>
          <a:ln w="9525">
            <a:noFill/>
            <a:miter lim="800000"/>
            <a:headEnd/>
            <a:tailEnd/>
          </a:ln>
        </p:spPr>
      </p:pic>
      <p:pic>
        <p:nvPicPr>
          <p:cNvPr id="5" name="4 Imagen" descr="16049300.jpg"/>
          <p:cNvPicPr>
            <a:picLocks noChangeAspect="1"/>
          </p:cNvPicPr>
          <p:nvPr/>
        </p:nvPicPr>
        <p:blipFill>
          <a:blip r:embed="rId2" cstate="print"/>
          <a:stretch>
            <a:fillRect/>
          </a:stretch>
        </p:blipFill>
        <p:spPr bwMode="auto">
          <a:xfrm>
            <a:off x="0" y="-280035"/>
            <a:ext cx="9144000" cy="5573554"/>
          </a:xfrm>
          <a:prstGeom prst="rect">
            <a:avLst/>
          </a:prstGeom>
          <a:noFill/>
          <a:ln w="9525">
            <a:noFill/>
            <a:miter lim="800000"/>
            <a:headEnd/>
            <a:tailEnd/>
          </a:ln>
        </p:spPr>
      </p:pic>
      <p:pic>
        <p:nvPicPr>
          <p:cNvPr id="6" name="5 Imagen" descr="16049300.jpg"/>
          <p:cNvPicPr>
            <a:picLocks noChangeAspect="1"/>
          </p:cNvPicPr>
          <p:nvPr/>
        </p:nvPicPr>
        <p:blipFill>
          <a:blip r:embed="rId2" cstate="print"/>
          <a:stretch>
            <a:fillRect/>
          </a:stretch>
        </p:blipFill>
        <p:spPr bwMode="auto">
          <a:xfrm>
            <a:off x="0" y="-280035"/>
            <a:ext cx="9144000" cy="5573554"/>
          </a:xfrm>
          <a:prstGeom prst="rect">
            <a:avLst/>
          </a:prstGeom>
          <a:noFill/>
          <a:ln w="9525">
            <a:noFill/>
            <a:miter lim="800000"/>
            <a:headEnd/>
            <a:tailEnd/>
          </a:ln>
        </p:spPr>
      </p:pic>
      <p:sp>
        <p:nvSpPr>
          <p:cNvPr id="7" name="6 CuadroTexto"/>
          <p:cNvSpPr txBox="1"/>
          <p:nvPr/>
        </p:nvSpPr>
        <p:spPr>
          <a:xfrm>
            <a:off x="179512" y="3723878"/>
            <a:ext cx="8784976" cy="1231106"/>
          </a:xfrm>
          <a:prstGeom prst="rect">
            <a:avLst/>
          </a:prstGeom>
          <a:noFill/>
        </p:spPr>
        <p:txBody>
          <a:bodyPr wrap="square" rtlCol="0">
            <a:spAutoFit/>
          </a:bodyPr>
          <a:lstStyle/>
          <a:p>
            <a:r>
              <a:rPr lang="es-ES" sz="2000" b="1" i="1" dirty="0" smtClean="0">
                <a:effectLst>
                  <a:glow rad="101600">
                    <a:srgbClr val="C00000">
                      <a:alpha val="60000"/>
                    </a:srgbClr>
                  </a:glow>
                </a:effectLst>
              </a:rPr>
              <a:t>El «túnel de la risa». </a:t>
            </a:r>
            <a:r>
              <a:rPr lang="es-ES" i="1" dirty="0" smtClean="0">
                <a:effectLst>
                  <a:glow rad="101600">
                    <a:srgbClr val="C00000">
                      <a:alpha val="60000"/>
                    </a:srgbClr>
                  </a:glow>
                </a:effectLst>
              </a:rPr>
              <a:t>El tramo que une las estaciones de Goya y Diego de León en la Línea 4 se conoce popularmente como el «túnel de la risa». El nombre se debe a las </a:t>
            </a:r>
            <a:r>
              <a:rPr lang="es-ES" b="1" i="1" dirty="0" smtClean="0">
                <a:effectLst>
                  <a:glow rad="101600">
                    <a:srgbClr val="C00000">
                      <a:alpha val="60000"/>
                    </a:srgbClr>
                  </a:glow>
                </a:effectLst>
              </a:rPr>
              <a:t>frecuentes vibraciones y movimientos bruscos</a:t>
            </a:r>
            <a:r>
              <a:rPr lang="es-ES" i="1" dirty="0" smtClean="0">
                <a:effectLst>
                  <a:glow rad="101600">
                    <a:srgbClr val="C00000">
                      <a:alpha val="60000"/>
                    </a:srgbClr>
                  </a:glow>
                </a:effectLst>
              </a:rPr>
              <a:t> que se experimentaban en los vagones al atravesar este tramo, lo que provocaba risas entre los pasajeros.</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door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1 Imagen" descr="pez-dibujado-en-las-manos"/>
          <p:cNvPicPr>
            <a:picLocks noGrp="1" noChangeAspect="1"/>
          </p:cNvPicPr>
          <p:nvPr isPhoto="1"/>
        </p:nvPicPr>
        <p:blipFill>
          <a:blip r:embed="rId2" cstate="print"/>
          <a:stretch>
            <a:fillRect/>
          </a:stretch>
        </p:blipFill>
        <p:spPr bwMode="auto">
          <a:xfrm>
            <a:off x="0" y="0"/>
            <a:ext cx="9144000" cy="5143500"/>
          </a:xfrm>
          <a:prstGeom prst="rect">
            <a:avLst/>
          </a:prstGeom>
          <a:solidFill>
            <a:schemeClr val="bg1"/>
          </a:solid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024" y="0"/>
            <a:ext cx="2339975" cy="1728788"/>
          </a:xfrm>
          <a:prstGeom prst="rect">
            <a:avLst/>
          </a:prstGeom>
          <a:solidFill>
            <a:schemeClr val="bg1"/>
          </a:solid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00563" y="0"/>
            <a:ext cx="2303462" cy="1728788"/>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41" y="0"/>
            <a:ext cx="2232025" cy="1728788"/>
          </a:xfrm>
          <a:prstGeom prst="rect">
            <a:avLst/>
          </a:prstGeom>
          <a:solidFill>
            <a:schemeClr val="bg1"/>
          </a:solidFill>
          <a:ln w="9525">
            <a:noFill/>
            <a:miter lim="800000"/>
            <a:headEnd/>
            <a:tailEnd/>
          </a:ln>
        </p:spPr>
      </p:pic>
      <p:pic>
        <p:nvPicPr>
          <p:cNvPr id="10" name="9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728788"/>
          </a:xfrm>
          <a:prstGeom prst="rect">
            <a:avLst/>
          </a:prstGeom>
          <a:solidFill>
            <a:schemeClr val="bg1"/>
          </a:solidFill>
          <a:ln w="9525">
            <a:noFill/>
            <a:miter lim="800000"/>
            <a:headEnd/>
            <a:tailEnd/>
          </a:ln>
        </p:spPr>
      </p:pic>
      <p:pic>
        <p:nvPicPr>
          <p:cNvPr id="35" name="3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024" y="1728789"/>
            <a:ext cx="2339975" cy="1750219"/>
          </a:xfrm>
          <a:prstGeom prst="rect">
            <a:avLst/>
          </a:prstGeom>
          <a:solidFill>
            <a:schemeClr val="bg1"/>
          </a:solidFill>
          <a:ln w="9525">
            <a:noFill/>
            <a:miter lim="800000"/>
            <a:headEnd/>
            <a:tailEnd/>
          </a:ln>
        </p:spPr>
      </p:pic>
      <p:pic>
        <p:nvPicPr>
          <p:cNvPr id="36" name="35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00563" y="1728789"/>
            <a:ext cx="2303462" cy="1750219"/>
          </a:xfrm>
          <a:prstGeom prst="rect">
            <a:avLst/>
          </a:prstGeom>
          <a:solidFill>
            <a:schemeClr val="bg1"/>
          </a:solidFill>
          <a:ln w="9525">
            <a:noFill/>
            <a:miter lim="800000"/>
            <a:headEnd/>
            <a:tailEnd/>
          </a:ln>
        </p:spPr>
      </p:pic>
      <p:pic>
        <p:nvPicPr>
          <p:cNvPr id="41" name="4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41" y="1728789"/>
            <a:ext cx="2232025" cy="1750219"/>
          </a:xfrm>
          <a:prstGeom prst="rect">
            <a:avLst/>
          </a:prstGeom>
          <a:solidFill>
            <a:schemeClr val="bg1"/>
          </a:solidFill>
          <a:ln w="9525">
            <a:noFill/>
            <a:miter lim="800000"/>
            <a:headEnd/>
            <a:tailEnd/>
          </a:ln>
        </p:spPr>
      </p:pic>
      <p:pic>
        <p:nvPicPr>
          <p:cNvPr id="42" name="41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728789"/>
            <a:ext cx="2268538" cy="1750219"/>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04028" y="3479008"/>
            <a:ext cx="2339972" cy="1664493"/>
          </a:xfrm>
          <a:prstGeom prst="rect">
            <a:avLst/>
          </a:prstGeom>
          <a:solidFill>
            <a:schemeClr val="bg1"/>
          </a:solidFill>
          <a:ln w="9525">
            <a:noFill/>
            <a:miter lim="800000"/>
            <a:headEnd/>
            <a:tailEnd/>
          </a:ln>
        </p:spPr>
      </p:pic>
      <p:pic>
        <p:nvPicPr>
          <p:cNvPr id="60" name="5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00563" y="3479008"/>
            <a:ext cx="2303462" cy="1664493"/>
          </a:xfrm>
          <a:prstGeom prst="rect">
            <a:avLst/>
          </a:prstGeom>
          <a:solidFill>
            <a:schemeClr val="bg1"/>
          </a:solidFill>
          <a:ln w="9525">
            <a:noFill/>
            <a:miter lim="800000"/>
            <a:headEnd/>
            <a:tailEnd/>
          </a:ln>
        </p:spPr>
      </p:pic>
      <p:pic>
        <p:nvPicPr>
          <p:cNvPr id="65" name="6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41" y="3479008"/>
            <a:ext cx="2232025" cy="1664493"/>
          </a:xfrm>
          <a:prstGeom prst="rect">
            <a:avLst/>
          </a:prstGeom>
          <a:solidFill>
            <a:schemeClr val="bg1"/>
          </a:solidFill>
          <a:ln w="9525">
            <a:noFill/>
            <a:miter lim="800000"/>
            <a:headEnd/>
            <a:tailEnd/>
          </a:ln>
        </p:spPr>
      </p:pic>
      <p:pic>
        <p:nvPicPr>
          <p:cNvPr id="66" name="65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3479008"/>
            <a:ext cx="2273300" cy="1664493"/>
          </a:xfrm>
          <a:prstGeom prst="rect">
            <a:avLst/>
          </a:prstGeom>
          <a:solidFill>
            <a:schemeClr val="bg1"/>
          </a:solidFill>
          <a:ln w="9525">
            <a:noFill/>
            <a:miter lim="800000"/>
            <a:headEnd/>
            <a:tailEnd/>
          </a:ln>
        </p:spPr>
      </p:pic>
      <p:sp>
        <p:nvSpPr>
          <p:cNvPr id="15" name="14 CuadroTexto"/>
          <p:cNvSpPr txBox="1"/>
          <p:nvPr/>
        </p:nvSpPr>
        <p:spPr>
          <a:xfrm>
            <a:off x="539552"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Compañía del Metropolitano Alfonso XIII implantó el billete de ida y vuelta al precio de 20 céntimos de peseta, más barato que el tranvía. El tranvía dejó de circular por Madrid en 1972.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4000"/>
                                        <p:tgtEl>
                                          <p:spTgt spid="42"/>
                                        </p:tgtEl>
                                      </p:cBhvr>
                                    </p:animEffect>
                                    <p:set>
                                      <p:cBhvr>
                                        <p:cTn id="19" dur="1" fill="hold">
                                          <p:stCondLst>
                                            <p:cond delay="3999"/>
                                          </p:stCondLst>
                                        </p:cTn>
                                        <p:tgtEl>
                                          <p:spTgt spid="42"/>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4000"/>
                                        <p:tgtEl>
                                          <p:spTgt spid="41"/>
                                        </p:tgtEl>
                                      </p:cBhvr>
                                    </p:animEffect>
                                    <p:set>
                                      <p:cBhvr>
                                        <p:cTn id="22" dur="1" fill="hold">
                                          <p:stCondLst>
                                            <p:cond delay="3999"/>
                                          </p:stCondLst>
                                        </p:cTn>
                                        <p:tgtEl>
                                          <p:spTgt spid="41"/>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4000"/>
                                        <p:tgtEl>
                                          <p:spTgt spid="36"/>
                                        </p:tgtEl>
                                      </p:cBhvr>
                                    </p:animEffect>
                                    <p:set>
                                      <p:cBhvr>
                                        <p:cTn id="25" dur="1" fill="hold">
                                          <p:stCondLst>
                                            <p:cond delay="3999"/>
                                          </p:stCondLst>
                                        </p:cTn>
                                        <p:tgtEl>
                                          <p:spTgt spid="36"/>
                                        </p:tgtEl>
                                        <p:attrNameLst>
                                          <p:attrName>style.visibility</p:attrName>
                                        </p:attrNameLst>
                                      </p:cBhvr>
                                      <p:to>
                                        <p:strVal val="hidden"/>
                                      </p:to>
                                    </p:set>
                                  </p:childTnLst>
                                </p:cTn>
                              </p:par>
                              <p:par>
                                <p:cTn id="26" presetID="18" presetClass="exit" presetSubtype="6" fill="hold" nodeType="withEffect">
                                  <p:stCondLst>
                                    <p:cond delay="0"/>
                                  </p:stCondLst>
                                  <p:childTnLst>
                                    <p:animEffect transition="out" filter="strips(downRight)">
                                      <p:cBhvr>
                                        <p:cTn id="27" dur="4000"/>
                                        <p:tgtEl>
                                          <p:spTgt spid="35"/>
                                        </p:tgtEl>
                                      </p:cBhvr>
                                    </p:animEffect>
                                    <p:set>
                                      <p:cBhvr>
                                        <p:cTn id="28" dur="1" fill="hold">
                                          <p:stCondLst>
                                            <p:cond delay="3999"/>
                                          </p:stCondLst>
                                        </p:cTn>
                                        <p:tgtEl>
                                          <p:spTgt spid="35"/>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4000"/>
                                        <p:tgtEl>
                                          <p:spTgt spid="66"/>
                                        </p:tgtEl>
                                      </p:cBhvr>
                                    </p:animEffect>
                                    <p:set>
                                      <p:cBhvr>
                                        <p:cTn id="31" dur="1" fill="hold">
                                          <p:stCondLst>
                                            <p:cond delay="3999"/>
                                          </p:stCondLst>
                                        </p:cTn>
                                        <p:tgtEl>
                                          <p:spTgt spid="66"/>
                                        </p:tgtEl>
                                        <p:attrNameLst>
                                          <p:attrName>style.visibility</p:attrName>
                                        </p:attrNameLst>
                                      </p:cBhvr>
                                      <p:to>
                                        <p:strVal val="hidden"/>
                                      </p:to>
                                    </p:set>
                                  </p:childTnLst>
                                </p:cTn>
                              </p:par>
                              <p:par>
                                <p:cTn id="32" presetID="18" presetClass="exit" presetSubtype="6" fill="hold" nodeType="withEffect">
                                  <p:stCondLst>
                                    <p:cond delay="0"/>
                                  </p:stCondLst>
                                  <p:childTnLst>
                                    <p:animEffect transition="out" filter="strips(downRight)">
                                      <p:cBhvr>
                                        <p:cTn id="33" dur="4000"/>
                                        <p:tgtEl>
                                          <p:spTgt spid="65"/>
                                        </p:tgtEl>
                                      </p:cBhvr>
                                    </p:animEffect>
                                    <p:set>
                                      <p:cBhvr>
                                        <p:cTn id="34" dur="1" fill="hold">
                                          <p:stCondLst>
                                            <p:cond delay="3999"/>
                                          </p:stCondLst>
                                        </p:cTn>
                                        <p:tgtEl>
                                          <p:spTgt spid="65"/>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4000"/>
                                        <p:tgtEl>
                                          <p:spTgt spid="60"/>
                                        </p:tgtEl>
                                      </p:cBhvr>
                                    </p:animEffect>
                                    <p:set>
                                      <p:cBhvr>
                                        <p:cTn id="37" dur="1" fill="hold">
                                          <p:stCondLst>
                                            <p:cond delay="3999"/>
                                          </p:stCondLst>
                                        </p:cTn>
                                        <p:tgtEl>
                                          <p:spTgt spid="60"/>
                                        </p:tgtEl>
                                        <p:attrNameLst>
                                          <p:attrName>style.visibility</p:attrName>
                                        </p:attrNameLst>
                                      </p:cBhvr>
                                      <p:to>
                                        <p:strVal val="hidden"/>
                                      </p:to>
                                    </p:set>
                                  </p:childTnLst>
                                </p:cTn>
                              </p:par>
                              <p:par>
                                <p:cTn id="38" presetID="18" presetClass="exit" presetSubtype="6" fill="hold" nodeType="withEffect">
                                  <p:stCondLst>
                                    <p:cond delay="0"/>
                                  </p:stCondLst>
                                  <p:childTnLst>
                                    <p:animEffect transition="out" filter="strips(downRight)">
                                      <p:cBhvr>
                                        <p:cTn id="39" dur="4000"/>
                                        <p:tgtEl>
                                          <p:spTgt spid="59"/>
                                        </p:tgtEl>
                                      </p:cBhvr>
                                    </p:animEffect>
                                    <p:set>
                                      <p:cBhvr>
                                        <p:cTn id="40" dur="1" fill="hold">
                                          <p:stCondLst>
                                            <p:cond delay="3999"/>
                                          </p:stCondLst>
                                        </p:cTn>
                                        <p:tgtEl>
                                          <p:spTgt spid="59"/>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55298"/>
                                        </p:tgtEl>
                                        <p:attrNameLst>
                                          <p:attrName>style.visibility</p:attrName>
                                        </p:attrNameLst>
                                      </p:cBhvr>
                                      <p:to>
                                        <p:strVal val="visible"/>
                                      </p:to>
                                    </p:set>
                                    <p:anim calcmode="lin" valueType="num">
                                      <p:cBhvr>
                                        <p:cTn id="43" dur="4000" fill="hold"/>
                                        <p:tgtEl>
                                          <p:spTgt spid="55298"/>
                                        </p:tgtEl>
                                        <p:attrNameLst>
                                          <p:attrName>ppt_w</p:attrName>
                                        </p:attrNameLst>
                                      </p:cBhvr>
                                      <p:tavLst>
                                        <p:tav tm="0">
                                          <p:val>
                                            <p:strVal val="4/3*#ppt_w"/>
                                          </p:val>
                                        </p:tav>
                                        <p:tav tm="100000">
                                          <p:val>
                                            <p:strVal val="#ppt_w"/>
                                          </p:val>
                                        </p:tav>
                                      </p:tavLst>
                                    </p:anim>
                                    <p:anim calcmode="lin" valueType="num">
                                      <p:cBhvr>
                                        <p:cTn id="44" dur="4000" fill="hold"/>
                                        <p:tgtEl>
                                          <p:spTgt spid="55298"/>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55298"/>
                                        </p:tgtEl>
                                        <p:attrNameLst>
                                          <p:attrName>style.visibility</p:attrName>
                                        </p:attrNameLst>
                                      </p:cBhvr>
                                      <p:to>
                                        <p:strVal val="visible"/>
                                      </p:to>
                                    </p:set>
                                    <p:animEffect transition="in" filter="diamond(out)">
                                      <p:cBhvr>
                                        <p:cTn id="47" dur="4000"/>
                                        <p:tgtEl>
                                          <p:spTgt spid="55298"/>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1"/>
                                          </p:val>
                                        </p:tav>
                                        <p:tav tm="100000">
                                          <p:val>
                                            <p:strVal val="#ppt_x"/>
                                          </p:val>
                                        </p:tav>
                                      </p:tavLst>
                                    </p:anim>
                                    <p:anim calcmode="lin" valueType="num">
                                      <p:cBhvr>
                                        <p:cTn id="5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d364c3349-Pais Vasco-bilbao-bermeo-bermeo (5).jpg"/>
          <p:cNvPicPr>
            <a:picLocks noChangeAspect="1"/>
          </p:cNvPicPr>
          <p:nvPr/>
        </p:nvPicPr>
        <p:blipFill>
          <a:blip r:embed="rId2" cstate="print"/>
          <a:stretch>
            <a:fillRect/>
          </a:stretch>
        </p:blipFill>
        <p:spPr bwMode="auto">
          <a:xfrm>
            <a:off x="0" y="0"/>
            <a:ext cx="9183770" cy="5143500"/>
          </a:xfrm>
          <a:prstGeom prst="rect">
            <a:avLst/>
          </a:prstGeom>
          <a:noFill/>
          <a:ln w="9525">
            <a:noFill/>
            <a:miter lim="800000"/>
            <a:headEnd/>
            <a:tailEnd/>
          </a:ln>
        </p:spPr>
      </p:pic>
      <p:pic>
        <p:nvPicPr>
          <p:cNvPr id="6" name="5 Imagen" descr="dd364c3349-Pais Vasco-bilbao-bermeo-bermeo (5).jpg"/>
          <p:cNvPicPr>
            <a:picLocks noChangeAspect="1"/>
          </p:cNvPicPr>
          <p:nvPr/>
        </p:nvPicPr>
        <p:blipFill>
          <a:blip r:embed="rId2" cstate="print"/>
          <a:stretch>
            <a:fillRect/>
          </a:stretch>
        </p:blipFill>
        <p:spPr bwMode="auto">
          <a:xfrm>
            <a:off x="0" y="0"/>
            <a:ext cx="9183770" cy="5143500"/>
          </a:xfrm>
          <a:prstGeom prst="rect">
            <a:avLst/>
          </a:prstGeom>
          <a:noFill/>
          <a:ln w="9525">
            <a:noFill/>
            <a:miter lim="800000"/>
            <a:headEnd/>
            <a:tailEnd/>
          </a:ln>
        </p:spPr>
      </p:pic>
      <p:sp>
        <p:nvSpPr>
          <p:cNvPr id="4" name="3 CuadroTexto"/>
          <p:cNvSpPr txBox="1"/>
          <p:nvPr/>
        </p:nvSpPr>
        <p:spPr>
          <a:xfrm>
            <a:off x="1115616" y="4371950"/>
            <a:ext cx="66247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Varias estaciones del Metro de Madrid han sido convertidas en galerías de arte subterráneas.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prism dir="r" isInverted="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upRight)">
                                      <p:cBhvr>
                                        <p:cTn id="15" dur="4000"/>
                                        <p:tgtEl>
                                          <p:spTgt spid="5"/>
                                        </p:tgtEl>
                                      </p:cBhvr>
                                    </p:animEffect>
                                  </p:childTnLst>
                                </p:cTn>
                              </p:par>
                              <p:par>
                                <p:cTn id="16" presetID="18" presetClass="entr" presetSubtype="1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Left)">
                                      <p:cBhvr>
                                        <p:cTn id="18" dur="4000"/>
                                        <p:tgtEl>
                                          <p:spTgt spid="6"/>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hand_painting_art_32"/>
          <p:cNvPicPr>
            <a:picLocks noGrp="1" noChangeAspect="1"/>
          </p:cNvPicPr>
          <p:nvPr isPhoto="1"/>
        </p:nvPicPr>
        <p:blipFill>
          <a:blip r:embed="rId2" cstate="print"/>
          <a:stretch>
            <a:fillRect/>
          </a:stretch>
        </p:blipFill>
        <p:spPr bwMode="auto">
          <a:xfrm>
            <a:off x="0" y="0"/>
            <a:ext cx="9144000" cy="5143499"/>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0"/>
            <a:ext cx="3059832" cy="1729256"/>
          </a:xfrm>
          <a:prstGeom prst="rect">
            <a:avLst/>
          </a:prstGeom>
          <a:solidFill>
            <a:schemeClr val="bg1"/>
          </a:solidFill>
          <a:ln>
            <a:no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987824" y="0"/>
            <a:ext cx="3096344" cy="1729256"/>
          </a:xfrm>
          <a:prstGeom prst="rect">
            <a:avLst/>
          </a:prstGeom>
          <a:solidFill>
            <a:schemeClr val="bg1"/>
          </a:solidFill>
          <a:ln>
            <a:no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0"/>
            <a:ext cx="2987824" cy="1729256"/>
          </a:xfrm>
          <a:prstGeom prst="rect">
            <a:avLst/>
          </a:prstGeom>
          <a:solidFill>
            <a:schemeClr val="bg1"/>
          </a:solidFill>
          <a:ln>
            <a:noFill/>
          </a:ln>
        </p:spPr>
      </p:pic>
      <p:pic>
        <p:nvPicPr>
          <p:cNvPr id="28" name="2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1729256"/>
            <a:ext cx="3059832" cy="1814602"/>
          </a:xfrm>
          <a:prstGeom prst="rect">
            <a:avLst/>
          </a:prstGeom>
          <a:solidFill>
            <a:schemeClr val="bg1"/>
          </a:solidFill>
          <a:ln>
            <a:no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987824" y="1729256"/>
            <a:ext cx="3096344" cy="1814602"/>
          </a:xfrm>
          <a:prstGeom prst="rect">
            <a:avLst/>
          </a:prstGeom>
          <a:solidFill>
            <a:schemeClr val="bg1"/>
          </a:solidFill>
          <a:ln>
            <a:noFill/>
          </a:ln>
        </p:spPr>
      </p:pic>
      <p:pic>
        <p:nvPicPr>
          <p:cNvPr id="35" name="3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729256"/>
            <a:ext cx="2987824" cy="1814602"/>
          </a:xfrm>
          <a:prstGeom prst="rect">
            <a:avLst/>
          </a:prstGeom>
          <a:solidFill>
            <a:schemeClr val="bg1"/>
          </a:solidFill>
          <a:ln>
            <a:noFill/>
          </a:ln>
        </p:spPr>
      </p:pic>
      <p:pic>
        <p:nvPicPr>
          <p:cNvPr id="60" name="59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3543859"/>
            <a:ext cx="3059832" cy="1599642"/>
          </a:xfrm>
          <a:prstGeom prst="rect">
            <a:avLst/>
          </a:prstGeom>
          <a:solidFill>
            <a:schemeClr val="bg1"/>
          </a:solidFill>
          <a:ln>
            <a:noFill/>
          </a:ln>
        </p:spPr>
      </p:pic>
      <p:pic>
        <p:nvPicPr>
          <p:cNvPr id="64" name="63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987824" y="3543859"/>
            <a:ext cx="3096344" cy="1599642"/>
          </a:xfrm>
          <a:prstGeom prst="rect">
            <a:avLst/>
          </a:prstGeom>
          <a:solidFill>
            <a:schemeClr val="bg1"/>
          </a:solidFill>
          <a:ln>
            <a:noFill/>
          </a:ln>
        </p:spPr>
      </p:pic>
      <p:pic>
        <p:nvPicPr>
          <p:cNvPr id="67" name="66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3543859"/>
            <a:ext cx="2987824" cy="1599642"/>
          </a:xfrm>
          <a:prstGeom prst="rect">
            <a:avLst/>
          </a:prstGeom>
          <a:solidFill>
            <a:schemeClr val="bg1"/>
          </a:solidFill>
          <a:ln>
            <a:noFill/>
          </a:ln>
        </p:spPr>
      </p:pic>
      <p:sp>
        <p:nvSpPr>
          <p:cNvPr id="12" name="11 CuadroTexto"/>
          <p:cNvSpPr txBox="1"/>
          <p:nvPr/>
        </p:nvSpPr>
        <p:spPr>
          <a:xfrm>
            <a:off x="323528"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inauguró en 1921, se rebautizó Tirso de Molina en 1939 y ha sido objeto de diversas obras de ampliación a lo largo de sus más de 100 años de historia. Fue durante su construcción cuando se registró uno de los casos más extraños de fantasmas en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arp dir="i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4000"/>
                                        <p:tgtEl>
                                          <p:spTgt spid="28"/>
                                        </p:tgtEl>
                                      </p:cBhvr>
                                    </p:animEffect>
                                    <p:set>
                                      <p:cBhvr>
                                        <p:cTn id="16" dur="1" fill="hold">
                                          <p:stCondLst>
                                            <p:cond delay="3999"/>
                                          </p:stCondLst>
                                        </p:cTn>
                                        <p:tgtEl>
                                          <p:spTgt spid="28"/>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4000"/>
                                        <p:tgtEl>
                                          <p:spTgt spid="32"/>
                                        </p:tgtEl>
                                      </p:cBhvr>
                                    </p:animEffect>
                                    <p:set>
                                      <p:cBhvr>
                                        <p:cTn id="19" dur="1" fill="hold">
                                          <p:stCondLst>
                                            <p:cond delay="3999"/>
                                          </p:stCondLst>
                                        </p:cTn>
                                        <p:tgtEl>
                                          <p:spTgt spid="32"/>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35"/>
                                        </p:tgtEl>
                                      </p:cBhvr>
                                    </p:animEffect>
                                    <p:set>
                                      <p:cBhvr>
                                        <p:cTn id="22" dur="1" fill="hold">
                                          <p:stCondLst>
                                            <p:cond delay="3999"/>
                                          </p:stCondLst>
                                        </p:cTn>
                                        <p:tgtEl>
                                          <p:spTgt spid="35"/>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4000"/>
                                        <p:tgtEl>
                                          <p:spTgt spid="60"/>
                                        </p:tgtEl>
                                      </p:cBhvr>
                                    </p:animEffect>
                                    <p:set>
                                      <p:cBhvr>
                                        <p:cTn id="25" dur="1" fill="hold">
                                          <p:stCondLst>
                                            <p:cond delay="3999"/>
                                          </p:stCondLst>
                                        </p:cTn>
                                        <p:tgtEl>
                                          <p:spTgt spid="60"/>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4000"/>
                                        <p:tgtEl>
                                          <p:spTgt spid="64"/>
                                        </p:tgtEl>
                                      </p:cBhvr>
                                    </p:animEffect>
                                    <p:set>
                                      <p:cBhvr>
                                        <p:cTn id="28" dur="1" fill="hold">
                                          <p:stCondLst>
                                            <p:cond delay="3999"/>
                                          </p:stCondLst>
                                        </p:cTn>
                                        <p:tgtEl>
                                          <p:spTgt spid="64"/>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4000"/>
                                        <p:tgtEl>
                                          <p:spTgt spid="67"/>
                                        </p:tgtEl>
                                      </p:cBhvr>
                                    </p:animEffect>
                                    <p:set>
                                      <p:cBhvr>
                                        <p:cTn id="31" dur="1" fill="hold">
                                          <p:stCondLst>
                                            <p:cond delay="3999"/>
                                          </p:stCondLst>
                                        </p:cTn>
                                        <p:tgtEl>
                                          <p:spTgt spid="67"/>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62466"/>
                                        </p:tgtEl>
                                        <p:attrNameLst>
                                          <p:attrName>style.visibility</p:attrName>
                                        </p:attrNameLst>
                                      </p:cBhvr>
                                      <p:to>
                                        <p:strVal val="visible"/>
                                      </p:to>
                                    </p:set>
                                    <p:anim calcmode="lin" valueType="num">
                                      <p:cBhvr>
                                        <p:cTn id="34" dur="4000" fill="hold"/>
                                        <p:tgtEl>
                                          <p:spTgt spid="62466"/>
                                        </p:tgtEl>
                                        <p:attrNameLst>
                                          <p:attrName>ppt_w</p:attrName>
                                        </p:attrNameLst>
                                      </p:cBhvr>
                                      <p:tavLst>
                                        <p:tav tm="0">
                                          <p:val>
                                            <p:strVal val="2/3*#ppt_w"/>
                                          </p:val>
                                        </p:tav>
                                        <p:tav tm="100000">
                                          <p:val>
                                            <p:strVal val="#ppt_w"/>
                                          </p:val>
                                        </p:tav>
                                      </p:tavLst>
                                    </p:anim>
                                    <p:anim calcmode="lin" valueType="num">
                                      <p:cBhvr>
                                        <p:cTn id="35" dur="4000" fill="hold"/>
                                        <p:tgtEl>
                                          <p:spTgt spid="62466"/>
                                        </p:tgtEl>
                                        <p:attrNameLst>
                                          <p:attrName>ppt_h</p:attrName>
                                        </p:attrNameLst>
                                      </p:cBhvr>
                                      <p:tavLst>
                                        <p:tav tm="0">
                                          <p:val>
                                            <p:strVal val="2/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12"/>
          <p:cNvPicPr>
            <a:picLocks noGrp="1" noChangeAspect="1"/>
          </p:cNvPicPr>
          <p:nvPr isPhoto="1"/>
        </p:nvPicPr>
        <p:blipFill>
          <a:blip r:embed="rId2" cstate="print"/>
          <a:stretch>
            <a:fillRect/>
          </a:stretch>
        </p:blipFill>
        <p:spPr bwMode="auto">
          <a:xfrm>
            <a:off x="0" y="4234"/>
            <a:ext cx="9144000" cy="5139266"/>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6156176" y="0"/>
            <a:ext cx="1512168" cy="1794064"/>
          </a:xfrm>
          <a:prstGeom prst="rect">
            <a:avLst/>
          </a:prstGeom>
          <a:solidFill>
            <a:schemeClr val="bg1"/>
          </a:solidFill>
          <a:ln>
            <a:noFill/>
          </a:ln>
        </p:spPr>
      </p:pic>
      <p:pic>
        <p:nvPicPr>
          <p:cNvPr id="5" name="4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4572000" y="0"/>
            <a:ext cx="1584176" cy="1794064"/>
          </a:xfrm>
          <a:prstGeom prst="rect">
            <a:avLst/>
          </a:prstGeom>
          <a:solidFill>
            <a:schemeClr val="bg1"/>
          </a:solidFill>
          <a:ln>
            <a:noFill/>
          </a:ln>
        </p:spPr>
      </p:pic>
      <p:pic>
        <p:nvPicPr>
          <p:cNvPr id="6" name="5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3059832" y="0"/>
            <a:ext cx="1512168" cy="1794064"/>
          </a:xfrm>
          <a:prstGeom prst="rect">
            <a:avLst/>
          </a:prstGeom>
          <a:solidFill>
            <a:schemeClr val="bg1"/>
          </a:solidFill>
          <a:ln>
            <a:noFill/>
          </a:ln>
        </p:spPr>
      </p:pic>
      <p:pic>
        <p:nvPicPr>
          <p:cNvPr id="7" name="6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28162" y="0"/>
            <a:ext cx="1575825" cy="1794064"/>
          </a:xfrm>
          <a:prstGeom prst="rect">
            <a:avLst/>
          </a:prstGeom>
          <a:solidFill>
            <a:schemeClr val="bg1"/>
          </a:solidFill>
          <a:ln>
            <a:noFill/>
          </a:ln>
        </p:spPr>
      </p:pic>
      <p:pic>
        <p:nvPicPr>
          <p:cNvPr id="8" name="7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1547664" y="0"/>
            <a:ext cx="1512168" cy="1794064"/>
          </a:xfrm>
          <a:prstGeom prst="rect">
            <a:avLst/>
          </a:prstGeom>
          <a:solidFill>
            <a:schemeClr val="bg1"/>
          </a:solidFill>
          <a:ln>
            <a:noFill/>
          </a:ln>
        </p:spPr>
      </p:pic>
      <p:pic>
        <p:nvPicPr>
          <p:cNvPr id="10" name="9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7668344" y="0"/>
            <a:ext cx="1464176" cy="1794064"/>
          </a:xfrm>
          <a:prstGeom prst="rect">
            <a:avLst/>
          </a:prstGeom>
          <a:solidFill>
            <a:schemeClr val="bg1"/>
          </a:solidFill>
          <a:ln>
            <a:noFill/>
          </a:ln>
        </p:spPr>
      </p:pic>
      <p:pic>
        <p:nvPicPr>
          <p:cNvPr id="40" name="39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6156176" y="1794064"/>
            <a:ext cx="1512168" cy="1749794"/>
          </a:xfrm>
          <a:prstGeom prst="rect">
            <a:avLst/>
          </a:prstGeom>
          <a:solidFill>
            <a:schemeClr val="bg1"/>
          </a:solidFill>
          <a:ln>
            <a:noFill/>
          </a:ln>
        </p:spPr>
      </p:pic>
      <p:pic>
        <p:nvPicPr>
          <p:cNvPr id="41" name="40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4572000" y="1794064"/>
            <a:ext cx="1584176" cy="1749794"/>
          </a:xfrm>
          <a:prstGeom prst="rect">
            <a:avLst/>
          </a:prstGeom>
          <a:solidFill>
            <a:schemeClr val="bg1"/>
          </a:solidFill>
          <a:ln>
            <a:noFill/>
          </a:ln>
        </p:spPr>
      </p:pic>
      <p:pic>
        <p:nvPicPr>
          <p:cNvPr id="42" name="41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3059832" y="1794064"/>
            <a:ext cx="1512168" cy="1749794"/>
          </a:xfrm>
          <a:prstGeom prst="rect">
            <a:avLst/>
          </a:prstGeom>
          <a:solidFill>
            <a:schemeClr val="bg1"/>
          </a:solidFill>
          <a:ln>
            <a:noFill/>
          </a:ln>
        </p:spPr>
      </p:pic>
      <p:pic>
        <p:nvPicPr>
          <p:cNvPr id="43" name="42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1566" y="1794064"/>
            <a:ext cx="1546098" cy="1749794"/>
          </a:xfrm>
          <a:prstGeom prst="rect">
            <a:avLst/>
          </a:prstGeom>
          <a:solidFill>
            <a:schemeClr val="bg1"/>
          </a:solidFill>
          <a:ln>
            <a:noFill/>
          </a:ln>
        </p:spPr>
      </p:pic>
      <p:pic>
        <p:nvPicPr>
          <p:cNvPr id="44" name="43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1547664" y="1794064"/>
            <a:ext cx="1516384" cy="1749794"/>
          </a:xfrm>
          <a:prstGeom prst="rect">
            <a:avLst/>
          </a:prstGeom>
          <a:solidFill>
            <a:schemeClr val="bg1"/>
          </a:solidFill>
          <a:ln>
            <a:noFill/>
          </a:ln>
        </p:spPr>
      </p:pic>
      <p:pic>
        <p:nvPicPr>
          <p:cNvPr id="46" name="45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7650100" y="1794064"/>
            <a:ext cx="1493903" cy="1749794"/>
          </a:xfrm>
          <a:prstGeom prst="rect">
            <a:avLst/>
          </a:prstGeom>
          <a:solidFill>
            <a:schemeClr val="bg1"/>
          </a:solidFill>
          <a:ln>
            <a:noFill/>
          </a:ln>
        </p:spPr>
      </p:pic>
      <p:pic>
        <p:nvPicPr>
          <p:cNvPr id="67" name="66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6156176" y="3543859"/>
            <a:ext cx="1512168" cy="1599642"/>
          </a:xfrm>
          <a:prstGeom prst="rect">
            <a:avLst/>
          </a:prstGeom>
          <a:solidFill>
            <a:schemeClr val="bg1"/>
          </a:solidFill>
          <a:ln>
            <a:noFill/>
          </a:ln>
        </p:spPr>
      </p:pic>
      <p:pic>
        <p:nvPicPr>
          <p:cNvPr id="68" name="67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4572003" y="3543859"/>
            <a:ext cx="1584175" cy="1599642"/>
          </a:xfrm>
          <a:prstGeom prst="rect">
            <a:avLst/>
          </a:prstGeom>
          <a:solidFill>
            <a:schemeClr val="bg1"/>
          </a:solidFill>
          <a:ln>
            <a:noFill/>
          </a:ln>
        </p:spPr>
      </p:pic>
      <p:pic>
        <p:nvPicPr>
          <p:cNvPr id="69" name="68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3059832" y="3543859"/>
            <a:ext cx="1512168" cy="1599642"/>
          </a:xfrm>
          <a:prstGeom prst="rect">
            <a:avLst/>
          </a:prstGeom>
          <a:solidFill>
            <a:schemeClr val="bg1"/>
          </a:solidFill>
          <a:ln>
            <a:noFill/>
          </a:ln>
        </p:spPr>
      </p:pic>
      <p:pic>
        <p:nvPicPr>
          <p:cNvPr id="70" name="69 Imagen"/>
          <p:cNvPicPr>
            <a:picLocks noChangeAspect="1"/>
          </p:cNvPicPr>
          <p:nvPr/>
        </p:nvPicPr>
        <p:blipFill>
          <a:blip r:embed="rId4"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35816" y="3543859"/>
            <a:ext cx="1583479" cy="1599642"/>
          </a:xfrm>
          <a:prstGeom prst="rect">
            <a:avLst/>
          </a:prstGeom>
          <a:solidFill>
            <a:schemeClr val="bg1"/>
          </a:solidFill>
          <a:ln>
            <a:noFill/>
          </a:ln>
        </p:spPr>
      </p:pic>
      <p:pic>
        <p:nvPicPr>
          <p:cNvPr id="71" name="70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1547664" y="3543859"/>
            <a:ext cx="1516384" cy="1599642"/>
          </a:xfrm>
          <a:prstGeom prst="rect">
            <a:avLst/>
          </a:prstGeom>
          <a:solidFill>
            <a:schemeClr val="bg1"/>
          </a:solidFill>
          <a:ln>
            <a:noFill/>
          </a:ln>
        </p:spPr>
      </p:pic>
      <p:pic>
        <p:nvPicPr>
          <p:cNvPr id="73" name="72 Imagen"/>
          <p:cNvPicPr>
            <a:picLocks noChangeAspect="1"/>
          </p:cNvPicPr>
          <p:nvPr/>
        </p:nvPicPr>
        <p:blipFill>
          <a:blip r:embed="rId3" cstate="print">
            <a:clrChange>
              <a:clrFrom>
                <a:srgbClr val="8B0393"/>
              </a:clrFrom>
              <a:clrTo>
                <a:srgbClr val="8B0393">
                  <a:alpha val="0"/>
                </a:srgbClr>
              </a:clrTo>
            </a:clrChange>
            <a:duotone>
              <a:srgbClr val="9E9273">
                <a:shade val="45000"/>
                <a:satMod val="135000"/>
              </a:srgbClr>
              <a:prstClr val="white"/>
            </a:duotone>
            <a:extLst/>
          </a:blip>
          <a:stretch>
            <a:fillRect/>
          </a:stretch>
        </p:blipFill>
        <p:spPr>
          <a:xfrm>
            <a:off x="7668344" y="3543859"/>
            <a:ext cx="1475656" cy="1599642"/>
          </a:xfrm>
          <a:prstGeom prst="rect">
            <a:avLst/>
          </a:prstGeom>
          <a:solidFill>
            <a:schemeClr val="bg1"/>
          </a:solidFill>
          <a:ln>
            <a:noFill/>
          </a:ln>
        </p:spPr>
      </p:pic>
      <p:sp>
        <p:nvSpPr>
          <p:cNvPr id="22" name="21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trabajadores que picaban para hacer el túnel, los andenes, pasillos y vestíbulos aseguraban oír aterrorizados los lamentos de una persona. Así un día tras otro. Siempre a la misma hora, en el momento que paraban para almorzar.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43"/>
                                        </p:tgtEl>
                                      </p:cBhvr>
                                    </p:animEffect>
                                    <p:set>
                                      <p:cBhvr>
                                        <p:cTn id="16" dur="1" fill="hold">
                                          <p:stCondLst>
                                            <p:cond delay="3999"/>
                                          </p:stCondLst>
                                        </p:cTn>
                                        <p:tgtEl>
                                          <p:spTgt spid="43"/>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42"/>
                                        </p:tgtEl>
                                      </p:cBhvr>
                                    </p:animEffect>
                                    <p:set>
                                      <p:cBhvr>
                                        <p:cTn id="19" dur="1" fill="hold">
                                          <p:stCondLst>
                                            <p:cond delay="3999"/>
                                          </p:stCondLst>
                                        </p:cTn>
                                        <p:tgtEl>
                                          <p:spTgt spid="42"/>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46"/>
                                        </p:tgtEl>
                                      </p:cBhvr>
                                    </p:animEffect>
                                    <p:set>
                                      <p:cBhvr>
                                        <p:cTn id="22" dur="1" fill="hold">
                                          <p:stCondLst>
                                            <p:cond delay="3999"/>
                                          </p:stCondLst>
                                        </p:cTn>
                                        <p:tgtEl>
                                          <p:spTgt spid="46"/>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67"/>
                                        </p:tgtEl>
                                      </p:cBhvr>
                                    </p:animEffect>
                                    <p:set>
                                      <p:cBhvr>
                                        <p:cTn id="25" dur="1" fill="hold">
                                          <p:stCondLst>
                                            <p:cond delay="3999"/>
                                          </p:stCondLst>
                                        </p:cTn>
                                        <p:tgtEl>
                                          <p:spTgt spid="67"/>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4000"/>
                                        <p:tgtEl>
                                          <p:spTgt spid="68"/>
                                        </p:tgtEl>
                                      </p:cBhvr>
                                    </p:animEffect>
                                    <p:set>
                                      <p:cBhvr>
                                        <p:cTn id="28" dur="1" fill="hold">
                                          <p:stCondLst>
                                            <p:cond delay="3999"/>
                                          </p:stCondLst>
                                        </p:cTn>
                                        <p:tgtEl>
                                          <p:spTgt spid="68"/>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4000"/>
                                        <p:tgtEl>
                                          <p:spTgt spid="71"/>
                                        </p:tgtEl>
                                      </p:cBhvr>
                                    </p:animEffect>
                                    <p:set>
                                      <p:cBhvr>
                                        <p:cTn id="31" dur="1" fill="hold">
                                          <p:stCondLst>
                                            <p:cond delay="3999"/>
                                          </p:stCondLst>
                                        </p:cTn>
                                        <p:tgtEl>
                                          <p:spTgt spid="71"/>
                                        </p:tgtEl>
                                        <p:attrNameLst>
                                          <p:attrName>style.visibility</p:attrName>
                                        </p:attrNameLst>
                                      </p:cBhvr>
                                      <p:to>
                                        <p:strVal val="hidden"/>
                                      </p:to>
                                    </p:set>
                                  </p:childTnLst>
                                </p:cTn>
                              </p:par>
                              <p:par>
                                <p:cTn id="32" presetID="8" presetClass="exit" presetSubtype="16" fill="hold" nodeType="withEffect">
                                  <p:stCondLst>
                                    <p:cond delay="0"/>
                                  </p:stCondLst>
                                  <p:childTnLst>
                                    <p:animEffect transition="out" filter="diamond(in)">
                                      <p:cBhvr>
                                        <p:cTn id="33" dur="4000"/>
                                        <p:tgtEl>
                                          <p:spTgt spid="8"/>
                                        </p:tgtEl>
                                      </p:cBhvr>
                                    </p:animEffect>
                                    <p:set>
                                      <p:cBhvr>
                                        <p:cTn id="34" dur="1" fill="hold">
                                          <p:stCondLst>
                                            <p:cond delay="3999"/>
                                          </p:stCondLst>
                                        </p:cTn>
                                        <p:tgtEl>
                                          <p:spTgt spid="8"/>
                                        </p:tgtEl>
                                        <p:attrNameLst>
                                          <p:attrName>style.visibility</p:attrName>
                                        </p:attrNameLst>
                                      </p:cBhvr>
                                      <p:to>
                                        <p:strVal val="hidden"/>
                                      </p:to>
                                    </p:set>
                                  </p:childTnLst>
                                </p:cTn>
                              </p:par>
                              <p:par>
                                <p:cTn id="35" presetID="8" presetClass="exit" presetSubtype="16" fill="hold" nodeType="withEffect">
                                  <p:stCondLst>
                                    <p:cond delay="0"/>
                                  </p:stCondLst>
                                  <p:childTnLst>
                                    <p:animEffect transition="out" filter="diamond(in)">
                                      <p:cBhvr>
                                        <p:cTn id="36" dur="4000"/>
                                        <p:tgtEl>
                                          <p:spTgt spid="5"/>
                                        </p:tgtEl>
                                      </p:cBhvr>
                                    </p:animEffect>
                                    <p:set>
                                      <p:cBhvr>
                                        <p:cTn id="37" dur="1" fill="hold">
                                          <p:stCondLst>
                                            <p:cond delay="3999"/>
                                          </p:stCondLst>
                                        </p:cTn>
                                        <p:tgtEl>
                                          <p:spTgt spid="5"/>
                                        </p:tgtEl>
                                        <p:attrNameLst>
                                          <p:attrName>style.visibility</p:attrName>
                                        </p:attrNameLst>
                                      </p:cBhvr>
                                      <p:to>
                                        <p:strVal val="hidden"/>
                                      </p:to>
                                    </p:set>
                                  </p:childTnLst>
                                </p:cTn>
                              </p:par>
                              <p:par>
                                <p:cTn id="38" presetID="8" presetClass="exit" presetSubtype="16" fill="hold" nodeType="withEffect">
                                  <p:stCondLst>
                                    <p:cond delay="0"/>
                                  </p:stCondLst>
                                  <p:childTnLst>
                                    <p:animEffect transition="out" filter="diamond(in)">
                                      <p:cBhvr>
                                        <p:cTn id="39" dur="4000"/>
                                        <p:tgtEl>
                                          <p:spTgt spid="4"/>
                                        </p:tgtEl>
                                      </p:cBhvr>
                                    </p:animEffect>
                                    <p:set>
                                      <p:cBhvr>
                                        <p:cTn id="40" dur="1" fill="hold">
                                          <p:stCondLst>
                                            <p:cond delay="3999"/>
                                          </p:stCondLst>
                                        </p:cTn>
                                        <p:tgtEl>
                                          <p:spTgt spid="4"/>
                                        </p:tgtEl>
                                        <p:attrNameLst>
                                          <p:attrName>style.visibility</p:attrName>
                                        </p:attrNameLst>
                                      </p:cBhvr>
                                      <p:to>
                                        <p:strVal val="hidden"/>
                                      </p:to>
                                    </p:set>
                                  </p:childTnLst>
                                </p:cTn>
                              </p:par>
                              <p:par>
                                <p:cTn id="41" presetID="8" presetClass="exit" presetSubtype="16" fill="hold" nodeType="withEffect">
                                  <p:stCondLst>
                                    <p:cond delay="0"/>
                                  </p:stCondLst>
                                  <p:childTnLst>
                                    <p:animEffect transition="out" filter="diamond(in)">
                                      <p:cBhvr>
                                        <p:cTn id="42" dur="4000"/>
                                        <p:tgtEl>
                                          <p:spTgt spid="44"/>
                                        </p:tgtEl>
                                      </p:cBhvr>
                                    </p:animEffect>
                                    <p:set>
                                      <p:cBhvr>
                                        <p:cTn id="43" dur="1" fill="hold">
                                          <p:stCondLst>
                                            <p:cond delay="3999"/>
                                          </p:stCondLst>
                                        </p:cTn>
                                        <p:tgtEl>
                                          <p:spTgt spid="44"/>
                                        </p:tgtEl>
                                        <p:attrNameLst>
                                          <p:attrName>style.visibility</p:attrName>
                                        </p:attrNameLst>
                                      </p:cBhvr>
                                      <p:to>
                                        <p:strVal val="hidden"/>
                                      </p:to>
                                    </p:set>
                                  </p:childTnLst>
                                </p:cTn>
                              </p:par>
                              <p:par>
                                <p:cTn id="44" presetID="8" presetClass="exit" presetSubtype="16" fill="hold" nodeType="withEffect">
                                  <p:stCondLst>
                                    <p:cond delay="0"/>
                                  </p:stCondLst>
                                  <p:childTnLst>
                                    <p:animEffect transition="out" filter="diamond(in)">
                                      <p:cBhvr>
                                        <p:cTn id="45" dur="4000"/>
                                        <p:tgtEl>
                                          <p:spTgt spid="41"/>
                                        </p:tgtEl>
                                      </p:cBhvr>
                                    </p:animEffect>
                                    <p:set>
                                      <p:cBhvr>
                                        <p:cTn id="46" dur="1" fill="hold">
                                          <p:stCondLst>
                                            <p:cond delay="3999"/>
                                          </p:stCondLst>
                                        </p:cTn>
                                        <p:tgtEl>
                                          <p:spTgt spid="41"/>
                                        </p:tgtEl>
                                        <p:attrNameLst>
                                          <p:attrName>style.visibility</p:attrName>
                                        </p:attrNameLst>
                                      </p:cBhvr>
                                      <p:to>
                                        <p:strVal val="hidden"/>
                                      </p:to>
                                    </p:set>
                                  </p:childTnLst>
                                </p:cTn>
                              </p:par>
                              <p:par>
                                <p:cTn id="47" presetID="8" presetClass="exit" presetSubtype="16" fill="hold" nodeType="withEffect">
                                  <p:stCondLst>
                                    <p:cond delay="0"/>
                                  </p:stCondLst>
                                  <p:childTnLst>
                                    <p:animEffect transition="out" filter="diamond(in)">
                                      <p:cBhvr>
                                        <p:cTn id="48" dur="4000"/>
                                        <p:tgtEl>
                                          <p:spTgt spid="40"/>
                                        </p:tgtEl>
                                      </p:cBhvr>
                                    </p:animEffect>
                                    <p:set>
                                      <p:cBhvr>
                                        <p:cTn id="49" dur="1" fill="hold">
                                          <p:stCondLst>
                                            <p:cond delay="3999"/>
                                          </p:stCondLst>
                                        </p:cTn>
                                        <p:tgtEl>
                                          <p:spTgt spid="40"/>
                                        </p:tgtEl>
                                        <p:attrNameLst>
                                          <p:attrName>style.visibility</p:attrName>
                                        </p:attrNameLst>
                                      </p:cBhvr>
                                      <p:to>
                                        <p:strVal val="hidden"/>
                                      </p:to>
                                    </p:set>
                                  </p:childTnLst>
                                </p:cTn>
                              </p:par>
                              <p:par>
                                <p:cTn id="50" presetID="8" presetClass="exit" presetSubtype="16" fill="hold" nodeType="withEffect">
                                  <p:stCondLst>
                                    <p:cond delay="0"/>
                                  </p:stCondLst>
                                  <p:childTnLst>
                                    <p:animEffect transition="out" filter="diamond(in)">
                                      <p:cBhvr>
                                        <p:cTn id="51" dur="4000"/>
                                        <p:tgtEl>
                                          <p:spTgt spid="73"/>
                                        </p:tgtEl>
                                      </p:cBhvr>
                                    </p:animEffect>
                                    <p:set>
                                      <p:cBhvr>
                                        <p:cTn id="52" dur="1" fill="hold">
                                          <p:stCondLst>
                                            <p:cond delay="3999"/>
                                          </p:stCondLst>
                                        </p:cTn>
                                        <p:tgtEl>
                                          <p:spTgt spid="73"/>
                                        </p:tgtEl>
                                        <p:attrNameLst>
                                          <p:attrName>style.visibility</p:attrName>
                                        </p:attrNameLst>
                                      </p:cBhvr>
                                      <p:to>
                                        <p:strVal val="hidden"/>
                                      </p:to>
                                    </p:set>
                                  </p:childTnLst>
                                </p:cTn>
                              </p:par>
                              <p:par>
                                <p:cTn id="53" presetID="8" presetClass="exit" presetSubtype="16" fill="hold" nodeType="withEffect">
                                  <p:stCondLst>
                                    <p:cond delay="0"/>
                                  </p:stCondLst>
                                  <p:childTnLst>
                                    <p:animEffect transition="out" filter="diamond(in)">
                                      <p:cBhvr>
                                        <p:cTn id="54" dur="4000"/>
                                        <p:tgtEl>
                                          <p:spTgt spid="69"/>
                                        </p:tgtEl>
                                      </p:cBhvr>
                                    </p:animEffect>
                                    <p:set>
                                      <p:cBhvr>
                                        <p:cTn id="55" dur="1" fill="hold">
                                          <p:stCondLst>
                                            <p:cond delay="3999"/>
                                          </p:stCondLst>
                                        </p:cTn>
                                        <p:tgtEl>
                                          <p:spTgt spid="69"/>
                                        </p:tgtEl>
                                        <p:attrNameLst>
                                          <p:attrName>style.visibility</p:attrName>
                                        </p:attrNameLst>
                                      </p:cBhvr>
                                      <p:to>
                                        <p:strVal val="hidden"/>
                                      </p:to>
                                    </p:set>
                                  </p:childTnLst>
                                </p:cTn>
                              </p:par>
                              <p:par>
                                <p:cTn id="56" presetID="8" presetClass="exit" presetSubtype="16" fill="hold" nodeType="withEffect">
                                  <p:stCondLst>
                                    <p:cond delay="0"/>
                                  </p:stCondLst>
                                  <p:childTnLst>
                                    <p:animEffect transition="out" filter="diamond(in)">
                                      <p:cBhvr>
                                        <p:cTn id="57" dur="4000"/>
                                        <p:tgtEl>
                                          <p:spTgt spid="70"/>
                                        </p:tgtEl>
                                      </p:cBhvr>
                                    </p:animEffect>
                                    <p:set>
                                      <p:cBhvr>
                                        <p:cTn id="58" dur="1" fill="hold">
                                          <p:stCondLst>
                                            <p:cond delay="3999"/>
                                          </p:stCondLst>
                                        </p:cTn>
                                        <p:tgtEl>
                                          <p:spTgt spid="70"/>
                                        </p:tgtEl>
                                        <p:attrNameLst>
                                          <p:attrName>style.visibility</p:attrName>
                                        </p:attrNameLst>
                                      </p:cBhvr>
                                      <p:to>
                                        <p:strVal val="hidden"/>
                                      </p:to>
                                    </p:set>
                                  </p:childTnLst>
                                </p:cTn>
                              </p:par>
                              <p:par>
                                <p:cTn id="59" presetID="14" presetClass="entr" presetSubtype="5" fill="hold" nodeType="withEffect">
                                  <p:stCondLst>
                                    <p:cond delay="0"/>
                                  </p:stCondLst>
                                  <p:childTnLst>
                                    <p:set>
                                      <p:cBhvr>
                                        <p:cTn id="60" dur="1" fill="hold">
                                          <p:stCondLst>
                                            <p:cond delay="0"/>
                                          </p:stCondLst>
                                        </p:cTn>
                                        <p:tgtEl>
                                          <p:spTgt spid="38914"/>
                                        </p:tgtEl>
                                        <p:attrNameLst>
                                          <p:attrName>style.visibility</p:attrName>
                                        </p:attrNameLst>
                                      </p:cBhvr>
                                      <p:to>
                                        <p:strVal val="visible"/>
                                      </p:to>
                                    </p:set>
                                    <p:animEffect transition="in" filter="randombar(vertical)">
                                      <p:cBhvr>
                                        <p:cTn id="61" dur="4000"/>
                                        <p:tgtEl>
                                          <p:spTgt spid="38914"/>
                                        </p:tgtEl>
                                      </p:cBhvr>
                                    </p:animEffect>
                                  </p:childTnLst>
                                </p:cTn>
                              </p:par>
                            </p:childTnLst>
                          </p:cTn>
                        </p:par>
                        <p:par>
                          <p:cTn id="62" fill="hold">
                            <p:stCondLst>
                              <p:cond delay="4000"/>
                            </p:stCondLst>
                            <p:childTnLst>
                              <p:par>
                                <p:cTn id="63" presetID="40" presetClass="entr" presetSubtype="0" fill="hold" grpId="0" nodeType="afterEffect">
                                  <p:stCondLst>
                                    <p:cond delay="0"/>
                                  </p:stCondLst>
                                  <p:iterate type="lt">
                                    <p:tmPct val="10000"/>
                                  </p:iterate>
                                  <p:childTnLst>
                                    <p:set>
                                      <p:cBhvr>
                                        <p:cTn id="64" dur="1" fill="hold">
                                          <p:stCondLst>
                                            <p:cond delay="0"/>
                                          </p:stCondLst>
                                        </p:cTn>
                                        <p:tgtEl>
                                          <p:spTgt spid="22"/>
                                        </p:tgtEl>
                                        <p:attrNameLst>
                                          <p:attrName>style.visibility</p:attrName>
                                        </p:attrNameLst>
                                      </p:cBhvr>
                                      <p:to>
                                        <p:strVal val="visible"/>
                                      </p:to>
                                    </p:set>
                                    <p:animEffect transition="in" filter="fade">
                                      <p:cBhvr>
                                        <p:cTn id="65" dur="1000"/>
                                        <p:tgtEl>
                                          <p:spTgt spid="22"/>
                                        </p:tgtEl>
                                      </p:cBhvr>
                                    </p:animEffect>
                                    <p:anim calcmode="lin" valueType="num">
                                      <p:cBhvr>
                                        <p:cTn id="66" dur="1000" fill="hold"/>
                                        <p:tgtEl>
                                          <p:spTgt spid="22"/>
                                        </p:tgtEl>
                                        <p:attrNameLst>
                                          <p:attrName>ppt_x</p:attrName>
                                        </p:attrNameLst>
                                      </p:cBhvr>
                                      <p:tavLst>
                                        <p:tav tm="0">
                                          <p:val>
                                            <p:strVal val="#ppt_x-.1"/>
                                          </p:val>
                                        </p:tav>
                                        <p:tav tm="100000">
                                          <p:val>
                                            <p:strVal val="#ppt_x"/>
                                          </p:val>
                                        </p:tav>
                                      </p:tavLst>
                                    </p:anim>
                                    <p:anim calcmode="lin" valueType="num">
                                      <p:cBhvr>
                                        <p:cTn id="67"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1 Imagen" descr="5"/>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2" y="0"/>
            <a:ext cx="2268537" cy="1794510"/>
          </a:xfrm>
          <a:prstGeom prst="rect">
            <a:avLst/>
          </a:prstGeom>
          <a:solidFill>
            <a:schemeClr val="bg1"/>
          </a:solid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0"/>
            <a:ext cx="2303463" cy="1794510"/>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8" y="0"/>
            <a:ext cx="2232025" cy="1794510"/>
          </a:xfrm>
          <a:prstGeom prst="rect">
            <a:avLst/>
          </a:prstGeom>
          <a:solidFill>
            <a:schemeClr val="bg1"/>
          </a:solidFill>
          <a:ln w="9525">
            <a:noFill/>
            <a:miter lim="800000"/>
            <a:headEnd/>
            <a:tailEnd/>
          </a:ln>
        </p:spPr>
      </p:pic>
      <p:pic>
        <p:nvPicPr>
          <p:cNvPr id="10" name="9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3" y="0"/>
            <a:ext cx="2339975" cy="1794510"/>
          </a:xfrm>
          <a:prstGeom prst="rect">
            <a:avLst/>
          </a:prstGeom>
          <a:solidFill>
            <a:schemeClr val="bg1"/>
          </a:solidFill>
          <a:ln w="9525">
            <a:noFill/>
            <a:miter lim="800000"/>
            <a:headEnd/>
            <a:tailEnd/>
          </a:ln>
        </p:spPr>
      </p:pic>
      <p:pic>
        <p:nvPicPr>
          <p:cNvPr id="27" name="2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1794511"/>
            <a:ext cx="2268534" cy="1684497"/>
          </a:xfrm>
          <a:prstGeom prst="rect">
            <a:avLst/>
          </a:prstGeom>
          <a:solidFill>
            <a:schemeClr val="bg1"/>
          </a:solidFill>
          <a:ln w="9525">
            <a:noFill/>
            <a:miter lim="800000"/>
            <a:headEnd/>
            <a:tailEnd/>
          </a:ln>
        </p:spPr>
      </p:pic>
      <p:pic>
        <p:nvPicPr>
          <p:cNvPr id="28" name="2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99993" y="1794511"/>
            <a:ext cx="2375474" cy="1684497"/>
          </a:xfrm>
          <a:prstGeom prst="rect">
            <a:avLst/>
          </a:prstGeom>
          <a:solidFill>
            <a:schemeClr val="bg1"/>
          </a:solidFill>
          <a:ln w="9525">
            <a:noFill/>
            <a:miter lim="800000"/>
            <a:headEnd/>
            <a:tailEnd/>
          </a:ln>
        </p:spPr>
      </p:pic>
      <p:pic>
        <p:nvPicPr>
          <p:cNvPr id="33" name="3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5" y="1794511"/>
            <a:ext cx="2222500" cy="1684497"/>
          </a:xfrm>
          <a:prstGeom prst="rect">
            <a:avLst/>
          </a:prstGeom>
          <a:solidFill>
            <a:schemeClr val="bg1"/>
          </a:solidFill>
          <a:ln w="9525">
            <a:noFill/>
            <a:miter lim="800000"/>
            <a:headEnd/>
            <a:tailEnd/>
          </a:ln>
        </p:spPr>
      </p:pic>
      <p:pic>
        <p:nvPicPr>
          <p:cNvPr id="34" name="33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4763" y="1794511"/>
            <a:ext cx="2344738" cy="1684497"/>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3479008"/>
            <a:ext cx="2268534" cy="1664493"/>
          </a:xfrm>
          <a:prstGeom prst="rect">
            <a:avLst/>
          </a:prstGeom>
          <a:solidFill>
            <a:schemeClr val="bg1"/>
          </a:solidFill>
          <a:ln w="9525">
            <a:noFill/>
            <a:miter lim="800000"/>
            <a:headEnd/>
            <a:tailEnd/>
          </a:ln>
        </p:spPr>
      </p:pic>
      <p:pic>
        <p:nvPicPr>
          <p:cNvPr id="60" name="5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3479008"/>
            <a:ext cx="2303463" cy="1664493"/>
          </a:xfrm>
          <a:prstGeom prst="rect">
            <a:avLst/>
          </a:prstGeom>
          <a:solidFill>
            <a:schemeClr val="bg1"/>
          </a:solidFill>
          <a:ln w="9525">
            <a:noFill/>
            <a:miter lim="800000"/>
            <a:headEnd/>
            <a:tailEnd/>
          </a:ln>
        </p:spPr>
      </p:pic>
      <p:pic>
        <p:nvPicPr>
          <p:cNvPr id="65" name="6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8" y="3479008"/>
            <a:ext cx="2232025" cy="1664493"/>
          </a:xfrm>
          <a:prstGeom prst="rect">
            <a:avLst/>
          </a:prstGeom>
          <a:solidFill>
            <a:schemeClr val="bg1"/>
          </a:solidFill>
          <a:ln w="9525">
            <a:noFill/>
            <a:miter lim="800000"/>
            <a:headEnd/>
            <a:tailEnd/>
          </a:ln>
        </p:spPr>
      </p:pic>
      <p:pic>
        <p:nvPicPr>
          <p:cNvPr id="66" name="65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4763" y="3479008"/>
            <a:ext cx="2344738" cy="1664493"/>
          </a:xfrm>
          <a:prstGeom prst="rect">
            <a:avLst/>
          </a:prstGeom>
          <a:solidFill>
            <a:schemeClr val="bg1"/>
          </a:solidFill>
          <a:ln w="9525">
            <a:noFill/>
            <a:miter lim="800000"/>
            <a:headEnd/>
            <a:tailEnd/>
          </a:ln>
        </p:spPr>
      </p:pic>
      <p:sp>
        <p:nvSpPr>
          <p:cNvPr id="16" name="15 CuadroTexto"/>
          <p:cNvSpPr txBox="1"/>
          <p:nvPr/>
        </p:nvSpPr>
        <p:spPr>
          <a:xfrm>
            <a:off x="611560"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sonidos parecía venir del otro lado de un muro así que decidieron picar para ver que había allí detrás. Y lo que encontraron les dejó helada la sangre: el cadáver de una persona que al parecer había sido emparedada.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honeycomb/>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4000"/>
                                        <p:tgtEl>
                                          <p:spTgt spid="34"/>
                                        </p:tgtEl>
                                      </p:cBhvr>
                                    </p:animEffect>
                                    <p:set>
                                      <p:cBhvr>
                                        <p:cTn id="19" dur="1" fill="hold">
                                          <p:stCondLst>
                                            <p:cond delay="3999"/>
                                          </p:stCondLst>
                                        </p:cTn>
                                        <p:tgtEl>
                                          <p:spTgt spid="34"/>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4000"/>
                                        <p:tgtEl>
                                          <p:spTgt spid="33"/>
                                        </p:tgtEl>
                                      </p:cBhvr>
                                    </p:animEffect>
                                    <p:set>
                                      <p:cBhvr>
                                        <p:cTn id="22" dur="1" fill="hold">
                                          <p:stCondLst>
                                            <p:cond delay="3999"/>
                                          </p:stCondLst>
                                        </p:cTn>
                                        <p:tgtEl>
                                          <p:spTgt spid="33"/>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4000"/>
                                        <p:tgtEl>
                                          <p:spTgt spid="28"/>
                                        </p:tgtEl>
                                      </p:cBhvr>
                                    </p:animEffect>
                                    <p:set>
                                      <p:cBhvr>
                                        <p:cTn id="25" dur="1" fill="hold">
                                          <p:stCondLst>
                                            <p:cond delay="3999"/>
                                          </p:stCondLst>
                                        </p:cTn>
                                        <p:tgtEl>
                                          <p:spTgt spid="28"/>
                                        </p:tgtEl>
                                        <p:attrNameLst>
                                          <p:attrName>style.visibility</p:attrName>
                                        </p:attrNameLst>
                                      </p:cBhvr>
                                      <p:to>
                                        <p:strVal val="hidden"/>
                                      </p:to>
                                    </p:set>
                                  </p:childTnLst>
                                </p:cTn>
                              </p:par>
                              <p:par>
                                <p:cTn id="26" presetID="18" presetClass="exit" presetSubtype="6" fill="hold" nodeType="withEffect">
                                  <p:stCondLst>
                                    <p:cond delay="0"/>
                                  </p:stCondLst>
                                  <p:childTnLst>
                                    <p:animEffect transition="out" filter="strips(downRight)">
                                      <p:cBhvr>
                                        <p:cTn id="27" dur="4000"/>
                                        <p:tgtEl>
                                          <p:spTgt spid="27"/>
                                        </p:tgtEl>
                                      </p:cBhvr>
                                    </p:animEffect>
                                    <p:set>
                                      <p:cBhvr>
                                        <p:cTn id="28" dur="1" fill="hold">
                                          <p:stCondLst>
                                            <p:cond delay="3999"/>
                                          </p:stCondLst>
                                        </p:cTn>
                                        <p:tgtEl>
                                          <p:spTgt spid="27"/>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4000"/>
                                        <p:tgtEl>
                                          <p:spTgt spid="66"/>
                                        </p:tgtEl>
                                      </p:cBhvr>
                                    </p:animEffect>
                                    <p:set>
                                      <p:cBhvr>
                                        <p:cTn id="31" dur="1" fill="hold">
                                          <p:stCondLst>
                                            <p:cond delay="3999"/>
                                          </p:stCondLst>
                                        </p:cTn>
                                        <p:tgtEl>
                                          <p:spTgt spid="66"/>
                                        </p:tgtEl>
                                        <p:attrNameLst>
                                          <p:attrName>style.visibility</p:attrName>
                                        </p:attrNameLst>
                                      </p:cBhvr>
                                      <p:to>
                                        <p:strVal val="hidden"/>
                                      </p:to>
                                    </p:set>
                                  </p:childTnLst>
                                </p:cTn>
                              </p:par>
                              <p:par>
                                <p:cTn id="32" presetID="18" presetClass="exit" presetSubtype="6" fill="hold" nodeType="withEffect">
                                  <p:stCondLst>
                                    <p:cond delay="0"/>
                                  </p:stCondLst>
                                  <p:childTnLst>
                                    <p:animEffect transition="out" filter="strips(downRight)">
                                      <p:cBhvr>
                                        <p:cTn id="33" dur="4000"/>
                                        <p:tgtEl>
                                          <p:spTgt spid="65"/>
                                        </p:tgtEl>
                                      </p:cBhvr>
                                    </p:animEffect>
                                    <p:set>
                                      <p:cBhvr>
                                        <p:cTn id="34" dur="1" fill="hold">
                                          <p:stCondLst>
                                            <p:cond delay="3999"/>
                                          </p:stCondLst>
                                        </p:cTn>
                                        <p:tgtEl>
                                          <p:spTgt spid="65"/>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4000"/>
                                        <p:tgtEl>
                                          <p:spTgt spid="60"/>
                                        </p:tgtEl>
                                      </p:cBhvr>
                                    </p:animEffect>
                                    <p:set>
                                      <p:cBhvr>
                                        <p:cTn id="37" dur="1" fill="hold">
                                          <p:stCondLst>
                                            <p:cond delay="3999"/>
                                          </p:stCondLst>
                                        </p:cTn>
                                        <p:tgtEl>
                                          <p:spTgt spid="60"/>
                                        </p:tgtEl>
                                        <p:attrNameLst>
                                          <p:attrName>style.visibility</p:attrName>
                                        </p:attrNameLst>
                                      </p:cBhvr>
                                      <p:to>
                                        <p:strVal val="hidden"/>
                                      </p:to>
                                    </p:set>
                                  </p:childTnLst>
                                </p:cTn>
                              </p:par>
                              <p:par>
                                <p:cTn id="38" presetID="18" presetClass="exit" presetSubtype="6" fill="hold" nodeType="withEffect">
                                  <p:stCondLst>
                                    <p:cond delay="0"/>
                                  </p:stCondLst>
                                  <p:childTnLst>
                                    <p:animEffect transition="out" filter="strips(downRight)">
                                      <p:cBhvr>
                                        <p:cTn id="39" dur="4000"/>
                                        <p:tgtEl>
                                          <p:spTgt spid="59"/>
                                        </p:tgtEl>
                                      </p:cBhvr>
                                    </p:animEffect>
                                    <p:set>
                                      <p:cBhvr>
                                        <p:cTn id="40" dur="1" fill="hold">
                                          <p:stCondLst>
                                            <p:cond delay="3999"/>
                                          </p:stCondLst>
                                        </p:cTn>
                                        <p:tgtEl>
                                          <p:spTgt spid="59"/>
                                        </p:tgtEl>
                                        <p:attrNameLst>
                                          <p:attrName>style.visibility</p:attrName>
                                        </p:attrNameLst>
                                      </p:cBhvr>
                                      <p:to>
                                        <p:strVal val="hidden"/>
                                      </p:to>
                                    </p:set>
                                  </p:childTnLst>
                                </p:cTn>
                              </p:par>
                              <p:par>
                                <p:cTn id="41" presetID="6" presetClass="entr" presetSubtype="32" fill="hold" nodeType="withEffect">
                                  <p:stCondLst>
                                    <p:cond delay="0"/>
                                  </p:stCondLst>
                                  <p:childTnLst>
                                    <p:set>
                                      <p:cBhvr>
                                        <p:cTn id="42" dur="1" fill="hold">
                                          <p:stCondLst>
                                            <p:cond delay="0"/>
                                          </p:stCondLst>
                                        </p:cTn>
                                        <p:tgtEl>
                                          <p:spTgt spid="34818"/>
                                        </p:tgtEl>
                                        <p:attrNameLst>
                                          <p:attrName>style.visibility</p:attrName>
                                        </p:attrNameLst>
                                      </p:cBhvr>
                                      <p:to>
                                        <p:strVal val="visible"/>
                                      </p:to>
                                    </p:set>
                                    <p:animEffect transition="in" filter="circle(out)">
                                      <p:cBhvr>
                                        <p:cTn id="43" dur="4000"/>
                                        <p:tgtEl>
                                          <p:spTgt spid="34818"/>
                                        </p:tgtEl>
                                      </p:cBhvr>
                                    </p:animEffect>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1"/>
                                          </p:val>
                                        </p:tav>
                                        <p:tav tm="100000">
                                          <p:val>
                                            <p:strVal val="#ppt_x"/>
                                          </p:val>
                                        </p:tav>
                                      </p:tavLst>
                                    </p:anim>
                                    <p:anim calcmode="lin" valueType="num">
                                      <p:cBhvr>
                                        <p:cTn id="4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818001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p818001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p818001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estación de Pacífico se puede visitar la Nave de Motores. Se construyó con el fin de solventar las posibles insuficiencias de suministro eléctrico y prestar un mejor servicio a la red de Metro. Se trata de una central que podía transformar la corriente eléctrica suministrada por las compañías y generar su propia energía.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9000">
        <p15:prstTrans prst="wind"/>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1 Imagen" descr="mano-leopardo1"/>
          <p:cNvPicPr>
            <a:picLocks noGrp="1" noChangeAspect="1"/>
          </p:cNvPicPr>
          <p:nvPr isPhoto="1"/>
        </p:nvPicPr>
        <p:blipFill>
          <a:blip r:embed="rId2" cstate="print"/>
          <a:stretch>
            <a:fillRect/>
          </a:stretch>
        </p:blipFill>
        <p:spPr bwMode="auto">
          <a:xfrm>
            <a:off x="0" y="0"/>
            <a:ext cx="9144000" cy="5108522"/>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41" y="0"/>
            <a:ext cx="2232025" cy="1664494"/>
          </a:xfrm>
          <a:prstGeom prst="rect">
            <a:avLst/>
          </a:prstGeom>
          <a:solidFill>
            <a:schemeClr val="bg1"/>
          </a:solidFill>
          <a:ln w="9525">
            <a:noFill/>
            <a:miter lim="800000"/>
            <a:headEnd/>
            <a:tailEnd/>
          </a:ln>
        </p:spPr>
      </p:pic>
      <p:pic>
        <p:nvPicPr>
          <p:cNvPr id="5" name="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3" y="0"/>
            <a:ext cx="2195513" cy="1664494"/>
          </a:xfrm>
          <a:prstGeom prst="rect">
            <a:avLst/>
          </a:prstGeom>
          <a:solidFill>
            <a:schemeClr val="bg1"/>
          </a:solidFill>
          <a:ln w="9525">
            <a:noFill/>
            <a:miter lim="800000"/>
            <a:headEnd/>
            <a:tailEnd/>
          </a:ln>
        </p:spPr>
      </p:pic>
      <p:pic>
        <p:nvPicPr>
          <p:cNvPr id="12" name="11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41" y="1728788"/>
            <a:ext cx="2232025" cy="1685925"/>
          </a:xfrm>
          <a:prstGeom prst="rect">
            <a:avLst/>
          </a:prstGeom>
          <a:solidFill>
            <a:schemeClr val="bg1"/>
          </a:solidFill>
          <a:ln w="9525">
            <a:noFill/>
            <a:miter lim="800000"/>
            <a:headEnd/>
            <a:tailEnd/>
          </a:ln>
        </p:spPr>
      </p:pic>
      <p:pic>
        <p:nvPicPr>
          <p:cNvPr id="13" name="1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2700" y="1728788"/>
            <a:ext cx="2208213" cy="1685925"/>
          </a:xfrm>
          <a:prstGeom prst="rect">
            <a:avLst/>
          </a:prstGeom>
          <a:solidFill>
            <a:schemeClr val="bg1"/>
          </a:solidFill>
          <a:ln w="9525">
            <a:noFill/>
            <a:miter lim="800000"/>
            <a:headEnd/>
            <a:tailEnd/>
          </a:ln>
        </p:spPr>
      </p:pic>
      <p:pic>
        <p:nvPicPr>
          <p:cNvPr id="18" name="1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41" y="3479008"/>
            <a:ext cx="2232025" cy="1664493"/>
          </a:xfrm>
          <a:prstGeom prst="rect">
            <a:avLst/>
          </a:prstGeom>
          <a:solidFill>
            <a:schemeClr val="bg1"/>
          </a:solidFill>
          <a:ln w="9525">
            <a:noFill/>
            <a:miter lim="800000"/>
            <a:headEnd/>
            <a:tailEnd/>
          </a:ln>
        </p:spPr>
      </p:pic>
      <p:pic>
        <p:nvPicPr>
          <p:cNvPr id="19" name="1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2700" y="3479007"/>
            <a:ext cx="2208213" cy="1660208"/>
          </a:xfrm>
          <a:prstGeom prst="rect">
            <a:avLst/>
          </a:prstGeom>
          <a:solidFill>
            <a:schemeClr val="bg1"/>
          </a:solidFill>
          <a:ln w="9525">
            <a:noFill/>
            <a:miter lim="800000"/>
            <a:headEnd/>
            <a:tailEnd/>
          </a:ln>
        </p:spPr>
      </p:pic>
      <p:pic>
        <p:nvPicPr>
          <p:cNvPr id="52" name="51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0"/>
            <a:ext cx="2268537" cy="1664494"/>
          </a:xfrm>
          <a:prstGeom prst="rect">
            <a:avLst/>
          </a:prstGeom>
          <a:solidFill>
            <a:schemeClr val="bg1"/>
          </a:solidFill>
          <a:ln w="9525">
            <a:noFill/>
            <a:miter lim="800000"/>
            <a:headEnd/>
            <a:tailEnd/>
          </a:ln>
        </p:spPr>
      </p:pic>
      <p:pic>
        <p:nvPicPr>
          <p:cNvPr id="53" name="5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0"/>
            <a:ext cx="2232025" cy="1664494"/>
          </a:xfrm>
          <a:prstGeom prst="rect">
            <a:avLst/>
          </a:prstGeom>
          <a:solidFill>
            <a:schemeClr val="bg1"/>
          </a:solidFill>
          <a:ln w="9525">
            <a:noFill/>
            <a:miter lim="800000"/>
            <a:headEnd/>
            <a:tailEnd/>
          </a:ln>
        </p:spPr>
      </p:pic>
      <p:pic>
        <p:nvPicPr>
          <p:cNvPr id="60" name="59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1728788"/>
            <a:ext cx="2243137" cy="1685925"/>
          </a:xfrm>
          <a:prstGeom prst="rect">
            <a:avLst/>
          </a:prstGeom>
          <a:solidFill>
            <a:schemeClr val="bg1"/>
          </a:solidFill>
          <a:ln w="9525">
            <a:noFill/>
            <a:miter lim="800000"/>
            <a:headEnd/>
            <a:tailEnd/>
          </a:ln>
        </p:spPr>
      </p:pic>
      <p:pic>
        <p:nvPicPr>
          <p:cNvPr id="61" name="6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1728788"/>
            <a:ext cx="2232025" cy="1685925"/>
          </a:xfrm>
          <a:prstGeom prst="rect">
            <a:avLst/>
          </a:prstGeom>
          <a:solidFill>
            <a:schemeClr val="bg1"/>
          </a:solidFill>
          <a:ln w="9525">
            <a:noFill/>
            <a:miter lim="800000"/>
            <a:headEnd/>
            <a:tailEnd/>
          </a:ln>
        </p:spPr>
      </p:pic>
      <p:pic>
        <p:nvPicPr>
          <p:cNvPr id="66" name="65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3479007"/>
            <a:ext cx="2243137" cy="1660208"/>
          </a:xfrm>
          <a:prstGeom prst="rect">
            <a:avLst/>
          </a:prstGeom>
          <a:solidFill>
            <a:schemeClr val="bg1"/>
          </a:solidFill>
          <a:ln w="9525">
            <a:noFill/>
            <a:miter lim="800000"/>
            <a:headEnd/>
            <a:tailEnd/>
          </a:ln>
        </p:spPr>
      </p:pic>
      <p:pic>
        <p:nvPicPr>
          <p:cNvPr id="67" name="6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3479008"/>
            <a:ext cx="2232025" cy="1664493"/>
          </a:xfrm>
          <a:prstGeom prst="rect">
            <a:avLst/>
          </a:prstGeom>
          <a:solidFill>
            <a:schemeClr val="bg1"/>
          </a:solidFill>
          <a:ln w="9525">
            <a:noFill/>
            <a:miter lim="800000"/>
            <a:headEnd/>
            <a:tailEnd/>
          </a:ln>
        </p:spPr>
      </p:pic>
      <p:sp>
        <p:nvSpPr>
          <p:cNvPr id="15" name="14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Metro de Madrid alberga hallazgos arqueológicos en varias de sus estaciones. Por ejemplo, en la estación de Ópera, durante unas obras de remodelación en 2009, se encontraron restos de la </a:t>
            </a:r>
            <a:r>
              <a:rPr lang="es-ES" b="1" i="1" dirty="0" smtClean="0">
                <a:effectLst>
                  <a:glow rad="101600">
                    <a:srgbClr val="C00000">
                      <a:alpha val="60000"/>
                    </a:srgbClr>
                  </a:glow>
                  <a:outerShdw blurRad="38100" dist="38100" dir="2700000" algn="tl">
                    <a:srgbClr val="000000">
                      <a:alpha val="43137"/>
                    </a:srgbClr>
                  </a:outerShdw>
                </a:effectLst>
              </a:rPr>
              <a:t>antigua Fuente de los Caños del Peral</a:t>
            </a:r>
            <a:r>
              <a:rPr lang="es-ES" i="1" dirty="0" smtClean="0">
                <a:effectLst>
                  <a:glow rad="101600">
                    <a:srgbClr val="C00000">
                      <a:alpha val="60000"/>
                    </a:srgbClr>
                  </a:glow>
                  <a:outerShdw blurRad="38100" dist="38100" dir="2700000" algn="tl">
                    <a:srgbClr val="000000">
                      <a:alpha val="43137"/>
                    </a:srgbClr>
                  </a:outerShdw>
                </a:effectLst>
              </a:rPr>
              <a:t>, una estructura del siglo XVI que ahora se puede visitar en el vestíbulo de la estación.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ferris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3"/>
                                        </p:tgtEl>
                                      </p:cBhvr>
                                    </p:animEffect>
                                    <p:set>
                                      <p:cBhvr>
                                        <p:cTn id="10" dur="1" fill="hold">
                                          <p:stCondLst>
                                            <p:cond delay="3999"/>
                                          </p:stCondLst>
                                        </p:cTn>
                                        <p:tgtEl>
                                          <p:spTgt spid="13"/>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9"/>
                                        </p:tgtEl>
                                      </p:cBhvr>
                                    </p:animEffect>
                                    <p:set>
                                      <p:cBhvr>
                                        <p:cTn id="13" dur="1" fill="hold">
                                          <p:stCondLst>
                                            <p:cond delay="3999"/>
                                          </p:stCondLst>
                                        </p:cTn>
                                        <p:tgtEl>
                                          <p:spTgt spid="19"/>
                                        </p:tgtEl>
                                        <p:attrNameLst>
                                          <p:attrName>style.visibility</p:attrName>
                                        </p:attrNameLst>
                                      </p:cBhvr>
                                      <p:to>
                                        <p:strVal val="hidden"/>
                                      </p:to>
                                    </p:set>
                                  </p:childTnLst>
                                </p:cTn>
                              </p:par>
                              <p:par>
                                <p:cTn id="14" presetID="4" presetClass="exit" presetSubtype="16" fill="hold" nodeType="withEffect">
                                  <p:stCondLst>
                                    <p:cond delay="0"/>
                                  </p:stCondLst>
                                  <p:childTnLst>
                                    <p:animEffect transition="out" filter="box(in)">
                                      <p:cBhvr>
                                        <p:cTn id="15" dur="4000"/>
                                        <p:tgtEl>
                                          <p:spTgt spid="4"/>
                                        </p:tgtEl>
                                      </p:cBhvr>
                                    </p:animEffect>
                                    <p:set>
                                      <p:cBhvr>
                                        <p:cTn id="16" dur="1" fill="hold">
                                          <p:stCondLst>
                                            <p:cond delay="3999"/>
                                          </p:stCondLst>
                                        </p:cTn>
                                        <p:tgtEl>
                                          <p:spTgt spid="4"/>
                                        </p:tgtEl>
                                        <p:attrNameLst>
                                          <p:attrName>style.visibility</p:attrName>
                                        </p:attrNameLst>
                                      </p:cBhvr>
                                      <p:to>
                                        <p:strVal val="hidden"/>
                                      </p:to>
                                    </p:set>
                                  </p:childTnLst>
                                </p:cTn>
                              </p:par>
                              <p:par>
                                <p:cTn id="17" presetID="4" presetClass="exit" presetSubtype="16" fill="hold" nodeType="withEffect">
                                  <p:stCondLst>
                                    <p:cond delay="0"/>
                                  </p:stCondLst>
                                  <p:childTnLst>
                                    <p:animEffect transition="out" filter="box(in)">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4" presetClass="exit" presetSubtype="16" fill="hold" nodeType="withEffect">
                                  <p:stCondLst>
                                    <p:cond delay="0"/>
                                  </p:stCondLst>
                                  <p:childTnLst>
                                    <p:animEffect transition="out" filter="box(in)">
                                      <p:cBhvr>
                                        <p:cTn id="21" dur="4000"/>
                                        <p:tgtEl>
                                          <p:spTgt spid="18"/>
                                        </p:tgtEl>
                                      </p:cBhvr>
                                    </p:animEffect>
                                    <p:set>
                                      <p:cBhvr>
                                        <p:cTn id="22" dur="1" fill="hold">
                                          <p:stCondLst>
                                            <p:cond delay="3999"/>
                                          </p:stCondLst>
                                        </p:cTn>
                                        <p:tgtEl>
                                          <p:spTgt spid="18"/>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53"/>
                                        </p:tgtEl>
                                      </p:cBhvr>
                                    </p:animEffect>
                                    <p:set>
                                      <p:cBhvr>
                                        <p:cTn id="25" dur="1" fill="hold">
                                          <p:stCondLst>
                                            <p:cond delay="3999"/>
                                          </p:stCondLst>
                                        </p:cTn>
                                        <p:tgtEl>
                                          <p:spTgt spid="53"/>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4000"/>
                                        <p:tgtEl>
                                          <p:spTgt spid="61"/>
                                        </p:tgtEl>
                                      </p:cBhvr>
                                    </p:animEffect>
                                    <p:set>
                                      <p:cBhvr>
                                        <p:cTn id="28" dur="1" fill="hold">
                                          <p:stCondLst>
                                            <p:cond delay="3999"/>
                                          </p:stCondLst>
                                        </p:cTn>
                                        <p:tgtEl>
                                          <p:spTgt spid="61"/>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4000"/>
                                        <p:tgtEl>
                                          <p:spTgt spid="67"/>
                                        </p:tgtEl>
                                      </p:cBhvr>
                                    </p:animEffect>
                                    <p:set>
                                      <p:cBhvr>
                                        <p:cTn id="31" dur="1" fill="hold">
                                          <p:stCondLst>
                                            <p:cond delay="3999"/>
                                          </p:stCondLst>
                                        </p:cTn>
                                        <p:tgtEl>
                                          <p:spTgt spid="67"/>
                                        </p:tgtEl>
                                        <p:attrNameLst>
                                          <p:attrName>style.visibility</p:attrName>
                                        </p:attrNameLst>
                                      </p:cBhvr>
                                      <p:to>
                                        <p:strVal val="hidden"/>
                                      </p:to>
                                    </p:set>
                                  </p:childTnLst>
                                </p:cTn>
                              </p:par>
                              <p:par>
                                <p:cTn id="32" presetID="4" presetClass="exit" presetSubtype="16" fill="hold" nodeType="withEffect">
                                  <p:stCondLst>
                                    <p:cond delay="0"/>
                                  </p:stCondLst>
                                  <p:childTnLst>
                                    <p:animEffect transition="out" filter="box(in)">
                                      <p:cBhvr>
                                        <p:cTn id="33" dur="4000"/>
                                        <p:tgtEl>
                                          <p:spTgt spid="52"/>
                                        </p:tgtEl>
                                      </p:cBhvr>
                                    </p:animEffect>
                                    <p:set>
                                      <p:cBhvr>
                                        <p:cTn id="34" dur="1" fill="hold">
                                          <p:stCondLst>
                                            <p:cond delay="3999"/>
                                          </p:stCondLst>
                                        </p:cTn>
                                        <p:tgtEl>
                                          <p:spTgt spid="52"/>
                                        </p:tgtEl>
                                        <p:attrNameLst>
                                          <p:attrName>style.visibility</p:attrName>
                                        </p:attrNameLst>
                                      </p:cBhvr>
                                      <p:to>
                                        <p:strVal val="hidden"/>
                                      </p:to>
                                    </p:set>
                                  </p:childTnLst>
                                </p:cTn>
                              </p:par>
                              <p:par>
                                <p:cTn id="35" presetID="4" presetClass="exit" presetSubtype="16" fill="hold" nodeType="withEffect">
                                  <p:stCondLst>
                                    <p:cond delay="0"/>
                                  </p:stCondLst>
                                  <p:childTnLst>
                                    <p:animEffect transition="out" filter="box(in)">
                                      <p:cBhvr>
                                        <p:cTn id="36" dur="4000"/>
                                        <p:tgtEl>
                                          <p:spTgt spid="60"/>
                                        </p:tgtEl>
                                      </p:cBhvr>
                                    </p:animEffect>
                                    <p:set>
                                      <p:cBhvr>
                                        <p:cTn id="37" dur="1" fill="hold">
                                          <p:stCondLst>
                                            <p:cond delay="3999"/>
                                          </p:stCondLst>
                                        </p:cTn>
                                        <p:tgtEl>
                                          <p:spTgt spid="60"/>
                                        </p:tgtEl>
                                        <p:attrNameLst>
                                          <p:attrName>style.visibility</p:attrName>
                                        </p:attrNameLst>
                                      </p:cBhvr>
                                      <p:to>
                                        <p:strVal val="hidden"/>
                                      </p:to>
                                    </p:set>
                                  </p:childTnLst>
                                </p:cTn>
                              </p:par>
                              <p:par>
                                <p:cTn id="38" presetID="4" presetClass="exit" presetSubtype="16" fill="hold" nodeType="withEffect">
                                  <p:stCondLst>
                                    <p:cond delay="0"/>
                                  </p:stCondLst>
                                  <p:childTnLst>
                                    <p:animEffect transition="out" filter="box(in)">
                                      <p:cBhvr>
                                        <p:cTn id="39" dur="4000"/>
                                        <p:tgtEl>
                                          <p:spTgt spid="66"/>
                                        </p:tgtEl>
                                      </p:cBhvr>
                                    </p:animEffect>
                                    <p:set>
                                      <p:cBhvr>
                                        <p:cTn id="40" dur="1" fill="hold">
                                          <p:stCondLst>
                                            <p:cond delay="3999"/>
                                          </p:stCondLst>
                                        </p:cTn>
                                        <p:tgtEl>
                                          <p:spTgt spid="6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66562"/>
                                        </p:tgtEl>
                                        <p:attrNameLst>
                                          <p:attrName>style.visibility</p:attrName>
                                        </p:attrNameLst>
                                      </p:cBhvr>
                                      <p:to>
                                        <p:strVal val="visible"/>
                                      </p:to>
                                    </p:set>
                                    <p:anim calcmode="lin" valueType="num">
                                      <p:cBhvr>
                                        <p:cTn id="43" dur="4000" fill="hold"/>
                                        <p:tgtEl>
                                          <p:spTgt spid="66562"/>
                                        </p:tgtEl>
                                        <p:attrNameLst>
                                          <p:attrName>ppt_w</p:attrName>
                                        </p:attrNameLst>
                                      </p:cBhvr>
                                      <p:tavLst>
                                        <p:tav tm="0">
                                          <p:val>
                                            <p:strVal val="4/3*#ppt_w"/>
                                          </p:val>
                                        </p:tav>
                                        <p:tav tm="100000">
                                          <p:val>
                                            <p:strVal val="#ppt_w"/>
                                          </p:val>
                                        </p:tav>
                                      </p:tavLst>
                                    </p:anim>
                                    <p:anim calcmode="lin" valueType="num">
                                      <p:cBhvr>
                                        <p:cTn id="44" dur="4000" fill="hold"/>
                                        <p:tgtEl>
                                          <p:spTgt spid="6656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K2.jpg"/>
          <p:cNvPicPr>
            <a:picLocks noChangeAspect="1"/>
          </p:cNvPicPr>
          <p:nvPr/>
        </p:nvPicPr>
        <p:blipFill>
          <a:blip r:embed="rId2" cstate="print"/>
          <a:stretch>
            <a:fillRect/>
          </a:stretch>
        </p:blipFill>
        <p:spPr bwMode="auto">
          <a:xfrm>
            <a:off x="0" y="-31750"/>
            <a:ext cx="9144000" cy="5207000"/>
          </a:xfrm>
          <a:prstGeom prst="rect">
            <a:avLst/>
          </a:prstGeom>
          <a:noFill/>
          <a:ln w="9525">
            <a:noFill/>
            <a:miter lim="800000"/>
            <a:headEnd/>
            <a:tailEnd/>
          </a:ln>
        </p:spPr>
      </p:pic>
      <p:pic>
        <p:nvPicPr>
          <p:cNvPr id="5" name="4 Imagen" descr="LK2.jpg"/>
          <p:cNvPicPr>
            <a:picLocks noChangeAspect="1"/>
          </p:cNvPicPr>
          <p:nvPr/>
        </p:nvPicPr>
        <p:blipFill>
          <a:blip r:embed="rId2" cstate="print"/>
          <a:stretch>
            <a:fillRect/>
          </a:stretch>
        </p:blipFill>
        <p:spPr bwMode="auto">
          <a:xfrm>
            <a:off x="0" y="-31750"/>
            <a:ext cx="9144000" cy="5207000"/>
          </a:xfrm>
          <a:prstGeom prst="rect">
            <a:avLst/>
          </a:prstGeom>
          <a:noFill/>
          <a:ln w="9525">
            <a:noFill/>
            <a:miter lim="800000"/>
            <a:headEnd/>
            <a:tailEnd/>
          </a:ln>
        </p:spPr>
      </p:pic>
      <p:sp>
        <p:nvSpPr>
          <p:cNvPr id="6" name="5 CuadroTexto"/>
          <p:cNvSpPr txBox="1"/>
          <p:nvPr/>
        </p:nvSpPr>
        <p:spPr>
          <a:xfrm>
            <a:off x="395536" y="3435846"/>
            <a:ext cx="8136904" cy="1508105"/>
          </a:xfrm>
          <a:prstGeom prst="rect">
            <a:avLst/>
          </a:prstGeom>
          <a:noFill/>
        </p:spPr>
        <p:txBody>
          <a:bodyPr wrap="square" rtlCol="0">
            <a:spAutoFit/>
          </a:bodyPr>
          <a:lstStyle/>
          <a:p>
            <a:r>
              <a:rPr lang="es-ES" sz="2000" b="1" i="1" dirty="0" smtClean="0">
                <a:effectLst>
                  <a:glow rad="101600">
                    <a:srgbClr val="C00000">
                      <a:alpha val="60000"/>
                    </a:srgbClr>
                  </a:glow>
                </a:effectLst>
              </a:rPr>
              <a:t>Restos fósiles en Carpetana. </a:t>
            </a:r>
            <a:r>
              <a:rPr lang="es-ES" i="1" dirty="0" smtClean="0">
                <a:effectLst>
                  <a:glow rad="101600">
                    <a:srgbClr val="C00000">
                      <a:alpha val="60000"/>
                    </a:srgbClr>
                  </a:glow>
                </a:effectLst>
              </a:rPr>
              <a:t>Durante las obras de remodelación de la estación de Carpetana se descubrieron restos paleontológicos con valiosos hallazgos del Mioceno, con una antigüedad de 14 millones de años, lo que ha hecho posible una reconstrucción de los </a:t>
            </a:r>
            <a:r>
              <a:rPr lang="es-ES" i="1" dirty="0" err="1" smtClean="0">
                <a:effectLst>
                  <a:glow rad="101600">
                    <a:srgbClr val="C00000">
                      <a:alpha val="60000"/>
                    </a:srgbClr>
                  </a:glow>
                </a:effectLst>
              </a:rPr>
              <a:t>paleoambientes</a:t>
            </a:r>
            <a:r>
              <a:rPr lang="es-ES" i="1" dirty="0" smtClean="0">
                <a:effectLst>
                  <a:glow rad="101600">
                    <a:srgbClr val="C00000">
                      <a:alpha val="60000"/>
                    </a:srgbClr>
                  </a:glow>
                </a:effectLst>
              </a:rPr>
              <a:t> en dos yacimientos verticales.</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ferris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52536" y="0"/>
            <a:ext cx="9649072" cy="5143500"/>
          </a:xfrm>
          <a:prstGeom prst="rect">
            <a:avLst/>
          </a:prstGeom>
          <a:noFill/>
          <a:ln w="9525">
            <a:noFill/>
            <a:miter lim="800000"/>
            <a:headEnd/>
            <a:tailEnd/>
          </a:ln>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52536" y="0"/>
            <a:ext cx="9649072" cy="5143500"/>
          </a:xfrm>
          <a:prstGeom prst="rect">
            <a:avLst/>
          </a:prstGeom>
          <a:noFill/>
          <a:ln w="9525">
            <a:noFill/>
            <a:miter lim="800000"/>
            <a:headEnd/>
            <a:tailEnd/>
          </a:ln>
        </p:spPr>
      </p:pic>
      <p:sp>
        <p:nvSpPr>
          <p:cNvPr id="4" name="3 CuadroTexto"/>
          <p:cNvSpPr txBox="1"/>
          <p:nvPr/>
        </p:nvSpPr>
        <p:spPr>
          <a:xfrm>
            <a:off x="325488" y="3003798"/>
            <a:ext cx="8784976" cy="206210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Metro es Machista.  </a:t>
            </a:r>
            <a:r>
              <a:rPr lang="es-ES" i="1" dirty="0" smtClean="0">
                <a:effectLst>
                  <a:glow rad="101600">
                    <a:srgbClr val="C00000">
                      <a:alpha val="60000"/>
                    </a:srgbClr>
                  </a:glow>
                  <a:outerShdw blurRad="38100" dist="38100" dir="2700000" algn="tl">
                    <a:srgbClr val="000000">
                      <a:alpha val="43137"/>
                    </a:srgbClr>
                  </a:outerShdw>
                </a:effectLst>
              </a:rPr>
              <a:t>Por </a:t>
            </a:r>
            <a:r>
              <a:rPr lang="es-ES" i="1" dirty="0">
                <a:effectLst>
                  <a:glow rad="101600">
                    <a:srgbClr val="C00000">
                      <a:alpha val="60000"/>
                    </a:srgbClr>
                  </a:glow>
                  <a:outerShdw blurRad="38100" dist="38100" dir="2700000" algn="tl">
                    <a:srgbClr val="000000">
                      <a:alpha val="43137"/>
                    </a:srgbClr>
                  </a:outerShdw>
                </a:effectLst>
              </a:rPr>
              <a:t>ahora, sólo figuran en el plano madrileño las escritoras Concha Espina (línea 9) y Beatriz Galindo, La Latina (línea 5); la costurera y heroína en el levantamiento contra los franceses en mayo de 1808, </a:t>
            </a:r>
            <a:r>
              <a:rPr lang="es-ES" b="1" i="1" dirty="0" smtClean="0">
                <a:effectLst>
                  <a:glow rad="101600">
                    <a:srgbClr val="C00000">
                      <a:alpha val="60000"/>
                    </a:srgbClr>
                  </a:glow>
                  <a:outerShdw blurRad="38100" dist="38100" dir="2700000" algn="tl">
                    <a:srgbClr val="000000">
                      <a:alpha val="43137"/>
                    </a:srgbClr>
                  </a:outerShdw>
                </a:effectLst>
              </a:rPr>
              <a:t>Manuela </a:t>
            </a:r>
            <a:r>
              <a:rPr lang="es-ES" b="1" i="1" dirty="0">
                <a:effectLst>
                  <a:glow rad="101600">
                    <a:srgbClr val="C00000">
                      <a:alpha val="60000"/>
                    </a:srgbClr>
                  </a:glow>
                  <a:outerShdw blurRad="38100" dist="38100" dir="2700000" algn="tl">
                    <a:srgbClr val="000000">
                      <a:alpha val="43137"/>
                    </a:srgbClr>
                  </a:outerShdw>
                </a:effectLst>
              </a:rPr>
              <a:t>Malasaña</a:t>
            </a:r>
            <a:r>
              <a:rPr lang="es-ES" i="1" dirty="0">
                <a:effectLst>
                  <a:glow rad="101600">
                    <a:srgbClr val="C00000">
                      <a:alpha val="60000"/>
                    </a:srgbClr>
                  </a:glow>
                  <a:outerShdw blurRad="38100" dist="38100" dir="2700000" algn="tl">
                    <a:srgbClr val="000000">
                      <a:alpha val="43137"/>
                    </a:srgbClr>
                  </a:outerShdw>
                </a:effectLst>
              </a:rPr>
              <a:t> (línea 12, en </a:t>
            </a:r>
            <a:r>
              <a:rPr lang="es-ES" i="1" dirty="0" err="1">
                <a:effectLst>
                  <a:glow rad="101600">
                    <a:srgbClr val="C00000">
                      <a:alpha val="60000"/>
                    </a:srgbClr>
                  </a:glow>
                  <a:outerShdw blurRad="38100" dist="38100" dir="2700000" algn="tl">
                    <a:srgbClr val="000000">
                      <a:alpha val="43137"/>
                    </a:srgbClr>
                  </a:outerShdw>
                </a:effectLst>
              </a:rPr>
              <a:t>MetroSur</a:t>
            </a:r>
            <a:r>
              <a:rPr lang="es-ES" i="1" dirty="0">
                <a:effectLst>
                  <a:glow rad="101600">
                    <a:srgbClr val="C00000">
                      <a:alpha val="60000"/>
                    </a:srgbClr>
                  </a:glow>
                  <a:outerShdw blurRad="38100" dist="38100" dir="2700000" algn="tl">
                    <a:srgbClr val="000000">
                      <a:alpha val="43137"/>
                    </a:srgbClr>
                  </a:outerShdw>
                </a:effectLst>
              </a:rPr>
              <a:t>); la consorte de Felipe II y reina de Inglaterra, María Tudor (ML-1); la esposa de Napoleón III y emperatriz consorte </a:t>
            </a:r>
            <a:r>
              <a:rPr lang="es-ES" i="1" dirty="0" smtClean="0">
                <a:effectLst>
                  <a:glow rad="101600">
                    <a:srgbClr val="C00000">
                      <a:alpha val="60000"/>
                    </a:srgbClr>
                  </a:glow>
                  <a:outerShdw blurRad="38100" dist="38100" dir="2700000" algn="tl">
                    <a:srgbClr val="000000">
                      <a:alpha val="43137"/>
                    </a:srgbClr>
                  </a:outerShdw>
                </a:effectLst>
              </a:rPr>
              <a:t>Eugenia </a:t>
            </a:r>
            <a:r>
              <a:rPr lang="es-ES" i="1" dirty="0">
                <a:effectLst>
                  <a:glow rad="101600">
                    <a:srgbClr val="C00000">
                      <a:alpha val="60000"/>
                    </a:srgbClr>
                  </a:glow>
                  <a:outerShdw blurRad="38100" dist="38100" dir="2700000" algn="tl">
                    <a:srgbClr val="000000">
                      <a:alpha val="43137"/>
                    </a:srgbClr>
                  </a:outerShdw>
                </a:effectLst>
              </a:rPr>
              <a:t>de Montijo (línea 5); la diseñadora de </a:t>
            </a:r>
            <a:r>
              <a:rPr lang="es-ES" i="1" dirty="0" smtClean="0">
                <a:effectLst>
                  <a:glow rad="101600">
                    <a:srgbClr val="C00000">
                      <a:alpha val="60000"/>
                    </a:srgbClr>
                  </a:glow>
                  <a:outerShdw blurRad="38100" dist="38100" dir="2700000" algn="tl">
                    <a:srgbClr val="000000">
                      <a:alpha val="43137"/>
                    </a:srgbClr>
                  </a:outerShdw>
                </a:effectLst>
              </a:rPr>
              <a:t>moda </a:t>
            </a:r>
            <a:r>
              <a:rPr lang="es-ES" b="1" i="1" dirty="0" smtClean="0">
                <a:effectLst>
                  <a:glow rad="101600">
                    <a:srgbClr val="C00000">
                      <a:alpha val="60000"/>
                    </a:srgbClr>
                  </a:glow>
                  <a:outerShdw blurRad="38100" dist="38100" dir="2700000" algn="tl">
                    <a:srgbClr val="000000">
                      <a:alpha val="43137"/>
                    </a:srgbClr>
                  </a:outerShdw>
                </a:effectLst>
              </a:rPr>
              <a:t>Margarita </a:t>
            </a:r>
            <a:r>
              <a:rPr lang="es-ES" b="1" i="1" dirty="0">
                <a:effectLst>
                  <a:glow rad="101600">
                    <a:srgbClr val="C00000">
                      <a:alpha val="60000"/>
                    </a:srgbClr>
                  </a:glow>
                  <a:outerShdw blurRad="38100" dist="38100" dir="2700000" algn="tl">
                    <a:srgbClr val="000000">
                      <a:alpha val="43137"/>
                    </a:srgbClr>
                  </a:outerShdw>
                </a:effectLst>
              </a:rPr>
              <a:t>González </a:t>
            </a:r>
            <a:r>
              <a:rPr lang="es-ES" b="1" i="1" dirty="0" err="1">
                <a:effectLst>
                  <a:glow rad="101600">
                    <a:srgbClr val="C00000">
                      <a:alpha val="60000"/>
                    </a:srgbClr>
                  </a:glow>
                  <a:outerShdw blurRad="38100" dist="38100" dir="2700000" algn="tl">
                    <a:srgbClr val="000000">
                      <a:alpha val="43137"/>
                    </a:srgbClr>
                  </a:outerShdw>
                </a:effectLst>
              </a:rPr>
              <a:t>Lacoma</a:t>
            </a:r>
            <a:r>
              <a:rPr lang="es-ES" i="1" dirty="0">
                <a:effectLst>
                  <a:glow rad="101600">
                    <a:srgbClr val="C00000">
                      <a:alpha val="60000"/>
                    </a:srgbClr>
                  </a:glow>
                  <a:outerShdw blurRad="38100" dist="38100" dir="2700000" algn="tl">
                    <a:srgbClr val="000000">
                      <a:alpha val="43137"/>
                    </a:srgbClr>
                  </a:outerShdw>
                </a:effectLst>
              </a:rPr>
              <a:t> (línea 7); y la infanta </a:t>
            </a:r>
            <a:r>
              <a:rPr lang="es-ES" i="1" dirty="0" smtClean="0">
                <a:effectLst>
                  <a:glow rad="101600">
                    <a:srgbClr val="C00000">
                      <a:alpha val="60000"/>
                    </a:srgbClr>
                  </a:glow>
                  <a:outerShdw blurRad="38100" dist="38100" dir="2700000" algn="tl">
                    <a:srgbClr val="000000">
                      <a:alpha val="43137"/>
                    </a:srgbClr>
                  </a:outerShdw>
                </a:effectLst>
              </a:rPr>
              <a:t>Sofía, </a:t>
            </a:r>
            <a:r>
              <a:rPr lang="es-ES" i="1" dirty="0">
                <a:effectLst>
                  <a:glow rad="101600">
                    <a:srgbClr val="C00000">
                      <a:alpha val="60000"/>
                    </a:srgbClr>
                  </a:glow>
                  <a:outerShdw blurRad="38100" dist="38100" dir="2700000" algn="tl">
                    <a:srgbClr val="000000">
                      <a:alpha val="43137"/>
                    </a:srgbClr>
                  </a:outerShdw>
                </a:effectLst>
              </a:rPr>
              <a:t>hija de los actuales monarcas españoles Felipe VI y </a:t>
            </a:r>
            <a:r>
              <a:rPr lang="es-ES" i="1" dirty="0" err="1">
                <a:effectLst>
                  <a:glow rad="101600">
                    <a:srgbClr val="C00000">
                      <a:alpha val="60000"/>
                    </a:srgbClr>
                  </a:glow>
                  <a:outerShdw blurRad="38100" dist="38100" dir="2700000" algn="tl">
                    <a:srgbClr val="000000">
                      <a:alpha val="43137"/>
                    </a:srgbClr>
                  </a:outerShdw>
                </a:effectLst>
              </a:rPr>
              <a:t>Letizia</a:t>
            </a:r>
            <a:r>
              <a:rPr lang="es-ES" i="1" dirty="0">
                <a:effectLst>
                  <a:glow rad="101600">
                    <a:srgbClr val="C00000">
                      <a:alpha val="60000"/>
                    </a:srgbClr>
                  </a:glow>
                  <a:outerShdw blurRad="38100" dist="38100" dir="2700000" algn="tl">
                    <a:srgbClr val="000000">
                      <a:alpha val="43137"/>
                    </a:srgbClr>
                  </a:outerShdw>
                </a:effectLst>
              </a:rPr>
              <a:t> (línea 10).</a:t>
            </a:r>
          </a:p>
        </p:txBody>
      </p:sp>
    </p:spTree>
    <p:extLst>
      <p:ext uri="{BB962C8B-B14F-4D97-AF65-F5344CB8AC3E}">
        <p14:creationId xmlns:p14="http://schemas.microsoft.com/office/powerpoint/2010/main" val="767732936"/>
      </p:ext>
    </p:extLst>
  </p:cSld>
  <p:clrMapOvr>
    <a:masterClrMapping/>
  </p:clrMapOvr>
  <mc:AlternateContent xmlns:mc="http://schemas.openxmlformats.org/markup-compatibility/2006" xmlns:p14="http://schemas.microsoft.com/office/powerpoint/2010/main">
    <mc:Choice Requires="p14">
      <p:transition spd="slow" p14:dur="2250" advTm="56000">
        <p14:prism dir="r" isInverted="1"/>
      </p:transition>
    </mc:Choice>
    <mc:Fallback xmlns="">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upRight)">
                                      <p:cBhvr>
                                        <p:cTn id="15" dur="4000"/>
                                        <p:tgtEl>
                                          <p:spTgt spid="5"/>
                                        </p:tgtEl>
                                      </p:cBhvr>
                                    </p:animEffect>
                                  </p:childTnLst>
                                </p:cTn>
                              </p:par>
                              <p:par>
                                <p:cTn id="16" presetID="18" presetClass="entr" presetSubtype="1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Left)">
                                      <p:cBhvr>
                                        <p:cTn id="18" dur="4000"/>
                                        <p:tgtEl>
                                          <p:spTgt spid="6"/>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an-Juan-de-Gaztelugatze3.jpg"/>
          <p:cNvPicPr>
            <a:picLocks noChangeAspect="1"/>
          </p:cNvPicPr>
          <p:nvPr/>
        </p:nvPicPr>
        <p:blipFill>
          <a:blip r:embed="rId2" cstate="print"/>
          <a:stretch>
            <a:fillRect/>
          </a:stretch>
        </p:blipFill>
        <p:spPr bwMode="auto">
          <a:xfrm>
            <a:off x="0" y="0"/>
            <a:ext cx="9144000" cy="5405569"/>
          </a:xfrm>
          <a:prstGeom prst="rect">
            <a:avLst/>
          </a:prstGeom>
          <a:noFill/>
          <a:ln w="9525">
            <a:noFill/>
            <a:miter lim="800000"/>
            <a:headEnd/>
            <a:tailEnd/>
          </a:ln>
        </p:spPr>
      </p:pic>
      <p:pic>
        <p:nvPicPr>
          <p:cNvPr id="5" name="4 Imagen" descr="San-Juan-de-Gaztelugatze3.jpg"/>
          <p:cNvPicPr>
            <a:picLocks noChangeAspect="1"/>
          </p:cNvPicPr>
          <p:nvPr/>
        </p:nvPicPr>
        <p:blipFill>
          <a:blip r:embed="rId2" cstate="print"/>
          <a:stretch>
            <a:fillRect/>
          </a:stretch>
        </p:blipFill>
        <p:spPr bwMode="auto">
          <a:xfrm>
            <a:off x="0" y="0"/>
            <a:ext cx="9144000" cy="5405569"/>
          </a:xfrm>
          <a:prstGeom prst="rect">
            <a:avLst/>
          </a:prstGeom>
          <a:noFill/>
          <a:ln w="9525">
            <a:noFill/>
            <a:miter lim="800000"/>
            <a:headEnd/>
            <a:tailEnd/>
          </a:ln>
        </p:spPr>
      </p:pic>
      <p:pic>
        <p:nvPicPr>
          <p:cNvPr id="6" name="5 Imagen" descr="San-Juan-de-Gaztelugatze3.jpg"/>
          <p:cNvPicPr>
            <a:picLocks noChangeAspect="1"/>
          </p:cNvPicPr>
          <p:nvPr/>
        </p:nvPicPr>
        <p:blipFill>
          <a:blip r:embed="rId2" cstate="print"/>
          <a:stretch>
            <a:fillRect/>
          </a:stretch>
        </p:blipFill>
        <p:spPr bwMode="auto">
          <a:xfrm>
            <a:off x="0" y="0"/>
            <a:ext cx="9144000" cy="5405569"/>
          </a:xfrm>
          <a:prstGeom prst="rect">
            <a:avLst/>
          </a:prstGeom>
          <a:noFill/>
          <a:ln w="9525">
            <a:noFill/>
            <a:miter lim="800000"/>
            <a:headEnd/>
            <a:tailEnd/>
          </a:ln>
        </p:spPr>
      </p:pic>
      <p:sp>
        <p:nvSpPr>
          <p:cNvPr id="7" name="6 CuadroTexto"/>
          <p:cNvSpPr txBox="1"/>
          <p:nvPr/>
        </p:nvSpPr>
        <p:spPr>
          <a:xfrm>
            <a:off x="395536" y="4011910"/>
            <a:ext cx="7920880" cy="954107"/>
          </a:xfrm>
          <a:prstGeom prst="rect">
            <a:avLst/>
          </a:prstGeom>
          <a:noFill/>
        </p:spPr>
        <p:txBody>
          <a:bodyPr wrap="square" rtlCol="0">
            <a:spAutoFit/>
          </a:bodyPr>
          <a:lstStyle/>
          <a:p>
            <a:r>
              <a:rPr lang="es-ES" sz="2000" b="1" i="1" dirty="0" smtClean="0">
                <a:effectLst>
                  <a:glow rad="101600">
                    <a:srgbClr val="C00000">
                      <a:alpha val="60000"/>
                    </a:srgbClr>
                  </a:glow>
                </a:effectLst>
              </a:rPr>
              <a:t>La estación más profunda. </a:t>
            </a:r>
            <a:r>
              <a:rPr lang="es-ES" i="1" dirty="0" smtClean="0">
                <a:effectLst>
                  <a:glow rad="101600">
                    <a:srgbClr val="C00000">
                      <a:alpha val="60000"/>
                    </a:srgbClr>
                  </a:glow>
                </a:effectLst>
              </a:rPr>
              <a:t>La estación de </a:t>
            </a:r>
            <a:r>
              <a:rPr lang="es-ES" b="1" i="1" dirty="0" smtClean="0">
                <a:effectLst>
                  <a:glow rad="101600">
                    <a:srgbClr val="C00000">
                      <a:alpha val="60000"/>
                    </a:srgbClr>
                  </a:glow>
                </a:effectLst>
              </a:rPr>
              <a:t>Cuatro Caminos</a:t>
            </a:r>
            <a:r>
              <a:rPr lang="es-ES" i="1" dirty="0" smtClean="0">
                <a:effectLst>
                  <a:glow rad="101600">
                    <a:srgbClr val="C00000">
                      <a:alpha val="60000"/>
                    </a:srgbClr>
                  </a:glow>
                </a:effectLst>
              </a:rPr>
              <a:t> es la más profunda del Metro de Madrid, alcanzando los 45 metros bajo la superficie. Esto equivale aproximadamente a la altura de un edificio de 15 pisos.</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conveyor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4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4FFBFB73A"/>
          <p:cNvPicPr>
            <a:picLocks noGrp="1" noChangeAspect="1"/>
          </p:cNvPicPr>
          <p:nvPr isPhoto="1"/>
        </p:nvPicPr>
        <p:blipFill>
          <a:blip r:embed="rId2" cstate="print"/>
          <a:stretch>
            <a:fillRect/>
          </a:stretch>
        </p:blipFill>
        <p:spPr bwMode="auto">
          <a:xfrm>
            <a:off x="0" y="2116"/>
            <a:ext cx="9144000" cy="5139266"/>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987678" y="0"/>
            <a:ext cx="3097213" cy="1728788"/>
          </a:xfrm>
          <a:prstGeom prst="rect">
            <a:avLst/>
          </a:prstGeom>
          <a:solidFill>
            <a:schemeClr val="bg1"/>
          </a:solid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3" y="0"/>
            <a:ext cx="2987675" cy="1728788"/>
          </a:xfrm>
          <a:prstGeom prst="rect">
            <a:avLst/>
          </a:prstGeom>
          <a:solidFill>
            <a:schemeClr val="bg1"/>
          </a:solidFill>
          <a:ln w="9525">
            <a:noFill/>
            <a:miter lim="800000"/>
            <a:headEnd/>
            <a:tailEnd/>
          </a:ln>
        </p:spPr>
      </p:pic>
      <p:pic>
        <p:nvPicPr>
          <p:cNvPr id="12" name="11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3" y="1728789"/>
            <a:ext cx="2987675" cy="1750219"/>
          </a:xfrm>
          <a:prstGeom prst="rect">
            <a:avLst/>
          </a:prstGeom>
          <a:solidFill>
            <a:schemeClr val="bg1"/>
          </a:solidFill>
          <a:ln w="9525">
            <a:noFill/>
            <a:miter lim="800000"/>
            <a:headEnd/>
            <a:tailEnd/>
          </a:ln>
        </p:spPr>
      </p:pic>
      <p:pic>
        <p:nvPicPr>
          <p:cNvPr id="18" name="1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3" y="3479008"/>
            <a:ext cx="2987675" cy="1664493"/>
          </a:xfrm>
          <a:prstGeom prst="rect">
            <a:avLst/>
          </a:prstGeom>
          <a:solidFill>
            <a:schemeClr val="bg1"/>
          </a:solidFill>
          <a:ln w="9525">
            <a:noFill/>
            <a:miter lim="800000"/>
            <a:headEnd/>
            <a:tailEnd/>
          </a:ln>
        </p:spPr>
      </p:pic>
      <p:pic>
        <p:nvPicPr>
          <p:cNvPr id="19" name="1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0"/>
            <a:ext cx="3059112" cy="1728788"/>
          </a:xfrm>
          <a:prstGeom prst="rect">
            <a:avLst/>
          </a:prstGeom>
          <a:solidFill>
            <a:schemeClr val="bg1"/>
          </a:solidFill>
          <a:ln w="9525">
            <a:noFill/>
            <a:miter lim="800000"/>
            <a:headEnd/>
            <a:tailEnd/>
          </a:ln>
        </p:spPr>
      </p:pic>
      <p:pic>
        <p:nvPicPr>
          <p:cNvPr id="27" name="2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1728789"/>
            <a:ext cx="3059112" cy="1750219"/>
          </a:xfrm>
          <a:prstGeom prst="rect">
            <a:avLst/>
          </a:prstGeom>
          <a:solidFill>
            <a:schemeClr val="bg1"/>
          </a:solidFill>
          <a:ln w="9525">
            <a:noFill/>
            <a:miter lim="800000"/>
            <a:headEnd/>
            <a:tailEnd/>
          </a:ln>
        </p:spPr>
      </p:pic>
      <p:pic>
        <p:nvPicPr>
          <p:cNvPr id="28" name="27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987678" y="1728789"/>
            <a:ext cx="3097213" cy="1750219"/>
          </a:xfrm>
          <a:prstGeom prst="rect">
            <a:avLst/>
          </a:prstGeom>
          <a:solidFill>
            <a:schemeClr val="bg1"/>
          </a:solidFill>
          <a:ln w="9525">
            <a:noFill/>
            <a:miter lim="800000"/>
            <a:headEnd/>
            <a:tailEnd/>
          </a:ln>
        </p:spPr>
      </p:pic>
      <p:pic>
        <p:nvPicPr>
          <p:cNvPr id="33" name="3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084888" y="3479008"/>
            <a:ext cx="3059112" cy="1664493"/>
          </a:xfrm>
          <a:prstGeom prst="rect">
            <a:avLst/>
          </a:prstGeom>
          <a:solidFill>
            <a:schemeClr val="bg1"/>
          </a:solidFill>
          <a:ln w="9525">
            <a:noFill/>
            <a:miter lim="800000"/>
            <a:headEnd/>
            <a:tailEnd/>
          </a:ln>
        </p:spPr>
      </p:pic>
      <p:pic>
        <p:nvPicPr>
          <p:cNvPr id="34" name="33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987678" y="3479008"/>
            <a:ext cx="3097213" cy="1664493"/>
          </a:xfrm>
          <a:prstGeom prst="rect">
            <a:avLst/>
          </a:prstGeom>
          <a:solidFill>
            <a:schemeClr val="bg1"/>
          </a:solidFill>
          <a:ln w="9525">
            <a:noFill/>
            <a:miter lim="800000"/>
            <a:headEnd/>
            <a:tailEnd/>
          </a:ln>
        </p:spPr>
      </p:pic>
      <p:sp>
        <p:nvSpPr>
          <p:cNvPr id="13" name="12 CuadroTexto"/>
          <p:cNvSpPr txBox="1"/>
          <p:nvPr/>
        </p:nvSpPr>
        <p:spPr>
          <a:xfrm>
            <a:off x="251520"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inauguración en 1919 hasta hoy las historias de Madrid y su Metro han corrido paralelas y no pueden concebirse la una sin la otra. El paso de los años y la expansión del suburbano nos han dejado numerosas efemérides, cifras y datos, pero también interesantes anécdotas y curiosidades.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conveyor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4000"/>
                                        <p:tgtEl>
                                          <p:spTgt spid="18"/>
                                        </p:tgtEl>
                                      </p:cBhvr>
                                    </p:animEffect>
                                    <p:set>
                                      <p:cBhvr>
                                        <p:cTn id="13" dur="1" fill="hold">
                                          <p:stCondLst>
                                            <p:cond delay="3999"/>
                                          </p:stCondLst>
                                        </p:cTn>
                                        <p:tgtEl>
                                          <p:spTgt spid="18"/>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6" presetClass="exit" presetSubtype="16" fill="hold" nodeType="withEffect">
                                  <p:stCondLst>
                                    <p:cond delay="0"/>
                                  </p:stCondLst>
                                  <p:childTnLst>
                                    <p:animEffect transition="out" filter="circle(in)">
                                      <p:cBhvr>
                                        <p:cTn id="18" dur="4000"/>
                                        <p:tgtEl>
                                          <p:spTgt spid="28"/>
                                        </p:tgtEl>
                                      </p:cBhvr>
                                    </p:animEffect>
                                    <p:set>
                                      <p:cBhvr>
                                        <p:cTn id="19" dur="1" fill="hold">
                                          <p:stCondLst>
                                            <p:cond delay="3999"/>
                                          </p:stCondLst>
                                        </p:cTn>
                                        <p:tgtEl>
                                          <p:spTgt spid="28"/>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4000"/>
                                        <p:tgtEl>
                                          <p:spTgt spid="34"/>
                                        </p:tgtEl>
                                      </p:cBhvr>
                                    </p:animEffect>
                                    <p:set>
                                      <p:cBhvr>
                                        <p:cTn id="22" dur="1" fill="hold">
                                          <p:stCondLst>
                                            <p:cond delay="3999"/>
                                          </p:stCondLst>
                                        </p:cTn>
                                        <p:tgtEl>
                                          <p:spTgt spid="34"/>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4000"/>
                                        <p:tgtEl>
                                          <p:spTgt spid="19"/>
                                        </p:tgtEl>
                                      </p:cBhvr>
                                    </p:animEffect>
                                    <p:set>
                                      <p:cBhvr>
                                        <p:cTn id="25" dur="1" fill="hold">
                                          <p:stCondLst>
                                            <p:cond delay="3999"/>
                                          </p:stCondLst>
                                        </p:cTn>
                                        <p:tgtEl>
                                          <p:spTgt spid="19"/>
                                        </p:tgtEl>
                                        <p:attrNameLst>
                                          <p:attrName>style.visibility</p:attrName>
                                        </p:attrNameLst>
                                      </p:cBhvr>
                                      <p:to>
                                        <p:strVal val="hidden"/>
                                      </p:to>
                                    </p:set>
                                  </p:childTnLst>
                                </p:cTn>
                              </p:par>
                              <p:par>
                                <p:cTn id="26" presetID="6" presetClass="exit" presetSubtype="16" fill="hold" nodeType="withEffect">
                                  <p:stCondLst>
                                    <p:cond delay="0"/>
                                  </p:stCondLst>
                                  <p:childTnLst>
                                    <p:animEffect transition="out" filter="circle(in)">
                                      <p:cBhvr>
                                        <p:cTn id="27" dur="4000"/>
                                        <p:tgtEl>
                                          <p:spTgt spid="27"/>
                                        </p:tgtEl>
                                      </p:cBhvr>
                                    </p:animEffect>
                                    <p:set>
                                      <p:cBhvr>
                                        <p:cTn id="28" dur="1" fill="hold">
                                          <p:stCondLst>
                                            <p:cond delay="3999"/>
                                          </p:stCondLst>
                                        </p:cTn>
                                        <p:tgtEl>
                                          <p:spTgt spid="27"/>
                                        </p:tgtEl>
                                        <p:attrNameLst>
                                          <p:attrName>style.visibility</p:attrName>
                                        </p:attrNameLst>
                                      </p:cBhvr>
                                      <p:to>
                                        <p:strVal val="hidden"/>
                                      </p:to>
                                    </p:set>
                                  </p:childTnLst>
                                </p:cTn>
                              </p:par>
                              <p:par>
                                <p:cTn id="29" presetID="6" presetClass="exit" presetSubtype="16" fill="hold" nodeType="withEffect">
                                  <p:stCondLst>
                                    <p:cond delay="0"/>
                                  </p:stCondLst>
                                  <p:childTnLst>
                                    <p:animEffect transition="out" filter="circle(in)">
                                      <p:cBhvr>
                                        <p:cTn id="30" dur="4000"/>
                                        <p:tgtEl>
                                          <p:spTgt spid="33"/>
                                        </p:tgtEl>
                                      </p:cBhvr>
                                    </p:animEffect>
                                    <p:set>
                                      <p:cBhvr>
                                        <p:cTn id="31" dur="1" fill="hold">
                                          <p:stCondLst>
                                            <p:cond delay="3999"/>
                                          </p:stCondLst>
                                        </p:cTn>
                                        <p:tgtEl>
                                          <p:spTgt spid="33"/>
                                        </p:tgtEl>
                                        <p:attrNameLst>
                                          <p:attrName>style.visibility</p:attrName>
                                        </p:attrNameLst>
                                      </p:cBhvr>
                                      <p:to>
                                        <p:strVal val="hidden"/>
                                      </p:to>
                                    </p:set>
                                  </p:childTnLst>
                                </p:cTn>
                              </p:par>
                              <p:par>
                                <p:cTn id="32" presetID="8" presetClass="entr" presetSubtype="32" fill="hold" nodeType="withEffect">
                                  <p:stCondLst>
                                    <p:cond delay="0"/>
                                  </p:stCondLst>
                                  <p:childTnLst>
                                    <p:set>
                                      <p:cBhvr>
                                        <p:cTn id="33" dur="1" fill="hold">
                                          <p:stCondLst>
                                            <p:cond delay="0"/>
                                          </p:stCondLst>
                                        </p:cTn>
                                        <p:tgtEl>
                                          <p:spTgt spid="33794"/>
                                        </p:tgtEl>
                                        <p:attrNameLst>
                                          <p:attrName>style.visibility</p:attrName>
                                        </p:attrNameLst>
                                      </p:cBhvr>
                                      <p:to>
                                        <p:strVal val="visible"/>
                                      </p:to>
                                    </p:set>
                                    <p:animEffect transition="in" filter="diamond(out)">
                                      <p:cBhvr>
                                        <p:cTn id="34" dur="4000"/>
                                        <p:tgtEl>
                                          <p:spTgt spid="33794"/>
                                        </p:tgtEl>
                                      </p:cBhvr>
                                    </p:animEffect>
                                  </p:childTnLst>
                                </p:cTn>
                              </p:par>
                              <p:par>
                                <p:cTn id="35" presetID="23" presetClass="entr" presetSubtype="272" fill="hold" nodeType="withEffect">
                                  <p:stCondLst>
                                    <p:cond delay="0"/>
                                  </p:stCondLst>
                                  <p:childTnLst>
                                    <p:set>
                                      <p:cBhvr>
                                        <p:cTn id="36" dur="1" fill="hold">
                                          <p:stCondLst>
                                            <p:cond delay="0"/>
                                          </p:stCondLst>
                                        </p:cTn>
                                        <p:tgtEl>
                                          <p:spTgt spid="33794"/>
                                        </p:tgtEl>
                                        <p:attrNameLst>
                                          <p:attrName>style.visibility</p:attrName>
                                        </p:attrNameLst>
                                      </p:cBhvr>
                                      <p:to>
                                        <p:strVal val="visible"/>
                                      </p:to>
                                    </p:set>
                                    <p:anim calcmode="lin" valueType="num">
                                      <p:cBhvr>
                                        <p:cTn id="37" dur="4000" fill="hold"/>
                                        <p:tgtEl>
                                          <p:spTgt spid="33794"/>
                                        </p:tgtEl>
                                        <p:attrNameLst>
                                          <p:attrName>ppt_w</p:attrName>
                                        </p:attrNameLst>
                                      </p:cBhvr>
                                      <p:tavLst>
                                        <p:tav tm="0">
                                          <p:val>
                                            <p:strVal val="2/3*#ppt_w"/>
                                          </p:val>
                                        </p:tav>
                                        <p:tav tm="100000">
                                          <p:val>
                                            <p:strVal val="#ppt_w"/>
                                          </p:val>
                                        </p:tav>
                                      </p:tavLst>
                                    </p:anim>
                                    <p:anim calcmode="lin" valueType="num">
                                      <p:cBhvr>
                                        <p:cTn id="38" dur="4000" fill="hold"/>
                                        <p:tgtEl>
                                          <p:spTgt spid="33794"/>
                                        </p:tgtEl>
                                        <p:attrNameLst>
                                          <p:attrName>ppt_h</p:attrName>
                                        </p:attrNameLst>
                                      </p:cBhvr>
                                      <p:tavLst>
                                        <p:tav tm="0">
                                          <p:val>
                                            <p:strVal val="2/3*#ppt_h"/>
                                          </p:val>
                                        </p:tav>
                                        <p:tav tm="100000">
                                          <p:val>
                                            <p:strVal val="#ppt_h"/>
                                          </p:val>
                                        </p:tav>
                                      </p:tavLst>
                                    </p:anim>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1"/>
                                          </p:val>
                                        </p:tav>
                                        <p:tav tm="100000">
                                          <p:val>
                                            <p:strVal val="#ppt_x"/>
                                          </p:val>
                                        </p:tav>
                                      </p:tavLst>
                                    </p:anim>
                                    <p:anim calcmode="lin" valueType="num">
                                      <p:cBhvr>
                                        <p:cTn id="4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1 Imagen" descr="5"/>
          <p:cNvPicPr>
            <a:picLocks noGrp="1" noChangeAspect="1"/>
          </p:cNvPicPr>
          <p:nvPr isPhoto="1"/>
        </p:nvPicPr>
        <p:blipFill>
          <a:blip r:embed="rId2" cstate="print"/>
          <a:stretch>
            <a:fillRect/>
          </a:stretch>
        </p:blipFill>
        <p:spPr bwMode="auto">
          <a:xfrm>
            <a:off x="0" y="-280035"/>
            <a:ext cx="9144000" cy="5423535"/>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2" y="0"/>
            <a:ext cx="2268537" cy="1794510"/>
          </a:xfrm>
          <a:prstGeom prst="rect">
            <a:avLst/>
          </a:prstGeom>
          <a:solidFill>
            <a:schemeClr val="bg1"/>
          </a:solid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0"/>
            <a:ext cx="2303463" cy="1794510"/>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8" y="0"/>
            <a:ext cx="2232025" cy="1794510"/>
          </a:xfrm>
          <a:prstGeom prst="rect">
            <a:avLst/>
          </a:prstGeom>
          <a:solidFill>
            <a:schemeClr val="bg1"/>
          </a:solidFill>
          <a:ln w="9525">
            <a:noFill/>
            <a:miter lim="800000"/>
            <a:headEnd/>
            <a:tailEnd/>
          </a:ln>
        </p:spPr>
      </p:pic>
      <p:pic>
        <p:nvPicPr>
          <p:cNvPr id="10" name="9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3" y="0"/>
            <a:ext cx="2339975" cy="1794510"/>
          </a:xfrm>
          <a:prstGeom prst="rect">
            <a:avLst/>
          </a:prstGeom>
          <a:solidFill>
            <a:schemeClr val="bg1"/>
          </a:solidFill>
          <a:ln w="9525">
            <a:noFill/>
            <a:miter lim="800000"/>
            <a:headEnd/>
            <a:tailEnd/>
          </a:ln>
        </p:spPr>
      </p:pic>
      <p:pic>
        <p:nvPicPr>
          <p:cNvPr id="27" name="2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1794511"/>
            <a:ext cx="2268534" cy="1684497"/>
          </a:xfrm>
          <a:prstGeom prst="rect">
            <a:avLst/>
          </a:prstGeom>
          <a:solidFill>
            <a:schemeClr val="bg1"/>
          </a:solidFill>
          <a:ln w="9525">
            <a:noFill/>
            <a:miter lim="800000"/>
            <a:headEnd/>
            <a:tailEnd/>
          </a:ln>
        </p:spPr>
      </p:pic>
      <p:pic>
        <p:nvPicPr>
          <p:cNvPr id="28" name="2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1794511"/>
            <a:ext cx="2303463" cy="1684497"/>
          </a:xfrm>
          <a:prstGeom prst="rect">
            <a:avLst/>
          </a:prstGeom>
          <a:solidFill>
            <a:schemeClr val="bg1"/>
          </a:solidFill>
          <a:ln w="9525">
            <a:noFill/>
            <a:miter lim="800000"/>
            <a:headEnd/>
            <a:tailEnd/>
          </a:ln>
        </p:spPr>
      </p:pic>
      <p:pic>
        <p:nvPicPr>
          <p:cNvPr id="33" name="3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4" y="1794511"/>
            <a:ext cx="2304033" cy="1684497"/>
          </a:xfrm>
          <a:prstGeom prst="rect">
            <a:avLst/>
          </a:prstGeom>
          <a:solidFill>
            <a:schemeClr val="bg1"/>
          </a:solidFill>
          <a:ln w="9525">
            <a:noFill/>
            <a:miter lim="800000"/>
            <a:headEnd/>
            <a:tailEnd/>
          </a:ln>
        </p:spPr>
      </p:pic>
      <p:pic>
        <p:nvPicPr>
          <p:cNvPr id="34" name="33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4763" y="1794511"/>
            <a:ext cx="2344738" cy="1684497"/>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3479008"/>
            <a:ext cx="2268534" cy="1664493"/>
          </a:xfrm>
          <a:prstGeom prst="rect">
            <a:avLst/>
          </a:prstGeom>
          <a:solidFill>
            <a:schemeClr val="bg1"/>
          </a:solidFill>
          <a:ln w="9525">
            <a:noFill/>
            <a:miter lim="800000"/>
            <a:headEnd/>
            <a:tailEnd/>
          </a:ln>
        </p:spPr>
      </p:pic>
      <p:pic>
        <p:nvPicPr>
          <p:cNvPr id="60" name="5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3479008"/>
            <a:ext cx="2303463" cy="1664493"/>
          </a:xfrm>
          <a:prstGeom prst="rect">
            <a:avLst/>
          </a:prstGeom>
          <a:solidFill>
            <a:schemeClr val="bg1"/>
          </a:solidFill>
          <a:ln w="9525">
            <a:noFill/>
            <a:miter lim="800000"/>
            <a:headEnd/>
            <a:tailEnd/>
          </a:ln>
        </p:spPr>
      </p:pic>
      <p:pic>
        <p:nvPicPr>
          <p:cNvPr id="65" name="6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8" y="3479008"/>
            <a:ext cx="2232025" cy="1664493"/>
          </a:xfrm>
          <a:prstGeom prst="rect">
            <a:avLst/>
          </a:prstGeom>
          <a:solidFill>
            <a:schemeClr val="bg1"/>
          </a:solidFill>
          <a:ln w="9525">
            <a:noFill/>
            <a:miter lim="800000"/>
            <a:headEnd/>
            <a:tailEnd/>
          </a:ln>
        </p:spPr>
      </p:pic>
      <p:pic>
        <p:nvPicPr>
          <p:cNvPr id="66" name="65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4763" y="3479008"/>
            <a:ext cx="2344738" cy="1664493"/>
          </a:xfrm>
          <a:prstGeom prst="rect">
            <a:avLst/>
          </a:prstGeom>
          <a:solidFill>
            <a:schemeClr val="bg1"/>
          </a:solidFill>
          <a:ln w="9525">
            <a:noFill/>
            <a:miter lim="800000"/>
            <a:headEnd/>
            <a:tailEnd/>
          </a:ln>
        </p:spPr>
      </p:pic>
      <p:sp>
        <p:nvSpPr>
          <p:cNvPr id="15" name="14 CuadroTexto"/>
          <p:cNvSpPr txBox="1"/>
          <p:nvPr/>
        </p:nvSpPr>
        <p:spPr>
          <a:xfrm>
            <a:off x="251520"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día de funcionamiento para el público en general fue el 31 de octubre de 1919, y más de 56.000 pasajeros recorrieron la línea en menos de diez minutos, un tiempo récord comparado con el tranvía, que tardaba más de media hora.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isContent="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4000"/>
                                        <p:tgtEl>
                                          <p:spTgt spid="34"/>
                                        </p:tgtEl>
                                      </p:cBhvr>
                                    </p:animEffect>
                                    <p:set>
                                      <p:cBhvr>
                                        <p:cTn id="19" dur="1" fill="hold">
                                          <p:stCondLst>
                                            <p:cond delay="3999"/>
                                          </p:stCondLst>
                                        </p:cTn>
                                        <p:tgtEl>
                                          <p:spTgt spid="34"/>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4000"/>
                                        <p:tgtEl>
                                          <p:spTgt spid="33"/>
                                        </p:tgtEl>
                                      </p:cBhvr>
                                    </p:animEffect>
                                    <p:set>
                                      <p:cBhvr>
                                        <p:cTn id="22" dur="1" fill="hold">
                                          <p:stCondLst>
                                            <p:cond delay="3999"/>
                                          </p:stCondLst>
                                        </p:cTn>
                                        <p:tgtEl>
                                          <p:spTgt spid="33"/>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4000"/>
                                        <p:tgtEl>
                                          <p:spTgt spid="28"/>
                                        </p:tgtEl>
                                      </p:cBhvr>
                                    </p:animEffect>
                                    <p:set>
                                      <p:cBhvr>
                                        <p:cTn id="25" dur="1" fill="hold">
                                          <p:stCondLst>
                                            <p:cond delay="3999"/>
                                          </p:stCondLst>
                                        </p:cTn>
                                        <p:tgtEl>
                                          <p:spTgt spid="28"/>
                                        </p:tgtEl>
                                        <p:attrNameLst>
                                          <p:attrName>style.visibility</p:attrName>
                                        </p:attrNameLst>
                                      </p:cBhvr>
                                      <p:to>
                                        <p:strVal val="hidden"/>
                                      </p:to>
                                    </p:set>
                                  </p:childTnLst>
                                </p:cTn>
                              </p:par>
                              <p:par>
                                <p:cTn id="26" presetID="18" presetClass="exit" presetSubtype="6" fill="hold" nodeType="withEffect">
                                  <p:stCondLst>
                                    <p:cond delay="0"/>
                                  </p:stCondLst>
                                  <p:childTnLst>
                                    <p:animEffect transition="out" filter="strips(downRight)">
                                      <p:cBhvr>
                                        <p:cTn id="27" dur="4000"/>
                                        <p:tgtEl>
                                          <p:spTgt spid="27"/>
                                        </p:tgtEl>
                                      </p:cBhvr>
                                    </p:animEffect>
                                    <p:set>
                                      <p:cBhvr>
                                        <p:cTn id="28" dur="1" fill="hold">
                                          <p:stCondLst>
                                            <p:cond delay="3999"/>
                                          </p:stCondLst>
                                        </p:cTn>
                                        <p:tgtEl>
                                          <p:spTgt spid="27"/>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4000"/>
                                        <p:tgtEl>
                                          <p:spTgt spid="66"/>
                                        </p:tgtEl>
                                      </p:cBhvr>
                                    </p:animEffect>
                                    <p:set>
                                      <p:cBhvr>
                                        <p:cTn id="31" dur="1" fill="hold">
                                          <p:stCondLst>
                                            <p:cond delay="3999"/>
                                          </p:stCondLst>
                                        </p:cTn>
                                        <p:tgtEl>
                                          <p:spTgt spid="66"/>
                                        </p:tgtEl>
                                        <p:attrNameLst>
                                          <p:attrName>style.visibility</p:attrName>
                                        </p:attrNameLst>
                                      </p:cBhvr>
                                      <p:to>
                                        <p:strVal val="hidden"/>
                                      </p:to>
                                    </p:set>
                                  </p:childTnLst>
                                </p:cTn>
                              </p:par>
                              <p:par>
                                <p:cTn id="32" presetID="18" presetClass="exit" presetSubtype="6" fill="hold" nodeType="withEffect">
                                  <p:stCondLst>
                                    <p:cond delay="0"/>
                                  </p:stCondLst>
                                  <p:childTnLst>
                                    <p:animEffect transition="out" filter="strips(downRight)">
                                      <p:cBhvr>
                                        <p:cTn id="33" dur="4000"/>
                                        <p:tgtEl>
                                          <p:spTgt spid="65"/>
                                        </p:tgtEl>
                                      </p:cBhvr>
                                    </p:animEffect>
                                    <p:set>
                                      <p:cBhvr>
                                        <p:cTn id="34" dur="1" fill="hold">
                                          <p:stCondLst>
                                            <p:cond delay="3999"/>
                                          </p:stCondLst>
                                        </p:cTn>
                                        <p:tgtEl>
                                          <p:spTgt spid="65"/>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4000"/>
                                        <p:tgtEl>
                                          <p:spTgt spid="60"/>
                                        </p:tgtEl>
                                      </p:cBhvr>
                                    </p:animEffect>
                                    <p:set>
                                      <p:cBhvr>
                                        <p:cTn id="37" dur="1" fill="hold">
                                          <p:stCondLst>
                                            <p:cond delay="3999"/>
                                          </p:stCondLst>
                                        </p:cTn>
                                        <p:tgtEl>
                                          <p:spTgt spid="60"/>
                                        </p:tgtEl>
                                        <p:attrNameLst>
                                          <p:attrName>style.visibility</p:attrName>
                                        </p:attrNameLst>
                                      </p:cBhvr>
                                      <p:to>
                                        <p:strVal val="hidden"/>
                                      </p:to>
                                    </p:set>
                                  </p:childTnLst>
                                </p:cTn>
                              </p:par>
                              <p:par>
                                <p:cTn id="38" presetID="18" presetClass="exit" presetSubtype="6" fill="hold" nodeType="withEffect">
                                  <p:stCondLst>
                                    <p:cond delay="0"/>
                                  </p:stCondLst>
                                  <p:childTnLst>
                                    <p:animEffect transition="out" filter="strips(downRight)">
                                      <p:cBhvr>
                                        <p:cTn id="39" dur="4000"/>
                                        <p:tgtEl>
                                          <p:spTgt spid="59"/>
                                        </p:tgtEl>
                                      </p:cBhvr>
                                    </p:animEffect>
                                    <p:set>
                                      <p:cBhvr>
                                        <p:cTn id="40" dur="1" fill="hold">
                                          <p:stCondLst>
                                            <p:cond delay="3999"/>
                                          </p:stCondLst>
                                        </p:cTn>
                                        <p:tgtEl>
                                          <p:spTgt spid="59"/>
                                        </p:tgtEl>
                                        <p:attrNameLst>
                                          <p:attrName>style.visibility</p:attrName>
                                        </p:attrNameLst>
                                      </p:cBhvr>
                                      <p:to>
                                        <p:strVal val="hidden"/>
                                      </p:to>
                                    </p:set>
                                  </p:childTnLst>
                                </p:cTn>
                              </p:par>
                              <p:par>
                                <p:cTn id="41" presetID="6" presetClass="entr" presetSubtype="32" fill="hold" nodeType="withEffect">
                                  <p:stCondLst>
                                    <p:cond delay="0"/>
                                  </p:stCondLst>
                                  <p:childTnLst>
                                    <p:set>
                                      <p:cBhvr>
                                        <p:cTn id="42" dur="1" fill="hold">
                                          <p:stCondLst>
                                            <p:cond delay="0"/>
                                          </p:stCondLst>
                                        </p:cTn>
                                        <p:tgtEl>
                                          <p:spTgt spid="34818"/>
                                        </p:tgtEl>
                                        <p:attrNameLst>
                                          <p:attrName>style.visibility</p:attrName>
                                        </p:attrNameLst>
                                      </p:cBhvr>
                                      <p:to>
                                        <p:strVal val="visible"/>
                                      </p:to>
                                    </p:set>
                                    <p:animEffect transition="in" filter="circle(out)">
                                      <p:cBhvr>
                                        <p:cTn id="43" dur="4000"/>
                                        <p:tgtEl>
                                          <p:spTgt spid="34818"/>
                                        </p:tgtEl>
                                      </p:cBhvr>
                                    </p:animEffect>
                                  </p:childTnLst>
                                </p:cTn>
                              </p:par>
                              <p:par>
                                <p:cTn id="44" presetID="50" presetClass="entr" presetSubtype="0" decel="100000" fill="hold" nodeType="withEffect">
                                  <p:stCondLst>
                                    <p:cond delay="0"/>
                                  </p:stCondLst>
                                  <p:childTnLst>
                                    <p:set>
                                      <p:cBhvr>
                                        <p:cTn id="45" dur="1" fill="hold">
                                          <p:stCondLst>
                                            <p:cond delay="0"/>
                                          </p:stCondLst>
                                        </p:cTn>
                                        <p:tgtEl>
                                          <p:spTgt spid="34818"/>
                                        </p:tgtEl>
                                        <p:attrNameLst>
                                          <p:attrName>style.visibility</p:attrName>
                                        </p:attrNameLst>
                                      </p:cBhvr>
                                      <p:to>
                                        <p:strVal val="visible"/>
                                      </p:to>
                                    </p:set>
                                    <p:anim calcmode="lin" valueType="num">
                                      <p:cBhvr>
                                        <p:cTn id="46" dur="4000" fill="hold"/>
                                        <p:tgtEl>
                                          <p:spTgt spid="34818"/>
                                        </p:tgtEl>
                                        <p:attrNameLst>
                                          <p:attrName>ppt_w</p:attrName>
                                        </p:attrNameLst>
                                      </p:cBhvr>
                                      <p:tavLst>
                                        <p:tav tm="0">
                                          <p:val>
                                            <p:strVal val="#ppt_w+.3"/>
                                          </p:val>
                                        </p:tav>
                                        <p:tav tm="100000">
                                          <p:val>
                                            <p:strVal val="#ppt_w"/>
                                          </p:val>
                                        </p:tav>
                                      </p:tavLst>
                                    </p:anim>
                                    <p:anim calcmode="lin" valueType="num">
                                      <p:cBhvr>
                                        <p:cTn id="47" dur="4000" fill="hold"/>
                                        <p:tgtEl>
                                          <p:spTgt spid="34818"/>
                                        </p:tgtEl>
                                        <p:attrNameLst>
                                          <p:attrName>ppt_h</p:attrName>
                                        </p:attrNameLst>
                                      </p:cBhvr>
                                      <p:tavLst>
                                        <p:tav tm="0">
                                          <p:val>
                                            <p:strVal val="#ppt_h"/>
                                          </p:val>
                                        </p:tav>
                                        <p:tav tm="100000">
                                          <p:val>
                                            <p:strVal val="#ppt_h"/>
                                          </p:val>
                                        </p:tav>
                                      </p:tavLst>
                                    </p:anim>
                                    <p:animEffect transition="in" filter="fade">
                                      <p:cBhvr>
                                        <p:cTn id="48" dur="4000"/>
                                        <p:tgtEl>
                                          <p:spTgt spid="34818"/>
                                        </p:tgtEl>
                                      </p:cBhvr>
                                    </p:animEffec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1077-copia.jpg"/>
          <p:cNvPicPr>
            <a:picLocks noChangeAspect="1"/>
          </p:cNvPicPr>
          <p:nvPr/>
        </p:nvPicPr>
        <p:blipFill>
          <a:blip r:embed="rId2" cstate="print"/>
          <a:stretch>
            <a:fillRect/>
          </a:stretch>
        </p:blipFill>
        <p:spPr bwMode="auto">
          <a:xfrm>
            <a:off x="0" y="-280035"/>
            <a:ext cx="9143999" cy="5703570"/>
          </a:xfrm>
          <a:prstGeom prst="rect">
            <a:avLst/>
          </a:prstGeom>
          <a:noFill/>
          <a:ln w="9525">
            <a:noFill/>
            <a:miter lim="800000"/>
            <a:headEnd/>
            <a:tailEnd/>
          </a:ln>
        </p:spPr>
      </p:pic>
      <p:pic>
        <p:nvPicPr>
          <p:cNvPr id="5" name="4 Imagen" descr="dsc01077-copia.jpg"/>
          <p:cNvPicPr>
            <a:picLocks noChangeAspect="1"/>
          </p:cNvPicPr>
          <p:nvPr/>
        </p:nvPicPr>
        <p:blipFill>
          <a:blip r:embed="rId2" cstate="print"/>
          <a:stretch>
            <a:fillRect/>
          </a:stretch>
        </p:blipFill>
        <p:spPr bwMode="auto">
          <a:xfrm>
            <a:off x="0" y="-280035"/>
            <a:ext cx="9143999" cy="5703570"/>
          </a:xfrm>
          <a:prstGeom prst="rect">
            <a:avLst/>
          </a:prstGeom>
          <a:noFill/>
          <a:ln w="9525">
            <a:noFill/>
            <a:miter lim="800000"/>
            <a:headEnd/>
            <a:tailEnd/>
          </a:ln>
        </p:spPr>
      </p:pic>
      <p:sp>
        <p:nvSpPr>
          <p:cNvPr id="6" name="5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madrileños, sorprendidos por la rapidez y la escasa vibración de los vagones, podían ahora atravesar el centro de la ciudad sin preocuparse por el tráfico. Este nuevo medio de transporte, con un coste inicial de 15 céntimos, supuso una revolución en la movilidad urbana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dir="u" isContent="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1 Imagen" descr="7"/>
          <p:cNvPicPr>
            <a:picLocks noGrp="1" noChangeAspect="1"/>
          </p:cNvPicPr>
          <p:nvPr isPhoto="1"/>
        </p:nvPicPr>
        <p:blipFill>
          <a:blip r:embed="rId2" cstate="print"/>
          <a:stretch>
            <a:fillRect/>
          </a:stretch>
        </p:blipFill>
        <p:spPr bwMode="auto">
          <a:xfrm>
            <a:off x="0" y="2116"/>
            <a:ext cx="9144000" cy="5139266"/>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38" y="0"/>
            <a:ext cx="2303462" cy="1664494"/>
          </a:xfrm>
          <a:prstGeom prst="rect">
            <a:avLst/>
          </a:prstGeom>
          <a:solidFill>
            <a:schemeClr val="bg1"/>
          </a:solid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0"/>
            <a:ext cx="2268538" cy="1664494"/>
          </a:xfrm>
          <a:prstGeom prst="rect">
            <a:avLst/>
          </a:prstGeom>
          <a:solidFill>
            <a:schemeClr val="bg1"/>
          </a:solidFill>
          <a:ln w="9525">
            <a:noFill/>
            <a:miter lim="800000"/>
            <a:headEnd/>
            <a:tailEnd/>
          </a:ln>
        </p:spPr>
      </p:pic>
      <p:pic>
        <p:nvPicPr>
          <p:cNvPr id="11" name="1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38" y="1664496"/>
            <a:ext cx="2303462" cy="1750218"/>
          </a:xfrm>
          <a:prstGeom prst="rect">
            <a:avLst/>
          </a:prstGeom>
          <a:solidFill>
            <a:schemeClr val="bg1"/>
          </a:solidFill>
          <a:ln w="9525">
            <a:noFill/>
            <a:miter lim="800000"/>
            <a:headEnd/>
            <a:tailEnd/>
          </a:ln>
        </p:spPr>
      </p:pic>
      <p:pic>
        <p:nvPicPr>
          <p:cNvPr id="12" name="1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1664496"/>
            <a:ext cx="2281238" cy="1750218"/>
          </a:xfrm>
          <a:prstGeom prst="rect">
            <a:avLst/>
          </a:prstGeom>
          <a:solidFill>
            <a:schemeClr val="bg1"/>
          </a:solidFill>
          <a:ln w="9525">
            <a:noFill/>
            <a:miter lim="800000"/>
            <a:headEnd/>
            <a:tailEnd/>
          </a:ln>
        </p:spPr>
      </p:pic>
      <p:pic>
        <p:nvPicPr>
          <p:cNvPr id="17" name="1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68538" y="3414714"/>
            <a:ext cx="2303462" cy="1724502"/>
          </a:xfrm>
          <a:prstGeom prst="rect">
            <a:avLst/>
          </a:prstGeom>
          <a:solidFill>
            <a:schemeClr val="bg1"/>
          </a:solidFill>
          <a:ln w="9525">
            <a:noFill/>
            <a:miter lim="800000"/>
            <a:headEnd/>
            <a:tailEnd/>
          </a:ln>
        </p:spPr>
      </p:pic>
      <p:pic>
        <p:nvPicPr>
          <p:cNvPr id="18" name="1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2700" y="3414714"/>
            <a:ext cx="2281238" cy="1724502"/>
          </a:xfrm>
          <a:prstGeom prst="rect">
            <a:avLst/>
          </a:prstGeom>
          <a:solidFill>
            <a:schemeClr val="bg1"/>
          </a:solidFill>
          <a:ln w="9525">
            <a:noFill/>
            <a:miter lim="800000"/>
            <a:headEnd/>
            <a:tailEnd/>
          </a:ln>
        </p:spPr>
      </p:pic>
      <p:pic>
        <p:nvPicPr>
          <p:cNvPr id="51" name="5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3" y="0"/>
            <a:ext cx="2254250" cy="1664494"/>
          </a:xfrm>
          <a:prstGeom prst="rect">
            <a:avLst/>
          </a:prstGeom>
          <a:solidFill>
            <a:schemeClr val="bg1"/>
          </a:solidFill>
          <a:ln w="9525">
            <a:noFill/>
            <a:miter lim="800000"/>
            <a:headEnd/>
            <a:tailEnd/>
          </a:ln>
        </p:spPr>
      </p:pic>
      <p:pic>
        <p:nvPicPr>
          <p:cNvPr id="52" name="5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0"/>
            <a:ext cx="2376264" cy="1664494"/>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900866" y="1664496"/>
            <a:ext cx="2243137" cy="1750218"/>
          </a:xfrm>
          <a:prstGeom prst="rect">
            <a:avLst/>
          </a:prstGeom>
          <a:solidFill>
            <a:schemeClr val="bg1"/>
          </a:solidFill>
          <a:ln w="9525">
            <a:noFill/>
            <a:miter lim="800000"/>
            <a:headEnd/>
            <a:tailEnd/>
          </a:ln>
        </p:spPr>
      </p:pic>
      <p:pic>
        <p:nvPicPr>
          <p:cNvPr id="60" name="5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1664496"/>
            <a:ext cx="2376261" cy="1750218"/>
          </a:xfrm>
          <a:prstGeom prst="rect">
            <a:avLst/>
          </a:prstGeom>
          <a:solidFill>
            <a:schemeClr val="bg1"/>
          </a:solidFill>
          <a:ln w="9525">
            <a:noFill/>
            <a:miter lim="800000"/>
            <a:headEnd/>
            <a:tailEnd/>
          </a:ln>
        </p:spPr>
      </p:pic>
      <p:pic>
        <p:nvPicPr>
          <p:cNvPr id="65" name="6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6" y="3414714"/>
            <a:ext cx="2268537" cy="1724502"/>
          </a:xfrm>
          <a:prstGeom prst="rect">
            <a:avLst/>
          </a:prstGeom>
          <a:solidFill>
            <a:schemeClr val="bg1"/>
          </a:solidFill>
          <a:ln w="9525">
            <a:noFill/>
            <a:miter lim="800000"/>
            <a:headEnd/>
            <a:tailEnd/>
          </a:ln>
        </p:spPr>
      </p:pic>
      <p:pic>
        <p:nvPicPr>
          <p:cNvPr id="66" name="65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3" y="3414714"/>
            <a:ext cx="2303463" cy="1724502"/>
          </a:xfrm>
          <a:prstGeom prst="rect">
            <a:avLst/>
          </a:prstGeom>
          <a:solidFill>
            <a:schemeClr val="bg1"/>
          </a:solidFill>
          <a:ln w="9525">
            <a:noFill/>
            <a:miter lim="800000"/>
            <a:headEnd/>
            <a:tailEnd/>
          </a:ln>
        </p:spPr>
      </p:pic>
      <p:sp>
        <p:nvSpPr>
          <p:cNvPr id="15" name="14 CuadroTexto"/>
          <p:cNvSpPr txBox="1"/>
          <p:nvPr/>
        </p:nvSpPr>
        <p:spPr>
          <a:xfrm>
            <a:off x="827584" y="4011910"/>
            <a:ext cx="7848872" cy="954107"/>
          </a:xfrm>
          <a:prstGeom prst="rect">
            <a:avLst/>
          </a:prstGeom>
          <a:noFill/>
        </p:spPr>
        <p:txBody>
          <a:bodyPr wrap="square" rtlCol="0">
            <a:spAutoFit/>
          </a:bodyPr>
          <a:lstStyle/>
          <a:p>
            <a:r>
              <a:rPr lang="es-ES" sz="2000" b="1" i="1" dirty="0" smtClean="0">
                <a:effectLst>
                  <a:glow rad="101600">
                    <a:srgbClr val="C00000">
                      <a:alpha val="60000"/>
                    </a:srgbClr>
                  </a:glow>
                </a:effectLst>
              </a:rPr>
              <a:t>¿Por qué los trenes circulan por la izquierda? </a:t>
            </a:r>
            <a:r>
              <a:rPr lang="es-ES" i="1" dirty="0" smtClean="0">
                <a:effectLst>
                  <a:glow rad="101600">
                    <a:srgbClr val="C00000">
                      <a:alpha val="60000"/>
                    </a:srgbClr>
                  </a:glow>
                </a:effectLst>
              </a:rPr>
              <a:t>El Metro de Madrid circula por la izquierda porque en el año que se inauguró la primera línea de Metro todos los vehículos circulaban por ese sentido en Madrid.</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dir="d" isContent="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8"/>
                                        </p:tgtEl>
                                      </p:cBhvr>
                                    </p:animEffect>
                                    <p:set>
                                      <p:cBhvr>
                                        <p:cTn id="13" dur="1" fill="hold">
                                          <p:stCondLst>
                                            <p:cond delay="3999"/>
                                          </p:stCondLst>
                                        </p:cTn>
                                        <p:tgtEl>
                                          <p:spTgt spid="18"/>
                                        </p:tgtEl>
                                        <p:attrNameLst>
                                          <p:attrName>style.visibility</p:attrName>
                                        </p:attrNameLst>
                                      </p:cBhvr>
                                      <p:to>
                                        <p:strVal val="hidden"/>
                                      </p:to>
                                    </p:set>
                                  </p:childTnLst>
                                </p:cTn>
                              </p:par>
                              <p:par>
                                <p:cTn id="14" presetID="4" presetClass="exit" presetSubtype="16" fill="hold" nodeType="withEffect">
                                  <p:stCondLst>
                                    <p:cond delay="0"/>
                                  </p:stCondLst>
                                  <p:childTnLst>
                                    <p:animEffect transition="out" filter="box(in)">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4" presetClass="exit" presetSubtype="16" fill="hold" nodeType="withEffect">
                                  <p:stCondLst>
                                    <p:cond delay="0"/>
                                  </p:stCondLst>
                                  <p:childTnLst>
                                    <p:animEffect transition="out" filter="box(in)">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4" presetClass="exit" presetSubtype="16" fill="hold" nodeType="withEffect">
                                  <p:stCondLst>
                                    <p:cond delay="0"/>
                                  </p:stCondLst>
                                  <p:childTnLst>
                                    <p:animEffect transition="out" filter="box(in)">
                                      <p:cBhvr>
                                        <p:cTn id="21" dur="4000"/>
                                        <p:tgtEl>
                                          <p:spTgt spid="17"/>
                                        </p:tgtEl>
                                      </p:cBhvr>
                                    </p:animEffect>
                                    <p:set>
                                      <p:cBhvr>
                                        <p:cTn id="22" dur="1" fill="hold">
                                          <p:stCondLst>
                                            <p:cond delay="3999"/>
                                          </p:stCondLst>
                                        </p:cTn>
                                        <p:tgtEl>
                                          <p:spTgt spid="17"/>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52"/>
                                        </p:tgtEl>
                                      </p:cBhvr>
                                    </p:animEffect>
                                    <p:set>
                                      <p:cBhvr>
                                        <p:cTn id="25" dur="1" fill="hold">
                                          <p:stCondLst>
                                            <p:cond delay="3999"/>
                                          </p:stCondLst>
                                        </p:cTn>
                                        <p:tgtEl>
                                          <p:spTgt spid="52"/>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4000"/>
                                        <p:tgtEl>
                                          <p:spTgt spid="60"/>
                                        </p:tgtEl>
                                      </p:cBhvr>
                                    </p:animEffect>
                                    <p:set>
                                      <p:cBhvr>
                                        <p:cTn id="28" dur="1" fill="hold">
                                          <p:stCondLst>
                                            <p:cond delay="3999"/>
                                          </p:stCondLst>
                                        </p:cTn>
                                        <p:tgtEl>
                                          <p:spTgt spid="60"/>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4000"/>
                                        <p:tgtEl>
                                          <p:spTgt spid="66"/>
                                        </p:tgtEl>
                                      </p:cBhvr>
                                    </p:animEffect>
                                    <p:set>
                                      <p:cBhvr>
                                        <p:cTn id="31" dur="1" fill="hold">
                                          <p:stCondLst>
                                            <p:cond delay="3999"/>
                                          </p:stCondLst>
                                        </p:cTn>
                                        <p:tgtEl>
                                          <p:spTgt spid="66"/>
                                        </p:tgtEl>
                                        <p:attrNameLst>
                                          <p:attrName>style.visibility</p:attrName>
                                        </p:attrNameLst>
                                      </p:cBhvr>
                                      <p:to>
                                        <p:strVal val="hidden"/>
                                      </p:to>
                                    </p:set>
                                  </p:childTnLst>
                                </p:cTn>
                              </p:par>
                              <p:par>
                                <p:cTn id="32" presetID="4" presetClass="exit" presetSubtype="16" fill="hold" nodeType="withEffect">
                                  <p:stCondLst>
                                    <p:cond delay="0"/>
                                  </p:stCondLst>
                                  <p:childTnLst>
                                    <p:animEffect transition="out" filter="box(in)">
                                      <p:cBhvr>
                                        <p:cTn id="33" dur="4000"/>
                                        <p:tgtEl>
                                          <p:spTgt spid="51"/>
                                        </p:tgtEl>
                                      </p:cBhvr>
                                    </p:animEffect>
                                    <p:set>
                                      <p:cBhvr>
                                        <p:cTn id="34" dur="1" fill="hold">
                                          <p:stCondLst>
                                            <p:cond delay="3999"/>
                                          </p:stCondLst>
                                        </p:cTn>
                                        <p:tgtEl>
                                          <p:spTgt spid="51"/>
                                        </p:tgtEl>
                                        <p:attrNameLst>
                                          <p:attrName>style.visibility</p:attrName>
                                        </p:attrNameLst>
                                      </p:cBhvr>
                                      <p:to>
                                        <p:strVal val="hidden"/>
                                      </p:to>
                                    </p:set>
                                  </p:childTnLst>
                                </p:cTn>
                              </p:par>
                              <p:par>
                                <p:cTn id="35" presetID="4" presetClass="exit" presetSubtype="16" fill="hold" nodeType="withEffect">
                                  <p:stCondLst>
                                    <p:cond delay="0"/>
                                  </p:stCondLst>
                                  <p:childTnLst>
                                    <p:animEffect transition="out" filter="box(in)">
                                      <p:cBhvr>
                                        <p:cTn id="36" dur="4000"/>
                                        <p:tgtEl>
                                          <p:spTgt spid="59"/>
                                        </p:tgtEl>
                                      </p:cBhvr>
                                    </p:animEffect>
                                    <p:set>
                                      <p:cBhvr>
                                        <p:cTn id="37" dur="1" fill="hold">
                                          <p:stCondLst>
                                            <p:cond delay="3999"/>
                                          </p:stCondLst>
                                        </p:cTn>
                                        <p:tgtEl>
                                          <p:spTgt spid="59"/>
                                        </p:tgtEl>
                                        <p:attrNameLst>
                                          <p:attrName>style.visibility</p:attrName>
                                        </p:attrNameLst>
                                      </p:cBhvr>
                                      <p:to>
                                        <p:strVal val="hidden"/>
                                      </p:to>
                                    </p:set>
                                  </p:childTnLst>
                                </p:cTn>
                              </p:par>
                              <p:par>
                                <p:cTn id="38" presetID="4" presetClass="exit" presetSubtype="16" fill="hold" nodeType="withEffect">
                                  <p:stCondLst>
                                    <p:cond delay="0"/>
                                  </p:stCondLst>
                                  <p:childTnLst>
                                    <p:animEffect transition="out" filter="box(in)">
                                      <p:cBhvr>
                                        <p:cTn id="39" dur="4000"/>
                                        <p:tgtEl>
                                          <p:spTgt spid="65"/>
                                        </p:tgtEl>
                                      </p:cBhvr>
                                    </p:animEffect>
                                    <p:set>
                                      <p:cBhvr>
                                        <p:cTn id="40" dur="1" fill="hold">
                                          <p:stCondLst>
                                            <p:cond delay="3999"/>
                                          </p:stCondLst>
                                        </p:cTn>
                                        <p:tgtEl>
                                          <p:spTgt spid="65"/>
                                        </p:tgtEl>
                                        <p:attrNameLst>
                                          <p:attrName>style.visibility</p:attrName>
                                        </p:attrNameLst>
                                      </p:cBhvr>
                                      <p:to>
                                        <p:strVal val="hidden"/>
                                      </p:to>
                                    </p:set>
                                  </p:childTnLst>
                                </p:cTn>
                              </p:par>
                              <p:par>
                                <p:cTn id="41" presetID="13" presetClass="entr" presetSubtype="16" fill="hold" nodeType="withEffect">
                                  <p:stCondLst>
                                    <p:cond delay="0"/>
                                  </p:stCondLst>
                                  <p:childTnLst>
                                    <p:set>
                                      <p:cBhvr>
                                        <p:cTn id="42" dur="1" fill="hold">
                                          <p:stCondLst>
                                            <p:cond delay="0"/>
                                          </p:stCondLst>
                                        </p:cTn>
                                        <p:tgtEl>
                                          <p:spTgt spid="35842"/>
                                        </p:tgtEl>
                                        <p:attrNameLst>
                                          <p:attrName>style.visibility</p:attrName>
                                        </p:attrNameLst>
                                      </p:cBhvr>
                                      <p:to>
                                        <p:strVal val="visible"/>
                                      </p:to>
                                    </p:set>
                                    <p:animEffect transition="in" filter="plus(in)">
                                      <p:cBhvr>
                                        <p:cTn id="43" dur="4000"/>
                                        <p:tgtEl>
                                          <p:spTgt spid="35842"/>
                                        </p:tgtEl>
                                      </p:cBhvr>
                                    </p:animEffect>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6fe12b7b4626dfc2988f48bfbc4ed6.jpg"/>
          <p:cNvPicPr>
            <a:picLocks noChangeAspect="1"/>
          </p:cNvPicPr>
          <p:nvPr/>
        </p:nvPicPr>
        <p:blipFill>
          <a:blip r:embed="rId2" cstate="print"/>
          <a:stretch>
            <a:fillRect/>
          </a:stretch>
        </p:blipFill>
        <p:spPr bwMode="auto">
          <a:xfrm>
            <a:off x="0" y="2116"/>
            <a:ext cx="9144000" cy="5139266"/>
          </a:xfrm>
          <a:prstGeom prst="rect">
            <a:avLst/>
          </a:prstGeom>
          <a:noFill/>
          <a:ln w="9525">
            <a:noFill/>
            <a:miter lim="800000"/>
            <a:headEnd/>
            <a:tailEnd/>
          </a:ln>
        </p:spPr>
      </p:pic>
      <p:pic>
        <p:nvPicPr>
          <p:cNvPr id="5" name="4 Imagen" descr="116fe12b7b4626dfc2988f48bfbc4ed6.jpg"/>
          <p:cNvPicPr>
            <a:picLocks noChangeAspect="1"/>
          </p:cNvPicPr>
          <p:nvPr/>
        </p:nvPicPr>
        <p:blipFill>
          <a:blip r:embed="rId2" cstate="print"/>
          <a:stretch>
            <a:fillRect/>
          </a:stretch>
        </p:blipFill>
        <p:spPr bwMode="auto">
          <a:xfrm>
            <a:off x="0" y="2116"/>
            <a:ext cx="9144000" cy="5139266"/>
          </a:xfrm>
          <a:prstGeom prst="rect">
            <a:avLst/>
          </a:prstGeom>
          <a:noFill/>
          <a:ln w="9525">
            <a:noFill/>
            <a:miter lim="800000"/>
            <a:headEnd/>
            <a:tailEnd/>
          </a:ln>
        </p:spPr>
      </p:pic>
      <p:pic>
        <p:nvPicPr>
          <p:cNvPr id="6" name="5 Imagen" descr="116fe12b7b4626dfc2988f48bfbc4ed6.jpg"/>
          <p:cNvPicPr>
            <a:picLocks noChangeAspect="1"/>
          </p:cNvPicPr>
          <p:nvPr/>
        </p:nvPicPr>
        <p:blipFill>
          <a:blip r:embed="rId2" cstate="print"/>
          <a:stretch>
            <a:fillRect/>
          </a:stretch>
        </p:blipFill>
        <p:spPr bwMode="auto">
          <a:xfrm>
            <a:off x="0" y="2116"/>
            <a:ext cx="9144000" cy="5139266"/>
          </a:xfrm>
          <a:prstGeom prst="rect">
            <a:avLst/>
          </a:prstGeom>
          <a:noFill/>
          <a:ln w="9525">
            <a:noFill/>
            <a:miter lim="800000"/>
            <a:headEnd/>
            <a:tailEnd/>
          </a:ln>
        </p:spPr>
      </p:pic>
      <p:sp>
        <p:nvSpPr>
          <p:cNvPr id="7" name="6 CuadroTexto"/>
          <p:cNvSpPr txBox="1"/>
          <p:nvPr/>
        </p:nvSpPr>
        <p:spPr>
          <a:xfrm>
            <a:off x="539552"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sentido de circulación actual no llegó hasta 1924, cuando el Metro de Madrid ya estaba construido y suponía un gasto excesivo modificar la marcha de los trenes. Las líneas de Metro Ligero sí circulan por la derecha.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prism dir="r" isContent="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ais_vasco_san_juan_gaztelugatxe.jpg"/>
          <p:cNvPicPr>
            <a:picLocks noChangeAspect="1"/>
          </p:cNvPicPr>
          <p:nvPr/>
        </p:nvPicPr>
        <p:blipFill>
          <a:blip r:embed="rId2" cstate="print"/>
          <a:stretch>
            <a:fillRect/>
          </a:stretch>
        </p:blipFill>
        <p:spPr bwMode="auto">
          <a:xfrm>
            <a:off x="2374" y="-280035"/>
            <a:ext cx="9139251" cy="5703570"/>
          </a:xfrm>
          <a:prstGeom prst="rect">
            <a:avLst/>
          </a:prstGeom>
          <a:noFill/>
          <a:ln w="9525">
            <a:noFill/>
            <a:miter lim="800000"/>
            <a:headEnd/>
            <a:tailEnd/>
          </a:ln>
        </p:spPr>
      </p:pic>
      <p:pic>
        <p:nvPicPr>
          <p:cNvPr id="5" name="4 Imagen" descr="pais_vasco_san_juan_gaztelugatxe.jpg"/>
          <p:cNvPicPr>
            <a:picLocks noChangeAspect="1"/>
          </p:cNvPicPr>
          <p:nvPr/>
        </p:nvPicPr>
        <p:blipFill>
          <a:blip r:embed="rId2" cstate="print"/>
          <a:stretch>
            <a:fillRect/>
          </a:stretch>
        </p:blipFill>
        <p:spPr bwMode="auto">
          <a:xfrm>
            <a:off x="2374" y="-280035"/>
            <a:ext cx="9139251" cy="5703570"/>
          </a:xfrm>
          <a:prstGeom prst="rect">
            <a:avLst/>
          </a:prstGeom>
          <a:noFill/>
          <a:ln w="9525">
            <a:noFill/>
            <a:miter lim="800000"/>
            <a:headEnd/>
            <a:tailEnd/>
          </a:ln>
        </p:spPr>
      </p:pic>
      <p:pic>
        <p:nvPicPr>
          <p:cNvPr id="6" name="5 Imagen" descr="pais_vasco_san_juan_gaztelugatxe.jpg"/>
          <p:cNvPicPr>
            <a:picLocks noChangeAspect="1"/>
          </p:cNvPicPr>
          <p:nvPr/>
        </p:nvPicPr>
        <p:blipFill>
          <a:blip r:embed="rId2" cstate="print"/>
          <a:stretch>
            <a:fillRect/>
          </a:stretch>
        </p:blipFill>
        <p:spPr bwMode="auto">
          <a:xfrm>
            <a:off x="2374" y="-280035"/>
            <a:ext cx="9139251" cy="5703570"/>
          </a:xfrm>
          <a:prstGeom prst="rect">
            <a:avLst/>
          </a:prstGeom>
          <a:noFill/>
          <a:ln w="9525">
            <a:noFill/>
            <a:miter lim="800000"/>
            <a:headEnd/>
            <a:tailEnd/>
          </a:ln>
        </p:spPr>
      </p:pic>
      <p:sp>
        <p:nvSpPr>
          <p:cNvPr id="7" name="6 CuadroTexto"/>
          <p:cNvSpPr txBox="1"/>
          <p:nvPr/>
        </p:nvSpPr>
        <p:spPr>
          <a:xfrm>
            <a:off x="755576"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presupuesto para las obras de Metro de Madrid fue de ocho millones de pesetas (unos 48.000 euros actuales). El Banco Bilbao Vizcaya puso cuatro millones, Alfonso XIII uno y el resto pequeños inversores.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9554.JPG"/>
          <p:cNvPicPr>
            <a:picLocks noChangeAspect="1"/>
          </p:cNvPicPr>
          <p:nvPr/>
        </p:nvPicPr>
        <p:blipFill>
          <a:blip r:embed="rId2" cstate="print"/>
          <a:stretch>
            <a:fillRect/>
          </a:stretch>
        </p:blipFill>
        <p:spPr bwMode="auto">
          <a:xfrm>
            <a:off x="35392" y="60002"/>
            <a:ext cx="5232410" cy="5085505"/>
          </a:xfrm>
          <a:prstGeom prst="rect">
            <a:avLst/>
          </a:prstGeom>
          <a:noFill/>
          <a:ln w="9525">
            <a:noFill/>
            <a:miter lim="800000"/>
            <a:headEnd/>
            <a:tailEnd/>
          </a:ln>
        </p:spPr>
      </p:pic>
      <p:pic>
        <p:nvPicPr>
          <p:cNvPr id="5" name="4 Imagen" descr="DSC09554.JPG"/>
          <p:cNvPicPr>
            <a:picLocks noChangeAspect="1"/>
          </p:cNvPicPr>
          <p:nvPr/>
        </p:nvPicPr>
        <p:blipFill>
          <a:blip r:embed="rId2" cstate="print"/>
          <a:stretch>
            <a:fillRect/>
          </a:stretch>
        </p:blipFill>
        <p:spPr bwMode="auto">
          <a:xfrm>
            <a:off x="35392" y="60002"/>
            <a:ext cx="5232410" cy="5085505"/>
          </a:xfrm>
          <a:prstGeom prst="rect">
            <a:avLst/>
          </a:prstGeom>
          <a:noFill/>
          <a:ln w="9525">
            <a:noFill/>
            <a:miter lim="800000"/>
            <a:headEnd/>
            <a:tailEnd/>
          </a:ln>
        </p:spPr>
      </p:pic>
      <p:pic>
        <p:nvPicPr>
          <p:cNvPr id="6" name="5 Imagen" descr="DSC09554.JPG"/>
          <p:cNvPicPr>
            <a:picLocks noChangeAspect="1"/>
          </p:cNvPicPr>
          <p:nvPr/>
        </p:nvPicPr>
        <p:blipFill>
          <a:blip r:embed="rId2" cstate="print"/>
          <a:stretch>
            <a:fillRect/>
          </a:stretch>
        </p:blipFill>
        <p:spPr bwMode="auto">
          <a:xfrm>
            <a:off x="1" y="0"/>
            <a:ext cx="5292080" cy="5143500"/>
          </a:xfrm>
          <a:prstGeom prst="rect">
            <a:avLst/>
          </a:prstGeom>
          <a:noFill/>
          <a:ln w="9525">
            <a:noFill/>
            <a:miter lim="800000"/>
            <a:headEnd/>
            <a:tailEnd/>
          </a:ln>
        </p:spPr>
      </p:pic>
      <p:sp>
        <p:nvSpPr>
          <p:cNvPr id="8" name="7 CuadroTexto"/>
          <p:cNvSpPr txBox="1"/>
          <p:nvPr/>
        </p:nvSpPr>
        <p:spPr>
          <a:xfrm>
            <a:off x="5436096" y="1779662"/>
            <a:ext cx="352839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Metro de Madrid tiene 326 estaciones (incluyendo las líneas del Metro Ligero y del TFN) lo que la convierte en la quinta red con más estaciones del mundo y la segunda de Europa.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indow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5000"/>
                                        <p:tgtEl>
                                          <p:spTgt spid="6"/>
                                        </p:tgtEl>
                                      </p:cBhvr>
                                    </p:animEffec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ais_vasco_san_juan_gaztelugatxe.jpg"/>
          <p:cNvPicPr>
            <a:picLocks noChangeAspect="1"/>
          </p:cNvPicPr>
          <p:nvPr/>
        </p:nvPicPr>
        <p:blipFill>
          <a:blip r:embed="rId2" cstate="print"/>
          <a:stretch>
            <a:fillRect/>
          </a:stretch>
        </p:blipFill>
        <p:spPr bwMode="auto">
          <a:xfrm>
            <a:off x="0" y="0"/>
            <a:ext cx="9144000" cy="5740102"/>
          </a:xfrm>
          <a:prstGeom prst="rect">
            <a:avLst/>
          </a:prstGeom>
          <a:noFill/>
          <a:ln w="9525">
            <a:noFill/>
            <a:miter lim="800000"/>
            <a:headEnd/>
            <a:tailEnd/>
          </a:ln>
        </p:spPr>
      </p:pic>
      <p:pic>
        <p:nvPicPr>
          <p:cNvPr id="4" name="3 Imagen" descr="pais_vasco_san_juan_gaztelugatxe.jpg"/>
          <p:cNvPicPr>
            <a:picLocks noChangeAspect="1"/>
          </p:cNvPicPr>
          <p:nvPr/>
        </p:nvPicPr>
        <p:blipFill>
          <a:blip r:embed="rId2" cstate="print"/>
          <a:stretch>
            <a:fillRect/>
          </a:stretch>
        </p:blipFill>
        <p:spPr bwMode="auto">
          <a:xfrm>
            <a:off x="0" y="-1"/>
            <a:ext cx="9144000" cy="5740103"/>
          </a:xfrm>
          <a:prstGeom prst="rect">
            <a:avLst/>
          </a:prstGeom>
          <a:noFill/>
          <a:ln w="9525">
            <a:noFill/>
            <a:miter lim="800000"/>
            <a:headEnd/>
            <a:tailEnd/>
          </a:ln>
        </p:spPr>
      </p:pic>
      <p:sp>
        <p:nvSpPr>
          <p:cNvPr id="5" name="4 CuadroTexto"/>
          <p:cNvSpPr txBox="1"/>
          <p:nvPr/>
        </p:nvSpPr>
        <p:spPr>
          <a:xfrm>
            <a:off x="395536" y="3723878"/>
            <a:ext cx="8496944" cy="1231106"/>
          </a:xfrm>
          <a:prstGeom prst="rect">
            <a:avLst/>
          </a:prstGeom>
          <a:noFill/>
        </p:spPr>
        <p:txBody>
          <a:bodyPr wrap="square" rtlCol="0">
            <a:spAutoFit/>
          </a:bodyPr>
          <a:lstStyle/>
          <a:p>
            <a:r>
              <a:rPr lang="es-ES" sz="2000" b="1" i="1" dirty="0" smtClean="0">
                <a:effectLst>
                  <a:glow rad="101600">
                    <a:srgbClr val="C00000">
                      <a:alpha val="60000"/>
                    </a:srgbClr>
                  </a:glow>
                </a:effectLst>
              </a:rPr>
              <a:t>Servicio nocturno en Nochevieja. </a:t>
            </a:r>
            <a:r>
              <a:rPr lang="es-ES" i="1" dirty="0" smtClean="0">
                <a:effectLst>
                  <a:glow rad="101600">
                    <a:srgbClr val="C00000">
                      <a:alpha val="60000"/>
                    </a:srgbClr>
                  </a:glow>
                </a:effectLst>
              </a:rPr>
              <a:t>El Metro de Madrid es una de las pocas redes de metro del mundo que ofrece un servicio especial durante la Nochevieja.        La red permanece abierta hasta altas horas de la madrugada para facilitar el transporte a los que celebran el Año Nuevo en la ciudad.</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window dir="ver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ztelugatxe_doniene_baseliza_2.jpg"/>
          <p:cNvPicPr>
            <a:picLocks noChangeAspect="1"/>
          </p:cNvPicPr>
          <p:nvPr/>
        </p:nvPicPr>
        <p:blipFill>
          <a:blip r:embed="rId2" cstate="print"/>
          <a:stretch>
            <a:fillRect/>
          </a:stretch>
        </p:blipFill>
        <p:spPr bwMode="auto">
          <a:xfrm>
            <a:off x="0" y="-30744"/>
            <a:ext cx="9171515" cy="5139266"/>
          </a:xfrm>
          <a:prstGeom prst="rect">
            <a:avLst/>
          </a:prstGeom>
          <a:noFill/>
          <a:ln w="9525">
            <a:noFill/>
            <a:miter lim="800000"/>
            <a:headEnd/>
            <a:tailEnd/>
          </a:ln>
        </p:spPr>
      </p:pic>
      <p:pic>
        <p:nvPicPr>
          <p:cNvPr id="6" name="5 Imagen" descr="Gaztelugatxe_doniene_baseliza_2.jpg"/>
          <p:cNvPicPr>
            <a:picLocks noChangeAspect="1"/>
          </p:cNvPicPr>
          <p:nvPr/>
        </p:nvPicPr>
        <p:blipFill>
          <a:blip r:embed="rId2" cstate="print"/>
          <a:stretch>
            <a:fillRect/>
          </a:stretch>
        </p:blipFill>
        <p:spPr bwMode="auto">
          <a:xfrm>
            <a:off x="27351" y="0"/>
            <a:ext cx="9116649" cy="5108522"/>
          </a:xfrm>
          <a:prstGeom prst="rect">
            <a:avLst/>
          </a:prstGeom>
          <a:noFill/>
          <a:ln w="9525">
            <a:noFill/>
            <a:miter lim="800000"/>
            <a:headEnd/>
            <a:tailEnd/>
          </a:ln>
        </p:spPr>
      </p:pic>
      <p:sp>
        <p:nvSpPr>
          <p:cNvPr id="5" name="4 CuadroTexto"/>
          <p:cNvSpPr txBox="1"/>
          <p:nvPr/>
        </p:nvSpPr>
        <p:spPr>
          <a:xfrm>
            <a:off x="179512" y="3723878"/>
            <a:ext cx="8712968"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Estaciones convertidas en galerías de arte. </a:t>
            </a:r>
            <a:r>
              <a:rPr lang="es-ES" i="1" dirty="0" smtClean="0">
                <a:effectLst>
                  <a:glow rad="101600">
                    <a:srgbClr val="C00000">
                      <a:alpha val="60000"/>
                    </a:srgbClr>
                  </a:glow>
                  <a:outerShdw blurRad="38100" dist="38100" dir="2700000" algn="tl">
                    <a:srgbClr val="000000">
                      <a:alpha val="43137"/>
                    </a:srgbClr>
                  </a:outerShdw>
                </a:effectLst>
              </a:rPr>
              <a:t>Varias estaciones del Metro de Madrid han sido convertidas en galerías de arte subterráneas. Por ejemplo, en la estación de </a:t>
            </a:r>
            <a:r>
              <a:rPr lang="es-ES" b="1" i="1" dirty="0" smtClean="0">
                <a:effectLst>
                  <a:glow rad="101600">
                    <a:srgbClr val="C00000">
                      <a:alpha val="60000"/>
                    </a:srgbClr>
                  </a:glow>
                  <a:outerShdw blurRad="38100" dist="38100" dir="2700000" algn="tl">
                    <a:srgbClr val="000000">
                      <a:alpha val="43137"/>
                    </a:srgbClr>
                  </a:outerShdw>
                </a:effectLst>
              </a:rPr>
              <a:t>Moncloa</a:t>
            </a:r>
            <a:r>
              <a:rPr lang="es-ES" i="1" dirty="0" smtClean="0">
                <a:effectLst>
                  <a:glow rad="101600">
                    <a:srgbClr val="C00000">
                      <a:alpha val="60000"/>
                    </a:srgbClr>
                  </a:glow>
                  <a:outerShdw blurRad="38100" dist="38100" dir="2700000" algn="tl">
                    <a:srgbClr val="000000">
                      <a:alpha val="43137"/>
                    </a:srgbClr>
                  </a:outerShdw>
                </a:effectLst>
              </a:rPr>
              <a:t> hay exposiciones permanentes de cerámica, y en la estación de </a:t>
            </a:r>
            <a:r>
              <a:rPr lang="es-ES" b="1" i="1" dirty="0" smtClean="0">
                <a:effectLst>
                  <a:glow rad="101600">
                    <a:srgbClr val="C00000">
                      <a:alpha val="60000"/>
                    </a:srgbClr>
                  </a:glow>
                  <a:outerShdw blurRad="38100" dist="38100" dir="2700000" algn="tl">
                    <a:srgbClr val="000000">
                      <a:alpha val="43137"/>
                    </a:srgbClr>
                  </a:outerShdw>
                </a:effectLst>
              </a:rPr>
              <a:t>Paco de Lucía</a:t>
            </a:r>
            <a:r>
              <a:rPr lang="es-ES" i="1" dirty="0" smtClean="0">
                <a:effectLst>
                  <a:glow rad="101600">
                    <a:srgbClr val="C00000">
                      <a:alpha val="60000"/>
                    </a:srgbClr>
                  </a:glow>
                  <a:outerShdw blurRad="38100" dist="38100" dir="2700000" algn="tl">
                    <a:srgbClr val="000000">
                      <a:alpha val="43137"/>
                    </a:srgbClr>
                  </a:outerShdw>
                </a:effectLst>
              </a:rPr>
              <a:t> se encuentra un mural homenaje al famoso guitarrista.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checker/>
      </p:transition>
    </mc:Choice>
    <mc:Fallback xmlns="">
      <p:transition spd="slow" advTm="3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1 Imagen" descr="untitled"/>
          <p:cNvPicPr>
            <a:picLocks noGrp="1" noChangeAspect="1"/>
          </p:cNvPicPr>
          <p:nvPr isPhoto="1"/>
        </p:nvPicPr>
        <p:blipFill>
          <a:blip r:embed="rId2" cstate="print"/>
          <a:stretch>
            <a:fillRect/>
          </a:stretch>
        </p:blipFill>
        <p:spPr bwMode="auto">
          <a:xfrm>
            <a:off x="0" y="0"/>
            <a:ext cx="9144000" cy="5596086"/>
          </a:xfrm>
          <a:prstGeom prst="rect">
            <a:avLst/>
          </a:prstGeom>
          <a:noFill/>
          <a:ln w="9525">
            <a:noFill/>
            <a:miter lim="800000"/>
            <a:headEnd/>
            <a:tailEnd/>
          </a:ln>
        </p:spPr>
      </p:pic>
      <p:pic>
        <p:nvPicPr>
          <p:cNvPr id="3" name="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411416" y="0"/>
            <a:ext cx="2160587" cy="1728788"/>
          </a:xfrm>
          <a:prstGeom prst="rect">
            <a:avLst/>
          </a:prstGeom>
          <a:solidFill>
            <a:schemeClr val="bg1"/>
          </a:solidFill>
          <a:ln w="9525">
            <a:noFill/>
            <a:miter lim="800000"/>
            <a:headEnd/>
            <a:tailEnd/>
          </a:ln>
        </p:spPr>
      </p:pic>
      <p:pic>
        <p:nvPicPr>
          <p:cNvPr id="4" name="3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3" y="0"/>
            <a:ext cx="2339975" cy="1728788"/>
          </a:xfrm>
          <a:prstGeom prst="rect">
            <a:avLst/>
          </a:prstGeom>
          <a:solidFill>
            <a:schemeClr val="bg1"/>
          </a:solidFill>
          <a:ln w="9525">
            <a:noFill/>
            <a:miter lim="800000"/>
            <a:headEnd/>
            <a:tailEnd/>
          </a:ln>
        </p:spPr>
      </p:pic>
      <p:pic>
        <p:nvPicPr>
          <p:cNvPr id="11" name="1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411416" y="1794510"/>
            <a:ext cx="2160587" cy="1620203"/>
          </a:xfrm>
          <a:prstGeom prst="rect">
            <a:avLst/>
          </a:prstGeom>
          <a:solidFill>
            <a:schemeClr val="bg1"/>
          </a:solidFill>
          <a:ln w="9525">
            <a:noFill/>
            <a:miter lim="800000"/>
            <a:headEnd/>
            <a:tailEnd/>
          </a:ln>
        </p:spPr>
      </p:pic>
      <p:pic>
        <p:nvPicPr>
          <p:cNvPr id="12" name="1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2700" y="1794510"/>
            <a:ext cx="2352675" cy="1620203"/>
          </a:xfrm>
          <a:prstGeom prst="rect">
            <a:avLst/>
          </a:prstGeom>
          <a:solidFill>
            <a:schemeClr val="bg1"/>
          </a:solidFill>
          <a:ln w="9525">
            <a:noFill/>
            <a:miter lim="800000"/>
            <a:headEnd/>
            <a:tailEnd/>
          </a:ln>
        </p:spPr>
      </p:pic>
      <p:pic>
        <p:nvPicPr>
          <p:cNvPr id="17" name="1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411416" y="3479008"/>
            <a:ext cx="2160587" cy="1664493"/>
          </a:xfrm>
          <a:prstGeom prst="rect">
            <a:avLst/>
          </a:prstGeom>
          <a:solidFill>
            <a:schemeClr val="bg1"/>
          </a:solidFill>
          <a:ln w="9525">
            <a:noFill/>
            <a:miter lim="800000"/>
            <a:headEnd/>
            <a:tailEnd/>
          </a:ln>
        </p:spPr>
      </p:pic>
      <p:pic>
        <p:nvPicPr>
          <p:cNvPr id="18" name="1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2700" y="3479007"/>
            <a:ext cx="2352675" cy="1660208"/>
          </a:xfrm>
          <a:prstGeom prst="rect">
            <a:avLst/>
          </a:prstGeom>
          <a:solidFill>
            <a:schemeClr val="bg1"/>
          </a:solidFill>
          <a:ln w="9525">
            <a:noFill/>
            <a:miter lim="800000"/>
            <a:headEnd/>
            <a:tailEnd/>
          </a:ln>
        </p:spPr>
      </p:pic>
      <p:pic>
        <p:nvPicPr>
          <p:cNvPr id="51" name="5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948491" y="0"/>
            <a:ext cx="2181225" cy="1728788"/>
          </a:xfrm>
          <a:prstGeom prst="rect">
            <a:avLst/>
          </a:prstGeom>
          <a:solidFill>
            <a:schemeClr val="bg1"/>
          </a:solidFill>
          <a:ln w="9525">
            <a:noFill/>
            <a:miter lim="800000"/>
            <a:headEnd/>
            <a:tailEnd/>
          </a:ln>
        </p:spPr>
      </p:pic>
      <p:pic>
        <p:nvPicPr>
          <p:cNvPr id="52" name="5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643441" y="0"/>
            <a:ext cx="2232025" cy="1728788"/>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948488" y="1794510"/>
            <a:ext cx="2170112" cy="1620203"/>
          </a:xfrm>
          <a:prstGeom prst="rect">
            <a:avLst/>
          </a:prstGeom>
          <a:solidFill>
            <a:schemeClr val="bg1"/>
          </a:solidFill>
          <a:ln w="9525">
            <a:noFill/>
            <a:miter lim="800000"/>
            <a:headEnd/>
            <a:tailEnd/>
          </a:ln>
        </p:spPr>
      </p:pic>
      <p:pic>
        <p:nvPicPr>
          <p:cNvPr id="60" name="5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643441" y="1794510"/>
            <a:ext cx="2232025" cy="1620203"/>
          </a:xfrm>
          <a:prstGeom prst="rect">
            <a:avLst/>
          </a:prstGeom>
          <a:solidFill>
            <a:schemeClr val="bg1"/>
          </a:solidFill>
          <a:ln w="9525">
            <a:noFill/>
            <a:miter lim="800000"/>
            <a:headEnd/>
            <a:tailEnd/>
          </a:ln>
        </p:spPr>
      </p:pic>
      <p:pic>
        <p:nvPicPr>
          <p:cNvPr id="65" name="6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948488" y="3479007"/>
            <a:ext cx="2170112" cy="1660208"/>
          </a:xfrm>
          <a:prstGeom prst="rect">
            <a:avLst/>
          </a:prstGeom>
          <a:solidFill>
            <a:schemeClr val="bg1"/>
          </a:solidFill>
          <a:ln w="9525">
            <a:noFill/>
            <a:miter lim="800000"/>
            <a:headEnd/>
            <a:tailEnd/>
          </a:ln>
        </p:spPr>
      </p:pic>
      <p:pic>
        <p:nvPicPr>
          <p:cNvPr id="66" name="65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643441" y="3479008"/>
            <a:ext cx="2232025" cy="1664493"/>
          </a:xfrm>
          <a:prstGeom prst="rect">
            <a:avLst/>
          </a:prstGeom>
          <a:solidFill>
            <a:schemeClr val="bg1"/>
          </a:solidFill>
          <a:ln w="9525">
            <a:noFill/>
            <a:miter lim="800000"/>
            <a:headEnd/>
            <a:tailEnd/>
          </a:ln>
        </p:spPr>
      </p:pic>
      <p:sp>
        <p:nvSpPr>
          <p:cNvPr id="16" name="15 CuadroTexto"/>
          <p:cNvSpPr txBox="1"/>
          <p:nvPr/>
        </p:nvSpPr>
        <p:spPr>
          <a:xfrm>
            <a:off x="539552" y="372387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Antonio Palacios, Joaquín Otamendi, Antonio González Echarte y Carlos Mendoza diseñaron el logo, los interiores de las primeras paradas, organizaron los accesos y la estética de las primeras líneas. Sin embargo, no han tenido ni tienen ninguna estación con su nombre.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flythrough/>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8"/>
                                        </p:tgtEl>
                                      </p:cBhvr>
                                    </p:animEffect>
                                    <p:set>
                                      <p:cBhvr>
                                        <p:cTn id="13" dur="1" fill="hold">
                                          <p:stCondLst>
                                            <p:cond delay="3999"/>
                                          </p:stCondLst>
                                        </p:cTn>
                                        <p:tgtEl>
                                          <p:spTgt spid="18"/>
                                        </p:tgtEl>
                                        <p:attrNameLst>
                                          <p:attrName>style.visibility</p:attrName>
                                        </p:attrNameLst>
                                      </p:cBhvr>
                                      <p:to>
                                        <p:strVal val="hidden"/>
                                      </p:to>
                                    </p:set>
                                  </p:childTnLst>
                                </p:cTn>
                              </p:par>
                              <p:par>
                                <p:cTn id="14" presetID="4" presetClass="exit" presetSubtype="16" fill="hold" nodeType="withEffect">
                                  <p:stCondLst>
                                    <p:cond delay="0"/>
                                  </p:stCondLst>
                                  <p:childTnLst>
                                    <p:animEffect transition="out" filter="box(in)">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4" presetClass="exit" presetSubtype="16" fill="hold" nodeType="withEffect">
                                  <p:stCondLst>
                                    <p:cond delay="0"/>
                                  </p:stCondLst>
                                  <p:childTnLst>
                                    <p:animEffect transition="out" filter="box(in)">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4" presetClass="exit" presetSubtype="16" fill="hold" nodeType="withEffect">
                                  <p:stCondLst>
                                    <p:cond delay="0"/>
                                  </p:stCondLst>
                                  <p:childTnLst>
                                    <p:animEffect transition="out" filter="box(in)">
                                      <p:cBhvr>
                                        <p:cTn id="21" dur="4000"/>
                                        <p:tgtEl>
                                          <p:spTgt spid="17"/>
                                        </p:tgtEl>
                                      </p:cBhvr>
                                    </p:animEffect>
                                    <p:set>
                                      <p:cBhvr>
                                        <p:cTn id="22" dur="1" fill="hold">
                                          <p:stCondLst>
                                            <p:cond delay="3999"/>
                                          </p:stCondLst>
                                        </p:cTn>
                                        <p:tgtEl>
                                          <p:spTgt spid="17"/>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52"/>
                                        </p:tgtEl>
                                      </p:cBhvr>
                                    </p:animEffect>
                                    <p:set>
                                      <p:cBhvr>
                                        <p:cTn id="25" dur="1" fill="hold">
                                          <p:stCondLst>
                                            <p:cond delay="3999"/>
                                          </p:stCondLst>
                                        </p:cTn>
                                        <p:tgtEl>
                                          <p:spTgt spid="52"/>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4000"/>
                                        <p:tgtEl>
                                          <p:spTgt spid="60"/>
                                        </p:tgtEl>
                                      </p:cBhvr>
                                    </p:animEffect>
                                    <p:set>
                                      <p:cBhvr>
                                        <p:cTn id="28" dur="1" fill="hold">
                                          <p:stCondLst>
                                            <p:cond delay="3999"/>
                                          </p:stCondLst>
                                        </p:cTn>
                                        <p:tgtEl>
                                          <p:spTgt spid="60"/>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4000"/>
                                        <p:tgtEl>
                                          <p:spTgt spid="66"/>
                                        </p:tgtEl>
                                      </p:cBhvr>
                                    </p:animEffect>
                                    <p:set>
                                      <p:cBhvr>
                                        <p:cTn id="31" dur="1" fill="hold">
                                          <p:stCondLst>
                                            <p:cond delay="3999"/>
                                          </p:stCondLst>
                                        </p:cTn>
                                        <p:tgtEl>
                                          <p:spTgt spid="66"/>
                                        </p:tgtEl>
                                        <p:attrNameLst>
                                          <p:attrName>style.visibility</p:attrName>
                                        </p:attrNameLst>
                                      </p:cBhvr>
                                      <p:to>
                                        <p:strVal val="hidden"/>
                                      </p:to>
                                    </p:set>
                                  </p:childTnLst>
                                </p:cTn>
                              </p:par>
                              <p:par>
                                <p:cTn id="32" presetID="4" presetClass="exit" presetSubtype="16" fill="hold" nodeType="withEffect">
                                  <p:stCondLst>
                                    <p:cond delay="0"/>
                                  </p:stCondLst>
                                  <p:childTnLst>
                                    <p:animEffect transition="out" filter="box(in)">
                                      <p:cBhvr>
                                        <p:cTn id="33" dur="4000"/>
                                        <p:tgtEl>
                                          <p:spTgt spid="51"/>
                                        </p:tgtEl>
                                      </p:cBhvr>
                                    </p:animEffect>
                                    <p:set>
                                      <p:cBhvr>
                                        <p:cTn id="34" dur="1" fill="hold">
                                          <p:stCondLst>
                                            <p:cond delay="3999"/>
                                          </p:stCondLst>
                                        </p:cTn>
                                        <p:tgtEl>
                                          <p:spTgt spid="51"/>
                                        </p:tgtEl>
                                        <p:attrNameLst>
                                          <p:attrName>style.visibility</p:attrName>
                                        </p:attrNameLst>
                                      </p:cBhvr>
                                      <p:to>
                                        <p:strVal val="hidden"/>
                                      </p:to>
                                    </p:set>
                                  </p:childTnLst>
                                </p:cTn>
                              </p:par>
                              <p:par>
                                <p:cTn id="35" presetID="4" presetClass="exit" presetSubtype="16" fill="hold" nodeType="withEffect">
                                  <p:stCondLst>
                                    <p:cond delay="0"/>
                                  </p:stCondLst>
                                  <p:childTnLst>
                                    <p:animEffect transition="out" filter="box(in)">
                                      <p:cBhvr>
                                        <p:cTn id="36" dur="4000"/>
                                        <p:tgtEl>
                                          <p:spTgt spid="59"/>
                                        </p:tgtEl>
                                      </p:cBhvr>
                                    </p:animEffect>
                                    <p:set>
                                      <p:cBhvr>
                                        <p:cTn id="37" dur="1" fill="hold">
                                          <p:stCondLst>
                                            <p:cond delay="3999"/>
                                          </p:stCondLst>
                                        </p:cTn>
                                        <p:tgtEl>
                                          <p:spTgt spid="59"/>
                                        </p:tgtEl>
                                        <p:attrNameLst>
                                          <p:attrName>style.visibility</p:attrName>
                                        </p:attrNameLst>
                                      </p:cBhvr>
                                      <p:to>
                                        <p:strVal val="hidden"/>
                                      </p:to>
                                    </p:set>
                                  </p:childTnLst>
                                </p:cTn>
                              </p:par>
                              <p:par>
                                <p:cTn id="38" presetID="4" presetClass="exit" presetSubtype="16" fill="hold" nodeType="withEffect">
                                  <p:stCondLst>
                                    <p:cond delay="0"/>
                                  </p:stCondLst>
                                  <p:childTnLst>
                                    <p:animEffect transition="out" filter="box(in)">
                                      <p:cBhvr>
                                        <p:cTn id="39" dur="4000"/>
                                        <p:tgtEl>
                                          <p:spTgt spid="65"/>
                                        </p:tgtEl>
                                      </p:cBhvr>
                                    </p:animEffect>
                                    <p:set>
                                      <p:cBhvr>
                                        <p:cTn id="40" dur="1" fill="hold">
                                          <p:stCondLst>
                                            <p:cond delay="3999"/>
                                          </p:stCondLst>
                                        </p:cTn>
                                        <p:tgtEl>
                                          <p:spTgt spid="6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56322"/>
                                        </p:tgtEl>
                                        <p:attrNameLst>
                                          <p:attrName>style.visibility</p:attrName>
                                        </p:attrNameLst>
                                      </p:cBhvr>
                                      <p:to>
                                        <p:strVal val="visible"/>
                                      </p:to>
                                    </p:set>
                                    <p:anim calcmode="lin" valueType="num">
                                      <p:cBhvr>
                                        <p:cTn id="43" dur="4000" fill="hold"/>
                                        <p:tgtEl>
                                          <p:spTgt spid="56322"/>
                                        </p:tgtEl>
                                        <p:attrNameLst>
                                          <p:attrName>ppt_w</p:attrName>
                                        </p:attrNameLst>
                                      </p:cBhvr>
                                      <p:tavLst>
                                        <p:tav tm="0">
                                          <p:val>
                                            <p:strVal val="4/3*#ppt_w"/>
                                          </p:val>
                                        </p:tav>
                                        <p:tav tm="100000">
                                          <p:val>
                                            <p:strVal val="#ppt_w"/>
                                          </p:val>
                                        </p:tav>
                                      </p:tavLst>
                                    </p:anim>
                                    <p:anim calcmode="lin" valueType="num">
                                      <p:cBhvr>
                                        <p:cTn id="44" dur="4000" fill="hold"/>
                                        <p:tgtEl>
                                          <p:spTgt spid="5632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1680" y="0"/>
            <a:ext cx="5688013" cy="669250"/>
          </a:xfrm>
          <a:prstGeom prst="rect">
            <a:avLst/>
          </a:prstGeom>
        </p:spPr>
        <p:txBody>
          <a:bodyPr wrap="none" fromWordArt="1">
            <a:prstTxWarp prst="textDeflate">
              <a:avLst>
                <a:gd name="adj" fmla="val 1351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2339752" y="843558"/>
            <a:ext cx="4176465" cy="503788"/>
          </a:xfrm>
          <a:prstGeom prst="rect">
            <a:avLst/>
          </a:prstGeom>
        </p:spPr>
        <p:txBody>
          <a:bodyPr wrap="none" fromWordArt="1">
            <a:prstTxWarp prst="textDeflateBottom">
              <a:avLst>
                <a:gd name="adj" fmla="val 65903"/>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 </a:t>
            </a:r>
          </a:p>
        </p:txBody>
      </p:sp>
      <p:sp>
        <p:nvSpPr>
          <p:cNvPr id="78852" name="WordArt 4"/>
          <p:cNvSpPr>
            <a:spLocks noChangeArrowheads="1" noChangeShapeType="1" noTextEdit="1"/>
          </p:cNvSpPr>
          <p:nvPr/>
        </p:nvSpPr>
        <p:spPr bwMode="auto">
          <a:xfrm>
            <a:off x="1187624" y="2139702"/>
            <a:ext cx="5760640" cy="648072"/>
          </a:xfrm>
          <a:prstGeom prst="rect">
            <a:avLst/>
          </a:prstGeom>
        </p:spPr>
        <p:txBody>
          <a:bodyPr wrap="none" fromWordArt="1">
            <a:prstTxWarp prst="textCanUp">
              <a:avLst>
                <a:gd name="adj" fmla="val 84485"/>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Her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Life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in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Colour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259632" y="3507854"/>
            <a:ext cx="5544616" cy="594360"/>
          </a:xfrm>
          <a:prstGeom prst="rect">
            <a:avLst/>
          </a:prstGeom>
        </p:spPr>
        <p:txBody>
          <a:bodyPr wrap="none" fromWordArt="1">
            <a:prstTxWarp prst="textCanDown">
              <a:avLst>
                <a:gd name="adj" fmla="val 8547"/>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Tema de Lara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115616" y="2859782"/>
            <a:ext cx="5256584" cy="54635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Mi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Recordo</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6"/>
          <p:cNvSpPr>
            <a:spLocks noChangeArrowheads="1" noChangeShapeType="1" noTextEdit="1"/>
          </p:cNvSpPr>
          <p:nvPr/>
        </p:nvSpPr>
        <p:spPr bwMode="auto">
          <a:xfrm>
            <a:off x="1331640" y="1563638"/>
            <a:ext cx="5544616" cy="576064"/>
          </a:xfrm>
          <a:prstGeom prst="rect">
            <a:avLst/>
          </a:prstGeom>
        </p:spPr>
        <p:txBody>
          <a:bodyPr wrap="none" fromWordArt="1">
            <a:prstTxWarp prst="textCanDown">
              <a:avLst>
                <a:gd name="adj" fmla="val 6028"/>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The</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Whole</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Story</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8" name="WordArt 4"/>
          <p:cNvSpPr>
            <a:spLocks noChangeArrowheads="1" noChangeShapeType="1" noTextEdit="1"/>
          </p:cNvSpPr>
          <p:nvPr/>
        </p:nvSpPr>
        <p:spPr bwMode="auto">
          <a:xfrm>
            <a:off x="1763688" y="4155926"/>
            <a:ext cx="4896543" cy="648072"/>
          </a:xfrm>
          <a:prstGeom prst="rect">
            <a:avLst/>
          </a:prstGeom>
        </p:spPr>
        <p:txBody>
          <a:bodyPr wrap="none" fromWordArt="1">
            <a:prstTxWarp prst="textCanUp">
              <a:avLst>
                <a:gd name="adj" fmla="val 84485"/>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Alfred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Newman</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2" presetClass="entr" presetSubtype="0" fill="hold" nodeType="after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ppt_x</p:attrName>
                                        </p:attrNameLst>
                                      </p:cBhvr>
                                      <p:tavLst>
                                        <p:tav tm="0">
                                          <p:val>
                                            <p:strVal val="#ppt_x"/>
                                          </p:val>
                                        </p:tav>
                                        <p:tav tm="100000">
                                          <p:val>
                                            <p:strVal val="#ppt_x"/>
                                          </p:val>
                                        </p:tav>
                                      </p:tavLst>
                                    </p:anim>
                                    <p:anim calcmode="lin" valueType="num">
                                      <p:cBhvr>
                                        <p:cTn id="23" dur="200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47" presetClass="entr" presetSubtype="0" fill="hold" nodeType="afterEffect">
                                  <p:stCondLst>
                                    <p:cond delay="500"/>
                                  </p:stCondLst>
                                  <p:childTnLst>
                                    <p:set>
                                      <p:cBhvr>
                                        <p:cTn id="26" dur="1" fill="hold">
                                          <p:stCondLst>
                                            <p:cond delay="0"/>
                                          </p:stCondLst>
                                        </p:cTn>
                                        <p:tgtEl>
                                          <p:spTgt spid="78852"/>
                                        </p:tgtEl>
                                        <p:attrNameLst>
                                          <p:attrName>style.visibility</p:attrName>
                                        </p:attrNameLst>
                                      </p:cBhvr>
                                      <p:to>
                                        <p:strVal val="visible"/>
                                      </p:to>
                                    </p:set>
                                    <p:animEffect transition="in" filter="fade">
                                      <p:cBhvr>
                                        <p:cTn id="27" dur="2000"/>
                                        <p:tgtEl>
                                          <p:spTgt spid="78852"/>
                                        </p:tgtEl>
                                      </p:cBhvr>
                                    </p:animEffect>
                                    <p:anim calcmode="lin" valueType="num">
                                      <p:cBhvr>
                                        <p:cTn id="28" dur="2000" fill="hold"/>
                                        <p:tgtEl>
                                          <p:spTgt spid="78852"/>
                                        </p:tgtEl>
                                        <p:attrNameLst>
                                          <p:attrName>ppt_x</p:attrName>
                                        </p:attrNameLst>
                                      </p:cBhvr>
                                      <p:tavLst>
                                        <p:tav tm="0">
                                          <p:val>
                                            <p:strVal val="#ppt_x"/>
                                          </p:val>
                                        </p:tav>
                                        <p:tav tm="100000">
                                          <p:val>
                                            <p:strVal val="#ppt_x"/>
                                          </p:val>
                                        </p:tav>
                                      </p:tavLst>
                                    </p:anim>
                                    <p:anim calcmode="lin" valueType="num">
                                      <p:cBhvr>
                                        <p:cTn id="29" dur="2000" fill="hold"/>
                                        <p:tgtEl>
                                          <p:spTgt spid="78852"/>
                                        </p:tgtEl>
                                        <p:attrNameLst>
                                          <p:attrName>ppt_y</p:attrName>
                                        </p:attrNameLst>
                                      </p:cBhvr>
                                      <p:tavLst>
                                        <p:tav tm="0">
                                          <p:val>
                                            <p:strVal val="#ppt_y-.1"/>
                                          </p:val>
                                        </p:tav>
                                        <p:tav tm="100000">
                                          <p:val>
                                            <p:strVal val="#ppt_y"/>
                                          </p:val>
                                        </p:tav>
                                      </p:tavLst>
                                    </p:anim>
                                  </p:childTnLst>
                                </p:cTn>
                              </p:par>
                            </p:childTnLst>
                          </p:cTn>
                        </p:par>
                        <p:par>
                          <p:cTn id="30" fill="hold">
                            <p:stCondLst>
                              <p:cond delay="9500"/>
                            </p:stCondLst>
                            <p:childTnLst>
                              <p:par>
                                <p:cTn id="31" presetID="23" presetClass="entr" presetSubtype="16" fill="hold" nodeType="afterEffect">
                                  <p:stCondLst>
                                    <p:cond delay="500"/>
                                  </p:stCondLst>
                                  <p:childTnLst>
                                    <p:set>
                                      <p:cBhvr>
                                        <p:cTn id="32" dur="1" fill="hold">
                                          <p:stCondLst>
                                            <p:cond delay="0"/>
                                          </p:stCondLst>
                                        </p:cTn>
                                        <p:tgtEl>
                                          <p:spTgt spid="82954"/>
                                        </p:tgtEl>
                                        <p:attrNameLst>
                                          <p:attrName>style.visibility</p:attrName>
                                        </p:attrNameLst>
                                      </p:cBhvr>
                                      <p:to>
                                        <p:strVal val="visible"/>
                                      </p:to>
                                    </p:set>
                                    <p:anim calcmode="lin" valueType="num">
                                      <p:cBhvr>
                                        <p:cTn id="33" dur="2000" fill="hold"/>
                                        <p:tgtEl>
                                          <p:spTgt spid="82954"/>
                                        </p:tgtEl>
                                        <p:attrNameLst>
                                          <p:attrName>ppt_w</p:attrName>
                                        </p:attrNameLst>
                                      </p:cBhvr>
                                      <p:tavLst>
                                        <p:tav tm="0">
                                          <p:val>
                                            <p:fltVal val="0"/>
                                          </p:val>
                                        </p:tav>
                                        <p:tav tm="100000">
                                          <p:val>
                                            <p:strVal val="#ppt_w"/>
                                          </p:val>
                                        </p:tav>
                                      </p:tavLst>
                                    </p:anim>
                                    <p:anim calcmode="lin" valueType="num">
                                      <p:cBhvr>
                                        <p:cTn id="34" dur="2000" fill="hold"/>
                                        <p:tgtEl>
                                          <p:spTgt spid="82954"/>
                                        </p:tgtEl>
                                        <p:attrNameLst>
                                          <p:attrName>ppt_h</p:attrName>
                                        </p:attrNameLst>
                                      </p:cBhvr>
                                      <p:tavLst>
                                        <p:tav tm="0">
                                          <p:val>
                                            <p:fltVal val="0"/>
                                          </p:val>
                                        </p:tav>
                                        <p:tav tm="100000">
                                          <p:val>
                                            <p:strVal val="#ppt_h"/>
                                          </p:val>
                                        </p:tav>
                                      </p:tavLst>
                                    </p:anim>
                                  </p:childTnLst>
                                </p:cTn>
                              </p:par>
                            </p:childTnLst>
                          </p:cTn>
                        </p:par>
                        <p:par>
                          <p:cTn id="35" fill="hold">
                            <p:stCondLst>
                              <p:cond delay="12000"/>
                            </p:stCondLst>
                            <p:childTnLst>
                              <p:par>
                                <p:cTn id="36" presetID="42" presetClass="entr" presetSubtype="0" fill="hold" nodeType="afterEffect">
                                  <p:stCondLst>
                                    <p:cond delay="500"/>
                                  </p:stCondLst>
                                  <p:childTnLst>
                                    <p:set>
                                      <p:cBhvr>
                                        <p:cTn id="37" dur="1" fill="hold">
                                          <p:stCondLst>
                                            <p:cond delay="0"/>
                                          </p:stCondLst>
                                        </p:cTn>
                                        <p:tgtEl>
                                          <p:spTgt spid="78854"/>
                                        </p:tgtEl>
                                        <p:attrNameLst>
                                          <p:attrName>style.visibility</p:attrName>
                                        </p:attrNameLst>
                                      </p:cBhvr>
                                      <p:to>
                                        <p:strVal val="visible"/>
                                      </p:to>
                                    </p:set>
                                    <p:animEffect transition="in" filter="fade">
                                      <p:cBhvr>
                                        <p:cTn id="38" dur="2000"/>
                                        <p:tgtEl>
                                          <p:spTgt spid="78854"/>
                                        </p:tgtEl>
                                      </p:cBhvr>
                                    </p:animEffect>
                                    <p:anim calcmode="lin" valueType="num">
                                      <p:cBhvr>
                                        <p:cTn id="39" dur="2000" fill="hold"/>
                                        <p:tgtEl>
                                          <p:spTgt spid="78854"/>
                                        </p:tgtEl>
                                        <p:attrNameLst>
                                          <p:attrName>ppt_x</p:attrName>
                                        </p:attrNameLst>
                                      </p:cBhvr>
                                      <p:tavLst>
                                        <p:tav tm="0">
                                          <p:val>
                                            <p:strVal val="#ppt_x"/>
                                          </p:val>
                                        </p:tav>
                                        <p:tav tm="100000">
                                          <p:val>
                                            <p:strVal val="#ppt_x"/>
                                          </p:val>
                                        </p:tav>
                                      </p:tavLst>
                                    </p:anim>
                                    <p:anim calcmode="lin" valueType="num">
                                      <p:cBhvr>
                                        <p:cTn id="40" dur="2000" fill="hold"/>
                                        <p:tgtEl>
                                          <p:spTgt spid="78854"/>
                                        </p:tgtEl>
                                        <p:attrNameLst>
                                          <p:attrName>ppt_y</p:attrName>
                                        </p:attrNameLst>
                                      </p:cBhvr>
                                      <p:tavLst>
                                        <p:tav tm="0">
                                          <p:val>
                                            <p:strVal val="#ppt_y+.1"/>
                                          </p:val>
                                        </p:tav>
                                        <p:tav tm="100000">
                                          <p:val>
                                            <p:strVal val="#ppt_y"/>
                                          </p:val>
                                        </p:tav>
                                      </p:tavLst>
                                    </p:anim>
                                  </p:childTnLst>
                                </p:cTn>
                              </p:par>
                            </p:childTnLst>
                          </p:cTn>
                        </p:par>
                        <p:par>
                          <p:cTn id="41" fill="hold">
                            <p:stCondLst>
                              <p:cond delay="14500"/>
                            </p:stCondLst>
                            <p:childTnLst>
                              <p:par>
                                <p:cTn id="42" presetID="47" presetClass="entr" presetSubtype="0" fill="hold" nodeType="afterEffect">
                                  <p:stCondLst>
                                    <p:cond delay="50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2000"/>
                                        <p:tgtEl>
                                          <p:spTgt spid="8"/>
                                        </p:tgtEl>
                                      </p:cBhvr>
                                    </p:animEffect>
                                    <p:anim calcmode="lin" valueType="num">
                                      <p:cBhvr>
                                        <p:cTn id="45" dur="2000" fill="hold"/>
                                        <p:tgtEl>
                                          <p:spTgt spid="8"/>
                                        </p:tgtEl>
                                        <p:attrNameLst>
                                          <p:attrName>ppt_x</p:attrName>
                                        </p:attrNameLst>
                                      </p:cBhvr>
                                      <p:tavLst>
                                        <p:tav tm="0">
                                          <p:val>
                                            <p:strVal val="#ppt_x"/>
                                          </p:val>
                                        </p:tav>
                                        <p:tav tm="100000">
                                          <p:val>
                                            <p:strVal val="#ppt_x"/>
                                          </p:val>
                                        </p:tav>
                                      </p:tavLst>
                                    </p:anim>
                                    <p:anim calcmode="lin" valueType="num">
                                      <p:cBhvr>
                                        <p:cTn id="46"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3578599694"/>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COSTA VASCA VIZCAY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COSTA VASCA VIZCAYA-</Template>
  <TotalTime>0</TotalTime>
  <Words>2917</Words>
  <Application>Microsoft Office PowerPoint</Application>
  <PresentationFormat>Presentación en pantalla (16:9)</PresentationFormat>
  <Paragraphs>76</Paragraphs>
  <Slides>59</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59</vt:i4>
      </vt:variant>
    </vt:vector>
  </HeadingPairs>
  <TitlesOfParts>
    <vt:vector size="69" baseType="lpstr">
      <vt:lpstr>Arial</vt:lpstr>
      <vt:lpstr>Arial Black</vt:lpstr>
      <vt:lpstr>Calibri</vt:lpstr>
      <vt:lpstr>High Tower Text</vt:lpstr>
      <vt:lpstr>Highlight LET</vt:lpstr>
      <vt:lpstr>Kristen ITC</vt:lpstr>
      <vt:lpstr>Lucida Bright</vt:lpstr>
      <vt:lpstr>Times New Roman</vt:lpstr>
      <vt:lpstr>- COSTA VASCA VIZCAYA-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cp:revision>
  <dcterms:created xsi:type="dcterms:W3CDTF">2015-03-13T14:39:54Z</dcterms:created>
  <dcterms:modified xsi:type="dcterms:W3CDTF">2024-12-17T20:22:45Z</dcterms:modified>
</cp:coreProperties>
</file>