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3"/>
  </p:notesMasterIdLst>
  <p:sldIdLst>
    <p:sldId id="461" r:id="rId3"/>
    <p:sldId id="487" r:id="rId4"/>
    <p:sldId id="485" r:id="rId5"/>
    <p:sldId id="350" r:id="rId6"/>
    <p:sldId id="348" r:id="rId7"/>
    <p:sldId id="478" r:id="rId8"/>
    <p:sldId id="349" r:id="rId9"/>
    <p:sldId id="343" r:id="rId10"/>
    <p:sldId id="486" r:id="rId11"/>
    <p:sldId id="329" r:id="rId12"/>
    <p:sldId id="334" r:id="rId13"/>
    <p:sldId id="463" r:id="rId14"/>
    <p:sldId id="464" r:id="rId15"/>
    <p:sldId id="488" r:id="rId16"/>
    <p:sldId id="465" r:id="rId17"/>
    <p:sldId id="467" r:id="rId18"/>
    <p:sldId id="466" r:id="rId19"/>
    <p:sldId id="468" r:id="rId20"/>
    <p:sldId id="346" r:id="rId21"/>
    <p:sldId id="472" r:id="rId22"/>
    <p:sldId id="469" r:id="rId23"/>
    <p:sldId id="471" r:id="rId24"/>
    <p:sldId id="489" r:id="rId25"/>
    <p:sldId id="470" r:id="rId26"/>
    <p:sldId id="335" r:id="rId27"/>
    <p:sldId id="475" r:id="rId28"/>
    <p:sldId id="477" r:id="rId29"/>
    <p:sldId id="476" r:id="rId30"/>
    <p:sldId id="473" r:id="rId31"/>
    <p:sldId id="490" r:id="rId32"/>
    <p:sldId id="474" r:id="rId33"/>
    <p:sldId id="357" r:id="rId34"/>
    <p:sldId id="352" r:id="rId35"/>
    <p:sldId id="358" r:id="rId36"/>
    <p:sldId id="369" r:id="rId37"/>
    <p:sldId id="479" r:id="rId38"/>
    <p:sldId id="480" r:id="rId39"/>
    <p:sldId id="481" r:id="rId40"/>
    <p:sldId id="482" r:id="rId41"/>
    <p:sldId id="370" r:id="rId42"/>
    <p:sldId id="493" r:id="rId43"/>
    <p:sldId id="362" r:id="rId44"/>
    <p:sldId id="374" r:id="rId45"/>
    <p:sldId id="371" r:id="rId46"/>
    <p:sldId id="353" r:id="rId47"/>
    <p:sldId id="378" r:id="rId48"/>
    <p:sldId id="494" r:id="rId49"/>
    <p:sldId id="356" r:id="rId50"/>
    <p:sldId id="491" r:id="rId51"/>
    <p:sldId id="361" r:id="rId52"/>
    <p:sldId id="483" r:id="rId53"/>
    <p:sldId id="400" r:id="rId54"/>
    <p:sldId id="388" r:id="rId55"/>
    <p:sldId id="391" r:id="rId56"/>
    <p:sldId id="366" r:id="rId57"/>
    <p:sldId id="394" r:id="rId58"/>
    <p:sldId id="396" r:id="rId59"/>
    <p:sldId id="492" r:id="rId60"/>
    <p:sldId id="462" r:id="rId61"/>
    <p:sldId id="495" r:id="rId62"/>
  </p:sldIdLst>
  <p:sldSz cx="9144000" cy="5715000" type="screen16x10"/>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94kJqm89mzCLUPFv2pZJ7g==" hashData="O0PJ2P0tpQnKPtK+k7gj7dvax60="/>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88C00"/>
    <a:srgbClr val="DF319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071" autoAdjust="0"/>
    <p:restoredTop sz="94660"/>
  </p:normalViewPr>
  <p:slideViewPr>
    <p:cSldViewPr>
      <p:cViewPr>
        <p:scale>
          <a:sx n="60" d="100"/>
          <a:sy n="60" d="100"/>
        </p:scale>
        <p:origin x="667" y="494"/>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notesMaster" Target="notesMasters/notesMaster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defRPr>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fld id="{408A2081-C033-4C46-92E9-AF1695867DC2}" type="datetimeFigureOut">
              <a:rPr lang="es-ES"/>
              <a:pPr/>
              <a:t>24/08/2023</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defRPr>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fld id="{9FA61A76-423A-4399-8BA1-4278ABC9E41C}"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fld id="{9FA61A76-423A-4399-8BA1-4278ABC9E41C}" type="slidenum">
              <a:rPr lang="es-ES" smtClean="0"/>
              <a:pPr/>
              <a:t>2</a:t>
            </a:fld>
            <a:endParaRPr lang="es-ES"/>
          </a:p>
        </p:txBody>
      </p:sp>
    </p:spTree>
    <p:extLst>
      <p:ext uri="{BB962C8B-B14F-4D97-AF65-F5344CB8AC3E}">
        <p14:creationId xmlns:p14="http://schemas.microsoft.com/office/powerpoint/2010/main" val="21253056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1 Marcador de imagen de diapositiva"/>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70659"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31747" name="3 Marcador de número de diapositiva"/>
          <p:cNvSpPr>
            <a:spLocks noGrp="1"/>
          </p:cNvSpPr>
          <p:nvPr>
            <p:ph type="sldNum" sz="quarter" idx="5"/>
          </p:nvPr>
        </p:nvSpPr>
        <p:spPr bwMode="auto">
          <a:ln>
            <a:miter lim="800000"/>
            <a:headEnd/>
            <a:tailEnd/>
          </a:ln>
        </p:spPr>
        <p:txBody>
          <a:bodyPr/>
          <a:lstStyle/>
          <a:p>
            <a:fld id="{6DBBEBA3-B8C5-4F15-8370-908D8297D8D9}" type="slidenum">
              <a:rPr lang="es-ES"/>
              <a:pPr/>
              <a:t>25</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1 Marcador de imagen de diapositiva"/>
          <p:cNvSpPr>
            <a:spLocks noGrp="1" noRot="1" noChangeAspect="1" noTextEdit="1"/>
          </p:cNvSpPr>
          <p:nvPr>
            <p:ph type="sldImg"/>
          </p:nvPr>
        </p:nvSpPr>
        <p:spPr bwMode="auto">
          <a:xfrm>
            <a:off x="685800" y="685800"/>
            <a:ext cx="5486400" cy="3429000"/>
          </a:xfrm>
          <a:noFill/>
          <a:ln>
            <a:solidFill>
              <a:srgbClr val="000000"/>
            </a:solidFill>
            <a:miter lim="800000"/>
            <a:headEnd/>
            <a:tailEnd/>
          </a:ln>
        </p:spPr>
      </p:sp>
      <p:sp>
        <p:nvSpPr>
          <p:cNvPr id="71683" name="2 Marcador de notas"/>
          <p:cNvSpPr>
            <a:spLocks noGrp="1"/>
          </p:cNvSpPr>
          <p:nvPr>
            <p:ph type="body" idx="1"/>
          </p:nvPr>
        </p:nvSpPr>
        <p:spPr bwMode="auto">
          <a:noFill/>
        </p:spPr>
        <p:txBody>
          <a:bodyPr/>
          <a:lstStyle/>
          <a:p>
            <a:pPr eaLnBrk="1" hangingPunct="1">
              <a:spcBef>
                <a:spcPct val="0"/>
              </a:spcBef>
            </a:pPr>
            <a:endParaRPr lang="es-ES" smtClean="0"/>
          </a:p>
        </p:txBody>
      </p:sp>
      <p:sp>
        <p:nvSpPr>
          <p:cNvPr id="55299" name="3 Marcador de número de diapositiva"/>
          <p:cNvSpPr>
            <a:spLocks noGrp="1"/>
          </p:cNvSpPr>
          <p:nvPr>
            <p:ph type="sldNum" sz="quarter" idx="5"/>
          </p:nvPr>
        </p:nvSpPr>
        <p:spPr bwMode="auto">
          <a:ln>
            <a:miter lim="800000"/>
            <a:headEnd/>
            <a:tailEnd/>
          </a:ln>
        </p:spPr>
        <p:txBody>
          <a:bodyPr/>
          <a:lstStyle/>
          <a:p>
            <a:fld id="{E694F421-46D9-4CE3-900C-436674F046E8}" type="slidenum">
              <a:rPr lang="es-ES"/>
              <a:pPr/>
              <a:t>40</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6"/>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fld id="{8DAB6F87-6E2D-4792-A91B-7C7B354CF8A2}" type="datetimeFigureOut">
              <a:rPr lang="es-ES"/>
              <a:pPr/>
              <a:t>24/08/2023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9DF3A0BC-DE1F-4CB1-B811-E9E914E8BD61}" type="slidenum">
              <a:rPr lang="es-ES"/>
              <a:pPr/>
              <a:t>‹Nº›</a:t>
            </a:fld>
            <a:endParaRPr lang="es-ES"/>
          </a:p>
        </p:txBody>
      </p:sp>
    </p:spTree>
  </p:cSld>
  <p:clrMapOvr>
    <a:masterClrMapping/>
  </p:clrMapOvr>
  <p:transition spd="med" advTm="9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5FA7D5BC-1EFC-4778-9864-3EA2FAF31698}" type="datetimeFigureOut">
              <a:rPr lang="es-ES"/>
              <a:pPr/>
              <a:t>24/08/2023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A5F96838-F7BA-4701-928B-C85D00FFC9E7}" type="slidenum">
              <a:rPr lang="es-ES"/>
              <a:pPr/>
              <a:t>‹Nº›</a:t>
            </a:fld>
            <a:endParaRPr lang="es-ES"/>
          </a:p>
        </p:txBody>
      </p:sp>
    </p:spTree>
  </p:cSld>
  <p:clrMapOvr>
    <a:masterClrMapping/>
  </p:clrMapOvr>
  <p:transition spd="med" advTm="9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8"/>
            <a:ext cx="7772400" cy="1135062"/>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fld id="{7CA1D1DF-CEA8-4966-94DC-B03F5D45B7FC}" type="datetimeFigureOut">
              <a:rPr lang="es-ES"/>
              <a:pPr/>
              <a:t>24/08/2023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D5E3C197-0CB5-459B-B12F-E61344A0AC27}" type="slidenum">
              <a:rPr lang="es-ES"/>
              <a:pPr/>
              <a:t>‹Nº›</a:t>
            </a:fld>
            <a:endParaRPr lang="es-ES"/>
          </a:p>
        </p:txBody>
      </p:sp>
    </p:spTree>
  </p:cSld>
  <p:clrMapOvr>
    <a:masterClrMapping/>
  </p:clrMapOvr>
  <p:transition spd="med" advTm="9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1"/>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1"/>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fld id="{2B295251-F540-41AC-9A99-823B5FA83863}" type="datetimeFigureOut">
              <a:rPr lang="es-ES"/>
              <a:pPr/>
              <a:t>24/08/2023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EDDFE2F5-AD85-4497-BB45-FD6657AD09CB}" type="slidenum">
              <a:rPr lang="es-ES"/>
              <a:pPr/>
              <a:t>‹Nº›</a:t>
            </a:fld>
            <a:endParaRPr lang="es-ES"/>
          </a:p>
        </p:txBody>
      </p:sp>
    </p:spTree>
  </p:cSld>
  <p:clrMapOvr>
    <a:masterClrMapping/>
  </p:clrMapOvr>
  <p:transition spd="med" advTm="9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9" y="1279261"/>
            <a:ext cx="4041775" cy="5331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9"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fld id="{5E7DEC25-EB76-429B-BE9B-687790B9F002}" type="datetimeFigureOut">
              <a:rPr lang="es-ES"/>
              <a:pPr/>
              <a:t>24/08/2023</a:t>
            </a:fld>
            <a:endParaRPr lang="es-ES"/>
          </a:p>
        </p:txBody>
      </p:sp>
      <p:sp>
        <p:nvSpPr>
          <p:cNvPr id="8" name="4 Marcador de pie de página"/>
          <p:cNvSpPr>
            <a:spLocks noGrp="1"/>
          </p:cNvSpPr>
          <p:nvPr>
            <p:ph type="ftr" sz="quarter" idx="11"/>
          </p:nvPr>
        </p:nvSpPr>
        <p:spPr/>
        <p:txBody>
          <a:bodyPr/>
          <a:lstStyle>
            <a:lvl1pPr>
              <a:defRPr/>
            </a:lvl1pPr>
          </a:lstStyle>
          <a:p>
            <a:endParaRPr lang="es-ES"/>
          </a:p>
        </p:txBody>
      </p:sp>
      <p:sp>
        <p:nvSpPr>
          <p:cNvPr id="9" name="5 Marcador de número de diapositiva"/>
          <p:cNvSpPr>
            <a:spLocks noGrp="1"/>
          </p:cNvSpPr>
          <p:nvPr>
            <p:ph type="sldNum" sz="quarter" idx="12"/>
          </p:nvPr>
        </p:nvSpPr>
        <p:spPr/>
        <p:txBody>
          <a:bodyPr/>
          <a:lstStyle>
            <a:lvl1pPr>
              <a:defRPr/>
            </a:lvl1pPr>
          </a:lstStyle>
          <a:p>
            <a:fld id="{991EDB8D-A909-4F22-802F-CC4C3515F17C}" type="slidenum">
              <a:rPr lang="es-ES"/>
              <a:pPr/>
              <a:t>‹Nº›</a:t>
            </a:fld>
            <a:endParaRPr lang="es-ES"/>
          </a:p>
        </p:txBody>
      </p:sp>
    </p:spTree>
  </p:cSld>
  <p:clrMapOvr>
    <a:masterClrMapping/>
  </p:clrMapOvr>
  <p:transition spd="med" advTm="9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fld id="{096F641C-D05B-4709-8050-EA39B10FC397}" type="datetimeFigureOut">
              <a:rPr lang="es-ES"/>
              <a:pPr/>
              <a:t>24/08/2023</a:t>
            </a:fld>
            <a:endParaRPr lang="es-ES"/>
          </a:p>
        </p:txBody>
      </p:sp>
      <p:sp>
        <p:nvSpPr>
          <p:cNvPr id="4" name="4 Marcador de pie de página"/>
          <p:cNvSpPr>
            <a:spLocks noGrp="1"/>
          </p:cNvSpPr>
          <p:nvPr>
            <p:ph type="ftr" sz="quarter" idx="11"/>
          </p:nvPr>
        </p:nvSpPr>
        <p:spPr/>
        <p:txBody>
          <a:bodyPr/>
          <a:lstStyle>
            <a:lvl1pPr>
              <a:defRPr/>
            </a:lvl1pPr>
          </a:lstStyle>
          <a:p>
            <a:endParaRPr lang="es-ES"/>
          </a:p>
        </p:txBody>
      </p:sp>
      <p:sp>
        <p:nvSpPr>
          <p:cNvPr id="5" name="5 Marcador de número de diapositiva"/>
          <p:cNvSpPr>
            <a:spLocks noGrp="1"/>
          </p:cNvSpPr>
          <p:nvPr>
            <p:ph type="sldNum" sz="quarter" idx="12"/>
          </p:nvPr>
        </p:nvSpPr>
        <p:spPr/>
        <p:txBody>
          <a:bodyPr/>
          <a:lstStyle>
            <a:lvl1pPr>
              <a:defRPr/>
            </a:lvl1pPr>
          </a:lstStyle>
          <a:p>
            <a:fld id="{FC67DD05-D4D0-4CFF-93ED-B3BC3D61ECDE}" type="slidenum">
              <a:rPr lang="es-ES"/>
              <a:pPr/>
              <a:t>‹Nº›</a:t>
            </a:fld>
            <a:endParaRPr lang="es-ES"/>
          </a:p>
        </p:txBody>
      </p:sp>
    </p:spTree>
  </p:cSld>
  <p:clrMapOvr>
    <a:masterClrMapping/>
  </p:clrMapOvr>
  <p:transition spd="med" advTm="9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fld id="{A96DB758-B208-40B4-BFB0-617715DEF121}" type="datetimeFigureOut">
              <a:rPr lang="es-ES"/>
              <a:pPr/>
              <a:t>24/08/2023</a:t>
            </a:fld>
            <a:endParaRPr lang="es-ES"/>
          </a:p>
        </p:txBody>
      </p:sp>
      <p:sp>
        <p:nvSpPr>
          <p:cNvPr id="3" name="4 Marcador de pie de página"/>
          <p:cNvSpPr>
            <a:spLocks noGrp="1"/>
          </p:cNvSpPr>
          <p:nvPr>
            <p:ph type="ftr" sz="quarter" idx="11"/>
          </p:nvPr>
        </p:nvSpPr>
        <p:spPr/>
        <p:txBody>
          <a:bodyPr/>
          <a:lstStyle>
            <a:lvl1pPr>
              <a:defRPr/>
            </a:lvl1pPr>
          </a:lstStyle>
          <a:p>
            <a:endParaRPr lang="es-ES"/>
          </a:p>
        </p:txBody>
      </p:sp>
      <p:sp>
        <p:nvSpPr>
          <p:cNvPr id="4" name="5 Marcador de número de diapositiva"/>
          <p:cNvSpPr>
            <a:spLocks noGrp="1"/>
          </p:cNvSpPr>
          <p:nvPr>
            <p:ph type="sldNum" sz="quarter" idx="12"/>
          </p:nvPr>
        </p:nvSpPr>
        <p:spPr/>
        <p:txBody>
          <a:bodyPr/>
          <a:lstStyle>
            <a:lvl1pPr>
              <a:defRPr/>
            </a:lvl1pPr>
          </a:lstStyle>
          <a:p>
            <a:fld id="{867C7991-BB15-429D-B019-F54400D1D9B7}" type="slidenum">
              <a:rPr lang="es-ES"/>
              <a:pPr/>
              <a:t>‹Nº›</a:t>
            </a:fld>
            <a:endParaRPr lang="es-ES"/>
          </a:p>
        </p:txBody>
      </p:sp>
    </p:spTree>
  </p:cSld>
  <p:clrMapOvr>
    <a:masterClrMapping/>
  </p:clrMapOvr>
  <p:transition spd="med" advTm="9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4" y="227541"/>
            <a:ext cx="3008313" cy="968376"/>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4"/>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4" y="1195919"/>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398B840C-1201-4DE8-86CB-02933F9641BB}" type="datetimeFigureOut">
              <a:rPr lang="es-ES"/>
              <a:pPr/>
              <a:t>24/08/2023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D6E95B65-CD51-4810-8C1E-A0E8A19C9553}" type="slidenum">
              <a:rPr lang="es-ES"/>
              <a:pPr/>
              <a:t>‹Nº›</a:t>
            </a:fld>
            <a:endParaRPr lang="es-ES"/>
          </a:p>
        </p:txBody>
      </p:sp>
    </p:spTree>
  </p:cSld>
  <p:clrMapOvr>
    <a:masterClrMapping/>
  </p:clrMapOvr>
  <p:transition spd="med" advTm="9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792288" y="4472783"/>
            <a:ext cx="5486400" cy="6707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fld id="{49D78C9A-A620-4F55-B7F1-C88213120C34}" type="datetimeFigureOut">
              <a:rPr lang="es-ES"/>
              <a:pPr/>
              <a:t>24/08/2023</a:t>
            </a:fld>
            <a:endParaRPr lang="es-ES"/>
          </a:p>
        </p:txBody>
      </p:sp>
      <p:sp>
        <p:nvSpPr>
          <p:cNvPr id="6" name="4 Marcador de pie de página"/>
          <p:cNvSpPr>
            <a:spLocks noGrp="1"/>
          </p:cNvSpPr>
          <p:nvPr>
            <p:ph type="ftr" sz="quarter" idx="11"/>
          </p:nvPr>
        </p:nvSpPr>
        <p:spPr/>
        <p:txBody>
          <a:bodyPr/>
          <a:lstStyle>
            <a:lvl1pPr>
              <a:defRPr/>
            </a:lvl1pPr>
          </a:lstStyle>
          <a:p>
            <a:endParaRPr lang="es-ES"/>
          </a:p>
        </p:txBody>
      </p:sp>
      <p:sp>
        <p:nvSpPr>
          <p:cNvPr id="7" name="5 Marcador de número de diapositiva"/>
          <p:cNvSpPr>
            <a:spLocks noGrp="1"/>
          </p:cNvSpPr>
          <p:nvPr>
            <p:ph type="sldNum" sz="quarter" idx="12"/>
          </p:nvPr>
        </p:nvSpPr>
        <p:spPr/>
        <p:txBody>
          <a:bodyPr/>
          <a:lstStyle>
            <a:lvl1pPr>
              <a:defRPr/>
            </a:lvl1pPr>
          </a:lstStyle>
          <a:p>
            <a:fld id="{910A2AE5-97B8-41E7-AD7D-34C7995ED106}" type="slidenum">
              <a:rPr lang="es-ES"/>
              <a:pPr/>
              <a:t>‹Nº›</a:t>
            </a:fld>
            <a:endParaRPr lang="es-ES"/>
          </a:p>
        </p:txBody>
      </p:sp>
    </p:spTree>
  </p:cSld>
  <p:clrMapOvr>
    <a:masterClrMapping/>
  </p:clrMapOvr>
  <p:transition spd="med" advTm="9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F029B26F-D34F-406F-94BE-18629EBD212E}" type="datetimeFigureOut">
              <a:rPr lang="es-ES"/>
              <a:pPr/>
              <a:t>24/08/2023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3ACF0851-62D8-43D6-860F-A65851B07A2E}" type="slidenum">
              <a:rPr lang="es-ES"/>
              <a:pPr/>
              <a:t>‹Nº›</a:t>
            </a:fld>
            <a:endParaRPr lang="es-ES"/>
          </a:p>
        </p:txBody>
      </p:sp>
    </p:spTree>
  </p:cSld>
  <p:clrMapOvr>
    <a:masterClrMapping/>
  </p:clrMapOvr>
  <p:transition spd="med" advTm="9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7"/>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7"/>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fld id="{C10FAE49-AC27-4E58-B9F9-499F9639E561}" type="datetimeFigureOut">
              <a:rPr lang="es-ES"/>
              <a:pPr/>
              <a:t>24/08/2023</a:t>
            </a:fld>
            <a:endParaRPr lang="es-ES"/>
          </a:p>
        </p:txBody>
      </p:sp>
      <p:sp>
        <p:nvSpPr>
          <p:cNvPr id="5" name="4 Marcador de pie de página"/>
          <p:cNvSpPr>
            <a:spLocks noGrp="1"/>
          </p:cNvSpPr>
          <p:nvPr>
            <p:ph type="ftr" sz="quarter" idx="11"/>
          </p:nvPr>
        </p:nvSpPr>
        <p:spPr/>
        <p:txBody>
          <a:bodyPr/>
          <a:lstStyle>
            <a:lvl1pPr>
              <a:defRPr/>
            </a:lvl1pPr>
          </a:lstStyle>
          <a:p>
            <a:endParaRPr lang="es-ES"/>
          </a:p>
        </p:txBody>
      </p:sp>
      <p:sp>
        <p:nvSpPr>
          <p:cNvPr id="6" name="5 Marcador de número de diapositiva"/>
          <p:cNvSpPr>
            <a:spLocks noGrp="1"/>
          </p:cNvSpPr>
          <p:nvPr>
            <p:ph type="sldNum" sz="quarter" idx="12"/>
          </p:nvPr>
        </p:nvSpPr>
        <p:spPr/>
        <p:txBody>
          <a:bodyPr/>
          <a:lstStyle>
            <a:lvl1pPr>
              <a:defRPr/>
            </a:lvl1pPr>
          </a:lstStyle>
          <a:p>
            <a:fld id="{2A24DE4A-6F3B-4652-9E4C-68D41B23EB5C}" type="slidenum">
              <a:rPr lang="es-ES"/>
              <a:pPr/>
              <a:t>‹Nº›</a:t>
            </a:fld>
            <a:endParaRPr lang="es-ES"/>
          </a:p>
        </p:txBody>
      </p:sp>
    </p:spTree>
  </p:cSld>
  <p:clrMapOvr>
    <a:masterClrMapping/>
  </p:clrMapOvr>
  <p:transition spd="med" advTm="9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400" b="0" i="0" u="none" strike="noStrike" kern="1200" cap="none" spc="0" normalizeH="0" baseline="0" noProof="0">
              <a:ln>
                <a:noFill/>
              </a:ln>
              <a:solidFill>
                <a:srgbClr val="000000"/>
              </a:solidFill>
              <a:effectLst/>
              <a:uLnTx/>
              <a:uFillTx/>
              <a:latin typeface="Arial" charset="0"/>
              <a:ea typeface="+mn-ea"/>
              <a:cs typeface="Arial" charset="0"/>
            </a:endParaRPr>
          </a:p>
        </p:txBody>
      </p:sp>
    </p:spTree>
    <p:extLst>
      <p:ext uri="{BB962C8B-B14F-4D97-AF65-F5344CB8AC3E}">
        <p14:creationId xmlns:p14="http://schemas.microsoft.com/office/powerpoint/2010/main" val="15651562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5297488"/>
            <a:ext cx="2133600" cy="304800"/>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fld id="{34C02A49-CABD-44DE-A408-F0DE0F6BFC8B}" type="datetimeFigureOut">
              <a:rPr lang="es-ES"/>
              <a:pPr/>
              <a:t>24/08/2023</a:t>
            </a:fld>
            <a:endParaRPr lang="es-ES"/>
          </a:p>
        </p:txBody>
      </p:sp>
      <p:sp>
        <p:nvSpPr>
          <p:cNvPr id="5" name="4 Marcador de pie de página"/>
          <p:cNvSpPr>
            <a:spLocks noGrp="1"/>
          </p:cNvSpPr>
          <p:nvPr>
            <p:ph type="ftr" sz="quarter" idx="3"/>
          </p:nvPr>
        </p:nvSpPr>
        <p:spPr>
          <a:xfrm>
            <a:off x="3124200" y="5297488"/>
            <a:ext cx="2895600" cy="304800"/>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endParaRPr lang="es-ES"/>
          </a:p>
        </p:txBody>
      </p:sp>
      <p:sp>
        <p:nvSpPr>
          <p:cNvPr id="6" name="5 Marcador de número de diapositiva"/>
          <p:cNvSpPr>
            <a:spLocks noGrp="1"/>
          </p:cNvSpPr>
          <p:nvPr>
            <p:ph type="sldNum" sz="quarter" idx="4"/>
          </p:nvPr>
        </p:nvSpPr>
        <p:spPr>
          <a:xfrm>
            <a:off x="6553200" y="5297488"/>
            <a:ext cx="2133600" cy="304800"/>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fld id="{7DFECB76-D71B-444D-A090-A0B2D58D83BC}"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advTm="9000">
    <p:fad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charset="0"/>
                <a:cs typeface="Arial" charset="0"/>
              </a:defRPr>
            </a:lvl1pPr>
          </a:lstStyle>
          <a:p>
            <a:pPr>
              <a:defRPr/>
            </a:pPr>
            <a:endParaRPr lang="es-ES"/>
          </a:p>
        </p:txBody>
      </p:sp>
    </p:spTree>
    <p:extLst>
      <p:ext uri="{BB962C8B-B14F-4D97-AF65-F5344CB8AC3E}">
        <p14:creationId xmlns:p14="http://schemas.microsoft.com/office/powerpoint/2010/main" val="4160737277"/>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audio" Target="../media/audio1.bin"/><Relationship Id="rId1" Type="http://schemas.openxmlformats.org/officeDocument/2006/relationships/slideLayout" Target="../slideLayouts/slideLayout7.xml"/><Relationship Id="rId6" Type="http://schemas.openxmlformats.org/officeDocument/2006/relationships/audio" Target="../media/audio1.bin"/><Relationship Id="rId5" Type="http://schemas.openxmlformats.org/officeDocument/2006/relationships/image" Target="../media/image4.jpeg"/><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8" Type="http://schemas.openxmlformats.org/officeDocument/2006/relationships/image" Target="../media/image60.png"/><Relationship Id="rId13" Type="http://schemas.openxmlformats.org/officeDocument/2006/relationships/hyperlink" Target="https://vk.com/mispps" TargetMode="External"/><Relationship Id="rId3" Type="http://schemas.openxmlformats.org/officeDocument/2006/relationships/image" Target="../media/image57.png"/><Relationship Id="rId7" Type="http://schemas.openxmlformats.org/officeDocument/2006/relationships/hyperlink" Target="https://www.facebook.com/mispps" TargetMode="External"/><Relationship Id="rId12" Type="http://schemas.openxmlformats.org/officeDocument/2006/relationships/image" Target="../media/image6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9.png"/><Relationship Id="rId11" Type="http://schemas.openxmlformats.org/officeDocument/2006/relationships/hyperlink" Target="https://plus.google.com/+Mispps/" TargetMode="External"/><Relationship Id="rId5" Type="http://schemas.openxmlformats.org/officeDocument/2006/relationships/image" Target="../media/image58.png"/><Relationship Id="rId10" Type="http://schemas.openxmlformats.org/officeDocument/2006/relationships/image" Target="../media/image6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9" name="WordArt 3"/>
          <p:cNvSpPr>
            <a:spLocks noChangeArrowheads="1" noChangeShapeType="1" noTextEdit="1"/>
          </p:cNvSpPr>
          <p:nvPr/>
        </p:nvSpPr>
        <p:spPr bwMode="auto">
          <a:xfrm>
            <a:off x="970931" y="205061"/>
            <a:ext cx="7345363" cy="1284287"/>
          </a:xfrm>
          <a:prstGeom prst="rect">
            <a:avLst/>
          </a:prstGeom>
        </p:spPr>
        <p:txBody>
          <a:bodyPr wrap="none" fromWordArt="1">
            <a:prstTxWarp prst="textTriangle">
              <a:avLst>
                <a:gd name="adj" fmla="val 62681"/>
              </a:avLst>
            </a:prstTxWarp>
            <a:scene3d>
              <a:camera prst="perspectiveAbove"/>
              <a:lightRig rig="legacyNormal3" dir="t"/>
            </a:scene3d>
            <a:sp3d extrusionH="8874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Cristóbal</a:t>
            </a:r>
            <a:r>
              <a:rPr lang="es-ES" sz="3600" kern="10" dirty="0" smtClean="0">
                <a:ln w="9525">
                  <a:round/>
                  <a:headEnd/>
                  <a:tailEnd/>
                </a:ln>
                <a:gradFill rotWithShape="1">
                  <a:gsLst>
                    <a:gs pos="0">
                      <a:srgbClr val="FFFFCC"/>
                    </a:gs>
                    <a:gs pos="100000">
                      <a:srgbClr val="FF9999"/>
                    </a:gs>
                  </a:gsLst>
                  <a:lin ang="5400000" scaled="1"/>
                </a:gradFill>
                <a:latin typeface="Times New Roman"/>
                <a:cs typeface="Times New Roman"/>
              </a:rPr>
              <a:t> Colón </a:t>
            </a: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latin typeface="Times New Roman"/>
                <a:cs typeface="Times New Roman"/>
              </a:rPr>
              <a:t>El Descubrimiento </a:t>
            </a:r>
            <a:endParaRPr lang="es-ES" sz="3600" kern="10" dirty="0">
              <a:ln w="9525">
                <a:round/>
                <a:headEnd/>
                <a:tailEnd/>
              </a:ln>
              <a:gradFill rotWithShape="1">
                <a:gsLst>
                  <a:gs pos="0">
                    <a:srgbClr val="FFFFCC"/>
                  </a:gs>
                  <a:gs pos="100000">
                    <a:srgbClr val="FF9999"/>
                  </a:gs>
                </a:gsLst>
                <a:lin ang="5400000" scaled="1"/>
              </a:gradFill>
              <a:latin typeface="Times New Roman"/>
              <a:cs typeface="Times New Roman"/>
            </a:endParaRPr>
          </a:p>
        </p:txBody>
      </p:sp>
      <p:sp>
        <p:nvSpPr>
          <p:cNvPr id="80900" name="WordArt 4"/>
          <p:cNvSpPr>
            <a:spLocks noChangeArrowheads="1" noChangeShapeType="1" noTextEdit="1"/>
          </p:cNvSpPr>
          <p:nvPr/>
        </p:nvSpPr>
        <p:spPr bwMode="auto">
          <a:xfrm>
            <a:off x="1115618" y="1921396"/>
            <a:ext cx="7056437" cy="864096"/>
          </a:xfrm>
          <a:prstGeom prst="rect">
            <a:avLst/>
          </a:prstGeom>
        </p:spPr>
        <p:txBody>
          <a:bodyPr wrap="none" fromWordArt="1">
            <a:prstTxWarp prst="textInflate">
              <a:avLst>
                <a:gd name="adj" fmla="val 20000"/>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smtClean="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Fotografías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Recopilados</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de La Red </a:t>
            </a:r>
          </a:p>
        </p:txBody>
      </p:sp>
      <p:sp>
        <p:nvSpPr>
          <p:cNvPr id="80901" name="WordArt 5"/>
          <p:cNvSpPr>
            <a:spLocks noChangeArrowheads="1" noChangeShapeType="1" noTextEdit="1"/>
          </p:cNvSpPr>
          <p:nvPr/>
        </p:nvSpPr>
        <p:spPr bwMode="auto">
          <a:xfrm>
            <a:off x="1187626" y="3217540"/>
            <a:ext cx="6911975" cy="600076"/>
          </a:xfrm>
          <a:prstGeom prst="rect">
            <a:avLst/>
          </a:prstGeom>
        </p:spPr>
        <p:txBody>
          <a:bodyPr wrap="none" fromWordArt="1">
            <a:prstTxWarp prst="textFadeUp">
              <a:avLst>
                <a:gd name="adj" fmla="val 8153"/>
              </a:avLst>
            </a:prstTxWarp>
            <a:scene3d>
              <a:camera prst="perspectiveRelaxedModerately"/>
              <a:lightRig rig="threePt" dir="t"/>
            </a:scene3d>
            <a:sp3d extrusionH="57150">
              <a:bevelT w="38100" h="38100" prst="angle"/>
            </a:sp3d>
          </a:bodyPr>
          <a:lstStyle/>
          <a:p>
            <a:pPr algn="ctr">
              <a:defRPr/>
            </a:pPr>
            <a:r>
              <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Creación</a:t>
            </a:r>
            <a:r>
              <a:rPr lang="es-ES" sz="36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effectLst>
                <a:latin typeface="Arial Black"/>
              </a:rPr>
              <a:t> y Diseño: </a:t>
            </a:r>
          </a:p>
        </p:txBody>
      </p:sp>
      <p:sp>
        <p:nvSpPr>
          <p:cNvPr id="80902" name="WordArt 6"/>
          <p:cNvSpPr>
            <a:spLocks noChangeArrowheads="1" noChangeShapeType="1" noTextEdit="1"/>
          </p:cNvSpPr>
          <p:nvPr/>
        </p:nvSpPr>
        <p:spPr bwMode="auto">
          <a:xfrm>
            <a:off x="1475658" y="4081636"/>
            <a:ext cx="6480175" cy="539750"/>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pt-BR"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rPr>
              <a:t> V I C E N T E  G A R C Í A  </a:t>
            </a:r>
            <a:endParaRPr lang="es-ES" sz="3600" kern="10" dirty="0">
              <a:ln w="9525">
                <a:noFill/>
                <a:round/>
                <a:headEnd/>
                <a:tailEnd/>
              </a:ln>
              <a:gradFill rotWithShape="1">
                <a:gsLst>
                  <a:gs pos="0">
                    <a:srgbClr val="00FF00"/>
                  </a:gs>
                  <a:gs pos="100000">
                    <a:srgbClr val="009900"/>
                  </a:gs>
                </a:gsLst>
                <a:path path="rect">
                  <a:fillToRect l="50000" t="50000" r="50000" b="50000"/>
                </a:path>
              </a:gradFill>
              <a:effectLst>
                <a:prstShdw prst="shdw17" dist="17961" dir="13500000">
                  <a:srgbClr val="009900"/>
                </a:prstShdw>
              </a:effectLst>
              <a:latin typeface="High Tower Text"/>
            </a:endParaRPr>
          </a:p>
        </p:txBody>
      </p:sp>
      <p:sp>
        <p:nvSpPr>
          <p:cNvPr id="80903" name="WordArt 7"/>
          <p:cNvSpPr>
            <a:spLocks noChangeArrowheads="1" noChangeShapeType="1" noTextEdit="1"/>
          </p:cNvSpPr>
          <p:nvPr/>
        </p:nvSpPr>
        <p:spPr bwMode="auto">
          <a:xfrm>
            <a:off x="2843810" y="4873724"/>
            <a:ext cx="4033837" cy="516409"/>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i="1" kern="10" dirty="0">
                <a:ln w="9525">
                  <a:noFill/>
                  <a:round/>
                  <a:headEnd/>
                  <a:tailEnd/>
                </a:ln>
                <a:solidFill>
                  <a:srgbClr val="FFFFFF"/>
                </a:solidFill>
                <a:effectLst>
                  <a:prstShdw prst="shdw17" dist="17961" dir="13500000">
                    <a:srgbClr val="999999"/>
                  </a:prstShdw>
                </a:effectLst>
                <a:latin typeface="High Tower Text"/>
              </a:rPr>
              <a:t> </a:t>
            </a:r>
            <a:r>
              <a:rPr lang="es-ES" sz="3600"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Automático</a:t>
            </a:r>
            <a:r>
              <a:rPr lang="es-ES" sz="3600" kern="10" dirty="0">
                <a:ln w="9525">
                  <a:noFill/>
                  <a:round/>
                  <a:headEnd/>
                  <a:tailEnd/>
                </a:ln>
                <a:solidFill>
                  <a:srgbClr val="FFFFFF"/>
                </a:solidFill>
                <a:effectLst>
                  <a:prstShdw prst="shdw17" dist="17961" dir="13500000">
                    <a:srgbClr val="999999"/>
                  </a:prstShdw>
                </a:effectLst>
                <a:latin typeface="High Tower Text"/>
              </a:rPr>
              <a:t> </a:t>
            </a:r>
          </a:p>
        </p:txBody>
      </p:sp>
    </p:spTree>
  </p:cSld>
  <p:clrMapOvr>
    <a:masterClrMapping/>
  </p:clrMapOvr>
  <mc:AlternateContent xmlns:mc="http://schemas.openxmlformats.org/markup-compatibility/2006" xmlns:p14="http://schemas.microsoft.com/office/powerpoint/2010/main">
    <mc:Choice Requires="p14">
      <p:transition spd="slow" p14:dur="2000" advTm="15000">
        <p:split orient="vert"/>
      </p:transition>
    </mc:Choice>
    <mc:Fallback xmlns="">
      <p:transition spd="slow" advTm="15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2" fill="hold" nodeType="withEffect">
                                  <p:stCondLst>
                                    <p:cond delay="0"/>
                                  </p:stCondLst>
                                  <p:childTnLst>
                                    <p:set>
                                      <p:cBhvr>
                                        <p:cTn id="6" dur="1" fill="hold">
                                          <p:stCondLst>
                                            <p:cond delay="0"/>
                                          </p:stCondLst>
                                        </p:cTn>
                                        <p:tgtEl>
                                          <p:spTgt spid="80899"/>
                                        </p:tgtEl>
                                        <p:attrNameLst>
                                          <p:attrName>style.visibility</p:attrName>
                                        </p:attrNameLst>
                                      </p:cBhvr>
                                      <p:to>
                                        <p:strVal val="visible"/>
                                      </p:to>
                                    </p:set>
                                    <p:anim calcmode="lin" valueType="num">
                                      <p:cBhvr>
                                        <p:cTn id="7" dur="2000" fill="hold"/>
                                        <p:tgtEl>
                                          <p:spTgt spid="80899"/>
                                        </p:tgtEl>
                                        <p:attrNameLst>
                                          <p:attrName>ppt_w</p:attrName>
                                        </p:attrNameLst>
                                      </p:cBhvr>
                                      <p:tavLst>
                                        <p:tav tm="0">
                                          <p:val>
                                            <p:strVal val="4*#ppt_w"/>
                                          </p:val>
                                        </p:tav>
                                        <p:tav tm="100000">
                                          <p:val>
                                            <p:strVal val="#ppt_w"/>
                                          </p:val>
                                        </p:tav>
                                      </p:tavLst>
                                    </p:anim>
                                    <p:anim calcmode="lin" valueType="num">
                                      <p:cBhvr>
                                        <p:cTn id="8" dur="2000" fill="hold"/>
                                        <p:tgtEl>
                                          <p:spTgt spid="80899"/>
                                        </p:tgtEl>
                                        <p:attrNameLst>
                                          <p:attrName>ppt_h</p:attrName>
                                        </p:attrNameLst>
                                      </p:cBhvr>
                                      <p:tavLst>
                                        <p:tav tm="0">
                                          <p:val>
                                            <p:strVal val="4*#ppt_h"/>
                                          </p:val>
                                        </p:tav>
                                        <p:tav tm="100000">
                                          <p:val>
                                            <p:strVal val="#ppt_h"/>
                                          </p:val>
                                        </p:tav>
                                      </p:tavLst>
                                    </p:anim>
                                  </p:childTnLst>
                                </p:cTn>
                              </p:par>
                            </p:childTnLst>
                          </p:cTn>
                        </p:par>
                        <p:par>
                          <p:cTn id="9" fill="hold">
                            <p:stCondLst>
                              <p:cond delay="2000"/>
                            </p:stCondLst>
                            <p:childTnLst>
                              <p:par>
                                <p:cTn id="10" presetID="55" presetClass="entr" presetSubtype="0" fill="hold" nodeType="afterEffect">
                                  <p:stCondLst>
                                    <p:cond delay="500"/>
                                  </p:stCondLst>
                                  <p:childTnLst>
                                    <p:set>
                                      <p:cBhvr>
                                        <p:cTn id="11" dur="1" fill="hold">
                                          <p:stCondLst>
                                            <p:cond delay="0"/>
                                          </p:stCondLst>
                                        </p:cTn>
                                        <p:tgtEl>
                                          <p:spTgt spid="80900"/>
                                        </p:tgtEl>
                                        <p:attrNameLst>
                                          <p:attrName>style.visibility</p:attrName>
                                        </p:attrNameLst>
                                      </p:cBhvr>
                                      <p:to>
                                        <p:strVal val="visible"/>
                                      </p:to>
                                    </p:set>
                                    <p:anim calcmode="lin" valueType="num">
                                      <p:cBhvr>
                                        <p:cTn id="12" dur="2000" fill="hold"/>
                                        <p:tgtEl>
                                          <p:spTgt spid="80900"/>
                                        </p:tgtEl>
                                        <p:attrNameLst>
                                          <p:attrName>ppt_w</p:attrName>
                                        </p:attrNameLst>
                                      </p:cBhvr>
                                      <p:tavLst>
                                        <p:tav tm="0">
                                          <p:val>
                                            <p:strVal val="#ppt_w*0.70"/>
                                          </p:val>
                                        </p:tav>
                                        <p:tav tm="100000">
                                          <p:val>
                                            <p:strVal val="#ppt_w"/>
                                          </p:val>
                                        </p:tav>
                                      </p:tavLst>
                                    </p:anim>
                                    <p:anim calcmode="lin" valueType="num">
                                      <p:cBhvr>
                                        <p:cTn id="13" dur="2000" fill="hold"/>
                                        <p:tgtEl>
                                          <p:spTgt spid="80900"/>
                                        </p:tgtEl>
                                        <p:attrNameLst>
                                          <p:attrName>ppt_h</p:attrName>
                                        </p:attrNameLst>
                                      </p:cBhvr>
                                      <p:tavLst>
                                        <p:tav tm="0">
                                          <p:val>
                                            <p:strVal val="#ppt_h"/>
                                          </p:val>
                                        </p:tav>
                                        <p:tav tm="100000">
                                          <p:val>
                                            <p:strVal val="#ppt_h"/>
                                          </p:val>
                                        </p:tav>
                                      </p:tavLst>
                                    </p:anim>
                                    <p:animEffect transition="in" filter="fade">
                                      <p:cBhvr>
                                        <p:cTn id="14" dur="2000"/>
                                        <p:tgtEl>
                                          <p:spTgt spid="80900"/>
                                        </p:tgtEl>
                                      </p:cBhvr>
                                    </p:animEffect>
                                  </p:childTnLst>
                                </p:cTn>
                              </p:par>
                            </p:childTnLst>
                          </p:cTn>
                        </p:par>
                        <p:par>
                          <p:cTn id="15" fill="hold">
                            <p:stCondLst>
                              <p:cond delay="4500"/>
                            </p:stCondLst>
                            <p:childTnLst>
                              <p:par>
                                <p:cTn id="16" presetID="42" presetClass="entr" presetSubtype="0" fill="hold" nodeType="afterEffect">
                                  <p:stCondLst>
                                    <p:cond delay="500"/>
                                  </p:stCondLst>
                                  <p:childTnLst>
                                    <p:set>
                                      <p:cBhvr>
                                        <p:cTn id="17" dur="1" fill="hold">
                                          <p:stCondLst>
                                            <p:cond delay="0"/>
                                          </p:stCondLst>
                                        </p:cTn>
                                        <p:tgtEl>
                                          <p:spTgt spid="80901"/>
                                        </p:tgtEl>
                                        <p:attrNameLst>
                                          <p:attrName>style.visibility</p:attrName>
                                        </p:attrNameLst>
                                      </p:cBhvr>
                                      <p:to>
                                        <p:strVal val="visible"/>
                                      </p:to>
                                    </p:set>
                                    <p:animEffect transition="in" filter="fade">
                                      <p:cBhvr>
                                        <p:cTn id="18" dur="2000"/>
                                        <p:tgtEl>
                                          <p:spTgt spid="80901"/>
                                        </p:tgtEl>
                                      </p:cBhvr>
                                    </p:animEffect>
                                    <p:anim calcmode="lin" valueType="num">
                                      <p:cBhvr>
                                        <p:cTn id="19" dur="2000" fill="hold"/>
                                        <p:tgtEl>
                                          <p:spTgt spid="80901"/>
                                        </p:tgtEl>
                                        <p:attrNameLst>
                                          <p:attrName>ppt_x</p:attrName>
                                        </p:attrNameLst>
                                      </p:cBhvr>
                                      <p:tavLst>
                                        <p:tav tm="0">
                                          <p:val>
                                            <p:strVal val="#ppt_x"/>
                                          </p:val>
                                        </p:tav>
                                        <p:tav tm="100000">
                                          <p:val>
                                            <p:strVal val="#ppt_x"/>
                                          </p:val>
                                        </p:tav>
                                      </p:tavLst>
                                    </p:anim>
                                    <p:anim calcmode="lin" valueType="num">
                                      <p:cBhvr>
                                        <p:cTn id="20" dur="2000" fill="hold"/>
                                        <p:tgtEl>
                                          <p:spTgt spid="80901"/>
                                        </p:tgtEl>
                                        <p:attrNameLst>
                                          <p:attrName>ppt_y</p:attrName>
                                        </p:attrNameLst>
                                      </p:cBhvr>
                                      <p:tavLst>
                                        <p:tav tm="0">
                                          <p:val>
                                            <p:strVal val="#ppt_y+.1"/>
                                          </p:val>
                                        </p:tav>
                                        <p:tav tm="100000">
                                          <p:val>
                                            <p:strVal val="#ppt_y"/>
                                          </p:val>
                                        </p:tav>
                                      </p:tavLst>
                                    </p:anim>
                                  </p:childTnLst>
                                </p:cTn>
                              </p:par>
                            </p:childTnLst>
                          </p:cTn>
                        </p:par>
                        <p:par>
                          <p:cTn id="21" fill="hold">
                            <p:stCondLst>
                              <p:cond delay="7000"/>
                            </p:stCondLst>
                            <p:childTnLst>
                              <p:par>
                                <p:cTn id="22" presetID="34" presetClass="entr" presetSubtype="0" fill="hold" nodeType="afterEffect">
                                  <p:stCondLst>
                                    <p:cond delay="500"/>
                                  </p:stCondLst>
                                  <p:childTnLst>
                                    <p:set>
                                      <p:cBhvr>
                                        <p:cTn id="23" dur="1" fill="hold">
                                          <p:stCondLst>
                                            <p:cond delay="0"/>
                                          </p:stCondLst>
                                        </p:cTn>
                                        <p:tgtEl>
                                          <p:spTgt spid="80902"/>
                                        </p:tgtEl>
                                        <p:attrNameLst>
                                          <p:attrName>style.visibility</p:attrName>
                                        </p:attrNameLst>
                                      </p:cBhvr>
                                      <p:to>
                                        <p:strVal val="visible"/>
                                      </p:to>
                                    </p:set>
                                    <p:anim from="(-#ppt_w/2)" to="(#ppt_x)" calcmode="lin" valueType="num">
                                      <p:cBhvr>
                                        <p:cTn id="24" dur="1200" fill="hold">
                                          <p:stCondLst>
                                            <p:cond delay="0"/>
                                          </p:stCondLst>
                                        </p:cTn>
                                        <p:tgtEl>
                                          <p:spTgt spid="80902"/>
                                        </p:tgtEl>
                                        <p:attrNameLst>
                                          <p:attrName>ppt_x</p:attrName>
                                        </p:attrNameLst>
                                      </p:cBhvr>
                                    </p:anim>
                                    <p:anim from="0" to="-1.0" calcmode="lin" valueType="num">
                                      <p:cBhvr>
                                        <p:cTn id="25" dur="400" decel="50000" autoRev="1" fill="hold">
                                          <p:stCondLst>
                                            <p:cond delay="1200"/>
                                          </p:stCondLst>
                                        </p:cTn>
                                        <p:tgtEl>
                                          <p:spTgt spid="80902"/>
                                        </p:tgtEl>
                                        <p:attrNameLst>
                                          <p:attrName>xshear</p:attrName>
                                        </p:attrNameLst>
                                      </p:cBhvr>
                                    </p:anim>
                                    <p:animScale>
                                      <p:cBhvr>
                                        <p:cTn id="26" dur="400" decel="100000" autoRev="1" fill="hold">
                                          <p:stCondLst>
                                            <p:cond delay="1200"/>
                                          </p:stCondLst>
                                        </p:cTn>
                                        <p:tgtEl>
                                          <p:spTgt spid="80902"/>
                                        </p:tgtEl>
                                      </p:cBhvr>
                                      <p:from x="100000" y="100000"/>
                                      <p:to x="80000" y="100000"/>
                                    </p:animScale>
                                    <p:anim by="(#ppt_h/3+#ppt_w*0.1)" calcmode="lin" valueType="num">
                                      <p:cBhvr additive="sum">
                                        <p:cTn id="27" dur="400" decel="100000" autoRev="1" fill="hold">
                                          <p:stCondLst>
                                            <p:cond delay="1200"/>
                                          </p:stCondLst>
                                        </p:cTn>
                                        <p:tgtEl>
                                          <p:spTgt spid="80902"/>
                                        </p:tgtEl>
                                        <p:attrNameLst>
                                          <p:attrName>ppt_x</p:attrName>
                                        </p:attrNameLst>
                                      </p:cBhvr>
                                    </p:anim>
                                  </p:childTnLst>
                                </p:cTn>
                              </p:par>
                            </p:childTnLst>
                          </p:cTn>
                        </p:par>
                        <p:par>
                          <p:cTn id="28" fill="hold">
                            <p:stCondLst>
                              <p:cond delay="9500"/>
                            </p:stCondLst>
                            <p:childTnLst>
                              <p:par>
                                <p:cTn id="29" presetID="23" presetClass="entr" presetSubtype="16" repeatCount="3000" fill="hold" nodeType="afterEffect">
                                  <p:stCondLst>
                                    <p:cond delay="500"/>
                                  </p:stCondLst>
                                  <p:childTnLst>
                                    <p:set>
                                      <p:cBhvr>
                                        <p:cTn id="30" dur="1" fill="hold">
                                          <p:stCondLst>
                                            <p:cond delay="0"/>
                                          </p:stCondLst>
                                        </p:cTn>
                                        <p:tgtEl>
                                          <p:spTgt spid="80903"/>
                                        </p:tgtEl>
                                        <p:attrNameLst>
                                          <p:attrName>style.visibility</p:attrName>
                                        </p:attrNameLst>
                                      </p:cBhvr>
                                      <p:to>
                                        <p:strVal val="visible"/>
                                      </p:to>
                                    </p:set>
                                    <p:anim calcmode="lin" valueType="num">
                                      <p:cBhvr>
                                        <p:cTn id="31" dur="1000" fill="hold"/>
                                        <p:tgtEl>
                                          <p:spTgt spid="80903"/>
                                        </p:tgtEl>
                                        <p:attrNameLst>
                                          <p:attrName>ppt_w</p:attrName>
                                        </p:attrNameLst>
                                      </p:cBhvr>
                                      <p:tavLst>
                                        <p:tav tm="0">
                                          <p:val>
                                            <p:fltVal val="0"/>
                                          </p:val>
                                        </p:tav>
                                        <p:tav tm="100000">
                                          <p:val>
                                            <p:strVal val="#ppt_w"/>
                                          </p:val>
                                        </p:tav>
                                      </p:tavLst>
                                    </p:anim>
                                    <p:anim calcmode="lin" valueType="num">
                                      <p:cBhvr>
                                        <p:cTn id="32" dur="1000" fill="hold"/>
                                        <p:tgtEl>
                                          <p:spTgt spid="8090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barco-atardecer.gif"/>
          <p:cNvPicPr>
            <a:picLocks noChangeAspect="1"/>
          </p:cNvPicPr>
          <p:nvPr/>
        </p:nvPicPr>
        <p:blipFill>
          <a:blip r:embed="rId3" cstate="print"/>
          <a:stretch>
            <a:fillRect/>
          </a:stretch>
        </p:blipFill>
        <p:spPr>
          <a:xfrm>
            <a:off x="-1" y="0"/>
            <a:ext cx="9144001" cy="5715000"/>
          </a:xfrm>
          <a:prstGeom prst="rect">
            <a:avLst/>
          </a:prstGeom>
        </p:spPr>
      </p:pic>
      <p:sp>
        <p:nvSpPr>
          <p:cNvPr id="9" name="8 Rectángulo"/>
          <p:cNvSpPr/>
          <p:nvPr/>
        </p:nvSpPr>
        <p:spPr>
          <a:xfrm>
            <a:off x="0" y="0"/>
            <a:ext cx="9144000" cy="571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CuadroTexto"/>
          <p:cNvSpPr txBox="1"/>
          <p:nvPr/>
        </p:nvSpPr>
        <p:spPr>
          <a:xfrm>
            <a:off x="323528" y="1057300"/>
            <a:ext cx="8352928" cy="132343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Hace 530 años de un viaje rumbo literalmente a lo desconocido.</a:t>
            </a:r>
          </a:p>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El 3 de agosto de 1492 la flotilla al mando de Cristóbal Colón partía por primera vez rumbo a las Indias, en una travesía que en realidad lo llevó a América.</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5" name="4 Rectángulo"/>
          <p:cNvSpPr/>
          <p:nvPr/>
        </p:nvSpPr>
        <p:spPr>
          <a:xfrm>
            <a:off x="1547664" y="0"/>
            <a:ext cx="5724645" cy="923330"/>
          </a:xfrm>
          <a:prstGeom prst="rect">
            <a:avLst/>
          </a:prstGeom>
          <a:noFill/>
        </p:spPr>
        <p:txBody>
          <a:bodyPr wrap="none" lIns="91440" tIns="45720" rIns="91440" bIns="45720">
            <a:prstTxWarp prst="textDeflateTop">
              <a:avLst>
                <a:gd name="adj" fmla="val 27993"/>
              </a:avLst>
            </a:prstTxWarp>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a:t>
            </a:r>
            <a:r>
              <a:rPr lang="es-ES"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Cristóbal Colón </a:t>
            </a:r>
            <a:endParaRPr lang="es-ES"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
        <p:nvSpPr>
          <p:cNvPr id="6" name="5 CuadroTexto"/>
          <p:cNvSpPr txBox="1"/>
          <p:nvPr/>
        </p:nvSpPr>
        <p:spPr>
          <a:xfrm>
            <a:off x="323528" y="2641476"/>
            <a:ext cx="8352928" cy="132343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Desde la larga polémica sobre el lugar de su nacimiento -aunque muchos historiadores sostienen que Colón era genovés- hasta dónde están realmente enterrados sus restos: si en España o en República Dominicana.</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7" name="6 CuadroTexto"/>
          <p:cNvSpPr txBox="1"/>
          <p:nvPr/>
        </p:nvSpPr>
        <p:spPr>
          <a:xfrm>
            <a:off x="323528" y="4297660"/>
            <a:ext cx="8496944" cy="1015663"/>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Sin embargo, algunas cosas parecen estar claras: Cristóbal Colón era un gran navegante, hizo cuatro viajes a América y tuvo dos hijos: Diego y Hernando.</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500" advTm="57000">
        <p14:vortex dir="r"/>
      </p:transition>
    </mc:Choice>
    <mc:Fallback xmlns="">
      <p:transition spd="slow" advTm="5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childTnLst>
                                </p:cTn>
                              </p:par>
                              <p:par>
                                <p:cTn id="8" presetID="23" presetClass="entr" presetSubtype="27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2000" fill="hold"/>
                                        <p:tgtEl>
                                          <p:spTgt spid="5"/>
                                        </p:tgtEl>
                                        <p:attrNameLst>
                                          <p:attrName>ppt_w</p:attrName>
                                        </p:attrNameLst>
                                      </p:cBhvr>
                                      <p:tavLst>
                                        <p:tav tm="0">
                                          <p:val>
                                            <p:strVal val="2/3*#ppt_w"/>
                                          </p:val>
                                        </p:tav>
                                        <p:tav tm="100000">
                                          <p:val>
                                            <p:strVal val="#ppt_w"/>
                                          </p:val>
                                        </p:tav>
                                      </p:tavLst>
                                    </p:anim>
                                    <p:anim calcmode="lin" valueType="num">
                                      <p:cBhvr>
                                        <p:cTn id="11" dur="2000" fill="hold"/>
                                        <p:tgtEl>
                                          <p:spTgt spid="5"/>
                                        </p:tgtEl>
                                        <p:attrNameLst>
                                          <p:attrName>ppt_h</p:attrName>
                                        </p:attrNameLst>
                                      </p:cBhvr>
                                      <p:tavLst>
                                        <p:tav tm="0">
                                          <p:val>
                                            <p:strVal val="2/3*#ppt_h"/>
                                          </p:val>
                                        </p:tav>
                                        <p:tav tm="100000">
                                          <p:val>
                                            <p:strVal val="#ppt_h"/>
                                          </p:val>
                                        </p:tav>
                                      </p:tavLst>
                                    </p:anim>
                                  </p:childTnLst>
                                </p:cTn>
                              </p:par>
                            </p:childTnLst>
                          </p:cTn>
                        </p:par>
                        <p:par>
                          <p:cTn id="12" fill="hold">
                            <p:stCondLst>
                              <p:cond delay="2000"/>
                            </p:stCondLst>
                            <p:childTnLst>
                              <p:par>
                                <p:cTn id="13" presetID="40" presetClass="entr" presetSubtype="0" fill="hold" grpId="0" nodeType="after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000"/>
                                        <p:tgtEl>
                                          <p:spTgt spid="4"/>
                                        </p:tgtEl>
                                      </p:cBhvr>
                                    </p:animEffect>
                                    <p:anim calcmode="lin" valueType="num">
                                      <p:cBhvr>
                                        <p:cTn id="16" dur="1000" fill="hold"/>
                                        <p:tgtEl>
                                          <p:spTgt spid="4"/>
                                        </p:tgtEl>
                                        <p:attrNameLst>
                                          <p:attrName>ppt_x</p:attrName>
                                        </p:attrNameLst>
                                      </p:cBhvr>
                                      <p:tavLst>
                                        <p:tav tm="0">
                                          <p:val>
                                            <p:strVal val="#ppt_x-.1"/>
                                          </p:val>
                                        </p:tav>
                                        <p:tav tm="100000">
                                          <p:val>
                                            <p:strVal val="#ppt_x"/>
                                          </p:val>
                                        </p:tav>
                                      </p:tavLst>
                                    </p:anim>
                                    <p:anim calcmode="lin" valueType="num">
                                      <p:cBhvr>
                                        <p:cTn id="17" dur="10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20800"/>
                            </p:stCondLst>
                            <p:childTnLst>
                              <p:par>
                                <p:cTn id="19" presetID="40" presetClass="entr" presetSubtype="0" fill="hold" grpId="0" nodeType="afterEffect">
                                  <p:stCondLst>
                                    <p:cond delay="50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0"/>
                                        <p:tgtEl>
                                          <p:spTgt spid="6"/>
                                        </p:tgtEl>
                                      </p:cBhvr>
                                    </p:animEffect>
                                    <p:anim calcmode="lin" valueType="num">
                                      <p:cBhvr>
                                        <p:cTn id="22" dur="1000" fill="hold"/>
                                        <p:tgtEl>
                                          <p:spTgt spid="6"/>
                                        </p:tgtEl>
                                        <p:attrNameLst>
                                          <p:attrName>ppt_x</p:attrName>
                                        </p:attrNameLst>
                                      </p:cBhvr>
                                      <p:tavLst>
                                        <p:tav tm="0">
                                          <p:val>
                                            <p:strVal val="#ppt_x-.1"/>
                                          </p:val>
                                        </p:tav>
                                        <p:tav tm="100000">
                                          <p:val>
                                            <p:strVal val="#ppt_x"/>
                                          </p:val>
                                        </p:tav>
                                      </p:tavLst>
                                    </p:anim>
                                    <p:anim calcmode="lin" valueType="num">
                                      <p:cBhvr>
                                        <p:cTn id="23" dur="1000" fill="hold"/>
                                        <p:tgtEl>
                                          <p:spTgt spid="6"/>
                                        </p:tgtEl>
                                        <p:attrNameLst>
                                          <p:attrName>ppt_y</p:attrName>
                                        </p:attrNameLst>
                                      </p:cBhvr>
                                      <p:tavLst>
                                        <p:tav tm="0">
                                          <p:val>
                                            <p:strVal val="#ppt_y"/>
                                          </p:val>
                                        </p:tav>
                                        <p:tav tm="100000">
                                          <p:val>
                                            <p:strVal val="#ppt_y"/>
                                          </p:val>
                                        </p:tav>
                                      </p:tavLst>
                                    </p:anim>
                                  </p:childTnLst>
                                </p:cTn>
                              </p:par>
                            </p:childTnLst>
                          </p:cTn>
                        </p:par>
                        <p:par>
                          <p:cTn id="24" fill="hold">
                            <p:stCondLst>
                              <p:cond delay="39900"/>
                            </p:stCondLst>
                            <p:childTnLst>
                              <p:par>
                                <p:cTn id="25" presetID="40" presetClass="entr" presetSubtype="0" fill="hold" grpId="0" nodeType="afterEffect">
                                  <p:stCondLst>
                                    <p:cond delay="500"/>
                                  </p:stCondLst>
                                  <p:iterate type="lt">
                                    <p:tmPct val="10000"/>
                                  </p:iterate>
                                  <p:childTnLst>
                                    <p:set>
                                      <p:cBhvr>
                                        <p:cTn id="26" dur="1" fill="hold">
                                          <p:stCondLst>
                                            <p:cond delay="0"/>
                                          </p:stCondLst>
                                        </p:cTn>
                                        <p:tgtEl>
                                          <p:spTgt spid="7"/>
                                        </p:tgtEl>
                                        <p:attrNameLst>
                                          <p:attrName>style.visibility</p:attrName>
                                        </p:attrNameLst>
                                      </p:cBhvr>
                                      <p:to>
                                        <p:strVal val="visible"/>
                                      </p:to>
                                    </p:set>
                                    <p:animEffect transition="in" filter="fade">
                                      <p:cBhvr>
                                        <p:cTn id="27" dur="1000"/>
                                        <p:tgtEl>
                                          <p:spTgt spid="7"/>
                                        </p:tgtEl>
                                      </p:cBhvr>
                                    </p:animEffect>
                                    <p:anim calcmode="lin" valueType="num">
                                      <p:cBhvr>
                                        <p:cTn id="28" dur="1000" fill="hold"/>
                                        <p:tgtEl>
                                          <p:spTgt spid="7"/>
                                        </p:tgtEl>
                                        <p:attrNameLst>
                                          <p:attrName>ppt_x</p:attrName>
                                        </p:attrNameLst>
                                      </p:cBhvr>
                                      <p:tavLst>
                                        <p:tav tm="0">
                                          <p:val>
                                            <p:strVal val="#ppt_x-.1"/>
                                          </p:val>
                                        </p:tav>
                                        <p:tav tm="100000">
                                          <p:val>
                                            <p:strVal val="#ppt_x"/>
                                          </p:val>
                                        </p:tav>
                                      </p:tavLst>
                                    </p:anim>
                                    <p:anim calcmode="lin" valueType="num">
                                      <p:cBhvr>
                                        <p:cTn id="29"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1 Imagen" descr="hand_painting_art_32"/>
          <p:cNvPicPr>
            <a:picLocks noGrp="1" noChangeAspect="1"/>
          </p:cNvPicPr>
          <p:nvPr isPhoto="1"/>
        </p:nvPicPr>
        <p:blipFill>
          <a:blip r:embed="rId3" cstate="print"/>
          <a:stretch>
            <a:fillRect/>
          </a:stretch>
        </p:blipFill>
        <p:spPr bwMode="auto">
          <a:xfrm>
            <a:off x="0" y="0"/>
            <a:ext cx="9144000" cy="6137864"/>
          </a:xfrm>
          <a:prstGeom prst="rect">
            <a:avLst/>
          </a:prstGeom>
          <a:noFill/>
          <a:ln w="9525">
            <a:noFill/>
            <a:miter lim="800000"/>
            <a:headEnd/>
            <a:tailEnd/>
          </a:ln>
        </p:spPr>
      </p:pic>
      <p:pic>
        <p:nvPicPr>
          <p:cNvPr id="8" name="7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2267744" y="0"/>
            <a:ext cx="6876256" cy="1849388"/>
          </a:xfrm>
          <a:prstGeom prst="rect">
            <a:avLst/>
          </a:prstGeom>
          <a:solidFill>
            <a:schemeClr val="bg1"/>
          </a:solidFill>
          <a:ln>
            <a:solidFill>
              <a:schemeClr val="bg1"/>
            </a:solidFill>
          </a:ln>
        </p:spPr>
      </p:pic>
      <p:pic>
        <p:nvPicPr>
          <p:cNvPr id="11" name="10 Imagen"/>
          <p:cNvPicPr>
            <a:picLocks noChangeAspect="1"/>
          </p:cNvPicPr>
          <p:nvPr/>
        </p:nvPicPr>
        <p:blipFill>
          <a:blip r:embed="rId5"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1" y="0"/>
            <a:ext cx="6767299" cy="1849388"/>
          </a:xfrm>
          <a:prstGeom prst="rect">
            <a:avLst/>
          </a:prstGeom>
          <a:solidFill>
            <a:schemeClr val="bg1"/>
          </a:solidFill>
          <a:ln>
            <a:solidFill>
              <a:schemeClr val="bg1"/>
            </a:solidFill>
          </a:ln>
        </p:spPr>
      </p:pic>
      <p:pic>
        <p:nvPicPr>
          <p:cNvPr id="32" name="31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2267744" y="1849388"/>
            <a:ext cx="6876256" cy="2160240"/>
          </a:xfrm>
          <a:prstGeom prst="rect">
            <a:avLst/>
          </a:prstGeom>
          <a:solidFill>
            <a:schemeClr val="bg1"/>
          </a:solidFill>
          <a:ln>
            <a:solidFill>
              <a:schemeClr val="bg1"/>
            </a:solidFill>
          </a:ln>
        </p:spPr>
      </p:pic>
      <p:pic>
        <p:nvPicPr>
          <p:cNvPr id="35" name="34 Imagen"/>
          <p:cNvPicPr>
            <a:picLocks noChangeAspect="1"/>
          </p:cNvPicPr>
          <p:nvPr/>
        </p:nvPicPr>
        <p:blipFill>
          <a:blip r:embed="rId5"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1" y="1849388"/>
            <a:ext cx="6767299" cy="2160240"/>
          </a:xfrm>
          <a:prstGeom prst="rect">
            <a:avLst/>
          </a:prstGeom>
          <a:solidFill>
            <a:schemeClr val="bg1"/>
          </a:solidFill>
          <a:ln>
            <a:solidFill>
              <a:schemeClr val="bg1"/>
            </a:solidFill>
          </a:ln>
        </p:spPr>
      </p:pic>
      <p:pic>
        <p:nvPicPr>
          <p:cNvPr id="64" name="63 Imagen"/>
          <p:cNvPicPr>
            <a:picLocks noChangeAspect="1"/>
          </p:cNvPicPr>
          <p:nvPr/>
        </p:nvPicPr>
        <p:blipFill>
          <a:blip r:embed="rId4"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2267744" y="4009628"/>
            <a:ext cx="6876256" cy="1705372"/>
          </a:xfrm>
          <a:prstGeom prst="rect">
            <a:avLst/>
          </a:prstGeom>
          <a:solidFill>
            <a:schemeClr val="bg1"/>
          </a:solidFill>
          <a:ln>
            <a:solidFill>
              <a:schemeClr val="bg1"/>
            </a:solidFill>
          </a:ln>
        </p:spPr>
      </p:pic>
      <p:pic>
        <p:nvPicPr>
          <p:cNvPr id="67" name="66 Imagen"/>
          <p:cNvPicPr>
            <a:picLocks noChangeAspect="1"/>
          </p:cNvPicPr>
          <p:nvPr/>
        </p:nvPicPr>
        <p:blipFill>
          <a:blip r:embed="rId5" cstate="print">
            <a:clrChange>
              <a:clrFrom>
                <a:srgbClr val="02AFF3"/>
              </a:clrFrom>
              <a:clrTo>
                <a:srgbClr val="02AFF3">
                  <a:alpha val="0"/>
                </a:srgbClr>
              </a:clrTo>
            </a:clrChange>
            <a:duotone>
              <a:schemeClr val="accent1">
                <a:shade val="45000"/>
                <a:satMod val="135000"/>
              </a:schemeClr>
              <a:prstClr val="white"/>
            </a:duotone>
            <a:extLst/>
          </a:blip>
          <a:stretch>
            <a:fillRect/>
          </a:stretch>
        </p:blipFill>
        <p:spPr>
          <a:xfrm>
            <a:off x="-1" y="4009628"/>
            <a:ext cx="6767299" cy="1705372"/>
          </a:xfrm>
          <a:prstGeom prst="rect">
            <a:avLst/>
          </a:prstGeom>
          <a:solidFill>
            <a:schemeClr val="bg1"/>
          </a:solidFill>
          <a:ln>
            <a:solidFill>
              <a:schemeClr val="bg1"/>
            </a:solidFill>
          </a:ln>
        </p:spPr>
      </p:pic>
      <p:sp>
        <p:nvSpPr>
          <p:cNvPr id="9" name="8 CuadroTexto"/>
          <p:cNvSpPr txBox="1"/>
          <p:nvPr/>
        </p:nvSpPr>
        <p:spPr>
          <a:xfrm>
            <a:off x="539552" y="4369668"/>
            <a:ext cx="8064896" cy="1200329"/>
          </a:xfrm>
          <a:prstGeom prst="rect">
            <a:avLst/>
          </a:prstGeom>
          <a:noFill/>
        </p:spPr>
        <p:txBody>
          <a:bodyPr wrap="square" rtlCol="0">
            <a:spAutoFit/>
          </a:bodyPr>
          <a:lstStyle/>
          <a:p>
            <a:r>
              <a:rPr lang="es-ES" i="1" dirty="0" err="1" smtClean="0">
                <a:effectLst>
                  <a:glow rad="101600">
                    <a:srgbClr val="C00000">
                      <a:alpha val="60000"/>
                    </a:srgbClr>
                  </a:glow>
                  <a:outerShdw blurRad="38100" dist="38100" dir="2700000" algn="tl">
                    <a:srgbClr val="000000">
                      <a:alpha val="43137"/>
                    </a:srgbClr>
                  </a:outerShdw>
                </a:effectLst>
              </a:rPr>
              <a:t>Cristóforo</a:t>
            </a:r>
            <a:r>
              <a:rPr lang="es-ES" i="1" dirty="0" smtClean="0">
                <a:effectLst>
                  <a:glow rad="101600">
                    <a:srgbClr val="C00000">
                      <a:alpha val="60000"/>
                    </a:srgbClr>
                  </a:glow>
                  <a:outerShdw blurRad="38100" dist="38100" dir="2700000" algn="tl">
                    <a:srgbClr val="000000">
                      <a:alpha val="43137"/>
                    </a:srgbClr>
                  </a:outerShdw>
                </a:effectLst>
              </a:rPr>
              <a:t> Colombo; ¿Génova?, 1451 - Valladolid, 1506. Descubridor de América. El origen de este navegante, probablemente italiano, está envuelto en el misterio por obra de él mismo y de su primer biógrafo, su hijo Hernando Colón.</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12" name="11 Rectángulo"/>
          <p:cNvSpPr/>
          <p:nvPr/>
        </p:nvSpPr>
        <p:spPr>
          <a:xfrm>
            <a:off x="1619672" y="553244"/>
            <a:ext cx="5942653" cy="923330"/>
          </a:xfrm>
          <a:prstGeom prst="rect">
            <a:avLst/>
          </a:prstGeom>
          <a:noFill/>
        </p:spPr>
        <p:txBody>
          <a:bodyPr wrap="none" lIns="91440" tIns="45720" rIns="91440" bIns="45720">
            <a:spAutoFit/>
            <a:scene3d>
              <a:camera prst="perspectiveRelaxed"/>
              <a:lightRig rig="threePt" dir="t"/>
            </a:scene3d>
            <a:sp3d extrusionH="57150">
              <a:bevelT w="38100" h="38100" prst="angle"/>
            </a:sp3d>
          </a:bodyPr>
          <a:lstStyle/>
          <a:p>
            <a:pPr algn="ctr"/>
            <a:r>
              <a:rPr lang="es-ES" sz="5400" b="1" cap="none" spc="100" dirty="0" smtClean="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reflection blurRad="6350" stA="60000" endA="900" endPos="58000" dir="5400000" sy="-100000" algn="bl" rotWithShape="0"/>
                </a:effectLst>
              </a:rPr>
              <a:t> Cristóbal Colón </a:t>
            </a:r>
            <a:endParaRPr lang="es-ES" sz="5400" b="1" cap="none" spc="100" dirty="0">
              <a:ln w="18000">
                <a:solidFill>
                  <a:schemeClr val="accent1">
                    <a:satMod val="200000"/>
                    <a:tint val="72000"/>
                  </a:schemeClr>
                </a:solidFill>
                <a:prstDash val="solid"/>
              </a:ln>
              <a:solidFill>
                <a:schemeClr val="accent1">
                  <a:satMod val="280000"/>
                  <a:tint val="100000"/>
                  <a:alpha val="5700"/>
                </a:schemeClr>
              </a:solidFill>
              <a:effectLst>
                <a:outerShdw blurRad="25000" dist="20000" dir="16020000" algn="tl">
                  <a:schemeClr val="accent1">
                    <a:satMod val="200000"/>
                    <a:shade val="1000"/>
                    <a:alpha val="60000"/>
                  </a:schemeClr>
                </a:outerShdw>
                <a:reflection blurRad="6350" stA="60000" endA="900" endPos="58000" dir="5400000" sy="-100000" algn="bl" rotWithShape="0"/>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5000">
        <p14:vortex dir="r"/>
        <p:sndAc>
          <p:stSnd loop="1">
            <p:snd r:embed="rId2" name="Variadas.wav"/>
          </p:stSnd>
        </p:sndAc>
      </p:transition>
    </mc:Choice>
    <mc:Fallback xmlns="">
      <p:transition spd="slow" advTm="35000">
        <p:fade/>
        <p:sndAc>
          <p:stSnd loop="1">
            <p:snd r:embed="rId6" name="Variada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xit" presetSubtype="2" fill="hold" nodeType="withEffect">
                                  <p:stCondLst>
                                    <p:cond delay="0"/>
                                  </p:stCondLst>
                                  <p:childTnLst>
                                    <p:animEffect transition="out" filter="wheel(2)">
                                      <p:cBhvr>
                                        <p:cTn id="6" dur="4000"/>
                                        <p:tgtEl>
                                          <p:spTgt spid="11"/>
                                        </p:tgtEl>
                                      </p:cBhvr>
                                    </p:animEffect>
                                    <p:set>
                                      <p:cBhvr>
                                        <p:cTn id="7" dur="1" fill="hold">
                                          <p:stCondLst>
                                            <p:cond delay="3999"/>
                                          </p:stCondLst>
                                        </p:cTn>
                                        <p:tgtEl>
                                          <p:spTgt spid="11"/>
                                        </p:tgtEl>
                                        <p:attrNameLst>
                                          <p:attrName>style.visibility</p:attrName>
                                        </p:attrNameLst>
                                      </p:cBhvr>
                                      <p:to>
                                        <p:strVal val="hidden"/>
                                      </p:to>
                                    </p:set>
                                  </p:childTnLst>
                                </p:cTn>
                              </p:par>
                              <p:par>
                                <p:cTn id="8" presetID="21" presetClass="exit" presetSubtype="2" fill="hold" nodeType="withEffect">
                                  <p:stCondLst>
                                    <p:cond delay="0"/>
                                  </p:stCondLst>
                                  <p:childTnLst>
                                    <p:animEffect transition="out" filter="wheel(2)">
                                      <p:cBhvr>
                                        <p:cTn id="9" dur="4000"/>
                                        <p:tgtEl>
                                          <p:spTgt spid="8"/>
                                        </p:tgtEl>
                                      </p:cBhvr>
                                    </p:animEffect>
                                    <p:set>
                                      <p:cBhvr>
                                        <p:cTn id="10" dur="1" fill="hold">
                                          <p:stCondLst>
                                            <p:cond delay="3999"/>
                                          </p:stCondLst>
                                        </p:cTn>
                                        <p:tgtEl>
                                          <p:spTgt spid="8"/>
                                        </p:tgtEl>
                                        <p:attrNameLst>
                                          <p:attrName>style.visibility</p:attrName>
                                        </p:attrNameLst>
                                      </p:cBhvr>
                                      <p:to>
                                        <p:strVal val="hidden"/>
                                      </p:to>
                                    </p:set>
                                  </p:childTnLst>
                                </p:cTn>
                              </p:par>
                              <p:par>
                                <p:cTn id="11" presetID="21" presetClass="exit" presetSubtype="2" fill="hold" nodeType="withEffect">
                                  <p:stCondLst>
                                    <p:cond delay="0"/>
                                  </p:stCondLst>
                                  <p:childTnLst>
                                    <p:animEffect transition="out" filter="wheel(2)">
                                      <p:cBhvr>
                                        <p:cTn id="12" dur="4000"/>
                                        <p:tgtEl>
                                          <p:spTgt spid="32"/>
                                        </p:tgtEl>
                                      </p:cBhvr>
                                    </p:animEffect>
                                    <p:set>
                                      <p:cBhvr>
                                        <p:cTn id="13" dur="1" fill="hold">
                                          <p:stCondLst>
                                            <p:cond delay="3999"/>
                                          </p:stCondLst>
                                        </p:cTn>
                                        <p:tgtEl>
                                          <p:spTgt spid="32"/>
                                        </p:tgtEl>
                                        <p:attrNameLst>
                                          <p:attrName>style.visibility</p:attrName>
                                        </p:attrNameLst>
                                      </p:cBhvr>
                                      <p:to>
                                        <p:strVal val="hidden"/>
                                      </p:to>
                                    </p:set>
                                  </p:childTnLst>
                                </p:cTn>
                              </p:par>
                              <p:par>
                                <p:cTn id="14" presetID="21" presetClass="exit" presetSubtype="2" fill="hold" nodeType="withEffect">
                                  <p:stCondLst>
                                    <p:cond delay="0"/>
                                  </p:stCondLst>
                                  <p:childTnLst>
                                    <p:animEffect transition="out" filter="wheel(2)">
                                      <p:cBhvr>
                                        <p:cTn id="15" dur="4000"/>
                                        <p:tgtEl>
                                          <p:spTgt spid="35"/>
                                        </p:tgtEl>
                                      </p:cBhvr>
                                    </p:animEffect>
                                    <p:set>
                                      <p:cBhvr>
                                        <p:cTn id="16" dur="1" fill="hold">
                                          <p:stCondLst>
                                            <p:cond delay="3999"/>
                                          </p:stCondLst>
                                        </p:cTn>
                                        <p:tgtEl>
                                          <p:spTgt spid="35"/>
                                        </p:tgtEl>
                                        <p:attrNameLst>
                                          <p:attrName>style.visibility</p:attrName>
                                        </p:attrNameLst>
                                      </p:cBhvr>
                                      <p:to>
                                        <p:strVal val="hidden"/>
                                      </p:to>
                                    </p:set>
                                  </p:childTnLst>
                                </p:cTn>
                              </p:par>
                              <p:par>
                                <p:cTn id="17" presetID="21" presetClass="exit" presetSubtype="2" fill="hold" nodeType="withEffect">
                                  <p:stCondLst>
                                    <p:cond delay="0"/>
                                  </p:stCondLst>
                                  <p:childTnLst>
                                    <p:animEffect transition="out" filter="wheel(2)">
                                      <p:cBhvr>
                                        <p:cTn id="18" dur="4000"/>
                                        <p:tgtEl>
                                          <p:spTgt spid="64"/>
                                        </p:tgtEl>
                                      </p:cBhvr>
                                    </p:animEffect>
                                    <p:set>
                                      <p:cBhvr>
                                        <p:cTn id="19" dur="1" fill="hold">
                                          <p:stCondLst>
                                            <p:cond delay="3999"/>
                                          </p:stCondLst>
                                        </p:cTn>
                                        <p:tgtEl>
                                          <p:spTgt spid="64"/>
                                        </p:tgtEl>
                                        <p:attrNameLst>
                                          <p:attrName>style.visibility</p:attrName>
                                        </p:attrNameLst>
                                      </p:cBhvr>
                                      <p:to>
                                        <p:strVal val="hidden"/>
                                      </p:to>
                                    </p:set>
                                  </p:childTnLst>
                                </p:cTn>
                              </p:par>
                              <p:par>
                                <p:cTn id="20" presetID="21" presetClass="exit" presetSubtype="2" fill="hold" nodeType="withEffect">
                                  <p:stCondLst>
                                    <p:cond delay="0"/>
                                  </p:stCondLst>
                                  <p:childTnLst>
                                    <p:animEffect transition="out" filter="wheel(2)">
                                      <p:cBhvr>
                                        <p:cTn id="21" dur="4000"/>
                                        <p:tgtEl>
                                          <p:spTgt spid="67"/>
                                        </p:tgtEl>
                                      </p:cBhvr>
                                    </p:animEffect>
                                    <p:set>
                                      <p:cBhvr>
                                        <p:cTn id="22" dur="1" fill="hold">
                                          <p:stCondLst>
                                            <p:cond delay="3999"/>
                                          </p:stCondLst>
                                        </p:cTn>
                                        <p:tgtEl>
                                          <p:spTgt spid="67"/>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62466"/>
                                        </p:tgtEl>
                                        <p:attrNameLst>
                                          <p:attrName>style.visibility</p:attrName>
                                        </p:attrNameLst>
                                      </p:cBhvr>
                                      <p:to>
                                        <p:strVal val="visible"/>
                                      </p:to>
                                    </p:set>
                                    <p:anim calcmode="lin" valueType="num">
                                      <p:cBhvr>
                                        <p:cTn id="25" dur="4000" fill="hold"/>
                                        <p:tgtEl>
                                          <p:spTgt spid="62466"/>
                                        </p:tgtEl>
                                        <p:attrNameLst>
                                          <p:attrName>ppt_w</p:attrName>
                                        </p:attrNameLst>
                                      </p:cBhvr>
                                      <p:tavLst>
                                        <p:tav tm="0">
                                          <p:val>
                                            <p:strVal val="4/3*#ppt_w"/>
                                          </p:val>
                                        </p:tav>
                                        <p:tav tm="100000">
                                          <p:val>
                                            <p:strVal val="#ppt_w"/>
                                          </p:val>
                                        </p:tav>
                                      </p:tavLst>
                                    </p:anim>
                                    <p:anim calcmode="lin" valueType="num">
                                      <p:cBhvr>
                                        <p:cTn id="26" dur="4000" fill="hold"/>
                                        <p:tgtEl>
                                          <p:spTgt spid="62466"/>
                                        </p:tgtEl>
                                        <p:attrNameLst>
                                          <p:attrName>ppt_h</p:attrName>
                                        </p:attrNameLst>
                                      </p:cBhvr>
                                      <p:tavLst>
                                        <p:tav tm="0">
                                          <p:val>
                                            <p:strVal val="4/3*#ppt_h"/>
                                          </p:val>
                                        </p:tav>
                                        <p:tav tm="100000">
                                          <p:val>
                                            <p:strVal val="#ppt_h"/>
                                          </p:val>
                                        </p:tav>
                                      </p:tavLst>
                                    </p:anim>
                                  </p:childTnLst>
                                </p:cTn>
                              </p:par>
                            </p:childTnLst>
                          </p:cTn>
                        </p:par>
                        <p:par>
                          <p:cTn id="27" fill="hold">
                            <p:stCondLst>
                              <p:cond delay="4000"/>
                            </p:stCondLst>
                            <p:childTnLst>
                              <p:par>
                                <p:cTn id="28" presetID="23" presetClass="entr" presetSubtype="16" fill="hold" grpId="0" nodeType="after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p:cTn id="30" dur="2000" fill="hold"/>
                                        <p:tgtEl>
                                          <p:spTgt spid="12"/>
                                        </p:tgtEl>
                                        <p:attrNameLst>
                                          <p:attrName>ppt_w</p:attrName>
                                        </p:attrNameLst>
                                      </p:cBhvr>
                                      <p:tavLst>
                                        <p:tav tm="0">
                                          <p:val>
                                            <p:fltVal val="0"/>
                                          </p:val>
                                        </p:tav>
                                        <p:tav tm="100000">
                                          <p:val>
                                            <p:strVal val="#ppt_w"/>
                                          </p:val>
                                        </p:tav>
                                      </p:tavLst>
                                    </p:anim>
                                    <p:anim calcmode="lin" valueType="num">
                                      <p:cBhvr>
                                        <p:cTn id="31" dur="2000" fill="hold"/>
                                        <p:tgtEl>
                                          <p:spTgt spid="12"/>
                                        </p:tgtEl>
                                        <p:attrNameLst>
                                          <p:attrName>ppt_h</p:attrName>
                                        </p:attrNameLst>
                                      </p:cBhvr>
                                      <p:tavLst>
                                        <p:tav tm="0">
                                          <p:val>
                                            <p:fltVal val="0"/>
                                          </p:val>
                                        </p:tav>
                                        <p:tav tm="100000">
                                          <p:val>
                                            <p:strVal val="#ppt_h"/>
                                          </p:val>
                                        </p:tav>
                                      </p:tavLst>
                                    </p:anim>
                                  </p:childTnLst>
                                </p:cTn>
                              </p:par>
                            </p:childTnLst>
                          </p:cTn>
                        </p:par>
                        <p:par>
                          <p:cTn id="32" fill="hold">
                            <p:stCondLst>
                              <p:cond delay="6000"/>
                            </p:stCondLst>
                            <p:childTnLst>
                              <p:par>
                                <p:cTn id="33" presetID="23" presetClass="exit" presetSubtype="16" fill="hold" grpId="1" nodeType="afterEffect">
                                  <p:stCondLst>
                                    <p:cond delay="2000"/>
                                  </p:stCondLst>
                                  <p:childTnLst>
                                    <p:anim calcmode="lin" valueType="num">
                                      <p:cBhvr>
                                        <p:cTn id="34" dur="2000"/>
                                        <p:tgtEl>
                                          <p:spTgt spid="12"/>
                                        </p:tgtEl>
                                        <p:attrNameLst>
                                          <p:attrName>ppt_w</p:attrName>
                                        </p:attrNameLst>
                                      </p:cBhvr>
                                      <p:tavLst>
                                        <p:tav tm="0">
                                          <p:val>
                                            <p:strVal val="ppt_w"/>
                                          </p:val>
                                        </p:tav>
                                        <p:tav tm="100000">
                                          <p:val>
                                            <p:strVal val="4*ppt_w"/>
                                          </p:val>
                                        </p:tav>
                                      </p:tavLst>
                                    </p:anim>
                                    <p:anim calcmode="lin" valueType="num">
                                      <p:cBhvr>
                                        <p:cTn id="35" dur="2000"/>
                                        <p:tgtEl>
                                          <p:spTgt spid="12"/>
                                        </p:tgtEl>
                                        <p:attrNameLst>
                                          <p:attrName>ppt_h</p:attrName>
                                        </p:attrNameLst>
                                      </p:cBhvr>
                                      <p:tavLst>
                                        <p:tav tm="0">
                                          <p:val>
                                            <p:strVal val="ppt_h"/>
                                          </p:val>
                                        </p:tav>
                                        <p:tav tm="100000">
                                          <p:val>
                                            <p:strVal val="4*ppt_h"/>
                                          </p:val>
                                        </p:tav>
                                      </p:tavLst>
                                    </p:anim>
                                    <p:set>
                                      <p:cBhvr>
                                        <p:cTn id="36" dur="1" fill="hold">
                                          <p:stCondLst>
                                            <p:cond delay="1999"/>
                                          </p:stCondLst>
                                        </p:cTn>
                                        <p:tgtEl>
                                          <p:spTgt spid="12"/>
                                        </p:tgtEl>
                                        <p:attrNameLst>
                                          <p:attrName>style.visibility</p:attrName>
                                        </p:attrNameLst>
                                      </p:cBhvr>
                                      <p:to>
                                        <p:strVal val="hidden"/>
                                      </p:to>
                                    </p:set>
                                  </p:childTnLst>
                                </p:cTn>
                              </p:par>
                              <p:par>
                                <p:cTn id="37" presetID="42" presetClass="exit" presetSubtype="0" fill="hold" grpId="2" nodeType="withEffect">
                                  <p:stCondLst>
                                    <p:cond delay="2000"/>
                                  </p:stCondLst>
                                  <p:childTnLst>
                                    <p:animEffect transition="out" filter="fade">
                                      <p:cBhvr>
                                        <p:cTn id="38" dur="2000"/>
                                        <p:tgtEl>
                                          <p:spTgt spid="12"/>
                                        </p:tgtEl>
                                      </p:cBhvr>
                                    </p:animEffect>
                                    <p:anim calcmode="lin" valueType="num">
                                      <p:cBhvr>
                                        <p:cTn id="39" dur="2000"/>
                                        <p:tgtEl>
                                          <p:spTgt spid="12"/>
                                        </p:tgtEl>
                                        <p:attrNameLst>
                                          <p:attrName>ppt_x</p:attrName>
                                        </p:attrNameLst>
                                      </p:cBhvr>
                                      <p:tavLst>
                                        <p:tav tm="0">
                                          <p:val>
                                            <p:strVal val="ppt_x"/>
                                          </p:val>
                                        </p:tav>
                                        <p:tav tm="100000">
                                          <p:val>
                                            <p:strVal val="ppt_x"/>
                                          </p:val>
                                        </p:tav>
                                      </p:tavLst>
                                    </p:anim>
                                    <p:anim calcmode="lin" valueType="num">
                                      <p:cBhvr>
                                        <p:cTn id="40" dur="2000"/>
                                        <p:tgtEl>
                                          <p:spTgt spid="12"/>
                                        </p:tgtEl>
                                        <p:attrNameLst>
                                          <p:attrName>ppt_y</p:attrName>
                                        </p:attrNameLst>
                                      </p:cBhvr>
                                      <p:tavLst>
                                        <p:tav tm="0">
                                          <p:val>
                                            <p:strVal val="ppt_y"/>
                                          </p:val>
                                        </p:tav>
                                        <p:tav tm="100000">
                                          <p:val>
                                            <p:strVal val="ppt_y+.1"/>
                                          </p:val>
                                        </p:tav>
                                      </p:tavLst>
                                    </p:anim>
                                    <p:set>
                                      <p:cBhvr>
                                        <p:cTn id="41" dur="1" fill="hold">
                                          <p:stCondLst>
                                            <p:cond delay="1999"/>
                                          </p:stCondLst>
                                        </p:cTn>
                                        <p:tgtEl>
                                          <p:spTgt spid="12"/>
                                        </p:tgtEl>
                                        <p:attrNameLst>
                                          <p:attrName>style.visibility</p:attrName>
                                        </p:attrNameLst>
                                      </p:cBhvr>
                                      <p:to>
                                        <p:strVal val="hidden"/>
                                      </p:to>
                                    </p:set>
                                  </p:childTnLst>
                                </p:cTn>
                              </p:par>
                              <p:par>
                                <p:cTn id="42" presetID="52" presetClass="exit" presetSubtype="0" fill="hold" grpId="3" nodeType="withEffect">
                                  <p:stCondLst>
                                    <p:cond delay="2000"/>
                                  </p:stCondLst>
                                  <p:childTnLst>
                                    <p:animScale>
                                      <p:cBhvr>
                                        <p:cTn id="43" dur="2000" accel="50000">
                                          <p:stCondLst>
                                            <p:cond delay="0"/>
                                          </p:stCondLst>
                                        </p:cTn>
                                        <p:tgtEl>
                                          <p:spTgt spid="12"/>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44" dur="2000" accel="50000">
                                          <p:stCondLst>
                                            <p:cond delay="0"/>
                                          </p:stCondLst>
                                        </p:cTn>
                                        <p:tgtEl>
                                          <p:spTgt spid="12"/>
                                        </p:tgtEl>
                                        <p:attrNameLst>
                                          <p:attrName>ppt_x</p:attrName>
                                          <p:attrName>ppt_y</p:attrName>
                                        </p:attrNameLst>
                                      </p:cBhvr>
                                    </p:animMotion>
                                    <p:animEffect transition="out" filter="fade">
                                      <p:cBhvr>
                                        <p:cTn id="45" dur="2000"/>
                                        <p:tgtEl>
                                          <p:spTgt spid="12"/>
                                        </p:tgtEl>
                                      </p:cBhvr>
                                    </p:animEffect>
                                    <p:set>
                                      <p:cBhvr>
                                        <p:cTn id="46" dur="1" fill="hold">
                                          <p:stCondLst>
                                            <p:cond delay="1999"/>
                                          </p:stCondLst>
                                        </p:cTn>
                                        <p:tgtEl>
                                          <p:spTgt spid="12"/>
                                        </p:tgtEl>
                                        <p:attrNameLst>
                                          <p:attrName>style.visibility</p:attrName>
                                        </p:attrNameLst>
                                      </p:cBhvr>
                                      <p:to>
                                        <p:strVal val="hidden"/>
                                      </p:to>
                                    </p:set>
                                  </p:childTnLst>
                                </p:cTn>
                              </p:par>
                            </p:childTnLst>
                          </p:cTn>
                        </p:par>
                        <p:par>
                          <p:cTn id="47" fill="hold">
                            <p:stCondLst>
                              <p:cond delay="10000"/>
                            </p:stCondLst>
                            <p:childTnLst>
                              <p:par>
                                <p:cTn id="48" presetID="40" presetClass="entr" presetSubtype="0" fill="hold" grpId="0" nodeType="afterEffect">
                                  <p:stCondLst>
                                    <p:cond delay="0"/>
                                  </p:stCondLst>
                                  <p:iterate type="lt">
                                    <p:tmPct val="10000"/>
                                  </p:iterate>
                                  <p:childTnLst>
                                    <p:set>
                                      <p:cBhvr>
                                        <p:cTn id="49" dur="1" fill="hold">
                                          <p:stCondLst>
                                            <p:cond delay="0"/>
                                          </p:stCondLst>
                                        </p:cTn>
                                        <p:tgtEl>
                                          <p:spTgt spid="9"/>
                                        </p:tgtEl>
                                        <p:attrNameLst>
                                          <p:attrName>style.visibility</p:attrName>
                                        </p:attrNameLst>
                                      </p:cBhvr>
                                      <p:to>
                                        <p:strVal val="visible"/>
                                      </p:to>
                                    </p:set>
                                    <p:animEffect transition="in" filter="fade">
                                      <p:cBhvr>
                                        <p:cTn id="50" dur="1000"/>
                                        <p:tgtEl>
                                          <p:spTgt spid="9"/>
                                        </p:tgtEl>
                                      </p:cBhvr>
                                    </p:animEffect>
                                    <p:anim calcmode="lin" valueType="num">
                                      <p:cBhvr>
                                        <p:cTn id="51" dur="1000" fill="hold"/>
                                        <p:tgtEl>
                                          <p:spTgt spid="9"/>
                                        </p:tgtEl>
                                        <p:attrNameLst>
                                          <p:attrName>ppt_x</p:attrName>
                                        </p:attrNameLst>
                                      </p:cBhvr>
                                      <p:tavLst>
                                        <p:tav tm="0">
                                          <p:val>
                                            <p:strVal val="#ppt_x-.1"/>
                                          </p:val>
                                        </p:tav>
                                        <p:tav tm="100000">
                                          <p:val>
                                            <p:strVal val="#ppt_x"/>
                                          </p:val>
                                        </p:tav>
                                      </p:tavLst>
                                    </p:anim>
                                    <p:anim calcmode="lin" valueType="num">
                                      <p:cBhvr>
                                        <p:cTn id="52"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P spid="12" grpId="1"/>
      <p:bldP spid="12" grpId="2"/>
      <p:bldP spid="12" grpId="3"/>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77px-CaesarsPalaceInterior.jpg"/>
          <p:cNvPicPr>
            <a:picLocks noChangeAspect="1"/>
          </p:cNvPicPr>
          <p:nvPr/>
        </p:nvPicPr>
        <p:blipFill>
          <a:blip r:embed="rId2" cstate="print"/>
          <a:stretch>
            <a:fillRect/>
          </a:stretch>
        </p:blipFill>
        <p:spPr bwMode="auto">
          <a:xfrm>
            <a:off x="2" y="0"/>
            <a:ext cx="5076054" cy="5715000"/>
          </a:xfrm>
          <a:prstGeom prst="rect">
            <a:avLst/>
          </a:prstGeom>
          <a:noFill/>
          <a:ln w="9525">
            <a:noFill/>
            <a:miter lim="800000"/>
            <a:headEnd/>
            <a:tailEnd/>
          </a:ln>
        </p:spPr>
      </p:pic>
      <p:sp>
        <p:nvSpPr>
          <p:cNvPr id="11" name="10 Retraso"/>
          <p:cNvSpPr/>
          <p:nvPr/>
        </p:nvSpPr>
        <p:spPr>
          <a:xfrm rot="16200000">
            <a:off x="-409736" y="229208"/>
            <a:ext cx="5715000" cy="5256584"/>
          </a:xfrm>
          <a:prstGeom prst="flowChartDelay">
            <a:avLst/>
          </a:prstGeom>
          <a:solidFill>
            <a:schemeClr val="bg1">
              <a:alpha val="85000"/>
            </a:schemeClr>
          </a:solidFill>
          <a:ln>
            <a:solidFill>
              <a:srgbClr val="B88C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traso"/>
          <p:cNvSpPr/>
          <p:nvPr/>
        </p:nvSpPr>
        <p:spPr>
          <a:xfrm rot="16200000">
            <a:off x="-373725" y="193199"/>
            <a:ext cx="5714992" cy="5328593"/>
          </a:xfrm>
          <a:prstGeom prst="flowChartDelay">
            <a:avLst/>
          </a:prstGeom>
          <a:solidFill>
            <a:schemeClr val="bg1">
              <a:alpha val="85000"/>
            </a:schemeClr>
          </a:solidFill>
          <a:ln>
            <a:solidFill>
              <a:srgbClr val="B88C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4932365" y="0"/>
            <a:ext cx="4211637"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dirty="0">
              <a:solidFill>
                <a:srgbClr val="FFFFFF"/>
              </a:solidFill>
              <a:cs typeface="Arial" charset="0"/>
            </a:endParaRPr>
          </a:p>
        </p:txBody>
      </p:sp>
      <p:sp>
        <p:nvSpPr>
          <p:cNvPr id="6" name="5 CuadroTexto"/>
          <p:cNvSpPr txBox="1"/>
          <p:nvPr/>
        </p:nvSpPr>
        <p:spPr>
          <a:xfrm>
            <a:off x="5148064" y="1489348"/>
            <a:ext cx="3312368" cy="2554545"/>
          </a:xfrm>
          <a:prstGeom prst="rect">
            <a:avLst/>
          </a:prstGeom>
          <a:noFill/>
        </p:spPr>
        <p:txBody>
          <a:bodyPr wrap="square" rtlCol="0">
            <a:spAutoFit/>
          </a:bodyPr>
          <a:lstStyle/>
          <a:p>
            <a:r>
              <a:rPr lang="es-ES" sz="2000" dirty="0" smtClean="0">
                <a:effectLst>
                  <a:glow rad="101600">
                    <a:srgbClr val="C00000">
                      <a:alpha val="60000"/>
                    </a:srgbClr>
                  </a:glow>
                  <a:outerShdw blurRad="38100" dist="38100" dir="2700000" algn="tl">
                    <a:srgbClr val="000000">
                      <a:alpha val="43137"/>
                    </a:srgbClr>
                  </a:outerShdw>
                </a:effectLst>
                <a:latin typeface="AcclamationItal" pitchFamily="2" charset="0"/>
              </a:rPr>
              <a:t>Parece ser que Cristóbal Colón empezó como artesano y comerciante modesto y que tomó contacto con el mar a través de la navegación de cabotaje con fines mercantiles.</a:t>
            </a:r>
            <a:endParaRPr lang="es-ES" sz="2000" dirty="0">
              <a:effectLst>
                <a:glow rad="101600">
                  <a:srgbClr val="C00000">
                    <a:alpha val="60000"/>
                  </a:srgbClr>
                </a:glow>
                <a:outerShdw blurRad="38100" dist="38100" dir="2700000" algn="tl">
                  <a:srgbClr val="000000">
                    <a:alpha val="43137"/>
                  </a:srgbClr>
                </a:outerShdw>
              </a:effectLst>
              <a:latin typeface="AcclamationItal" pitchFamily="2" charset="0"/>
            </a:endParaRPr>
          </a:p>
        </p:txBody>
      </p:sp>
    </p:spTree>
  </p:cSld>
  <p:clrMapOvr>
    <a:masterClrMapping/>
  </p:clrMapOvr>
  <mc:AlternateContent xmlns:mc="http://schemas.openxmlformats.org/markup-compatibility/2006" xmlns:p14="http://schemas.microsoft.com/office/powerpoint/2010/main">
    <mc:Choice Requires="p14">
      <p:transition spd="slow" p14:dur="2500" advTm="23000">
        <p14:vortex dir="d"/>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4000"/>
                                        <p:tgtEl>
                                          <p:spTgt spid="11"/>
                                        </p:tgtEl>
                                        <p:attrNameLst>
                                          <p:attrName>ppt_x</p:attrName>
                                        </p:attrNameLst>
                                      </p:cBhvr>
                                      <p:tavLst>
                                        <p:tav tm="0">
                                          <p:val>
                                            <p:strVal val="ppt_x"/>
                                          </p:val>
                                        </p:tav>
                                        <p:tav tm="100000">
                                          <p:val>
                                            <p:strVal val="ppt_x-ppt_w/2"/>
                                          </p:val>
                                        </p:tav>
                                      </p:tavLst>
                                    </p:anim>
                                    <p:anim calcmode="lin" valueType="num">
                                      <p:cBhvr>
                                        <p:cTn id="7" dur="4000"/>
                                        <p:tgtEl>
                                          <p:spTgt spid="11"/>
                                        </p:tgtEl>
                                        <p:attrNameLst>
                                          <p:attrName>ppt_y</p:attrName>
                                        </p:attrNameLst>
                                      </p:cBhvr>
                                      <p:tavLst>
                                        <p:tav tm="0">
                                          <p:val>
                                            <p:strVal val="ppt_y"/>
                                          </p:val>
                                        </p:tav>
                                        <p:tav tm="100000">
                                          <p:val>
                                            <p:strVal val="ppt_y"/>
                                          </p:val>
                                        </p:tav>
                                      </p:tavLst>
                                    </p:anim>
                                    <p:anim calcmode="lin" valueType="num">
                                      <p:cBhvr>
                                        <p:cTn id="8" dur="4000"/>
                                        <p:tgtEl>
                                          <p:spTgt spid="11"/>
                                        </p:tgtEl>
                                        <p:attrNameLst>
                                          <p:attrName>ppt_w</p:attrName>
                                        </p:attrNameLst>
                                      </p:cBhvr>
                                      <p:tavLst>
                                        <p:tav tm="0">
                                          <p:val>
                                            <p:strVal val="ppt_w"/>
                                          </p:val>
                                        </p:tav>
                                        <p:tav tm="100000">
                                          <p:val>
                                            <p:fltVal val="0"/>
                                          </p:val>
                                        </p:tav>
                                      </p:tavLst>
                                    </p:anim>
                                    <p:anim calcmode="lin" valueType="num">
                                      <p:cBhvr>
                                        <p:cTn id="9" dur="4000"/>
                                        <p:tgtEl>
                                          <p:spTgt spid="11"/>
                                        </p:tgtEl>
                                        <p:attrNameLst>
                                          <p:attrName>ppt_h</p:attrName>
                                        </p:attrNameLst>
                                      </p:cBhvr>
                                      <p:tavLst>
                                        <p:tav tm="0">
                                          <p:val>
                                            <p:strVal val="ppt_h"/>
                                          </p:val>
                                        </p:tav>
                                        <p:tav tm="100000">
                                          <p:val>
                                            <p:strVal val="ppt_h"/>
                                          </p:val>
                                        </p:tav>
                                      </p:tavLst>
                                    </p:anim>
                                    <p:set>
                                      <p:cBhvr>
                                        <p:cTn id="10" dur="1" fill="hold">
                                          <p:stCondLst>
                                            <p:cond delay="3999"/>
                                          </p:stCondLst>
                                        </p:cTn>
                                        <p:tgtEl>
                                          <p:spTgt spid="11"/>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4000"/>
                                        <p:tgtEl>
                                          <p:spTgt spid="12"/>
                                        </p:tgtEl>
                                        <p:attrNameLst>
                                          <p:attrName>ppt_x</p:attrName>
                                        </p:attrNameLst>
                                      </p:cBhvr>
                                      <p:tavLst>
                                        <p:tav tm="0">
                                          <p:val>
                                            <p:strVal val="ppt_x"/>
                                          </p:val>
                                        </p:tav>
                                        <p:tav tm="100000">
                                          <p:val>
                                            <p:strVal val="ppt_x+ppt_w/2"/>
                                          </p:val>
                                        </p:tav>
                                      </p:tavLst>
                                    </p:anim>
                                    <p:anim calcmode="lin" valueType="num">
                                      <p:cBhvr>
                                        <p:cTn id="13" dur="4000"/>
                                        <p:tgtEl>
                                          <p:spTgt spid="12"/>
                                        </p:tgtEl>
                                        <p:attrNameLst>
                                          <p:attrName>ppt_y</p:attrName>
                                        </p:attrNameLst>
                                      </p:cBhvr>
                                      <p:tavLst>
                                        <p:tav tm="0">
                                          <p:val>
                                            <p:strVal val="ppt_y"/>
                                          </p:val>
                                        </p:tav>
                                        <p:tav tm="100000">
                                          <p:val>
                                            <p:strVal val="ppt_y"/>
                                          </p:val>
                                        </p:tav>
                                      </p:tavLst>
                                    </p:anim>
                                    <p:anim calcmode="lin" valueType="num">
                                      <p:cBhvr>
                                        <p:cTn id="14" dur="4000"/>
                                        <p:tgtEl>
                                          <p:spTgt spid="12"/>
                                        </p:tgtEl>
                                        <p:attrNameLst>
                                          <p:attrName>ppt_w</p:attrName>
                                        </p:attrNameLst>
                                      </p:cBhvr>
                                      <p:tavLst>
                                        <p:tav tm="0">
                                          <p:val>
                                            <p:strVal val="ppt_w"/>
                                          </p:val>
                                        </p:tav>
                                        <p:tav tm="100000">
                                          <p:val>
                                            <p:fltVal val="0"/>
                                          </p:val>
                                        </p:tav>
                                      </p:tavLst>
                                    </p:anim>
                                    <p:anim calcmode="lin" valueType="num">
                                      <p:cBhvr>
                                        <p:cTn id="15" dur="4000"/>
                                        <p:tgtEl>
                                          <p:spTgt spid="12"/>
                                        </p:tgtEl>
                                        <p:attrNameLst>
                                          <p:attrName>ppt_h</p:attrName>
                                        </p:attrNameLst>
                                      </p:cBhvr>
                                      <p:tavLst>
                                        <p:tav tm="0">
                                          <p:val>
                                            <p:strVal val="ppt_h"/>
                                          </p:val>
                                        </p:tav>
                                        <p:tav tm="100000">
                                          <p:val>
                                            <p:strVal val="ppt_h"/>
                                          </p:val>
                                        </p:tav>
                                      </p:tavLst>
                                    </p:anim>
                                    <p:set>
                                      <p:cBhvr>
                                        <p:cTn id="16" dur="1" fill="hold">
                                          <p:stCondLst>
                                            <p:cond delay="3999"/>
                                          </p:stCondLst>
                                        </p:cTn>
                                        <p:tgtEl>
                                          <p:spTgt spid="12"/>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4000" fill="hold"/>
                                        <p:tgtEl>
                                          <p:spTgt spid="4"/>
                                        </p:tgtEl>
                                        <p:attrNameLst>
                                          <p:attrName>ppt_w</p:attrName>
                                        </p:attrNameLst>
                                      </p:cBhvr>
                                      <p:tavLst>
                                        <p:tav tm="0">
                                          <p:val>
                                            <p:strVal val="4/3*#ppt_w"/>
                                          </p:val>
                                        </p:tav>
                                        <p:tav tm="100000">
                                          <p:val>
                                            <p:strVal val="#ppt_w"/>
                                          </p:val>
                                        </p:tav>
                                      </p:tavLst>
                                    </p:anim>
                                    <p:anim calcmode="lin" valueType="num">
                                      <p:cBhvr>
                                        <p:cTn id="20" dur="4000" fill="hold"/>
                                        <p:tgtEl>
                                          <p:spTgt spid="4"/>
                                        </p:tgtEl>
                                        <p:attrNameLst>
                                          <p:attrName>ppt_h</p:attrName>
                                        </p:attrNameLst>
                                      </p:cBhvr>
                                      <p:tavLst>
                                        <p:tav tm="0">
                                          <p:val>
                                            <p:strVal val="4/3*#ppt_h"/>
                                          </p:val>
                                        </p:tav>
                                        <p:tav tm="100000">
                                          <p:val>
                                            <p:strVal val="#ppt_h"/>
                                          </p:val>
                                        </p:tav>
                                      </p:tavLst>
                                    </p:anim>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0(13).jpg"/>
          <p:cNvPicPr>
            <a:picLocks noChangeAspect="1"/>
          </p:cNvPicPr>
          <p:nvPr/>
        </p:nvPicPr>
        <p:blipFill>
          <a:blip r:embed="rId2" cstate="print"/>
          <a:stretch>
            <a:fillRect/>
          </a:stretch>
        </p:blipFill>
        <p:spPr bwMode="auto">
          <a:xfrm>
            <a:off x="-396552" y="0"/>
            <a:ext cx="9937104" cy="6097860"/>
          </a:xfrm>
          <a:prstGeom prst="rect">
            <a:avLst/>
          </a:prstGeom>
          <a:noFill/>
          <a:ln w="9525">
            <a:noFill/>
            <a:miter lim="800000"/>
            <a:headEnd/>
            <a:tailEnd/>
          </a:ln>
        </p:spPr>
      </p:pic>
      <p:pic>
        <p:nvPicPr>
          <p:cNvPr id="18" name="17 Imagen" descr="0(13).jpg"/>
          <p:cNvPicPr>
            <a:picLocks noChangeAspect="1"/>
          </p:cNvPicPr>
          <p:nvPr/>
        </p:nvPicPr>
        <p:blipFill>
          <a:blip r:embed="rId2" cstate="print"/>
          <a:stretch>
            <a:fillRect/>
          </a:stretch>
        </p:blipFill>
        <p:spPr bwMode="auto">
          <a:xfrm>
            <a:off x="-396552" y="0"/>
            <a:ext cx="9937104" cy="6097860"/>
          </a:xfrm>
          <a:prstGeom prst="rect">
            <a:avLst/>
          </a:prstGeom>
          <a:noFill/>
          <a:ln w="9525">
            <a:noFill/>
            <a:miter lim="800000"/>
            <a:headEnd/>
            <a:tailEnd/>
          </a:ln>
        </p:spPr>
      </p:pic>
      <p:sp>
        <p:nvSpPr>
          <p:cNvPr id="17" name="16 Rectángulo"/>
          <p:cNvSpPr/>
          <p:nvPr/>
        </p:nvSpPr>
        <p:spPr>
          <a:xfrm>
            <a:off x="-396552" y="5715000"/>
            <a:ext cx="9937104" cy="38286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CuadroTexto"/>
          <p:cNvSpPr txBox="1"/>
          <p:nvPr/>
        </p:nvSpPr>
        <p:spPr>
          <a:xfrm>
            <a:off x="0" y="4369668"/>
            <a:ext cx="914400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1476 naufragó la flota genovesa en la que viajaba, al ser atacada por corsarios franceses cerca del cabo de San Vicente (Portugal); desde entonces Colón se estableció en Lisboa como agente comercial de la casa </a:t>
            </a:r>
            <a:r>
              <a:rPr lang="es-ES" i="1" dirty="0" err="1" smtClean="0">
                <a:effectLst>
                  <a:glow rad="101600">
                    <a:srgbClr val="C00000">
                      <a:alpha val="60000"/>
                    </a:srgbClr>
                  </a:glow>
                  <a:outerShdw blurRad="38100" dist="38100" dir="2700000" algn="tl">
                    <a:srgbClr val="000000">
                      <a:alpha val="43137"/>
                    </a:srgbClr>
                  </a:outerShdw>
                </a:effectLst>
              </a:rPr>
              <a:t>Centurione</a:t>
            </a:r>
            <a:r>
              <a:rPr lang="es-ES" i="1" dirty="0" smtClean="0">
                <a:effectLst>
                  <a:glow rad="101600">
                    <a:srgbClr val="C00000">
                      <a:alpha val="60000"/>
                    </a:srgbClr>
                  </a:glow>
                  <a:outerShdw blurRad="38100" dist="38100" dir="2700000" algn="tl">
                    <a:srgbClr val="000000">
                      <a:alpha val="43137"/>
                    </a:srgbClr>
                  </a:outerShdw>
                </a:effectLst>
              </a:rPr>
              <a:t>, para la que realizó viajes a Madeira, Guinea, Inglaterra e incluso Islandia (1477).</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35000">
        <p15:prstTrans prst="pageCurlDouble"/>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outVertical)">
                                      <p:cBhvr>
                                        <p:cTn id="7" dur="3000"/>
                                        <p:tgtEl>
                                          <p:spTgt spid="3"/>
                                        </p:tgtEl>
                                      </p:cBhvr>
                                    </p:animEffect>
                                  </p:childTnLst>
                                </p:cTn>
                              </p:par>
                              <p:par>
                                <p:cTn id="8" presetID="23" presetClass="entr" presetSubtype="28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4000" fill="hold"/>
                                        <p:tgtEl>
                                          <p:spTgt spid="3"/>
                                        </p:tgtEl>
                                        <p:attrNameLst>
                                          <p:attrName>ppt_w</p:attrName>
                                        </p:attrNameLst>
                                      </p:cBhvr>
                                      <p:tavLst>
                                        <p:tav tm="0">
                                          <p:val>
                                            <p:strVal val="4/3*#ppt_w"/>
                                          </p:val>
                                        </p:tav>
                                        <p:tav tm="100000">
                                          <p:val>
                                            <p:strVal val="#ppt_w"/>
                                          </p:val>
                                        </p:tav>
                                      </p:tavLst>
                                    </p:anim>
                                    <p:anim calcmode="lin" valueType="num">
                                      <p:cBhvr>
                                        <p:cTn id="11" dur="4000" fill="hold"/>
                                        <p:tgtEl>
                                          <p:spTgt spid="3"/>
                                        </p:tgtEl>
                                        <p:attrNameLst>
                                          <p:attrName>ppt_h</p:attrName>
                                        </p:attrNameLst>
                                      </p:cBhvr>
                                      <p:tavLst>
                                        <p:tav tm="0">
                                          <p:val>
                                            <p:strVal val="4/3*#ppt_h"/>
                                          </p:val>
                                        </p:tav>
                                        <p:tav tm="100000">
                                          <p:val>
                                            <p:strVal val="#ppt_h"/>
                                          </p:val>
                                        </p:tav>
                                      </p:tavLst>
                                    </p:anim>
                                  </p:childTnLst>
                                </p:cTn>
                              </p:par>
                              <p:par>
                                <p:cTn id="12" presetID="16" presetClass="entr" presetSubtype="21" fill="hold" nodeType="withEffect">
                                  <p:stCondLst>
                                    <p:cond delay="0"/>
                                  </p:stCondLst>
                                  <p:childTnLst>
                                    <p:set>
                                      <p:cBhvr>
                                        <p:cTn id="13" dur="1" fill="hold">
                                          <p:stCondLst>
                                            <p:cond delay="0"/>
                                          </p:stCondLst>
                                        </p:cTn>
                                        <p:tgtEl>
                                          <p:spTgt spid="18"/>
                                        </p:tgtEl>
                                        <p:attrNameLst>
                                          <p:attrName>style.visibility</p:attrName>
                                        </p:attrNameLst>
                                      </p:cBhvr>
                                      <p:to>
                                        <p:strVal val="visible"/>
                                      </p:to>
                                    </p:set>
                                    <p:animEffect transition="in" filter="barn(inVertical)">
                                      <p:cBhvr>
                                        <p:cTn id="14" dur="3000"/>
                                        <p:tgtEl>
                                          <p:spTgt spid="18"/>
                                        </p:tgtEl>
                                      </p:cBhvr>
                                    </p:animEffect>
                                  </p:childTnLst>
                                </p:cTn>
                              </p:par>
                              <p:par>
                                <p:cTn id="15" presetID="23" presetClass="entr" presetSubtype="288" fill="hold" nodeType="with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p:cTn id="17" dur="4000" fill="hold"/>
                                        <p:tgtEl>
                                          <p:spTgt spid="18"/>
                                        </p:tgtEl>
                                        <p:attrNameLst>
                                          <p:attrName>ppt_w</p:attrName>
                                        </p:attrNameLst>
                                      </p:cBhvr>
                                      <p:tavLst>
                                        <p:tav tm="0">
                                          <p:val>
                                            <p:strVal val="4/3*#ppt_w"/>
                                          </p:val>
                                        </p:tav>
                                        <p:tav tm="100000">
                                          <p:val>
                                            <p:strVal val="#ppt_w"/>
                                          </p:val>
                                        </p:tav>
                                      </p:tavLst>
                                    </p:anim>
                                    <p:anim calcmode="lin" valueType="num">
                                      <p:cBhvr>
                                        <p:cTn id="18" dur="4000" fill="hold"/>
                                        <p:tgtEl>
                                          <p:spTgt spid="18"/>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ook2013_004.jpg"/>
          <p:cNvPicPr>
            <a:picLocks noChangeAspect="1"/>
          </p:cNvPicPr>
          <p:nvPr/>
        </p:nvPicPr>
        <p:blipFill>
          <a:blip r:embed="rId2" cstate="print"/>
          <a:stretch>
            <a:fillRect/>
          </a:stretch>
        </p:blipFill>
        <p:spPr bwMode="auto">
          <a:xfrm>
            <a:off x="0" y="0"/>
            <a:ext cx="4572000" cy="5715000"/>
          </a:xfrm>
          <a:prstGeom prst="rect">
            <a:avLst/>
          </a:prstGeom>
          <a:noFill/>
          <a:ln w="9525">
            <a:noFill/>
            <a:miter lim="800000"/>
            <a:headEnd/>
            <a:tailEnd/>
          </a:ln>
        </p:spPr>
      </p:pic>
      <p:pic>
        <p:nvPicPr>
          <p:cNvPr id="5" name="4 Imagen" descr="book2013_004.jpg"/>
          <p:cNvPicPr>
            <a:picLocks noChangeAspect="1"/>
          </p:cNvPicPr>
          <p:nvPr/>
        </p:nvPicPr>
        <p:blipFill>
          <a:blip r:embed="rId2" cstate="print"/>
          <a:stretch>
            <a:fillRect/>
          </a:stretch>
        </p:blipFill>
        <p:spPr bwMode="auto">
          <a:xfrm>
            <a:off x="0" y="0"/>
            <a:ext cx="4572000" cy="5715000"/>
          </a:xfrm>
          <a:prstGeom prst="rect">
            <a:avLst/>
          </a:prstGeom>
          <a:noFill/>
          <a:ln w="9525">
            <a:noFill/>
            <a:miter lim="800000"/>
            <a:headEnd/>
            <a:tailEnd/>
          </a:ln>
        </p:spPr>
      </p:pic>
      <p:sp>
        <p:nvSpPr>
          <p:cNvPr id="6" name="5 CuadroTexto"/>
          <p:cNvSpPr txBox="1"/>
          <p:nvPr/>
        </p:nvSpPr>
        <p:spPr>
          <a:xfrm>
            <a:off x="4644008" y="1633364"/>
            <a:ext cx="4320480" cy="3416320"/>
          </a:xfrm>
          <a:prstGeom prst="rect">
            <a:avLst/>
          </a:prstGeom>
          <a:noFill/>
        </p:spPr>
        <p:txBody>
          <a:bodyPr wrap="square" rtlCol="0">
            <a:spAutoFit/>
          </a:bodyPr>
          <a:lstStyle/>
          <a:p>
            <a:r>
              <a:rPr lang="es-ES" dirty="0" smtClean="0">
                <a:effectLst>
                  <a:glow rad="101600">
                    <a:srgbClr val="C00000">
                      <a:alpha val="60000"/>
                    </a:srgbClr>
                  </a:glow>
                  <a:outerShdw blurRad="38100" dist="38100" dir="2700000" algn="tl">
                    <a:srgbClr val="000000">
                      <a:alpha val="43137"/>
                    </a:srgbClr>
                  </a:outerShdw>
                </a:effectLst>
                <a:latin typeface="AcclamationItal" pitchFamily="2" charset="0"/>
              </a:rPr>
              <a:t>Luego se dedicó a hacer mapas y a adquirir una formación autodidacta.</a:t>
            </a:r>
          </a:p>
          <a:p>
            <a:endParaRPr lang="es-ES" dirty="0" smtClean="0">
              <a:effectLst>
                <a:glow rad="101600">
                  <a:srgbClr val="C00000">
                    <a:alpha val="60000"/>
                  </a:srgbClr>
                </a:glow>
                <a:outerShdw blurRad="38100" dist="38100" dir="2700000" algn="tl">
                  <a:srgbClr val="000000">
                    <a:alpha val="43137"/>
                  </a:srgbClr>
                </a:outerShdw>
              </a:effectLst>
              <a:latin typeface="AcclamationItal" pitchFamily="2" charset="0"/>
            </a:endParaRPr>
          </a:p>
          <a:p>
            <a:r>
              <a:rPr lang="es-ES" dirty="0" smtClean="0">
                <a:effectLst>
                  <a:glow rad="101600">
                    <a:srgbClr val="C00000">
                      <a:alpha val="60000"/>
                    </a:srgbClr>
                  </a:glow>
                  <a:outerShdw blurRad="38100" dist="38100" dir="2700000" algn="tl">
                    <a:srgbClr val="000000">
                      <a:alpha val="43137"/>
                    </a:srgbClr>
                  </a:outerShdw>
                </a:effectLst>
                <a:latin typeface="AcclamationItal" pitchFamily="2" charset="0"/>
              </a:rPr>
              <a:t>Aprendió las lenguas clásicas, que le permitieron leer los tratados geográficos antiguos (teniendo así conocimiento de la esfericidad de la Tierra, defendida por Aristóteles     o </a:t>
            </a:r>
            <a:r>
              <a:rPr lang="es-ES" dirty="0" err="1" smtClean="0">
                <a:effectLst>
                  <a:glow rad="101600">
                    <a:srgbClr val="C00000">
                      <a:alpha val="60000"/>
                    </a:srgbClr>
                  </a:glow>
                  <a:outerShdw blurRad="38100" dist="38100" dir="2700000" algn="tl">
                    <a:srgbClr val="000000">
                      <a:alpha val="43137"/>
                    </a:srgbClr>
                  </a:outerShdw>
                </a:effectLst>
                <a:latin typeface="AcclamationItal" pitchFamily="2" charset="0"/>
              </a:rPr>
              <a:t>Ptolomeo</a:t>
            </a:r>
            <a:r>
              <a:rPr lang="es-ES" dirty="0" smtClean="0">
                <a:effectLst>
                  <a:glow rad="101600">
                    <a:srgbClr val="C00000">
                      <a:alpha val="60000"/>
                    </a:srgbClr>
                  </a:glow>
                  <a:outerShdw blurRad="38100" dist="38100" dir="2700000" algn="tl">
                    <a:srgbClr val="000000">
                      <a:alpha val="43137"/>
                    </a:srgbClr>
                  </a:outerShdw>
                </a:effectLst>
                <a:latin typeface="AcclamationItal" pitchFamily="2" charset="0"/>
              </a:rPr>
              <a:t> y comúnmente aceptada entre los estudiosos del siglo XV), y empezó a tomar contacto con los grandes geógrafos de la época.</a:t>
            </a:r>
            <a:endParaRPr lang="es-ES" dirty="0">
              <a:effectLst>
                <a:glow rad="101600">
                  <a:srgbClr val="C00000">
                    <a:alpha val="60000"/>
                  </a:srgbClr>
                </a:glow>
                <a:outerShdw blurRad="38100" dist="38100" dir="2700000" algn="tl">
                  <a:srgbClr val="000000">
                    <a:alpha val="43137"/>
                  </a:srgbClr>
                </a:outerShdw>
              </a:effectLst>
              <a:latin typeface="AcclamationItal" pitchFamily="2" charset="0"/>
            </a:endParaRPr>
          </a:p>
        </p:txBody>
      </p:sp>
    </p:spTree>
  </p:cSld>
  <p:clrMapOvr>
    <a:masterClrMapping/>
  </p:clrMapOvr>
  <mc:AlternateContent xmlns:mc="http://schemas.openxmlformats.org/markup-compatibility/2006" xmlns:p14="http://schemas.microsoft.com/office/powerpoint/2010/main">
    <mc:Choice Requires="p14">
      <p:transition spd="slow" p14:dur="2500" advTm="41000">
        <p14:glitter dir="u" pattern="hexagon"/>
      </p:transition>
    </mc:Choice>
    <mc:Fallback xmlns="">
      <p:transition spd="slow" advTm="4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16" presetClass="entr" presetSubtype="26"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inHorizontal)">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024px-Parque_de_la_reserva2.JPG"/>
          <p:cNvPicPr>
            <a:picLocks noChangeAspect="1"/>
          </p:cNvPicPr>
          <p:nvPr/>
        </p:nvPicPr>
        <p:blipFill>
          <a:blip r:embed="rId2" cstate="print"/>
          <a:stretch>
            <a:fillRect/>
          </a:stretch>
        </p:blipFill>
        <p:spPr bwMode="auto">
          <a:xfrm>
            <a:off x="-324544" y="0"/>
            <a:ext cx="9937104" cy="5715000"/>
          </a:xfrm>
          <a:prstGeom prst="rect">
            <a:avLst/>
          </a:prstGeom>
          <a:noFill/>
          <a:ln w="9525">
            <a:noFill/>
            <a:miter lim="800000"/>
            <a:headEnd/>
            <a:tailEnd/>
          </a:ln>
        </p:spPr>
      </p:pic>
      <p:sp>
        <p:nvSpPr>
          <p:cNvPr id="5" name="4 Rectángulo"/>
          <p:cNvSpPr/>
          <p:nvPr/>
        </p:nvSpPr>
        <p:spPr>
          <a:xfrm>
            <a:off x="214315" y="177800"/>
            <a:ext cx="8715375" cy="5359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6" name="5 Imagen" descr="1024px-Parque_de_la_reserva2.JPG"/>
          <p:cNvPicPr>
            <a:picLocks noChangeAspect="1"/>
          </p:cNvPicPr>
          <p:nvPr/>
        </p:nvPicPr>
        <p:blipFill>
          <a:blip r:embed="rId2" cstate="print"/>
          <a:stretch>
            <a:fillRect/>
          </a:stretch>
        </p:blipFill>
        <p:spPr bwMode="auto">
          <a:xfrm>
            <a:off x="395537" y="337220"/>
            <a:ext cx="8280154" cy="5040560"/>
          </a:xfrm>
          <a:prstGeom prst="rect">
            <a:avLst/>
          </a:prstGeom>
          <a:noFill/>
          <a:ln w="9525">
            <a:noFill/>
            <a:miter lim="800000"/>
            <a:headEnd/>
            <a:tailEnd/>
          </a:ln>
        </p:spPr>
      </p:pic>
      <p:sp>
        <p:nvSpPr>
          <p:cNvPr id="7" name="6 CuadroTexto"/>
          <p:cNvSpPr txBox="1"/>
          <p:nvPr/>
        </p:nvSpPr>
        <p:spPr>
          <a:xfrm>
            <a:off x="395536" y="4081636"/>
            <a:ext cx="8532440"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Llegó a Cristóbal Colón la idea de que, siendo la Tierra esférica, la costa oriental de Asia podría alcanzarse fácilmente navegando hacia el oeste. Una serie de cálculos erróneos le habían hecho subestimar el perímetro terrestre y le llevaron a suponer que Japón se hallaba a 2.400 millas marinas de Canarias, en realidad, es la que separa las Antillas del archipiélago canario.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41000">
        <p14:glitter pattern="hexagon"/>
      </p:transition>
    </mc:Choice>
    <mc:Fallback xmlns="">
      <p:transition spd="slow" advTm="4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3000"/>
                                        <p:tgtEl>
                                          <p:spTgt spid="6"/>
                                        </p:tgtEl>
                                      </p:cBhvr>
                                    </p:animEffect>
                                    <p:set>
                                      <p:cBhvr>
                                        <p:cTn id="7" dur="1" fill="hold">
                                          <p:stCondLst>
                                            <p:cond delay="2999"/>
                                          </p:stCondLst>
                                        </p:cTn>
                                        <p:tgtEl>
                                          <p:spTgt spid="6"/>
                                        </p:tgtEl>
                                        <p:attrNameLst>
                                          <p:attrName>style.visibility</p:attrName>
                                        </p:attrNameLst>
                                      </p:cBhvr>
                                      <p:to>
                                        <p:strVal val="hidden"/>
                                      </p:to>
                                    </p:set>
                                  </p:childTnLst>
                                </p:cTn>
                              </p:par>
                              <p:par>
                                <p:cTn id="8" presetID="16" presetClass="exit" presetSubtype="42" fill="hold" nodeType="withEffect">
                                  <p:stCondLst>
                                    <p:cond delay="0"/>
                                  </p:stCondLst>
                                  <p:childTnLst>
                                    <p:animEffect transition="out" filter="barn(outHorizontal)">
                                      <p:cBhvr>
                                        <p:cTn id="9" dur="3000"/>
                                        <p:tgtEl>
                                          <p:spTgt spid="5"/>
                                        </p:tgtEl>
                                      </p:cBhvr>
                                    </p:animEffect>
                                    <p:set>
                                      <p:cBhvr>
                                        <p:cTn id="10" dur="1" fill="hold">
                                          <p:stCondLst>
                                            <p:cond delay="2999"/>
                                          </p:stCondLst>
                                        </p:cTn>
                                        <p:tgtEl>
                                          <p:spTgt spid="5"/>
                                        </p:tgtEl>
                                        <p:attrNameLst>
                                          <p:attrName>style.visibility</p:attrName>
                                        </p:attrNameLst>
                                      </p:cBhvr>
                                      <p:to>
                                        <p:strVal val="hidden"/>
                                      </p:to>
                                    </p:set>
                                  </p:childTnLst>
                                </p:cTn>
                              </p:par>
                              <p:par>
                                <p:cTn id="11" presetID="23" presetClass="entr" presetSubtype="288"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4/3*#ppt_w"/>
                                          </p:val>
                                        </p:tav>
                                        <p:tav tm="100000">
                                          <p:val>
                                            <p:strVal val="#ppt_w"/>
                                          </p:val>
                                        </p:tav>
                                      </p:tavLst>
                                    </p:anim>
                                    <p:anim calcmode="lin" valueType="num">
                                      <p:cBhvr>
                                        <p:cTn id="14" dur="4000" fill="hold"/>
                                        <p:tgtEl>
                                          <p:spTgt spid="4"/>
                                        </p:tgtEl>
                                        <p:attrNameLst>
                                          <p:attrName>ppt_h</p:attrName>
                                        </p:attrNameLst>
                                      </p:cBhvr>
                                      <p:tavLst>
                                        <p:tav tm="0">
                                          <p:val>
                                            <p:strVal val="4/3*#ppt_h"/>
                                          </p:val>
                                        </p:tav>
                                        <p:tav tm="100000">
                                          <p:val>
                                            <p:strVal val="#ppt_h"/>
                                          </p:val>
                                        </p:tav>
                                      </p:tavLst>
                                    </p:anim>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7"/>
                                        </p:tgtEl>
                                        <p:attrNameLst>
                                          <p:attrName>style.visibility</p:attrName>
                                        </p:attrNameLst>
                                      </p:cBhvr>
                                      <p:to>
                                        <p:strVal val="visible"/>
                                      </p:to>
                                    </p:set>
                                    <p:animEffect transition="in" filter="fade">
                                      <p:cBhvr>
                                        <p:cTn id="18" dur="1000"/>
                                        <p:tgtEl>
                                          <p:spTgt spid="7"/>
                                        </p:tgtEl>
                                      </p:cBhvr>
                                    </p:animEffect>
                                    <p:anim calcmode="lin" valueType="num">
                                      <p:cBhvr>
                                        <p:cTn id="19" dur="1000" fill="hold"/>
                                        <p:tgtEl>
                                          <p:spTgt spid="7"/>
                                        </p:tgtEl>
                                        <p:attrNameLst>
                                          <p:attrName>ppt_x</p:attrName>
                                        </p:attrNameLst>
                                      </p:cBhvr>
                                      <p:tavLst>
                                        <p:tav tm="0">
                                          <p:val>
                                            <p:strVal val="#ppt_x-.1"/>
                                          </p:val>
                                        </p:tav>
                                        <p:tav tm="100000">
                                          <p:val>
                                            <p:strVal val="#ppt_x"/>
                                          </p:val>
                                        </p:tav>
                                      </p:tavLst>
                                    </p:anim>
                                    <p:anim calcmode="lin" valueType="num">
                                      <p:cBhvr>
                                        <p:cTn id="2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G_1684.JPG"/>
          <p:cNvPicPr>
            <a:picLocks noChangeAspect="1"/>
          </p:cNvPicPr>
          <p:nvPr/>
        </p:nvPicPr>
        <p:blipFill>
          <a:blip r:embed="rId2" cstate="print"/>
          <a:stretch>
            <a:fillRect/>
          </a:stretch>
        </p:blipFill>
        <p:spPr bwMode="auto">
          <a:xfrm>
            <a:off x="0" y="0"/>
            <a:ext cx="9144001" cy="5715000"/>
          </a:xfrm>
          <a:prstGeom prst="rect">
            <a:avLst/>
          </a:prstGeom>
          <a:noFill/>
          <a:ln w="9525">
            <a:noFill/>
            <a:miter lim="800000"/>
            <a:headEnd/>
            <a:tailEnd/>
          </a:ln>
        </p:spPr>
      </p:pic>
      <p:pic>
        <p:nvPicPr>
          <p:cNvPr id="5" name="4 Imagen" descr="IMG_1684.JPG"/>
          <p:cNvPicPr>
            <a:picLocks noChangeAspect="1"/>
          </p:cNvPicPr>
          <p:nvPr/>
        </p:nvPicPr>
        <p:blipFill>
          <a:blip r:embed="rId2" cstate="print"/>
          <a:stretch>
            <a:fillRect/>
          </a:stretch>
        </p:blipFill>
        <p:spPr bwMode="auto">
          <a:xfrm>
            <a:off x="0" y="0"/>
            <a:ext cx="9144001" cy="5715000"/>
          </a:xfrm>
          <a:prstGeom prst="rect">
            <a:avLst/>
          </a:prstGeom>
          <a:noFill/>
          <a:ln w="9525">
            <a:noFill/>
            <a:miter lim="800000"/>
            <a:headEnd/>
            <a:tailEnd/>
          </a:ln>
        </p:spPr>
      </p:pic>
      <p:sp>
        <p:nvSpPr>
          <p:cNvPr id="6" name="5 CuadroTexto"/>
          <p:cNvSpPr txBox="1"/>
          <p:nvPr/>
        </p:nvSpPr>
        <p:spPr>
          <a:xfrm>
            <a:off x="323528" y="4081636"/>
            <a:ext cx="8496944"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cualquier caso, hacia 1480 Colón estaba decidido a acometer la empresa de abrir una ruta naval hacia Asia por el oeste, basado en la acertada hipótesis de que la Tierra era redonda, y en el doble error de suponerla más pequeña de lo que es y de ignorar la existencia del continente americano, que se interponía en la ruta proyectada.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8000">
        <p14:flythrough/>
      </p:transition>
    </mc:Choice>
    <mc:Fallback xmlns="">
      <p:transition spd="slow"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18" presetClass="entr" presetSubtype="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strips(downRight)">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18" presetClass="entr" presetSubtype="1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9 Modelo del galeón Nuestra Señora de la Concepción y de las Ánimas.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pic>
        <p:nvPicPr>
          <p:cNvPr id="6" name="5 Imagen" descr="09 Modelo del galeón Nuestra Señora de la Concepción y de las Ánimas.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19460" name="6 CuadroTexto"/>
          <p:cNvSpPr txBox="1">
            <a:spLocks noChangeArrowheads="1"/>
          </p:cNvSpPr>
          <p:nvPr/>
        </p:nvSpPr>
        <p:spPr bwMode="auto">
          <a:xfrm>
            <a:off x="179390" y="3505200"/>
            <a:ext cx="4321175" cy="369332"/>
          </a:xfrm>
          <a:prstGeom prst="rect">
            <a:avLst/>
          </a:prstGeom>
          <a:noFill/>
          <a:ln w="9525">
            <a:noFill/>
            <a:miter lim="800000"/>
            <a:headEnd/>
            <a:tailEnd/>
          </a:ln>
        </p:spPr>
        <p:txBody>
          <a:bodyPr>
            <a:spAutoFit/>
          </a:bodyPr>
          <a:lstStyle/>
          <a:p>
            <a:endParaRPr lang="es-ES"/>
          </a:p>
        </p:txBody>
      </p:sp>
      <p:sp>
        <p:nvSpPr>
          <p:cNvPr id="7" name="6 CuadroTexto"/>
          <p:cNvSpPr txBox="1"/>
          <p:nvPr/>
        </p:nvSpPr>
        <p:spPr>
          <a:xfrm>
            <a:off x="395536"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Colón ofreció su proyecto al rey Juan II de Portugal, el monarca portugués puso previamente como condición que no se zarpase desde las Canarias, Colón encontró demasiado arriesgado partir de Madeira (sólo confiaba en los cálculos que había trazado desde las Canarias).</a:t>
            </a:r>
            <a:endParaRPr lang="es-ES" i="1" dirty="0">
              <a:effectLst>
                <a:glow rad="101600">
                  <a:srgbClr val="C00000">
                    <a:alpha val="60000"/>
                  </a:srgbClr>
                </a:glow>
                <a:outerShdw blurRad="38100" dist="38100" dir="2700000" algn="tl">
                  <a:srgbClr val="000000">
                    <a:alpha val="43137"/>
                  </a:srgbClr>
                </a:outerShdw>
              </a:effectLst>
            </a:endParaRPr>
          </a:p>
        </p:txBody>
      </p:sp>
      <p:pic>
        <p:nvPicPr>
          <p:cNvPr id="1026" name="Picture 2" descr="C:\Arreglos y mas cosas\Gifs Animados variados\Pulsar raton 3.gif"/>
          <p:cNvPicPr>
            <a:picLocks noChangeAspect="1" noChangeArrowheads="1" noCrop="1"/>
          </p:cNvPicPr>
          <p:nvPr/>
        </p:nvPicPr>
        <p:blipFill>
          <a:blip r:embed="rId3" cstate="print"/>
          <a:srcRect/>
          <a:stretch>
            <a:fillRect/>
          </a:stretch>
        </p:blipFill>
        <p:spPr bwMode="auto">
          <a:xfrm>
            <a:off x="4355976" y="193204"/>
            <a:ext cx="1482874" cy="957881"/>
          </a:xfrm>
          <a:prstGeom prst="rect">
            <a:avLst/>
          </a:prstGeom>
          <a:noFill/>
        </p:spPr>
      </p:pic>
      <p:sp>
        <p:nvSpPr>
          <p:cNvPr id="8" name="7 CuadroTexto"/>
          <p:cNvSpPr txBox="1"/>
          <p:nvPr/>
        </p:nvSpPr>
        <p:spPr>
          <a:xfrm>
            <a:off x="5796136" y="481236"/>
            <a:ext cx="3058851" cy="338554"/>
          </a:xfrm>
          <a:prstGeom prst="rect">
            <a:avLst/>
          </a:prstGeom>
          <a:noFill/>
        </p:spPr>
        <p:txBody>
          <a:bodyPr wrap="none" rtlCol="0">
            <a:spAutoFit/>
          </a:bodyPr>
          <a:lstStyle/>
          <a:p>
            <a:r>
              <a:rPr lang="es-ES" sz="1600" b="1" dirty="0" smtClean="0">
                <a:effectLst>
                  <a:glow rad="101600">
                    <a:srgbClr val="C00000">
                      <a:alpha val="60000"/>
                    </a:srgbClr>
                  </a:glow>
                  <a:outerShdw blurRad="38100" dist="38100" dir="2700000" algn="tl">
                    <a:srgbClr val="000000">
                      <a:alpha val="43137"/>
                    </a:srgbClr>
                  </a:outerShdw>
                </a:effectLst>
              </a:rPr>
              <a:t>Pulsa ratón cuando termines.</a:t>
            </a:r>
            <a:endParaRPr lang="es-ES" sz="1600" b="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1250">
        <p:wipe/>
      </p:transition>
    </mc:Choice>
    <mc:Fallback xmlns="">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4000"/>
                                        <p:tgtEl>
                                          <p:spTgt spid="5"/>
                                        </p:tgtEl>
                                      </p:cBhvr>
                                    </p:animEffect>
                                  </p:childTnLst>
                                </p:cTn>
                              </p:par>
                              <p:par>
                                <p:cTn id="8" presetID="23" presetClass="entr" presetSubtype="288"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4000" fill="hold"/>
                                        <p:tgtEl>
                                          <p:spTgt spid="6"/>
                                        </p:tgtEl>
                                        <p:attrNameLst>
                                          <p:attrName>ppt_w</p:attrName>
                                        </p:attrNameLst>
                                      </p:cBhvr>
                                      <p:tavLst>
                                        <p:tav tm="0">
                                          <p:val>
                                            <p:strVal val="4/3*#ppt_w"/>
                                          </p:val>
                                        </p:tav>
                                        <p:tav tm="100000">
                                          <p:val>
                                            <p:strVal val="#ppt_w"/>
                                          </p:val>
                                        </p:tav>
                                      </p:tavLst>
                                    </p:anim>
                                    <p:anim calcmode="lin" valueType="num">
                                      <p:cBhvr>
                                        <p:cTn id="11" dur="4000" fill="hold"/>
                                        <p:tgtEl>
                                          <p:spTgt spid="6"/>
                                        </p:tgtEl>
                                        <p:attrNameLst>
                                          <p:attrName>ppt_h</p:attrName>
                                        </p:attrNameLst>
                                      </p:cBhvr>
                                      <p:tavLst>
                                        <p:tav tm="0">
                                          <p:val>
                                            <p:strVal val="4/3*#ppt_h"/>
                                          </p:val>
                                        </p:tav>
                                        <p:tav tm="100000">
                                          <p:val>
                                            <p:strVal val="#ppt_h"/>
                                          </p:val>
                                        </p:tav>
                                      </p:tavLst>
                                    </p:anim>
                                  </p:childTnLst>
                                </p:cTn>
                              </p:par>
                              <p:par>
                                <p:cTn id="12" presetID="8"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diamond(in)">
                                      <p:cBhvr>
                                        <p:cTn id="14" dur="4000"/>
                                        <p:tgtEl>
                                          <p:spTgt spid="6"/>
                                        </p:tgtEl>
                                      </p:cBhvr>
                                    </p:animEffect>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7"/>
                                        </p:tgtEl>
                                        <p:attrNameLst>
                                          <p:attrName>style.visibility</p:attrName>
                                        </p:attrNameLst>
                                      </p:cBhvr>
                                      <p:to>
                                        <p:strVal val="visible"/>
                                      </p:to>
                                    </p:set>
                                    <p:animEffect transition="in" filter="fade">
                                      <p:cBhvr>
                                        <p:cTn id="18" dur="1000"/>
                                        <p:tgtEl>
                                          <p:spTgt spid="7"/>
                                        </p:tgtEl>
                                      </p:cBhvr>
                                    </p:animEffect>
                                    <p:anim calcmode="lin" valueType="num">
                                      <p:cBhvr>
                                        <p:cTn id="19" dur="1000" fill="hold"/>
                                        <p:tgtEl>
                                          <p:spTgt spid="7"/>
                                        </p:tgtEl>
                                        <p:attrNameLst>
                                          <p:attrName>ppt_x</p:attrName>
                                        </p:attrNameLst>
                                      </p:cBhvr>
                                      <p:tavLst>
                                        <p:tav tm="0">
                                          <p:val>
                                            <p:strVal val="#ppt_x-.1"/>
                                          </p:val>
                                        </p:tav>
                                        <p:tav tm="100000">
                                          <p:val>
                                            <p:strVal val="#ppt_x"/>
                                          </p:val>
                                        </p:tav>
                                      </p:tavLst>
                                    </p:anim>
                                    <p:anim calcmode="lin" valueType="num">
                                      <p:cBhvr>
                                        <p:cTn id="20" dur="1000" fill="hold"/>
                                        <p:tgtEl>
                                          <p:spTgt spid="7"/>
                                        </p:tgtEl>
                                        <p:attrNameLst>
                                          <p:attrName>ppt_y</p:attrName>
                                        </p:attrNameLst>
                                      </p:cBhvr>
                                      <p:tavLst>
                                        <p:tav tm="0">
                                          <p:val>
                                            <p:strVal val="#ppt_y"/>
                                          </p:val>
                                        </p:tav>
                                        <p:tav tm="100000">
                                          <p:val>
                                            <p:strVal val="#ppt_y"/>
                                          </p:val>
                                        </p:tav>
                                      </p:tavLst>
                                    </p:anim>
                                  </p:childTnLst>
                                </p:cTn>
                              </p:par>
                            </p:childTnLst>
                          </p:cTn>
                        </p:par>
                        <p:par>
                          <p:cTn id="21" fill="hold">
                            <p:stCondLst>
                              <p:cond delay="27600"/>
                            </p:stCondLst>
                            <p:childTnLst>
                              <p:par>
                                <p:cTn id="22" presetID="10" presetClass="entr" presetSubtype="0" fill="hold" nodeType="afterEffect">
                                  <p:stCondLst>
                                    <p:cond delay="0"/>
                                  </p:stCondLst>
                                  <p:childTnLst>
                                    <p:set>
                                      <p:cBhvr>
                                        <p:cTn id="23" dur="1" fill="hold">
                                          <p:stCondLst>
                                            <p:cond delay="0"/>
                                          </p:stCondLst>
                                        </p:cTn>
                                        <p:tgtEl>
                                          <p:spTgt spid="1026"/>
                                        </p:tgtEl>
                                        <p:attrNameLst>
                                          <p:attrName>style.visibility</p:attrName>
                                        </p:attrNameLst>
                                      </p:cBhvr>
                                      <p:to>
                                        <p:strVal val="visible"/>
                                      </p:to>
                                    </p:set>
                                    <p:animEffect transition="in" filter="fade">
                                      <p:cBhvr>
                                        <p:cTn id="24" dur="2000"/>
                                        <p:tgtEl>
                                          <p:spTgt spid="1026"/>
                                        </p:tgtEl>
                                      </p:cBhvr>
                                    </p:animEffect>
                                  </p:childTnLst>
                                </p:cTn>
                              </p:par>
                              <p:par>
                                <p:cTn id="25" presetID="23" presetClass="entr" presetSubtype="16" repeatCount="3000"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p:cTn id="27" dur="1000" fill="hold"/>
                                        <p:tgtEl>
                                          <p:spTgt spid="8"/>
                                        </p:tgtEl>
                                        <p:attrNameLst>
                                          <p:attrName>ppt_w</p:attrName>
                                        </p:attrNameLst>
                                      </p:cBhvr>
                                      <p:tavLst>
                                        <p:tav tm="0">
                                          <p:val>
                                            <p:fltVal val="0"/>
                                          </p:val>
                                        </p:tav>
                                        <p:tav tm="100000">
                                          <p:val>
                                            <p:strVal val="#ppt_w"/>
                                          </p:val>
                                        </p:tav>
                                      </p:tavLst>
                                    </p:anim>
                                    <p:anim calcmode="lin" valueType="num">
                                      <p:cBhvr>
                                        <p:cTn id="28" dur="10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5787458138_072fcc8c0b_b.jpg"/>
          <p:cNvPicPr>
            <a:picLocks noGrp="1" noChangeAspect="1"/>
          </p:cNvPicPr>
          <p:nvPr>
            <p:ph idx="1"/>
          </p:nvPr>
        </p:nvPicPr>
        <p:blipFill>
          <a:blip r:embed="rId2" cstate="print"/>
          <a:srcRect/>
          <a:stretch>
            <a:fillRect/>
          </a:stretch>
        </p:blipFill>
        <p:spPr>
          <a:xfrm>
            <a:off x="11895138" y="476250"/>
            <a:ext cx="63500" cy="60326"/>
          </a:xfrm>
          <a:effectLst>
            <a:outerShdw algn="tl" rotWithShape="0">
              <a:srgbClr val="000000">
                <a:alpha val="70000"/>
              </a:srgbClr>
            </a:outerShdw>
          </a:effectLst>
        </p:spPr>
      </p:pic>
      <p:sp>
        <p:nvSpPr>
          <p:cNvPr id="4" name="3 Rectángulo"/>
          <p:cNvSpPr/>
          <p:nvPr/>
        </p:nvSpPr>
        <p:spPr>
          <a:xfrm flipV="1">
            <a:off x="-642973" y="5715001"/>
            <a:ext cx="81203"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flipH="1">
            <a:off x="10501322" y="6131744"/>
            <a:ext cx="428660" cy="119023"/>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redondeado"/>
          <p:cNvSpPr/>
          <p:nvPr/>
        </p:nvSpPr>
        <p:spPr>
          <a:xfrm flipH="1">
            <a:off x="-428661" y="0"/>
            <a:ext cx="126885" cy="5715000"/>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flipH="1" flipV="1">
            <a:off x="11312926" y="6072172"/>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redondeado"/>
          <p:cNvSpPr/>
          <p:nvPr/>
        </p:nvSpPr>
        <p:spPr>
          <a:xfrm flipH="1" flipV="1">
            <a:off x="10644233" y="357172"/>
            <a:ext cx="71439" cy="119063"/>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redondeado"/>
          <p:cNvSpPr/>
          <p:nvPr/>
        </p:nvSpPr>
        <p:spPr>
          <a:xfrm>
            <a:off x="-1143040" y="4941110"/>
            <a:ext cx="142876" cy="238087"/>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15" name="14 Imagen" descr="3278988561_179521be32_b.jpg"/>
          <p:cNvPicPr>
            <a:picLocks noChangeAspect="1"/>
          </p:cNvPicPr>
          <p:nvPr/>
        </p:nvPicPr>
        <p:blipFill>
          <a:blip r:embed="rId3" cstate="print"/>
          <a:stretch>
            <a:fillRect/>
          </a:stretch>
        </p:blipFill>
        <p:spPr bwMode="auto">
          <a:xfrm>
            <a:off x="0" y="0"/>
            <a:ext cx="9143999" cy="5715000"/>
          </a:xfrm>
          <a:prstGeom prst="rect">
            <a:avLst/>
          </a:prstGeom>
          <a:noFill/>
          <a:ln w="9525">
            <a:noFill/>
            <a:miter lim="800000"/>
            <a:headEnd/>
            <a:tailEnd/>
          </a:ln>
        </p:spPr>
      </p:pic>
      <p:sp>
        <p:nvSpPr>
          <p:cNvPr id="21" name="20 Rectángulo"/>
          <p:cNvSpPr/>
          <p:nvPr/>
        </p:nvSpPr>
        <p:spPr>
          <a:xfrm>
            <a:off x="2" y="0"/>
            <a:ext cx="9143999"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CuadroTexto"/>
          <p:cNvSpPr txBox="1"/>
          <p:nvPr/>
        </p:nvSpPr>
        <p:spPr>
          <a:xfrm>
            <a:off x="179512" y="4081636"/>
            <a:ext cx="8784976"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Probó suerte en España con el duque de Medina Sidonia y con los Reyes Católicos, que rechazaron su propuesta por considerarla inviable. Finalmente, la reina Isabel la Católica aprobó el proyecto de Colón por mediación del tesorero del rey, Luis de </a:t>
            </a:r>
            <a:r>
              <a:rPr lang="es-ES" i="1" dirty="0" err="1" smtClean="0">
                <a:effectLst>
                  <a:glow rad="101600">
                    <a:srgbClr val="C00000">
                      <a:alpha val="60000"/>
                    </a:srgbClr>
                  </a:glow>
                  <a:outerShdw blurRad="38100" dist="38100" dir="2700000" algn="tl">
                    <a:srgbClr val="000000">
                      <a:alpha val="43137"/>
                    </a:srgbClr>
                  </a:outerShdw>
                </a:effectLst>
              </a:rPr>
              <a:t>Santángel</a:t>
            </a:r>
            <a:r>
              <a:rPr lang="es-ES" i="1" dirty="0" smtClean="0">
                <a:effectLst>
                  <a:glow rad="101600">
                    <a:srgbClr val="C00000">
                      <a:alpha val="60000"/>
                    </a:srgbClr>
                  </a:glow>
                  <a:outerShdw blurRad="38100" dist="38100" dir="2700000" algn="tl">
                    <a:srgbClr val="000000">
                      <a:alpha val="43137"/>
                    </a:srgbClr>
                  </a:outerShdw>
                </a:effectLst>
              </a:rPr>
              <a:t>, a raíz de la toma de Granada, que ponía fin a la reconquista de la Península en 1492.</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p:transition spd="slow" advTm="4000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linds(vertical)">
                                      <p:cBhvr>
                                        <p:cTn id="7" dur="4000"/>
                                        <p:tgtEl>
                                          <p:spTgt spid="15"/>
                                        </p:tgtEl>
                                      </p:cBhvr>
                                    </p:animEffect>
                                  </p:childTnLst>
                                </p:cTn>
                              </p:par>
                              <p:par>
                                <p:cTn id="8" presetID="55" presetClass="entr" presetSubtype="0"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4000" fill="hold"/>
                                        <p:tgtEl>
                                          <p:spTgt spid="15"/>
                                        </p:tgtEl>
                                        <p:attrNameLst>
                                          <p:attrName>ppt_w</p:attrName>
                                        </p:attrNameLst>
                                      </p:cBhvr>
                                      <p:tavLst>
                                        <p:tav tm="0">
                                          <p:val>
                                            <p:strVal val="#ppt_w*0.70"/>
                                          </p:val>
                                        </p:tav>
                                        <p:tav tm="100000">
                                          <p:val>
                                            <p:strVal val="#ppt_w"/>
                                          </p:val>
                                        </p:tav>
                                      </p:tavLst>
                                    </p:anim>
                                    <p:anim calcmode="lin" valueType="num">
                                      <p:cBhvr>
                                        <p:cTn id="11" dur="4000" fill="hold"/>
                                        <p:tgtEl>
                                          <p:spTgt spid="15"/>
                                        </p:tgtEl>
                                        <p:attrNameLst>
                                          <p:attrName>ppt_h</p:attrName>
                                        </p:attrNameLst>
                                      </p:cBhvr>
                                      <p:tavLst>
                                        <p:tav tm="0">
                                          <p:val>
                                            <p:strVal val="#ppt_h"/>
                                          </p:val>
                                        </p:tav>
                                        <p:tav tm="100000">
                                          <p:val>
                                            <p:strVal val="#ppt_h"/>
                                          </p:val>
                                        </p:tav>
                                      </p:tavLst>
                                    </p:anim>
                                    <p:animEffect transition="in" filter="fade">
                                      <p:cBhvr>
                                        <p:cTn id="12" dur="4000"/>
                                        <p:tgtEl>
                                          <p:spTgt spid="15"/>
                                        </p:tgtEl>
                                      </p:cBhvr>
                                    </p:animEffect>
                                  </p:childTnLst>
                                </p:cTn>
                              </p:par>
                              <p:par>
                                <p:cTn id="13" presetID="3" presetClass="exit" presetSubtype="10" fill="hold" nodeType="withEffect">
                                  <p:stCondLst>
                                    <p:cond delay="0"/>
                                  </p:stCondLst>
                                  <p:childTnLst>
                                    <p:animEffect transition="out" filter="blinds(horizontal)">
                                      <p:cBhvr>
                                        <p:cTn id="14" dur="3000"/>
                                        <p:tgtEl>
                                          <p:spTgt spid="21"/>
                                        </p:tgtEl>
                                      </p:cBhvr>
                                    </p:animEffect>
                                    <p:set>
                                      <p:cBhvr>
                                        <p:cTn id="15" dur="1" fill="hold">
                                          <p:stCondLst>
                                            <p:cond delay="2999"/>
                                          </p:stCondLst>
                                        </p:cTn>
                                        <p:tgtEl>
                                          <p:spTgt spid="21"/>
                                        </p:tgtEl>
                                        <p:attrNameLst>
                                          <p:attrName>style.visibility</p:attrName>
                                        </p:attrNameLst>
                                      </p:cBhvr>
                                      <p:to>
                                        <p:strVal val="hidden"/>
                                      </p:to>
                                    </p:set>
                                  </p:childTnLst>
                                </p:cTn>
                              </p:par>
                            </p:childTnLst>
                          </p:cTn>
                        </p:par>
                        <p:par>
                          <p:cTn id="16" fill="hold">
                            <p:stCondLst>
                              <p:cond delay="4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11"/>
                                        </p:tgtEl>
                                        <p:attrNameLst>
                                          <p:attrName>style.visibility</p:attrName>
                                        </p:attrNameLst>
                                      </p:cBhvr>
                                      <p:to>
                                        <p:strVal val="visible"/>
                                      </p:to>
                                    </p:set>
                                    <p:animEffect transition="in" filter="fade">
                                      <p:cBhvr>
                                        <p:cTn id="19" dur="1000"/>
                                        <p:tgtEl>
                                          <p:spTgt spid="11"/>
                                        </p:tgtEl>
                                      </p:cBhvr>
                                    </p:animEffect>
                                    <p:anim calcmode="lin" valueType="num">
                                      <p:cBhvr>
                                        <p:cTn id="20" dur="1000" fill="hold"/>
                                        <p:tgtEl>
                                          <p:spTgt spid="11"/>
                                        </p:tgtEl>
                                        <p:attrNameLst>
                                          <p:attrName>ppt_x</p:attrName>
                                        </p:attrNameLst>
                                      </p:cBhvr>
                                      <p:tavLst>
                                        <p:tav tm="0">
                                          <p:val>
                                            <p:strVal val="#ppt_x-.1"/>
                                          </p:val>
                                        </p:tav>
                                        <p:tav tm="100000">
                                          <p:val>
                                            <p:strVal val="#ppt_x"/>
                                          </p:val>
                                        </p:tav>
                                      </p:tavLst>
                                    </p:anim>
                                    <p:anim calcmode="lin" valueType="num">
                                      <p:cBhvr>
                                        <p:cTn id="21"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Marcador de contenido" descr="5787458138_072fcc8c0b_b.jpg"/>
          <p:cNvPicPr>
            <a:picLocks noGrp="1" noChangeAspect="1"/>
          </p:cNvPicPr>
          <p:nvPr>
            <p:ph idx="1"/>
          </p:nvPr>
        </p:nvPicPr>
        <p:blipFill>
          <a:blip r:embed="rId2" cstate="print"/>
          <a:srcRect/>
          <a:stretch>
            <a:fillRect/>
          </a:stretch>
        </p:blipFill>
        <p:spPr>
          <a:xfrm>
            <a:off x="11895138" y="476250"/>
            <a:ext cx="63500" cy="60326"/>
          </a:xfrm>
          <a:effectLst>
            <a:outerShdw algn="tl" rotWithShape="0">
              <a:srgbClr val="000000">
                <a:alpha val="70000"/>
              </a:srgbClr>
            </a:outerShdw>
          </a:effectLst>
        </p:spPr>
      </p:pic>
      <p:sp>
        <p:nvSpPr>
          <p:cNvPr id="4" name="3 Rectángulo"/>
          <p:cNvSpPr/>
          <p:nvPr/>
        </p:nvSpPr>
        <p:spPr>
          <a:xfrm flipV="1">
            <a:off x="-642974" y="5715002"/>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flipH="1">
            <a:off x="10501322" y="6131744"/>
            <a:ext cx="428660" cy="119023"/>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redondeado"/>
          <p:cNvSpPr/>
          <p:nvPr/>
        </p:nvSpPr>
        <p:spPr>
          <a:xfrm flipH="1">
            <a:off x="-428660" y="0"/>
            <a:ext cx="71439" cy="5715000"/>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flipH="1" flipV="1">
            <a:off x="11312926" y="6072172"/>
            <a:ext cx="45719" cy="38099"/>
          </a:xfrm>
          <a:prstGeom prst="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redondeado"/>
          <p:cNvSpPr/>
          <p:nvPr/>
        </p:nvSpPr>
        <p:spPr>
          <a:xfrm flipH="1" flipV="1">
            <a:off x="10644233" y="357172"/>
            <a:ext cx="71439" cy="119063"/>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redondeado"/>
          <p:cNvSpPr/>
          <p:nvPr/>
        </p:nvSpPr>
        <p:spPr>
          <a:xfrm>
            <a:off x="-1143040" y="4941110"/>
            <a:ext cx="142876" cy="238087"/>
          </a:xfrm>
          <a:prstGeom prst="roundRect">
            <a:avLst/>
          </a:prstGeom>
          <a:noFill/>
          <a:ln>
            <a:noFill/>
          </a:ln>
          <a:scene3d>
            <a:camera prst="orthographicFront"/>
            <a:lightRig rig="threePt" dir="t"/>
          </a:scene3d>
          <a:sp3d>
            <a:bevelT prst="convex"/>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15" name="14 Imagen" descr="Imagen9.jpg"/>
          <p:cNvPicPr>
            <a:picLocks noChangeAspect="1"/>
          </p:cNvPicPr>
          <p:nvPr/>
        </p:nvPicPr>
        <p:blipFill>
          <a:blip r:embed="rId3" cstate="print"/>
          <a:stretch>
            <a:fillRect/>
          </a:stretch>
        </p:blipFill>
        <p:spPr bwMode="auto">
          <a:xfrm>
            <a:off x="1" y="0"/>
            <a:ext cx="9144002" cy="5715000"/>
          </a:xfrm>
          <a:prstGeom prst="rect">
            <a:avLst/>
          </a:prstGeom>
          <a:noFill/>
          <a:ln w="9525">
            <a:noFill/>
            <a:miter lim="800000"/>
            <a:headEnd/>
            <a:tailEnd/>
          </a:ln>
        </p:spPr>
      </p:pic>
      <p:sp>
        <p:nvSpPr>
          <p:cNvPr id="18" name="17 Rectángulo"/>
          <p:cNvSpPr/>
          <p:nvPr/>
        </p:nvSpPr>
        <p:spPr>
          <a:xfrm>
            <a:off x="0" y="0"/>
            <a:ext cx="914400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6" name="15 Rectángulo"/>
          <p:cNvSpPr/>
          <p:nvPr/>
        </p:nvSpPr>
        <p:spPr>
          <a:xfrm>
            <a:off x="0" y="0"/>
            <a:ext cx="914400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CuadroTexto"/>
          <p:cNvSpPr txBox="1"/>
          <p:nvPr/>
        </p:nvSpPr>
        <p:spPr>
          <a:xfrm>
            <a:off x="395536"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Cristóbal Colón acompañado de su hijo Diego, llegaron a Palos de la Frontera, hospedándose en el monasterio de la Rábida, donde conocería a fray Antonio de Marchena y a fray Juan Pérez, a los cuales comentó su intención de llegar a oriente desde occidente.</a:t>
            </a:r>
            <a:endParaRPr lang="es-ES" i="1" dirty="0">
              <a:effectLst>
                <a:glow rad="101600">
                  <a:srgbClr val="C00000">
                    <a:alpha val="60000"/>
                  </a:srgbClr>
                </a:glow>
                <a:outerShdw blurRad="38100" dist="38100" dir="2700000" algn="tl">
                  <a:srgbClr val="000000">
                    <a:alpha val="43137"/>
                  </a:srgbClr>
                </a:outerShdw>
              </a:effectLst>
            </a:endParaRPr>
          </a:p>
        </p:txBody>
      </p:sp>
      <p:sp>
        <p:nvSpPr>
          <p:cNvPr id="14" name="13 Rectángulo"/>
          <p:cNvSpPr/>
          <p:nvPr/>
        </p:nvSpPr>
        <p:spPr>
          <a:xfrm>
            <a:off x="611560" y="265212"/>
            <a:ext cx="4608512" cy="830997"/>
          </a:xfrm>
          <a:prstGeom prst="rect">
            <a:avLst/>
          </a:prstGeom>
          <a:noFill/>
        </p:spPr>
        <p:txBody>
          <a:bodyPr wrap="square" lIns="91440" tIns="45720" rIns="91440" bIns="45720">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2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Monasterio de La Rábida </a:t>
            </a:r>
            <a:r>
              <a:rPr lang="es-ES" sz="2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(Palos de la frontera –</a:t>
            </a:r>
            <a:r>
              <a:rPr lang="es-ES" sz="2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 Huelva)</a:t>
            </a:r>
            <a:endParaRPr lang="es-ES" sz="2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34000">
        <p14:glitter/>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box(out)">
                                      <p:cBhvr>
                                        <p:cTn id="7" dur="4000"/>
                                        <p:tgtEl>
                                          <p:spTgt spid="15"/>
                                        </p:tgtEl>
                                      </p:cBhvr>
                                    </p:animEffect>
                                  </p:childTnLst>
                                </p:cTn>
                              </p:par>
                              <p:par>
                                <p:cTn id="8" presetID="23" presetClass="entr" presetSubtype="288" fill="hold" nodeType="withEffect">
                                  <p:stCondLst>
                                    <p:cond delay="0"/>
                                  </p:stCondLst>
                                  <p:childTnLst>
                                    <p:set>
                                      <p:cBhvr>
                                        <p:cTn id="9" dur="1" fill="hold">
                                          <p:stCondLst>
                                            <p:cond delay="0"/>
                                          </p:stCondLst>
                                        </p:cTn>
                                        <p:tgtEl>
                                          <p:spTgt spid="15"/>
                                        </p:tgtEl>
                                        <p:attrNameLst>
                                          <p:attrName>style.visibility</p:attrName>
                                        </p:attrNameLst>
                                      </p:cBhvr>
                                      <p:to>
                                        <p:strVal val="visible"/>
                                      </p:to>
                                    </p:set>
                                    <p:anim calcmode="lin" valueType="num">
                                      <p:cBhvr>
                                        <p:cTn id="10" dur="4000" fill="hold"/>
                                        <p:tgtEl>
                                          <p:spTgt spid="15"/>
                                        </p:tgtEl>
                                        <p:attrNameLst>
                                          <p:attrName>ppt_w</p:attrName>
                                        </p:attrNameLst>
                                      </p:cBhvr>
                                      <p:tavLst>
                                        <p:tav tm="0">
                                          <p:val>
                                            <p:strVal val="4/3*#ppt_w"/>
                                          </p:val>
                                        </p:tav>
                                        <p:tav tm="100000">
                                          <p:val>
                                            <p:strVal val="#ppt_w"/>
                                          </p:val>
                                        </p:tav>
                                      </p:tavLst>
                                    </p:anim>
                                    <p:anim calcmode="lin" valueType="num">
                                      <p:cBhvr>
                                        <p:cTn id="11" dur="4000" fill="hold"/>
                                        <p:tgtEl>
                                          <p:spTgt spid="15"/>
                                        </p:tgtEl>
                                        <p:attrNameLst>
                                          <p:attrName>ppt_h</p:attrName>
                                        </p:attrNameLst>
                                      </p:cBhvr>
                                      <p:tavLst>
                                        <p:tav tm="0">
                                          <p:val>
                                            <p:strVal val="4/3*#ppt_h"/>
                                          </p:val>
                                        </p:tav>
                                        <p:tav tm="100000">
                                          <p:val>
                                            <p:strVal val="#ppt_h"/>
                                          </p:val>
                                        </p:tav>
                                      </p:tavLst>
                                    </p:anim>
                                  </p:childTnLst>
                                </p:cTn>
                              </p:par>
                              <p:par>
                                <p:cTn id="12" presetID="13" presetClass="exit" presetSubtype="32" fill="hold" nodeType="withEffect">
                                  <p:stCondLst>
                                    <p:cond delay="0"/>
                                  </p:stCondLst>
                                  <p:childTnLst>
                                    <p:animEffect transition="out" filter="plus(out)">
                                      <p:cBhvr>
                                        <p:cTn id="13" dur="4000"/>
                                        <p:tgtEl>
                                          <p:spTgt spid="18"/>
                                        </p:tgtEl>
                                      </p:cBhvr>
                                    </p:animEffect>
                                    <p:set>
                                      <p:cBhvr>
                                        <p:cTn id="14" dur="1" fill="hold">
                                          <p:stCondLst>
                                            <p:cond delay="3999"/>
                                          </p:stCondLst>
                                        </p:cTn>
                                        <p:tgtEl>
                                          <p:spTgt spid="18"/>
                                        </p:tgtEl>
                                        <p:attrNameLst>
                                          <p:attrName>style.visibility</p:attrName>
                                        </p:attrNameLst>
                                      </p:cBhvr>
                                      <p:to>
                                        <p:strVal val="hidden"/>
                                      </p:to>
                                    </p:set>
                                  </p:childTnLst>
                                </p:cTn>
                              </p:par>
                              <p:par>
                                <p:cTn id="15" presetID="5" presetClass="exit" presetSubtype="5" fill="hold" nodeType="withEffect">
                                  <p:stCondLst>
                                    <p:cond delay="0"/>
                                  </p:stCondLst>
                                  <p:childTnLst>
                                    <p:animEffect transition="out" filter="checkerboard(down)">
                                      <p:cBhvr>
                                        <p:cTn id="16" dur="3500"/>
                                        <p:tgtEl>
                                          <p:spTgt spid="16"/>
                                        </p:tgtEl>
                                      </p:cBhvr>
                                    </p:animEffect>
                                    <p:set>
                                      <p:cBhvr>
                                        <p:cTn id="17" dur="1" fill="hold">
                                          <p:stCondLst>
                                            <p:cond delay="3499"/>
                                          </p:stCondLst>
                                        </p:cTn>
                                        <p:tgtEl>
                                          <p:spTgt spid="16"/>
                                        </p:tgtEl>
                                        <p:attrNameLst>
                                          <p:attrName>style.visibility</p:attrName>
                                        </p:attrNameLst>
                                      </p:cBhvr>
                                      <p:to>
                                        <p:strVal val="hidden"/>
                                      </p:to>
                                    </p:set>
                                  </p:childTnLst>
                                </p:cTn>
                              </p:par>
                            </p:childTnLst>
                          </p:cTn>
                        </p:par>
                        <p:par>
                          <p:cTn id="18" fill="hold">
                            <p:stCondLst>
                              <p:cond delay="4000"/>
                            </p:stCondLst>
                            <p:childTnLst>
                              <p:par>
                                <p:cTn id="19" presetID="23" presetClass="entr" presetSubtype="16" fill="hold" grpId="0" nodeType="after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p:cTn id="21" dur="2000" fill="hold"/>
                                        <p:tgtEl>
                                          <p:spTgt spid="14"/>
                                        </p:tgtEl>
                                        <p:attrNameLst>
                                          <p:attrName>ppt_w</p:attrName>
                                        </p:attrNameLst>
                                      </p:cBhvr>
                                      <p:tavLst>
                                        <p:tav tm="0">
                                          <p:val>
                                            <p:fltVal val="0"/>
                                          </p:val>
                                        </p:tav>
                                        <p:tav tm="100000">
                                          <p:val>
                                            <p:strVal val="#ppt_w"/>
                                          </p:val>
                                        </p:tav>
                                      </p:tavLst>
                                    </p:anim>
                                    <p:anim calcmode="lin" valueType="num">
                                      <p:cBhvr>
                                        <p:cTn id="22" dur="2000" fill="hold"/>
                                        <p:tgtEl>
                                          <p:spTgt spid="14"/>
                                        </p:tgtEl>
                                        <p:attrNameLst>
                                          <p:attrName>ppt_h</p:attrName>
                                        </p:attrNameLst>
                                      </p:cBhvr>
                                      <p:tavLst>
                                        <p:tav tm="0">
                                          <p:val>
                                            <p:fltVal val="0"/>
                                          </p:val>
                                        </p:tav>
                                        <p:tav tm="100000">
                                          <p:val>
                                            <p:strVal val="#ppt_h"/>
                                          </p:val>
                                        </p:tav>
                                      </p:tavLst>
                                    </p:anim>
                                  </p:childTnLst>
                                </p:cTn>
                              </p:par>
                            </p:childTnLst>
                          </p:cTn>
                        </p:par>
                        <p:par>
                          <p:cTn id="23" fill="hold">
                            <p:stCondLst>
                              <p:cond delay="6000"/>
                            </p:stCondLst>
                            <p:childTnLst>
                              <p:par>
                                <p:cTn id="24" presetID="40" presetClass="entr" presetSubtype="0" fill="hold" grpId="0" nodeType="afterEffect">
                                  <p:stCondLst>
                                    <p:cond delay="1000"/>
                                  </p:stCondLst>
                                  <p:iterate type="lt">
                                    <p:tmPct val="10000"/>
                                  </p:iterate>
                                  <p:childTnLst>
                                    <p:set>
                                      <p:cBhvr>
                                        <p:cTn id="25" dur="1" fill="hold">
                                          <p:stCondLst>
                                            <p:cond delay="0"/>
                                          </p:stCondLst>
                                        </p:cTn>
                                        <p:tgtEl>
                                          <p:spTgt spid="13"/>
                                        </p:tgtEl>
                                        <p:attrNameLst>
                                          <p:attrName>style.visibility</p:attrName>
                                        </p:attrNameLst>
                                      </p:cBhvr>
                                      <p:to>
                                        <p:strVal val="visible"/>
                                      </p:to>
                                    </p:set>
                                    <p:animEffect transition="in" filter="fade">
                                      <p:cBhvr>
                                        <p:cTn id="26" dur="1000"/>
                                        <p:tgtEl>
                                          <p:spTgt spid="13"/>
                                        </p:tgtEl>
                                      </p:cBhvr>
                                    </p:animEffect>
                                    <p:anim calcmode="lin" valueType="num">
                                      <p:cBhvr>
                                        <p:cTn id="27" dur="1000" fill="hold"/>
                                        <p:tgtEl>
                                          <p:spTgt spid="13"/>
                                        </p:tgtEl>
                                        <p:attrNameLst>
                                          <p:attrName>ppt_x</p:attrName>
                                        </p:attrNameLst>
                                      </p:cBhvr>
                                      <p:tavLst>
                                        <p:tav tm="0">
                                          <p:val>
                                            <p:strVal val="#ppt_x-.1"/>
                                          </p:val>
                                        </p:tav>
                                        <p:tav tm="100000">
                                          <p:val>
                                            <p:strVal val="#ppt_x"/>
                                          </p:val>
                                        </p:tav>
                                      </p:tavLst>
                                    </p:anim>
                                    <p:anim calcmode="lin" valueType="num">
                                      <p:cBhvr>
                                        <p:cTn id="28"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31 cañon de carro.jpg"/>
          <p:cNvPicPr>
            <a:picLocks noChangeAspect="1"/>
          </p:cNvPicPr>
          <p:nvPr/>
        </p:nvPicPr>
        <p:blipFill>
          <a:blip r:embed="rId2" cstate="print"/>
          <a:stretch>
            <a:fillRect/>
          </a:stretch>
        </p:blipFill>
        <p:spPr bwMode="auto">
          <a:xfrm>
            <a:off x="353" y="-166836"/>
            <a:ext cx="9144000" cy="6120680"/>
          </a:xfrm>
          <a:prstGeom prst="rect">
            <a:avLst/>
          </a:prstGeom>
          <a:noFill/>
          <a:ln w="9525">
            <a:noFill/>
            <a:miter lim="800000"/>
            <a:headEnd/>
            <a:tailEnd/>
          </a:ln>
        </p:spPr>
      </p:pic>
      <p:pic>
        <p:nvPicPr>
          <p:cNvPr id="5" name="4 Imagen" descr="31 cañon de carro.jpg"/>
          <p:cNvPicPr>
            <a:picLocks noChangeAspect="1"/>
          </p:cNvPicPr>
          <p:nvPr/>
        </p:nvPicPr>
        <p:blipFill>
          <a:blip r:embed="rId2" cstate="print"/>
          <a:stretch>
            <a:fillRect/>
          </a:stretch>
        </p:blipFill>
        <p:spPr bwMode="auto">
          <a:xfrm>
            <a:off x="0" y="-166836"/>
            <a:ext cx="9144000" cy="6120680"/>
          </a:xfrm>
          <a:prstGeom prst="rect">
            <a:avLst/>
          </a:prstGeom>
          <a:noFill/>
          <a:ln w="9525">
            <a:noFill/>
            <a:miter lim="800000"/>
            <a:headEnd/>
            <a:tailEnd/>
          </a:ln>
        </p:spPr>
      </p:pic>
      <p:sp>
        <p:nvSpPr>
          <p:cNvPr id="6" name="5 CuadroTexto"/>
          <p:cNvSpPr txBox="1"/>
          <p:nvPr/>
        </p:nvSpPr>
        <p:spPr>
          <a:xfrm>
            <a:off x="539552" y="4514671"/>
            <a:ext cx="806489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Estos ensimismados con la idea, lo recomendaron a fray Hernando de Talavera, confesor de la reina Isabel I. En enero del año 1486 el Consejo Real de Castilla rechazaría su proyecto, por la dificultad de éxito que había en la misma ruta.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9000">
        <p14:glitter dir="r"/>
      </p:transition>
    </mc:Choice>
    <mc:Fallback xmlns="">
      <p:transition spd="slow"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out)">
                                      <p:cBhvr>
                                        <p:cTn id="14" dur="4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4000" fill="hold"/>
                                        <p:tgtEl>
                                          <p:spTgt spid="5"/>
                                        </p:tgtEl>
                                        <p:attrNameLst>
                                          <p:attrName>ppt_w</p:attrName>
                                        </p:attrNameLst>
                                      </p:cBhvr>
                                      <p:tavLst>
                                        <p:tav tm="0">
                                          <p:val>
                                            <p:strVal val="4/3*#ppt_w"/>
                                          </p:val>
                                        </p:tav>
                                        <p:tav tm="100000">
                                          <p:val>
                                            <p:strVal val="#ppt_w"/>
                                          </p:val>
                                        </p:tav>
                                      </p:tavLst>
                                    </p:anim>
                                    <p:anim calcmode="lin" valueType="num">
                                      <p:cBhvr>
                                        <p:cTn id="18" dur="4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04 Desembarco en la Playa Omaha en la mañana del 6 de junio de 194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04 Desembarco en la Playa Omaha en la mañana del 6 de junio de 194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395536"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Teniendo que seguir defendiendo su idea hasta el 17 de abril del año 1492, momento por el cual tras cuatro rechazos anteriores y gracias a las recomendaciones de los dos frailes de la Rábida, los monarcas concedían parte de las prebendas que exigía Colón para comenzar su exploración.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34000">
        <p15:prstTrans prst="airplane"/>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4000"/>
                                        <p:tgtEl>
                                          <p:spTgt spid="4"/>
                                        </p:tgtEl>
                                      </p:cBhvr>
                                    </p:animEffect>
                                  </p:childTnLst>
                                </p:cTn>
                              </p:par>
                              <p:par>
                                <p:cTn id="8" presetID="23" presetClass="entr" presetSubtype="27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2/3*#ppt_w"/>
                                          </p:val>
                                        </p:tav>
                                        <p:tav tm="100000">
                                          <p:val>
                                            <p:strVal val="#ppt_w"/>
                                          </p:val>
                                        </p:tav>
                                      </p:tavLst>
                                    </p:anim>
                                    <p:anim calcmode="lin" valueType="num">
                                      <p:cBhvr>
                                        <p:cTn id="11" dur="4000" fill="hold"/>
                                        <p:tgtEl>
                                          <p:spTgt spid="4"/>
                                        </p:tgtEl>
                                        <p:attrNameLst>
                                          <p:attrName>ppt_h</p:attrName>
                                        </p:attrNameLst>
                                      </p:cBhvr>
                                      <p:tavLst>
                                        <p:tav tm="0">
                                          <p:val>
                                            <p:strVal val="2/3*#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out)">
                                      <p:cBhvr>
                                        <p:cTn id="14" dur="4000"/>
                                        <p:tgtEl>
                                          <p:spTgt spid="5"/>
                                        </p:tgtEl>
                                      </p:cBhvr>
                                    </p:animEffect>
                                  </p:childTnLst>
                                </p:cTn>
                              </p:par>
                              <p:par>
                                <p:cTn id="15" presetID="23" presetClass="entr" presetSubtype="272"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4000" fill="hold"/>
                                        <p:tgtEl>
                                          <p:spTgt spid="5"/>
                                        </p:tgtEl>
                                        <p:attrNameLst>
                                          <p:attrName>ppt_w</p:attrName>
                                        </p:attrNameLst>
                                      </p:cBhvr>
                                      <p:tavLst>
                                        <p:tav tm="0">
                                          <p:val>
                                            <p:strVal val="2/3*#ppt_w"/>
                                          </p:val>
                                        </p:tav>
                                        <p:tav tm="100000">
                                          <p:val>
                                            <p:strVal val="#ppt_w"/>
                                          </p:val>
                                        </p:tav>
                                      </p:tavLst>
                                    </p:anim>
                                    <p:anim calcmode="lin" valueType="num">
                                      <p:cBhvr>
                                        <p:cTn id="18" dur="4000" fill="hold"/>
                                        <p:tgtEl>
                                          <p:spTgt spid="5"/>
                                        </p:tgtEl>
                                        <p:attrNameLst>
                                          <p:attrName>ppt_h</p:attrName>
                                        </p:attrNameLst>
                                      </p:cBhvr>
                                      <p:tavLst>
                                        <p:tav tm="0">
                                          <p:val>
                                            <p:strVal val="2/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Color Fondo de agua.jpg"/>
          <p:cNvPicPr>
            <a:picLocks noChangeAspect="1"/>
          </p:cNvPicPr>
          <p:nvPr/>
        </p:nvPicPr>
        <p:blipFill>
          <a:blip r:embed="rId2" cstate="print"/>
          <a:stretch>
            <a:fillRect/>
          </a:stretch>
        </p:blipFill>
        <p:spPr>
          <a:xfrm>
            <a:off x="0" y="0"/>
            <a:ext cx="9144000" cy="5715000"/>
          </a:xfrm>
          <a:prstGeom prst="rect">
            <a:avLst/>
          </a:prstGeom>
        </p:spPr>
      </p:pic>
      <p:sp>
        <p:nvSpPr>
          <p:cNvPr id="2" name="1 CuadroTexto"/>
          <p:cNvSpPr txBox="1"/>
          <p:nvPr/>
        </p:nvSpPr>
        <p:spPr>
          <a:xfrm>
            <a:off x="467544" y="1129308"/>
            <a:ext cx="8352928" cy="3416320"/>
          </a:xfrm>
          <a:prstGeom prst="rect">
            <a:avLst/>
          </a:prstGeom>
          <a:noFill/>
        </p:spPr>
        <p:txBody>
          <a:bodyPr wrap="square" rtlCol="0">
            <a:spAutoFit/>
          </a:bodyPr>
          <a:lstStyle/>
          <a:p>
            <a:r>
              <a:rPr lang="es-ES" sz="2400" i="1" dirty="0" smtClean="0">
                <a:effectLst>
                  <a:glow rad="101600">
                    <a:srgbClr val="C00000">
                      <a:alpha val="60000"/>
                    </a:srgbClr>
                  </a:glow>
                  <a:outerShdw blurRad="38100" dist="38100" dir="2700000" algn="tl">
                    <a:srgbClr val="000000">
                      <a:alpha val="43137"/>
                    </a:srgbClr>
                  </a:outerShdw>
                </a:effectLst>
                <a:latin typeface="Lucida Bright" pitchFamily="18" charset="0"/>
              </a:rPr>
              <a:t>Fueron muchas las puertas que se le cerraron a Cristóbal Colón en diferentes cortes europeas antes de 1492. Su empeño en obtener apoyo político y financiero para sus empresas de exploración fracasó. Pese a toda una década consagrada a las actividades marítimas en Portugal, no alcanzó los favores de sus monarcas, los reyes de la casa de Avis. Por eso mismo, cuando expuso su proyecto ante los Reyes Católicos cuidó hasta el último detalle. </a:t>
            </a:r>
            <a:endParaRPr lang="es-ES" sz="24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750" advTm="42000">
        <p14:vortex/>
      </p:transition>
    </mc:Choice>
    <mc:Fallback xmlns="">
      <p:transition spd="slow" advTm="4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0" presetClass="entr" presetSubtype="0" fill="hold" grpId="0" nodeType="with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1"/>
                                          </p:val>
                                        </p:tav>
                                        <p:tav tm="100000">
                                          <p:val>
                                            <p:strVal val="#ppt_x"/>
                                          </p:val>
                                        </p:tav>
                                      </p:tavLst>
                                    </p:anim>
                                    <p:anim calcmode="lin" valueType="num">
                                      <p:cBhvr>
                                        <p:cTn id="9" dur="1000" fill="hold"/>
                                        <p:tgtEl>
                                          <p:spTgt spid="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5 mascaron de proa.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pic>
        <p:nvPicPr>
          <p:cNvPr id="5" name="4 Imagen" descr="45 mascaron de proa.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6" name="5 CuadroTexto"/>
          <p:cNvSpPr txBox="1"/>
          <p:nvPr/>
        </p:nvSpPr>
        <p:spPr>
          <a:xfrm>
            <a:off x="179512" y="4237672"/>
            <a:ext cx="896448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Una vez aceptada la hoja de ruta del genovés, expuso una serie de condiciones a los monarcas antes de ponerse al frente de la expedición: Que se le concediera el título de Almirante en todos los nuevos territorios que se descubrieran. Además se le debía de conceder el título de Virrey junto con el de gobernador general de todas las tierras.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8000">
        <p:split orient="vert"/>
      </p:transition>
    </mc:Choice>
    <mc:Fallback xmlns="">
      <p:transition spd="slow" advTm="38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Horizontal)">
                                      <p:cBhvr>
                                        <p:cTn id="7" dur="4000"/>
                                        <p:tgtEl>
                                          <p:spTgt spid="4"/>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ppt_w+.3"/>
                                          </p:val>
                                        </p:tav>
                                        <p:tav tm="100000">
                                          <p:val>
                                            <p:strVal val="#ppt_w"/>
                                          </p:val>
                                        </p:tav>
                                      </p:tavLst>
                                    </p:anim>
                                    <p:anim calcmode="lin" valueType="num">
                                      <p:cBhvr>
                                        <p:cTn id="11" dur="4000" fill="hold"/>
                                        <p:tgtEl>
                                          <p:spTgt spid="4"/>
                                        </p:tgtEl>
                                        <p:attrNameLst>
                                          <p:attrName>ppt_h</p:attrName>
                                        </p:attrNameLst>
                                      </p:cBhvr>
                                      <p:tavLst>
                                        <p:tav tm="0">
                                          <p:val>
                                            <p:strVal val="#ppt_h"/>
                                          </p:val>
                                        </p:tav>
                                        <p:tav tm="100000">
                                          <p:val>
                                            <p:strVal val="#ppt_h"/>
                                          </p:val>
                                        </p:tav>
                                      </p:tavLst>
                                    </p:anim>
                                    <p:animEffect transition="in" filter="fade">
                                      <p:cBhvr>
                                        <p:cTn id="12" dur="4000"/>
                                        <p:tgtEl>
                                          <p:spTgt spid="4"/>
                                        </p:tgtEl>
                                      </p:cBhvr>
                                    </p:animEffect>
                                  </p:childTnLst>
                                </p:cTn>
                              </p:par>
                              <p:par>
                                <p:cTn id="13" presetID="16" presetClass="entr" presetSubtype="37"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arn(outVertical)">
                                      <p:cBhvr>
                                        <p:cTn id="15" dur="4000"/>
                                        <p:tgtEl>
                                          <p:spTgt spid="5"/>
                                        </p:tgtEl>
                                      </p:cBhvr>
                                    </p:animEffect>
                                  </p:childTnLst>
                                </p:cTn>
                              </p:par>
                              <p:par>
                                <p:cTn id="16" presetID="50" presetClass="entr" presetSubtype="0" decel="10000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4000" fill="hold"/>
                                        <p:tgtEl>
                                          <p:spTgt spid="5"/>
                                        </p:tgtEl>
                                        <p:attrNameLst>
                                          <p:attrName>ppt_w</p:attrName>
                                        </p:attrNameLst>
                                      </p:cBhvr>
                                      <p:tavLst>
                                        <p:tav tm="0">
                                          <p:val>
                                            <p:strVal val="#ppt_w+.3"/>
                                          </p:val>
                                        </p:tav>
                                        <p:tav tm="100000">
                                          <p:val>
                                            <p:strVal val="#ppt_w"/>
                                          </p:val>
                                        </p:tav>
                                      </p:tavLst>
                                    </p:anim>
                                    <p:anim calcmode="lin" valueType="num">
                                      <p:cBhvr>
                                        <p:cTn id="19" dur="4000" fill="hold"/>
                                        <p:tgtEl>
                                          <p:spTgt spid="5"/>
                                        </p:tgtEl>
                                        <p:attrNameLst>
                                          <p:attrName>ppt_h</p:attrName>
                                        </p:attrNameLst>
                                      </p:cBhvr>
                                      <p:tavLst>
                                        <p:tav tm="0">
                                          <p:val>
                                            <p:strVal val="#ppt_h"/>
                                          </p:val>
                                        </p:tav>
                                        <p:tav tm="100000">
                                          <p:val>
                                            <p:strVal val="#ppt_h"/>
                                          </p:val>
                                        </p:tav>
                                      </p:tavLst>
                                    </p:anim>
                                    <p:animEffect transition="in" filter="fade">
                                      <p:cBhvr>
                                        <p:cTn id="20" dur="4000"/>
                                        <p:tgtEl>
                                          <p:spTgt spid="5"/>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2 pistolas y trabucos.jpg"/>
          <p:cNvPicPr>
            <a:picLocks noChangeAspect="1"/>
          </p:cNvPicPr>
          <p:nvPr/>
        </p:nvPicPr>
        <p:blipFill>
          <a:blip r:embed="rId2" cstate="print"/>
          <a:stretch>
            <a:fillRect/>
          </a:stretch>
        </p:blipFill>
        <p:spPr bwMode="auto">
          <a:xfrm>
            <a:off x="0" y="0"/>
            <a:ext cx="5364088" cy="5715000"/>
          </a:xfrm>
          <a:prstGeom prst="rect">
            <a:avLst/>
          </a:prstGeom>
          <a:noFill/>
          <a:ln w="9525">
            <a:noFill/>
            <a:miter lim="800000"/>
            <a:headEnd/>
            <a:tailEnd/>
          </a:ln>
        </p:spPr>
      </p:pic>
      <p:pic>
        <p:nvPicPr>
          <p:cNvPr id="5" name="4 Imagen" descr="52 pistolas y trabucos.jpg"/>
          <p:cNvPicPr>
            <a:picLocks noChangeAspect="1"/>
          </p:cNvPicPr>
          <p:nvPr/>
        </p:nvPicPr>
        <p:blipFill>
          <a:blip r:embed="rId2" cstate="print"/>
          <a:stretch>
            <a:fillRect/>
          </a:stretch>
        </p:blipFill>
        <p:spPr bwMode="auto">
          <a:xfrm>
            <a:off x="0" y="0"/>
            <a:ext cx="5364088" cy="5715000"/>
          </a:xfrm>
          <a:prstGeom prst="rect">
            <a:avLst/>
          </a:prstGeom>
          <a:noFill/>
          <a:ln w="9525">
            <a:noFill/>
            <a:miter lim="800000"/>
            <a:headEnd/>
            <a:tailEnd/>
          </a:ln>
        </p:spPr>
      </p:pic>
      <p:sp>
        <p:nvSpPr>
          <p:cNvPr id="7" name="6 CuadroTexto"/>
          <p:cNvSpPr txBox="1"/>
          <p:nvPr/>
        </p:nvSpPr>
        <p:spPr>
          <a:xfrm>
            <a:off x="5436096" y="769268"/>
            <a:ext cx="3528392" cy="4524315"/>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Una teoría dice que Colón quedó viudo siendo Diego muy pequeño. También se especula conque su mujer Felipa podría  haberse recluido en un convento ya que hace unos años en Portugal apareció una firma de una monja que se llamaba igual y los historiadores portugueses piensan que se puede tratar de la misma persona. Colón se llevó a su hijo Diego al reino de Castilla antes de partir hacia América.</a:t>
            </a:r>
            <a:endParaRPr lang="es-ES" i="1" dirty="0">
              <a:effectLst>
                <a:glow rad="101600">
                  <a:srgbClr val="C00000">
                    <a:alpha val="60000"/>
                  </a:srgbClr>
                </a:glow>
                <a:outerShdw blurRad="38100" dist="38100" dir="2700000" algn="tl">
                  <a:srgbClr val="000000">
                    <a:alpha val="43137"/>
                  </a:srgbClr>
                </a:outerShdw>
              </a:effectLst>
              <a:latin typeface="Lucida Bright" panose="020406020505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42000">
        <p14:prism dir="u"/>
      </p:transition>
    </mc:Choice>
    <mc:Fallback xmlns="">
      <p:transition spd="slow" advTm="4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Horizontal)">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par>
                                <p:cTn id="12" presetID="8"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diamond(out)">
                                      <p:cBhvr>
                                        <p:cTn id="14" dur="4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4000" fill="hold"/>
                                        <p:tgtEl>
                                          <p:spTgt spid="5"/>
                                        </p:tgtEl>
                                        <p:attrNameLst>
                                          <p:attrName>ppt_w</p:attrName>
                                        </p:attrNameLst>
                                      </p:cBhvr>
                                      <p:tavLst>
                                        <p:tav tm="0">
                                          <p:val>
                                            <p:strVal val="4/3*#ppt_w"/>
                                          </p:val>
                                        </p:tav>
                                        <p:tav tm="100000">
                                          <p:val>
                                            <p:strVal val="#ppt_w"/>
                                          </p:val>
                                        </p:tav>
                                      </p:tavLst>
                                    </p:anim>
                                    <p:anim calcmode="lin" valueType="num">
                                      <p:cBhvr>
                                        <p:cTn id="18" dur="4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5 mascaron de proa.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45 mascaron de proa.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CuadroTexto"/>
          <p:cNvSpPr txBox="1"/>
          <p:nvPr/>
        </p:nvSpPr>
        <p:spPr>
          <a:xfrm>
            <a:off x="683568" y="4369668"/>
            <a:ext cx="770485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expedición contó con el apoyo de los reyes de España, Fernando de Aragón e Isabel de Castilla, a los que Colón convenció “tras seis o siete años de grandes dificultades” y una infructuosa gestión ante la corona de Portugal.</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8000">
        <p14:reveal/>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4000"/>
                                        <p:tgtEl>
                                          <p:spTgt spid="4"/>
                                        </p:tgtEl>
                                      </p:cBhvr>
                                    </p:animEffect>
                                  </p:childTnLst>
                                </p:cTn>
                              </p:par>
                              <p:par>
                                <p:cTn id="8" presetID="50" presetClass="entr" presetSubtype="0" decel="10000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ppt_w+.3"/>
                                          </p:val>
                                        </p:tav>
                                        <p:tav tm="100000">
                                          <p:val>
                                            <p:strVal val="#ppt_w"/>
                                          </p:val>
                                        </p:tav>
                                      </p:tavLst>
                                    </p:anim>
                                    <p:anim calcmode="lin" valueType="num">
                                      <p:cBhvr>
                                        <p:cTn id="11" dur="4000" fill="hold"/>
                                        <p:tgtEl>
                                          <p:spTgt spid="4"/>
                                        </p:tgtEl>
                                        <p:attrNameLst>
                                          <p:attrName>ppt_h</p:attrName>
                                        </p:attrNameLst>
                                      </p:cBhvr>
                                      <p:tavLst>
                                        <p:tav tm="0">
                                          <p:val>
                                            <p:strVal val="#ppt_h"/>
                                          </p:val>
                                        </p:tav>
                                        <p:tav tm="100000">
                                          <p:val>
                                            <p:strVal val="#ppt_h"/>
                                          </p:val>
                                        </p:tav>
                                      </p:tavLst>
                                    </p:anim>
                                    <p:animEffect transition="in" filter="fade">
                                      <p:cBhvr>
                                        <p:cTn id="12" dur="4000"/>
                                        <p:tgtEl>
                                          <p:spTgt spid="4"/>
                                        </p:tgtEl>
                                      </p:cBhvr>
                                    </p:animEffect>
                                  </p:childTnLst>
                                </p:cTn>
                              </p:par>
                              <p:par>
                                <p:cTn id="13" presetID="8" presetClass="entr" presetSubtype="32"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amond(out)">
                                      <p:cBhvr>
                                        <p:cTn id="15" dur="4000"/>
                                        <p:tgtEl>
                                          <p:spTgt spid="5"/>
                                        </p:tgtEl>
                                      </p:cBhvr>
                                    </p:animEffect>
                                  </p:childTnLst>
                                </p:cTn>
                              </p:par>
                              <p:par>
                                <p:cTn id="16" presetID="50" presetClass="entr" presetSubtype="0" decel="10000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4000" fill="hold"/>
                                        <p:tgtEl>
                                          <p:spTgt spid="5"/>
                                        </p:tgtEl>
                                        <p:attrNameLst>
                                          <p:attrName>ppt_w</p:attrName>
                                        </p:attrNameLst>
                                      </p:cBhvr>
                                      <p:tavLst>
                                        <p:tav tm="0">
                                          <p:val>
                                            <p:strVal val="#ppt_w+.3"/>
                                          </p:val>
                                        </p:tav>
                                        <p:tav tm="100000">
                                          <p:val>
                                            <p:strVal val="#ppt_w"/>
                                          </p:val>
                                        </p:tav>
                                      </p:tavLst>
                                    </p:anim>
                                    <p:anim calcmode="lin" valueType="num">
                                      <p:cBhvr>
                                        <p:cTn id="19" dur="4000" fill="hold"/>
                                        <p:tgtEl>
                                          <p:spTgt spid="5"/>
                                        </p:tgtEl>
                                        <p:attrNameLst>
                                          <p:attrName>ppt_h</p:attrName>
                                        </p:attrNameLst>
                                      </p:cBhvr>
                                      <p:tavLst>
                                        <p:tav tm="0">
                                          <p:val>
                                            <p:strVal val="#ppt_h"/>
                                          </p:val>
                                        </p:tav>
                                        <p:tav tm="100000">
                                          <p:val>
                                            <p:strVal val="#ppt_h"/>
                                          </p:val>
                                        </p:tav>
                                      </p:tavLst>
                                    </p:anim>
                                    <p:animEffect transition="in" filter="fade">
                                      <p:cBhvr>
                                        <p:cTn id="20" dur="4000"/>
                                        <p:tgtEl>
                                          <p:spTgt spid="5"/>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1" name="Picture 5" descr="C:\Users\Ana María\Desktop\ENAGUA.jpg"/>
          <p:cNvPicPr>
            <a:picLocks noChangeAspect="1" noChangeArrowheads="1"/>
          </p:cNvPicPr>
          <p:nvPr/>
        </p:nvPicPr>
        <p:blipFill>
          <a:blip r:embed="rId2" cstate="print"/>
          <a:stretch>
            <a:fillRect/>
          </a:stretch>
        </p:blipFill>
        <p:spPr bwMode="auto">
          <a:xfrm>
            <a:off x="0" y="0"/>
            <a:ext cx="9143999" cy="5715002"/>
          </a:xfrm>
          <a:prstGeom prst="rect">
            <a:avLst/>
          </a:prstGeom>
          <a:noFill/>
          <a:ln w="9525">
            <a:noFill/>
            <a:miter lim="800000"/>
            <a:headEnd/>
            <a:tailEnd/>
          </a:ln>
        </p:spPr>
      </p:pic>
      <p:pic>
        <p:nvPicPr>
          <p:cNvPr id="6" name="Picture 5" descr="C:\Users\Ana María\Desktop\ENAGUA.jpg"/>
          <p:cNvPicPr>
            <a:picLocks noChangeAspect="1" noChangeArrowheads="1"/>
          </p:cNvPicPr>
          <p:nvPr/>
        </p:nvPicPr>
        <p:blipFill>
          <a:blip r:embed="rId2" cstate="print"/>
          <a:stretch>
            <a:fillRect/>
          </a:stretch>
        </p:blipFill>
        <p:spPr bwMode="auto">
          <a:xfrm>
            <a:off x="0" y="0"/>
            <a:ext cx="9143999" cy="5715002"/>
          </a:xfrm>
          <a:prstGeom prst="rect">
            <a:avLst/>
          </a:prstGeom>
          <a:noFill/>
          <a:ln w="9525">
            <a:noFill/>
            <a:miter lim="800000"/>
            <a:headEnd/>
            <a:tailEnd/>
          </a:ln>
        </p:spPr>
      </p:pic>
      <p:pic>
        <p:nvPicPr>
          <p:cNvPr id="7" name="Picture 5" descr="C:\Users\Ana María\Desktop\ENAGUA.jpg"/>
          <p:cNvPicPr>
            <a:picLocks noChangeAspect="1" noChangeArrowheads="1"/>
          </p:cNvPicPr>
          <p:nvPr/>
        </p:nvPicPr>
        <p:blipFill>
          <a:blip r:embed="rId2" cstate="print"/>
          <a:stretch>
            <a:fillRect/>
          </a:stretch>
        </p:blipFill>
        <p:spPr bwMode="auto">
          <a:xfrm>
            <a:off x="0" y="0"/>
            <a:ext cx="9143999" cy="5715002"/>
          </a:xfrm>
          <a:prstGeom prst="rect">
            <a:avLst/>
          </a:prstGeom>
          <a:noFill/>
          <a:ln w="9525">
            <a:noFill/>
            <a:miter lim="800000"/>
            <a:headEnd/>
            <a:tailEnd/>
          </a:ln>
        </p:spPr>
      </p:pic>
      <p:sp>
        <p:nvSpPr>
          <p:cNvPr id="5" name="4 CuadroTexto"/>
          <p:cNvSpPr txBox="1"/>
          <p:nvPr/>
        </p:nvSpPr>
        <p:spPr>
          <a:xfrm>
            <a:off x="611560" y="4657700"/>
            <a:ext cx="799288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Así, a los 40 años, el navegante pudo viajar con una orden real: los habitantes del puerto de Palos debían proporcionar dos carabelas y su tripulación “a nuestro capitán Cristóbal Colón”.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500" advTm="24000">
        <p14:reveal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3000"/>
                                        <p:tgtEl>
                                          <p:spTgt spid="9221"/>
                                        </p:tgtEl>
                                      </p:cBhvr>
                                    </p:animEffect>
                                    <p:set>
                                      <p:cBhvr>
                                        <p:cTn id="7" dur="1" fill="hold">
                                          <p:stCondLst>
                                            <p:cond delay="2999"/>
                                          </p:stCondLst>
                                        </p:cTn>
                                        <p:tgtEl>
                                          <p:spTgt spid="9221"/>
                                        </p:tgtEl>
                                        <p:attrNameLst>
                                          <p:attrName>style.visibility</p:attrName>
                                        </p:attrNameLst>
                                      </p:cBhvr>
                                      <p:to>
                                        <p:strVal val="hidden"/>
                                      </p:to>
                                    </p:set>
                                  </p:childTnLst>
                                </p:cTn>
                              </p:par>
                              <p:par>
                                <p:cTn id="8" presetID="4"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out)">
                                      <p:cBhvr>
                                        <p:cTn id="10" dur="4000"/>
                                        <p:tgtEl>
                                          <p:spTgt spid="6"/>
                                        </p:tgtEl>
                                      </p:cBhvr>
                                    </p:animEffect>
                                  </p:childTnLst>
                                </p:cTn>
                              </p:par>
                              <p:par>
                                <p:cTn id="11" presetID="23" presetClass="entr" presetSubtype="27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4000" fill="hold"/>
                                        <p:tgtEl>
                                          <p:spTgt spid="7"/>
                                        </p:tgtEl>
                                        <p:attrNameLst>
                                          <p:attrName>ppt_w</p:attrName>
                                        </p:attrNameLst>
                                      </p:cBhvr>
                                      <p:tavLst>
                                        <p:tav tm="0">
                                          <p:val>
                                            <p:strVal val="2/3*#ppt_w"/>
                                          </p:val>
                                        </p:tav>
                                        <p:tav tm="100000">
                                          <p:val>
                                            <p:strVal val="#ppt_w"/>
                                          </p:val>
                                        </p:tav>
                                      </p:tavLst>
                                    </p:anim>
                                    <p:anim calcmode="lin" valueType="num">
                                      <p:cBhvr>
                                        <p:cTn id="14" dur="4000" fill="hold"/>
                                        <p:tgtEl>
                                          <p:spTgt spid="7"/>
                                        </p:tgtEl>
                                        <p:attrNameLst>
                                          <p:attrName>ppt_h</p:attrName>
                                        </p:attrNameLst>
                                      </p:cBhvr>
                                      <p:tavLst>
                                        <p:tav tm="0">
                                          <p:val>
                                            <p:strVal val="2/3*#ppt_h"/>
                                          </p:val>
                                        </p:tav>
                                        <p:tav tm="100000">
                                          <p:val>
                                            <p:strVal val="#ppt_h"/>
                                          </p:val>
                                        </p:tav>
                                      </p:tavLst>
                                    </p:anim>
                                  </p:childTnLst>
                                </p:cTn>
                              </p:par>
                              <p:par>
                                <p:cTn id="15" presetID="8" presetClass="entr" presetSubtype="16"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diamond(in)">
                                      <p:cBhvr>
                                        <p:cTn id="17" dur="4000"/>
                                        <p:tgtEl>
                                          <p:spTgt spid="7"/>
                                        </p:tgtEl>
                                      </p:cBhvr>
                                    </p:animEffect>
                                  </p:childTnLst>
                                </p:cTn>
                              </p:par>
                            </p:childTnLst>
                          </p:cTn>
                        </p:par>
                        <p:par>
                          <p:cTn id="18" fill="hold">
                            <p:stCondLst>
                              <p:cond delay="4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yun_77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yun_77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5104391" y="-42404"/>
            <a:ext cx="221677" cy="461665"/>
          </a:xfrm>
          <a:prstGeom prst="rect">
            <a:avLst/>
          </a:prstGeom>
          <a:noFill/>
        </p:spPr>
        <p:txBody>
          <a:bodyPr wrap="square">
            <a:spAutoFit/>
          </a:bodyPr>
          <a:lstStyle/>
          <a:p>
            <a:endParaRPr lang="es-ES" sz="2400" b="1">
              <a:effectLst>
                <a:outerShdw blurRad="38100" dist="38100" dir="2700000" algn="tl">
                  <a:srgbClr val="1F497D"/>
                </a:outerShdw>
              </a:effectLst>
              <a:latin typeface="Harrington" pitchFamily="82" charset="0"/>
            </a:endParaRPr>
          </a:p>
        </p:txBody>
      </p:sp>
      <p:sp>
        <p:nvSpPr>
          <p:cNvPr id="6" name="5 CuadroTexto"/>
          <p:cNvSpPr txBox="1"/>
          <p:nvPr/>
        </p:nvSpPr>
        <p:spPr>
          <a:xfrm>
            <a:off x="251520" y="4369668"/>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3 de agosto se produce la salida. Un centenar de hombres constituye la tripulación de la “Santa María”, el “barco capitán”, y de las pequeñas “Niña” y “Pinta”. Los barcos descienden los ríos Tinto y Odiel, hacia el mar, antes de ingresar en el océano.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0000">
        <p14:prism isContent="1" isInverted="1"/>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39" presetClass="entr" presetSubtype="0" accel="10000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ppt_h</p:attrName>
                                        </p:attrNameLst>
                                      </p:cBhvr>
                                      <p:tavLst>
                                        <p:tav tm="0">
                                          <p:val>
                                            <p:strVal val="#ppt_h/20"/>
                                          </p:val>
                                        </p:tav>
                                        <p:tav tm="50000">
                                          <p:val>
                                            <p:strVal val="#ppt_h/20"/>
                                          </p:val>
                                        </p:tav>
                                        <p:tav tm="100000">
                                          <p:val>
                                            <p:strVal val="#ppt_h"/>
                                          </p:val>
                                        </p:tav>
                                      </p:tavLst>
                                    </p:anim>
                                    <p:anim calcmode="lin" valueType="num">
                                      <p:cBhvr>
                                        <p:cTn id="11" dur="3000" fill="hold"/>
                                        <p:tgtEl>
                                          <p:spTgt spid="4"/>
                                        </p:tgtEl>
                                        <p:attrNameLst>
                                          <p:attrName>ppt_w</p:attrName>
                                        </p:attrNameLst>
                                      </p:cBhvr>
                                      <p:tavLst>
                                        <p:tav tm="0">
                                          <p:val>
                                            <p:strVal val="#ppt_w+.3"/>
                                          </p:val>
                                        </p:tav>
                                        <p:tav tm="50000">
                                          <p:val>
                                            <p:strVal val="#ppt_w+.3"/>
                                          </p:val>
                                        </p:tav>
                                        <p:tav tm="100000">
                                          <p:val>
                                            <p:strVal val="#ppt_w"/>
                                          </p:val>
                                        </p:tav>
                                      </p:tavLst>
                                    </p:anim>
                                    <p:anim calcmode="lin" valueType="num">
                                      <p:cBhvr>
                                        <p:cTn id="12" dur="3000" fill="hold"/>
                                        <p:tgtEl>
                                          <p:spTgt spid="4"/>
                                        </p:tgtEl>
                                        <p:attrNameLst>
                                          <p:attrName>ppt_x</p:attrName>
                                        </p:attrNameLst>
                                      </p:cBhvr>
                                      <p:tavLst>
                                        <p:tav tm="0">
                                          <p:val>
                                            <p:strVal val="#ppt_x-.3"/>
                                          </p:val>
                                        </p:tav>
                                        <p:tav tm="50000">
                                          <p:val>
                                            <p:strVal val="#ppt_x"/>
                                          </p:val>
                                        </p:tav>
                                        <p:tav tm="100000">
                                          <p:val>
                                            <p:strVal val="#ppt_x"/>
                                          </p:val>
                                        </p:tav>
                                      </p:tavLst>
                                    </p:anim>
                                    <p:anim calcmode="lin" valueType="num">
                                      <p:cBhvr>
                                        <p:cTn id="13" dur="3000" fill="hold"/>
                                        <p:tgtEl>
                                          <p:spTgt spid="4"/>
                                        </p:tgtEl>
                                        <p:attrNameLst>
                                          <p:attrName>ppt_y</p:attrName>
                                        </p:attrNameLst>
                                      </p:cBhvr>
                                      <p:tavLst>
                                        <p:tav tm="0">
                                          <p:val>
                                            <p:strVal val="#ppt_y"/>
                                          </p:val>
                                        </p:tav>
                                        <p:tav tm="100000">
                                          <p:val>
                                            <p:strVal val="#ppt_y"/>
                                          </p:val>
                                        </p:tav>
                                      </p:tavLst>
                                    </p:anim>
                                  </p:childTnLst>
                                </p:cTn>
                              </p:par>
                              <p:par>
                                <p:cTn id="14" presetID="4" presetClass="entr" presetSubtype="3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ox(out)">
                                      <p:cBhvr>
                                        <p:cTn id="16" dur="4000"/>
                                        <p:tgtEl>
                                          <p:spTgt spid="4"/>
                                        </p:tgtEl>
                                      </p:cBhvr>
                                    </p:animEffect>
                                  </p:childTnLst>
                                </p:cTn>
                              </p:par>
                            </p:childTnLst>
                          </p:cTn>
                        </p:par>
                        <p:par>
                          <p:cTn id="17" fill="hold">
                            <p:stCondLst>
                              <p:cond delay="4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1"/>
                                          </p:val>
                                        </p:tav>
                                        <p:tav tm="100000">
                                          <p:val>
                                            <p:strVal val="#ppt_x"/>
                                          </p:val>
                                        </p:tav>
                                      </p:tavLst>
                                    </p:anim>
                                    <p:anim calcmode="lin" valueType="num">
                                      <p:cBhvr>
                                        <p:cTn id="2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53581.jpg"/>
          <p:cNvPicPr>
            <a:picLocks noChangeAspect="1"/>
          </p:cNvPicPr>
          <p:nvPr/>
        </p:nvPicPr>
        <p:blipFill>
          <a:blip r:embed="rId2" cstate="print"/>
          <a:stretch>
            <a:fillRect/>
          </a:stretch>
        </p:blipFill>
        <p:spPr bwMode="auto">
          <a:xfrm>
            <a:off x="-12734" y="0"/>
            <a:ext cx="9169468" cy="6034676"/>
          </a:xfrm>
          <a:prstGeom prst="rect">
            <a:avLst/>
          </a:prstGeom>
          <a:noFill/>
          <a:ln w="9525">
            <a:noFill/>
            <a:miter lim="800000"/>
            <a:headEnd/>
            <a:tailEnd/>
          </a:ln>
        </p:spPr>
      </p:pic>
      <p:pic>
        <p:nvPicPr>
          <p:cNvPr id="5" name="4 Imagen" descr="453581.jpg"/>
          <p:cNvPicPr>
            <a:picLocks noChangeAspect="1"/>
          </p:cNvPicPr>
          <p:nvPr/>
        </p:nvPicPr>
        <p:blipFill>
          <a:blip r:embed="rId2" cstate="print"/>
          <a:stretch>
            <a:fillRect/>
          </a:stretch>
        </p:blipFill>
        <p:spPr bwMode="auto">
          <a:xfrm>
            <a:off x="-12734" y="0"/>
            <a:ext cx="9169468" cy="6034676"/>
          </a:xfrm>
          <a:prstGeom prst="rect">
            <a:avLst/>
          </a:prstGeom>
          <a:noFill/>
          <a:ln w="9525">
            <a:noFill/>
            <a:miter lim="800000"/>
            <a:headEnd/>
            <a:tailEnd/>
          </a:ln>
        </p:spPr>
      </p:pic>
      <p:pic>
        <p:nvPicPr>
          <p:cNvPr id="6" name="5 Imagen" descr="453581.jpg"/>
          <p:cNvPicPr>
            <a:picLocks noChangeAspect="1"/>
          </p:cNvPicPr>
          <p:nvPr/>
        </p:nvPicPr>
        <p:blipFill>
          <a:blip r:embed="rId2" cstate="print"/>
          <a:stretch>
            <a:fillRect/>
          </a:stretch>
        </p:blipFill>
        <p:spPr bwMode="auto">
          <a:xfrm>
            <a:off x="0" y="7938"/>
            <a:ext cx="9143999" cy="6017914"/>
          </a:xfrm>
          <a:prstGeom prst="rect">
            <a:avLst/>
          </a:prstGeom>
          <a:noFill/>
          <a:ln w="9525">
            <a:noFill/>
            <a:miter lim="800000"/>
            <a:headEnd/>
            <a:tailEnd/>
          </a:ln>
        </p:spPr>
      </p:pic>
      <p:sp>
        <p:nvSpPr>
          <p:cNvPr id="7" name="6 CuadroTexto"/>
          <p:cNvSpPr txBox="1"/>
          <p:nvPr/>
        </p:nvSpPr>
        <p:spPr>
          <a:xfrm>
            <a:off x="971600" y="4297660"/>
            <a:ext cx="770485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3 de agosto de 1492, el almirante Cristóbal Colón zarpaba con su tripulación en tres carabelas desde el puerto de Palos, en Huelva (España), con el propósito de llegar a Asia navegando en dirección al Oeste.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advTm="28000">
        <p15:prstTrans prst="curtains"/>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14" presetClass="entr" presetSubtype="1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randombar(horizontal)">
                                      <p:cBhvr>
                                        <p:cTn id="11" dur="5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13"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plus(out)">
                                      <p:cBhvr>
                                        <p:cTn id="18" dur="5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4000" fill="hold"/>
                                        <p:tgtEl>
                                          <p:spTgt spid="6"/>
                                        </p:tgtEl>
                                        <p:attrNameLst>
                                          <p:attrName>ppt_w</p:attrName>
                                        </p:attrNameLst>
                                      </p:cBhvr>
                                      <p:tavLst>
                                        <p:tav tm="0">
                                          <p:val>
                                            <p:strVal val="4/3*#ppt_w"/>
                                          </p:val>
                                        </p:tav>
                                        <p:tav tm="100000">
                                          <p:val>
                                            <p:strVal val="#ppt_w"/>
                                          </p:val>
                                        </p:tav>
                                      </p:tavLst>
                                    </p:anim>
                                    <p:anim calcmode="lin" valueType="num">
                                      <p:cBhvr>
                                        <p:cTn id="22" dur="4000" fill="hold"/>
                                        <p:tgtEl>
                                          <p:spTgt spid="6"/>
                                        </p:tgtEl>
                                        <p:attrNameLst>
                                          <p:attrName>ppt_h</p:attrName>
                                        </p:attrNameLst>
                                      </p:cBhvr>
                                      <p:tavLst>
                                        <p:tav tm="0">
                                          <p:val>
                                            <p:strVal val="4/3*#ppt_h"/>
                                          </p:val>
                                        </p:tav>
                                        <p:tav tm="100000">
                                          <p:val>
                                            <p:strVal val="#ppt_h"/>
                                          </p:val>
                                        </p:tav>
                                      </p:tavLst>
                                    </p:anim>
                                  </p:childTnLst>
                                </p:cTn>
                              </p:par>
                              <p:par>
                                <p:cTn id="23" presetID="4"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ox(in)">
                                      <p:cBhvr>
                                        <p:cTn id="25" dur="5000"/>
                                        <p:tgtEl>
                                          <p:spTgt spid="6"/>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02.jpg"/>
          <p:cNvPicPr>
            <a:picLocks noChangeAspect="1"/>
          </p:cNvPicPr>
          <p:nvPr/>
        </p:nvPicPr>
        <p:blipFill>
          <a:blip r:embed="rId2" cstate="print"/>
          <a:stretch>
            <a:fillRect/>
          </a:stretch>
        </p:blipFill>
        <p:spPr bwMode="auto">
          <a:xfrm>
            <a:off x="0" y="0"/>
            <a:ext cx="9143999" cy="5953844"/>
          </a:xfrm>
          <a:prstGeom prst="rect">
            <a:avLst/>
          </a:prstGeom>
          <a:noFill/>
          <a:ln w="9525">
            <a:noFill/>
            <a:miter lim="800000"/>
            <a:headEnd/>
            <a:tailEnd/>
          </a:ln>
        </p:spPr>
      </p:pic>
      <p:pic>
        <p:nvPicPr>
          <p:cNvPr id="5" name="4 Imagen" descr="02.jpg"/>
          <p:cNvPicPr>
            <a:picLocks noChangeAspect="1"/>
          </p:cNvPicPr>
          <p:nvPr/>
        </p:nvPicPr>
        <p:blipFill>
          <a:blip r:embed="rId2" cstate="print"/>
          <a:stretch>
            <a:fillRect/>
          </a:stretch>
        </p:blipFill>
        <p:spPr bwMode="auto">
          <a:xfrm>
            <a:off x="0" y="0"/>
            <a:ext cx="9143999" cy="5953844"/>
          </a:xfrm>
          <a:prstGeom prst="rect">
            <a:avLst/>
          </a:prstGeom>
          <a:noFill/>
          <a:ln w="9525">
            <a:noFill/>
            <a:miter lim="800000"/>
            <a:headEnd/>
            <a:tailEnd/>
          </a:ln>
        </p:spPr>
      </p:pic>
      <p:sp>
        <p:nvSpPr>
          <p:cNvPr id="4" name="3 CuadroTexto"/>
          <p:cNvSpPr txBox="1"/>
          <p:nvPr/>
        </p:nvSpPr>
        <p:spPr>
          <a:xfrm>
            <a:off x="611560" y="4237672"/>
            <a:ext cx="8352928"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Se fundó en que si la tierra era redonda, como estaba convencido, viajar siempre con el mismo rumbo lo terminaría llevando de nuevo hasta el punto de partida. Sin embargo, no contaba con la existencia de más tierras que las conocidas por entonces en Europa y pocos meses después, el 12 de octubre, se toparía sin saberlo con un “nuevo” continente: América.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40000">
        <p14:doors dir="vert"/>
      </p:transition>
    </mc:Choice>
    <mc:Fallback xmlns="">
      <p:transition spd="slow"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4000"/>
                                        <p:tgtEl>
                                          <p:spTgt spid="8"/>
                                        </p:tgtEl>
                                      </p:cBhvr>
                                    </p:animEffect>
                                    <p:set>
                                      <p:cBhvr>
                                        <p:cTn id="7" dur="1" fill="hold">
                                          <p:stCondLst>
                                            <p:cond delay="3999"/>
                                          </p:stCondLst>
                                        </p:cTn>
                                        <p:tgtEl>
                                          <p:spTgt spid="8"/>
                                        </p:tgtEl>
                                        <p:attrNameLst>
                                          <p:attrName>style.visibility</p:attrName>
                                        </p:attrNameLst>
                                      </p:cBhvr>
                                      <p:to>
                                        <p:strVal val="hidden"/>
                                      </p:to>
                                    </p:set>
                                  </p:childTnLst>
                                </p:cTn>
                              </p:par>
                              <p:par>
                                <p:cTn id="8" presetID="17" presetClass="exit" presetSubtype="10" fill="hold" nodeType="withEffect">
                                  <p:stCondLst>
                                    <p:cond delay="0"/>
                                  </p:stCondLst>
                                  <p:childTnLst>
                                    <p:anim calcmode="lin" valueType="num">
                                      <p:cBhvr>
                                        <p:cTn id="9" dur="4000"/>
                                        <p:tgtEl>
                                          <p:spTgt spid="8"/>
                                        </p:tgtEl>
                                        <p:attrNameLst>
                                          <p:attrName>ppt_w</p:attrName>
                                        </p:attrNameLst>
                                      </p:cBhvr>
                                      <p:tavLst>
                                        <p:tav tm="0">
                                          <p:val>
                                            <p:strVal val="ppt_w"/>
                                          </p:val>
                                        </p:tav>
                                        <p:tav tm="100000">
                                          <p:val>
                                            <p:fltVal val="0"/>
                                          </p:val>
                                        </p:tav>
                                      </p:tavLst>
                                    </p:anim>
                                    <p:anim calcmode="lin" valueType="num">
                                      <p:cBhvr>
                                        <p:cTn id="10" dur="4000"/>
                                        <p:tgtEl>
                                          <p:spTgt spid="8"/>
                                        </p:tgtEl>
                                        <p:attrNameLst>
                                          <p:attrName>ppt_h</p:attrName>
                                        </p:attrNameLst>
                                      </p:cBhvr>
                                      <p:tavLst>
                                        <p:tav tm="0">
                                          <p:val>
                                            <p:strVal val="ppt_h"/>
                                          </p:val>
                                        </p:tav>
                                        <p:tav tm="100000">
                                          <p:val>
                                            <p:strVal val="ppt_h"/>
                                          </p:val>
                                        </p:tav>
                                      </p:tavLst>
                                    </p:anim>
                                    <p:set>
                                      <p:cBhvr>
                                        <p:cTn id="11" dur="1" fill="hold">
                                          <p:stCondLst>
                                            <p:cond delay="3999"/>
                                          </p:stCondLst>
                                        </p:cTn>
                                        <p:tgtEl>
                                          <p:spTgt spid="8"/>
                                        </p:tgtEl>
                                        <p:attrNameLst>
                                          <p:attrName>style.visibility</p:attrName>
                                        </p:attrNameLst>
                                      </p:cBhvr>
                                      <p:to>
                                        <p:strVal val="hidden"/>
                                      </p:to>
                                    </p:set>
                                  </p:childTnLst>
                                </p:cTn>
                              </p:par>
                              <p:par>
                                <p:cTn id="12" presetID="3" presetClass="entr" presetSubtype="5" fill="hold" nodeType="withEffect">
                                  <p:stCondLst>
                                    <p:cond delay="1000"/>
                                  </p:stCondLst>
                                  <p:childTnLst>
                                    <p:set>
                                      <p:cBhvr>
                                        <p:cTn id="13" dur="1" fill="hold">
                                          <p:stCondLst>
                                            <p:cond delay="0"/>
                                          </p:stCondLst>
                                        </p:cTn>
                                        <p:tgtEl>
                                          <p:spTgt spid="5"/>
                                        </p:tgtEl>
                                        <p:attrNameLst>
                                          <p:attrName>style.visibility</p:attrName>
                                        </p:attrNameLst>
                                      </p:cBhvr>
                                      <p:to>
                                        <p:strVal val="visible"/>
                                      </p:to>
                                    </p:set>
                                    <p:animEffect transition="in" filter="blinds(vertical)">
                                      <p:cBhvr>
                                        <p:cTn id="14" dur="4000"/>
                                        <p:tgtEl>
                                          <p:spTgt spid="5"/>
                                        </p:tgtEl>
                                      </p:cBhvr>
                                    </p:animEffect>
                                  </p:childTnLst>
                                </p:cTn>
                              </p:par>
                              <p:par>
                                <p:cTn id="15" presetID="55" presetClass="entr" presetSubtype="0" fill="hold" nodeType="withEffect">
                                  <p:stCondLst>
                                    <p:cond delay="1000"/>
                                  </p:stCondLst>
                                  <p:childTnLst>
                                    <p:set>
                                      <p:cBhvr>
                                        <p:cTn id="16" dur="1" fill="hold">
                                          <p:stCondLst>
                                            <p:cond delay="0"/>
                                          </p:stCondLst>
                                        </p:cTn>
                                        <p:tgtEl>
                                          <p:spTgt spid="5"/>
                                        </p:tgtEl>
                                        <p:attrNameLst>
                                          <p:attrName>style.visibility</p:attrName>
                                        </p:attrNameLst>
                                      </p:cBhvr>
                                      <p:to>
                                        <p:strVal val="visible"/>
                                      </p:to>
                                    </p:set>
                                    <p:anim calcmode="lin" valueType="num">
                                      <p:cBhvr>
                                        <p:cTn id="17" dur="4000" fill="hold"/>
                                        <p:tgtEl>
                                          <p:spTgt spid="5"/>
                                        </p:tgtEl>
                                        <p:attrNameLst>
                                          <p:attrName>ppt_w</p:attrName>
                                        </p:attrNameLst>
                                      </p:cBhvr>
                                      <p:tavLst>
                                        <p:tav tm="0">
                                          <p:val>
                                            <p:strVal val="#ppt_w*0.70"/>
                                          </p:val>
                                        </p:tav>
                                        <p:tav tm="100000">
                                          <p:val>
                                            <p:strVal val="#ppt_w"/>
                                          </p:val>
                                        </p:tav>
                                      </p:tavLst>
                                    </p:anim>
                                    <p:anim calcmode="lin" valueType="num">
                                      <p:cBhvr>
                                        <p:cTn id="18" dur="4000" fill="hold"/>
                                        <p:tgtEl>
                                          <p:spTgt spid="5"/>
                                        </p:tgtEl>
                                        <p:attrNameLst>
                                          <p:attrName>ppt_h</p:attrName>
                                        </p:attrNameLst>
                                      </p:cBhvr>
                                      <p:tavLst>
                                        <p:tav tm="0">
                                          <p:val>
                                            <p:strVal val="#ppt_h"/>
                                          </p:val>
                                        </p:tav>
                                        <p:tav tm="100000">
                                          <p:val>
                                            <p:strVal val="#ppt_h"/>
                                          </p:val>
                                        </p:tav>
                                      </p:tavLst>
                                    </p:anim>
                                    <p:animEffect transition="in" filter="fade">
                                      <p:cBhvr>
                                        <p:cTn id="19" dur="4000"/>
                                        <p:tgtEl>
                                          <p:spTgt spid="5"/>
                                        </p:tgtEl>
                                      </p:cBhvr>
                                    </p:animEffect>
                                  </p:childTnLst>
                                </p:cTn>
                              </p:par>
                            </p:childTnLst>
                          </p:cTn>
                        </p:par>
                        <p:par>
                          <p:cTn id="20" fill="hold">
                            <p:stCondLst>
                              <p:cond delay="5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4"/>
                                        </p:tgtEl>
                                        <p:attrNameLst>
                                          <p:attrName>style.visibility</p:attrName>
                                        </p:attrNameLst>
                                      </p:cBhvr>
                                      <p:to>
                                        <p:strVal val="visible"/>
                                      </p:to>
                                    </p:set>
                                    <p:animEffect transition="in" filter="fade">
                                      <p:cBhvr>
                                        <p:cTn id="23" dur="1000"/>
                                        <p:tgtEl>
                                          <p:spTgt spid="4"/>
                                        </p:tgtEl>
                                      </p:cBhvr>
                                    </p:animEffect>
                                    <p:anim calcmode="lin" valueType="num">
                                      <p:cBhvr>
                                        <p:cTn id="24" dur="1000" fill="hold"/>
                                        <p:tgtEl>
                                          <p:spTgt spid="4"/>
                                        </p:tgtEl>
                                        <p:attrNameLst>
                                          <p:attrName>ppt_x</p:attrName>
                                        </p:attrNameLst>
                                      </p:cBhvr>
                                      <p:tavLst>
                                        <p:tav tm="0">
                                          <p:val>
                                            <p:strVal val="#ppt_x-.1"/>
                                          </p:val>
                                        </p:tav>
                                        <p:tav tm="100000">
                                          <p:val>
                                            <p:strVal val="#ppt_x"/>
                                          </p:val>
                                        </p:tav>
                                      </p:tavLst>
                                    </p:anim>
                                    <p:anim calcmode="lin" valueType="num">
                                      <p:cBhvr>
                                        <p:cTn id="25"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jpg"/>
          <p:cNvPicPr>
            <a:picLocks noChangeAspect="1"/>
          </p:cNvPicPr>
          <p:nvPr/>
        </p:nvPicPr>
        <p:blipFill>
          <a:blip r:embed="rId2" cstate="print"/>
          <a:stretch>
            <a:fillRect/>
          </a:stretch>
        </p:blipFill>
        <p:spPr bwMode="auto">
          <a:xfrm>
            <a:off x="0" y="0"/>
            <a:ext cx="4840941" cy="5715000"/>
          </a:xfrm>
          <a:prstGeom prst="rect">
            <a:avLst/>
          </a:prstGeom>
          <a:noFill/>
          <a:ln w="9525">
            <a:noFill/>
            <a:miter lim="800000"/>
            <a:headEnd/>
            <a:tailEnd/>
          </a:ln>
        </p:spPr>
      </p:pic>
      <p:pic>
        <p:nvPicPr>
          <p:cNvPr id="5" name="4 Imagen" descr="5.jpg"/>
          <p:cNvPicPr>
            <a:picLocks noChangeAspect="1"/>
          </p:cNvPicPr>
          <p:nvPr/>
        </p:nvPicPr>
        <p:blipFill>
          <a:blip r:embed="rId2" cstate="print"/>
          <a:stretch>
            <a:fillRect/>
          </a:stretch>
        </p:blipFill>
        <p:spPr bwMode="auto">
          <a:xfrm>
            <a:off x="0" y="0"/>
            <a:ext cx="4840941" cy="5715000"/>
          </a:xfrm>
          <a:prstGeom prst="rect">
            <a:avLst/>
          </a:prstGeom>
          <a:noFill/>
          <a:ln w="9525">
            <a:noFill/>
            <a:miter lim="800000"/>
            <a:headEnd/>
            <a:tailEnd/>
          </a:ln>
        </p:spPr>
      </p:pic>
      <p:sp>
        <p:nvSpPr>
          <p:cNvPr id="7" name="6 CuadroTexto"/>
          <p:cNvSpPr txBox="1"/>
          <p:nvPr/>
        </p:nvSpPr>
        <p:spPr>
          <a:xfrm>
            <a:off x="5106392" y="1921396"/>
            <a:ext cx="3570064" cy="1938992"/>
          </a:xfrm>
          <a:prstGeom prst="rect">
            <a:avLst/>
          </a:prstGeom>
          <a:noFill/>
        </p:spPr>
        <p:txBody>
          <a:bodyPr wrap="square" rtlCol="0">
            <a:spAutoFit/>
          </a:bodyPr>
          <a:lstStyle/>
          <a:p>
            <a:r>
              <a:rPr lang="es-ES" sz="2400" i="1" dirty="0" smtClean="0">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“Colón era un padre maravilloso</a:t>
            </a:r>
            <a:r>
              <a:rPr lang="es-ES" sz="2400" i="1" dirty="0">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 </a:t>
            </a:r>
            <a:r>
              <a:rPr lang="es-ES" sz="2400" i="1" dirty="0" smtClean="0">
                <a:effectLst>
                  <a:glow rad="101600">
                    <a:srgbClr val="C00000">
                      <a:alpha val="60000"/>
                    </a:srgbClr>
                  </a:glow>
                  <a:outerShdw blurRad="38100" dist="38100" dir="2700000" algn="tl">
                    <a:srgbClr val="000000">
                      <a:alpha val="43137"/>
                    </a:srgbClr>
                  </a:outerShdw>
                </a:effectLst>
                <a:latin typeface="Lucida Bright" panose="02040602050505020304" pitchFamily="18" charset="0"/>
              </a:rPr>
              <a:t>que se ocupaba de sus hijos”, dice la historiadora Consuelo Varela.</a:t>
            </a:r>
            <a:endParaRPr lang="es-ES" sz="2400" i="1" dirty="0">
              <a:effectLst>
                <a:glow rad="101600">
                  <a:srgbClr val="C00000">
                    <a:alpha val="60000"/>
                  </a:srgbClr>
                </a:glow>
                <a:outerShdw blurRad="38100" dist="38100" dir="2700000" algn="tl">
                  <a:srgbClr val="000000">
                    <a:alpha val="43137"/>
                  </a:srgbClr>
                </a:outerShdw>
              </a:effectLst>
              <a:latin typeface="Lucida Bright" panose="020406020505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17000">
        <p14:prism dir="d"/>
      </p:transition>
    </mc:Choice>
    <mc:Fallback xmlns="">
      <p:transition spd="slow" advTm="1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4)">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par>
                                <p:cTn id="12" presetID="4" presetClass="entr" presetSubtype="32"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ox(out)">
                                      <p:cBhvr>
                                        <p:cTn id="14" dur="4000"/>
                                        <p:tgtEl>
                                          <p:spTgt spid="5"/>
                                        </p:tgtEl>
                                      </p:cBhvr>
                                    </p:animEffect>
                                  </p:childTnLst>
                                </p:cTn>
                              </p:par>
                              <p:par>
                                <p:cTn id="15" presetID="23" presetClass="entr" presetSubtype="28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4000" fill="hold"/>
                                        <p:tgtEl>
                                          <p:spTgt spid="5"/>
                                        </p:tgtEl>
                                        <p:attrNameLst>
                                          <p:attrName>ppt_w</p:attrName>
                                        </p:attrNameLst>
                                      </p:cBhvr>
                                      <p:tavLst>
                                        <p:tav tm="0">
                                          <p:val>
                                            <p:strVal val="4/3*#ppt_w"/>
                                          </p:val>
                                        </p:tav>
                                        <p:tav tm="100000">
                                          <p:val>
                                            <p:strVal val="#ppt_w"/>
                                          </p:val>
                                        </p:tav>
                                      </p:tavLst>
                                    </p:anim>
                                    <p:anim calcmode="lin" valueType="num">
                                      <p:cBhvr>
                                        <p:cTn id="18" dur="4000" fill="hold"/>
                                        <p:tgtEl>
                                          <p:spTgt spid="5"/>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anim calcmode="lin" valueType="num">
                                      <p:cBhvr>
                                        <p:cTn id="23" dur="1000" fill="hold"/>
                                        <p:tgtEl>
                                          <p:spTgt spid="7"/>
                                        </p:tgtEl>
                                        <p:attrNameLst>
                                          <p:attrName>ppt_x</p:attrName>
                                        </p:attrNameLst>
                                      </p:cBhvr>
                                      <p:tavLst>
                                        <p:tav tm="0">
                                          <p:val>
                                            <p:strVal val="#ppt_x-.1"/>
                                          </p:val>
                                        </p:tav>
                                        <p:tav tm="100000">
                                          <p:val>
                                            <p:strVal val="#ppt_x"/>
                                          </p:val>
                                        </p:tav>
                                      </p:tavLst>
                                    </p:anim>
                                    <p:anim calcmode="lin" valueType="num">
                                      <p:cBhvr>
                                        <p:cTn id="24"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lor Fondo de agua.jpg"/>
          <p:cNvPicPr>
            <a:picLocks noChangeAspect="1"/>
          </p:cNvPicPr>
          <p:nvPr/>
        </p:nvPicPr>
        <p:blipFill>
          <a:blip r:embed="rId2" cstate="print"/>
          <a:stretch>
            <a:fillRect/>
          </a:stretch>
        </p:blipFill>
        <p:spPr>
          <a:xfrm>
            <a:off x="0" y="0"/>
            <a:ext cx="9144000" cy="5715000"/>
          </a:xfrm>
          <a:prstGeom prst="rect">
            <a:avLst/>
          </a:prstGeom>
        </p:spPr>
      </p:pic>
      <p:sp>
        <p:nvSpPr>
          <p:cNvPr id="2" name="1 CuadroTexto"/>
          <p:cNvSpPr txBox="1"/>
          <p:nvPr/>
        </p:nvSpPr>
        <p:spPr>
          <a:xfrm>
            <a:off x="467544" y="553244"/>
            <a:ext cx="8352928" cy="193899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La boda en 1477 entre Felipa, de 19 años, con el comerciante y el navegante genovés, de 25, que según parece no era un desconocido para la sociedad lisboeta de la época, según señala Montserrat León Guerrero, historiadora de la Universidad de Valladolid en su ensayo "Mujeres que ayudaron al plan descubridor de Colón".</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3" name="2 CuadroTexto"/>
          <p:cNvSpPr txBox="1"/>
          <p:nvPr/>
        </p:nvSpPr>
        <p:spPr>
          <a:xfrm>
            <a:off x="539552" y="2857500"/>
            <a:ext cx="8280920" cy="255454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"Colón se casó con Felipa y todo parece indicar que luego la abandonó", describe Varela. Lo cierto es que no se sabe lo que sucedió con ella. Una teoría dice que Colón quedó viudo siendo Diego muy pequeño. También se especula conque su mujer Felipa podría  haberse recluido en un convento ya que hace unos años en Portugal apareció una firma de una monja que se llamaba igual, y los historiadores portugueses piensan que se puede tratar de la misma persona.</a:t>
            </a:r>
            <a:endParaRPr lang="es-ES" sz="2000" i="1" dirty="0">
              <a:effectLst>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750" advTm="68000">
        <p14:vortex dir="r"/>
      </p:transition>
    </mc:Choice>
    <mc:Fallback xmlns="">
      <p:transition spd="slow" advTm="6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0" presetClass="entr" presetSubtype="0" fill="hold" grpId="0" nodeType="with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1"/>
                                          </p:val>
                                        </p:tav>
                                        <p:tav tm="100000">
                                          <p:val>
                                            <p:strVal val="#ppt_x"/>
                                          </p:val>
                                        </p:tav>
                                      </p:tavLst>
                                    </p:anim>
                                    <p:anim calcmode="lin" valueType="num">
                                      <p:cBhvr>
                                        <p:cTn id="9" dur="1000" fill="hold"/>
                                        <p:tgtEl>
                                          <p:spTgt spid="2"/>
                                        </p:tgtEl>
                                        <p:attrNameLst>
                                          <p:attrName>ppt_y</p:attrName>
                                        </p:attrNameLst>
                                      </p:cBhvr>
                                      <p:tavLst>
                                        <p:tav tm="0">
                                          <p:val>
                                            <p:strVal val="#ppt_y"/>
                                          </p:val>
                                        </p:tav>
                                        <p:tav tm="100000">
                                          <p:val>
                                            <p:strVal val="#ppt_y"/>
                                          </p:val>
                                        </p:tav>
                                      </p:tavLst>
                                    </p:anim>
                                  </p:childTnLst>
                                </p:cTn>
                              </p:par>
                            </p:childTnLst>
                          </p:cTn>
                        </p:par>
                        <p:par>
                          <p:cTn id="10" fill="hold">
                            <p:stCondLst>
                              <p:cond delay="27500"/>
                            </p:stCondLst>
                            <p:childTnLst>
                              <p:par>
                                <p:cTn id="11" presetID="40" presetClass="entr" presetSubtype="0" fill="hold" grpId="0" nodeType="afterEffect">
                                  <p:stCondLst>
                                    <p:cond delay="50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1"/>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09 Modelo del galeón Nuestra Señora de la Concepción y de las Ánimas.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pic>
        <p:nvPicPr>
          <p:cNvPr id="6" name="5 Imagen" descr="09 Modelo del galeón Nuestra Señora de la Concepción y de las Ánimas.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19460" name="6 CuadroTexto"/>
          <p:cNvSpPr txBox="1">
            <a:spLocks noChangeArrowheads="1"/>
          </p:cNvSpPr>
          <p:nvPr/>
        </p:nvSpPr>
        <p:spPr bwMode="auto">
          <a:xfrm>
            <a:off x="179390" y="3492636"/>
            <a:ext cx="4321175" cy="369332"/>
          </a:xfrm>
          <a:prstGeom prst="rect">
            <a:avLst/>
          </a:prstGeom>
          <a:noFill/>
          <a:ln w="9525">
            <a:noFill/>
            <a:miter lim="800000"/>
            <a:headEnd/>
            <a:tailEnd/>
          </a:ln>
        </p:spPr>
        <p:txBody>
          <a:bodyPr wrap="square">
            <a:spAutoFit/>
          </a:bodyPr>
          <a:lstStyle/>
          <a:p>
            <a:endParaRPr lang="es-ES"/>
          </a:p>
        </p:txBody>
      </p:sp>
      <p:sp>
        <p:nvSpPr>
          <p:cNvPr id="7" name="6 CuadroTexto"/>
          <p:cNvSpPr txBox="1"/>
          <p:nvPr/>
        </p:nvSpPr>
        <p:spPr>
          <a:xfrm>
            <a:off x="395536" y="4657700"/>
            <a:ext cx="849694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Isabel la Católica fue una mujer clave para que Cristóbal Colón pueda llevar a cabo su sueño. Sin dudas, la gran mujer en la vida de Cristóbal Colón fue la reina Isabel de Castilla, que gobernó el reino desde 1474 a 1504.</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750" advTm="27000">
        <p14:vortex/>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4000"/>
                                        <p:tgtEl>
                                          <p:spTgt spid="5"/>
                                        </p:tgtEl>
                                      </p:cBhvr>
                                    </p:animEffect>
                                  </p:childTnLst>
                                </p:cTn>
                              </p:par>
                              <p:par>
                                <p:cTn id="8" presetID="23" presetClass="entr" presetSubtype="27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4000" fill="hold"/>
                                        <p:tgtEl>
                                          <p:spTgt spid="6"/>
                                        </p:tgtEl>
                                        <p:attrNameLst>
                                          <p:attrName>ppt_w</p:attrName>
                                        </p:attrNameLst>
                                      </p:cBhvr>
                                      <p:tavLst>
                                        <p:tav tm="0">
                                          <p:val>
                                            <p:strVal val="2/3*#ppt_w"/>
                                          </p:val>
                                        </p:tav>
                                        <p:tav tm="100000">
                                          <p:val>
                                            <p:strVal val="#ppt_w"/>
                                          </p:val>
                                        </p:tav>
                                      </p:tavLst>
                                    </p:anim>
                                    <p:anim calcmode="lin" valueType="num">
                                      <p:cBhvr>
                                        <p:cTn id="11" dur="4000" fill="hold"/>
                                        <p:tgtEl>
                                          <p:spTgt spid="6"/>
                                        </p:tgtEl>
                                        <p:attrNameLst>
                                          <p:attrName>ppt_h</p:attrName>
                                        </p:attrNameLst>
                                      </p:cBhvr>
                                      <p:tavLst>
                                        <p:tav tm="0">
                                          <p:val>
                                            <p:strVal val="2/3*#ppt_h"/>
                                          </p:val>
                                        </p:tav>
                                        <p:tav tm="100000">
                                          <p:val>
                                            <p:strVal val="#ppt_h"/>
                                          </p:val>
                                        </p:tav>
                                      </p:tavLst>
                                    </p:anim>
                                  </p:childTnLst>
                                </p:cTn>
                              </p:par>
                              <p:par>
                                <p:cTn id="12" presetID="4" presetClass="entr" presetSubtype="16"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ox(in)">
                                      <p:cBhvr>
                                        <p:cTn id="14" dur="4000"/>
                                        <p:tgtEl>
                                          <p:spTgt spid="6"/>
                                        </p:tgtEl>
                                      </p:cBhvr>
                                    </p:animEffect>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7"/>
                                        </p:tgtEl>
                                        <p:attrNameLst>
                                          <p:attrName>style.visibility</p:attrName>
                                        </p:attrNameLst>
                                      </p:cBhvr>
                                      <p:to>
                                        <p:strVal val="visible"/>
                                      </p:to>
                                    </p:set>
                                    <p:animEffect transition="in" filter="fade">
                                      <p:cBhvr>
                                        <p:cTn id="18" dur="1000"/>
                                        <p:tgtEl>
                                          <p:spTgt spid="7"/>
                                        </p:tgtEl>
                                      </p:cBhvr>
                                    </p:animEffect>
                                    <p:anim calcmode="lin" valueType="num">
                                      <p:cBhvr>
                                        <p:cTn id="19" dur="1000" fill="hold"/>
                                        <p:tgtEl>
                                          <p:spTgt spid="7"/>
                                        </p:tgtEl>
                                        <p:attrNameLst>
                                          <p:attrName>ppt_x</p:attrName>
                                        </p:attrNameLst>
                                      </p:cBhvr>
                                      <p:tavLst>
                                        <p:tav tm="0">
                                          <p:val>
                                            <p:strVal val="#ppt_x-.1"/>
                                          </p:val>
                                        </p:tav>
                                        <p:tav tm="100000">
                                          <p:val>
                                            <p:strVal val="#ppt_x"/>
                                          </p:val>
                                        </p:tav>
                                      </p:tavLst>
                                    </p:anim>
                                    <p:anim calcmode="lin" valueType="num">
                                      <p:cBhvr>
                                        <p:cTn id="2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C:\Users\Ana María\Desktop\Ferrari Dino 246 GTS.jpg"/>
          <p:cNvPicPr>
            <a:picLocks noChangeAspect="1" noChangeArrowheads="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pic>
        <p:nvPicPr>
          <p:cNvPr id="3" name="Picture 3" descr="C:\Users\Ana María\Desktop\Ferrari Dino 246 GTS.jpg"/>
          <p:cNvPicPr>
            <a:picLocks noChangeAspect="1" noChangeArrowheads="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4" name="3 CuadroTexto"/>
          <p:cNvSpPr txBox="1"/>
          <p:nvPr/>
        </p:nvSpPr>
        <p:spPr>
          <a:xfrm>
            <a:off x="539552" y="4657700"/>
            <a:ext cx="813690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aquel momento, su idea no era prioridad para el reino, pero fue Isabel quien le dio a Colón el apoyo financiero y la bendición que necesitaba para su expedición.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2000">
        <p14:ripple/>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5"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down)">
                                      <p:cBhvr>
                                        <p:cTn id="7" dur="4000"/>
                                        <p:tgtEl>
                                          <p:spTgt spid="3"/>
                                        </p:tgtEl>
                                      </p:cBhvr>
                                    </p:animEffect>
                                  </p:childTnLst>
                                </p:cTn>
                              </p:par>
                              <p:par>
                                <p:cTn id="8" presetID="8" presetClass="entr" presetSubtype="3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diamond(out)">
                                      <p:cBhvr>
                                        <p:cTn id="10" dur="4000"/>
                                        <p:tgtEl>
                                          <p:spTgt spid="3"/>
                                        </p:tgtEl>
                                      </p:cBhvr>
                                    </p:animEffect>
                                  </p:childTnLst>
                                </p:cTn>
                              </p:par>
                              <p:par>
                                <p:cTn id="11" presetID="14" presetClass="entr" presetSubtype="5"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randombar(vertical)">
                                      <p:cBhvr>
                                        <p:cTn id="13" dur="4000"/>
                                        <p:tgtEl>
                                          <p:spTgt spid="2"/>
                                        </p:tgtEl>
                                      </p:cBhvr>
                                    </p:animEffect>
                                  </p:childTnLst>
                                </p:cTn>
                              </p:par>
                              <p:par>
                                <p:cTn id="14" presetID="8" presetClass="entr" presetSubtype="16"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diamond(in)">
                                      <p:cBhvr>
                                        <p:cTn id="16" dur="4000"/>
                                        <p:tgtEl>
                                          <p:spTgt spid="2"/>
                                        </p:tgtEl>
                                      </p:cBhvr>
                                    </p:animEffect>
                                  </p:childTnLst>
                                </p:cTn>
                              </p:par>
                            </p:childTnLst>
                          </p:cTn>
                        </p:par>
                        <p:par>
                          <p:cTn id="17" fill="hold">
                            <p:stCondLst>
                              <p:cond delay="4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4"/>
                                        </p:tgtEl>
                                        <p:attrNameLst>
                                          <p:attrName>style.visibility</p:attrName>
                                        </p:attrNameLst>
                                      </p:cBhvr>
                                      <p:to>
                                        <p:strVal val="visible"/>
                                      </p:to>
                                    </p:set>
                                    <p:animEffect transition="in" filter="fade">
                                      <p:cBhvr>
                                        <p:cTn id="20" dur="1000"/>
                                        <p:tgtEl>
                                          <p:spTgt spid="4"/>
                                        </p:tgtEl>
                                      </p:cBhvr>
                                    </p:animEffect>
                                    <p:anim calcmode="lin" valueType="num">
                                      <p:cBhvr>
                                        <p:cTn id="21" dur="1000" fill="hold"/>
                                        <p:tgtEl>
                                          <p:spTgt spid="4"/>
                                        </p:tgtEl>
                                        <p:attrNameLst>
                                          <p:attrName>ppt_x</p:attrName>
                                        </p:attrNameLst>
                                      </p:cBhvr>
                                      <p:tavLst>
                                        <p:tav tm="0">
                                          <p:val>
                                            <p:strVal val="#ppt_x-.1"/>
                                          </p:val>
                                        </p:tav>
                                        <p:tav tm="100000">
                                          <p:val>
                                            <p:strVal val="#ppt_x"/>
                                          </p:val>
                                        </p:tav>
                                      </p:tavLst>
                                    </p:anim>
                                    <p:anim calcmode="lin" valueType="num">
                                      <p:cBhvr>
                                        <p:cTn id="22"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38066_390308f5fac544a8f97ee9faf3a300b0_large.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pic>
        <p:nvPicPr>
          <p:cNvPr id="5" name="4 Imagen" descr="538066_390308f5fac544a8f97ee9faf3a300b0_large.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pic>
        <p:nvPicPr>
          <p:cNvPr id="6" name="5 Imagen" descr="538066_390308f5fac544a8f97ee9faf3a300b0_large.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7" name="6 CuadroTexto"/>
          <p:cNvSpPr txBox="1"/>
          <p:nvPr/>
        </p:nvSpPr>
        <p:spPr>
          <a:xfrm>
            <a:off x="467544" y="4657700"/>
            <a:ext cx="777686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Sin embargo, la historia de que la reina hubiera empeñado sus joyas para que Colón pudiera viajar no sería cierta, según remarcan varios historiadores.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3000">
        <p14:ripple dir="ru"/>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16"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in)">
                                      <p:cBhvr>
                                        <p:cTn id="11" dur="5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8" presetClass="entr" presetSubtype="3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diamond(out)">
                                      <p:cBhvr>
                                        <p:cTn id="18" dur="5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4000" fill="hold"/>
                                        <p:tgtEl>
                                          <p:spTgt spid="6"/>
                                        </p:tgtEl>
                                        <p:attrNameLst>
                                          <p:attrName>ppt_w</p:attrName>
                                        </p:attrNameLst>
                                      </p:cBhvr>
                                      <p:tavLst>
                                        <p:tav tm="0">
                                          <p:val>
                                            <p:strVal val="4/3*#ppt_w"/>
                                          </p:val>
                                        </p:tav>
                                        <p:tav tm="100000">
                                          <p:val>
                                            <p:strVal val="#ppt_w"/>
                                          </p:val>
                                        </p:tav>
                                      </p:tavLst>
                                    </p:anim>
                                    <p:anim calcmode="lin" valueType="num">
                                      <p:cBhvr>
                                        <p:cTn id="22" dur="4000" fill="hold"/>
                                        <p:tgtEl>
                                          <p:spTgt spid="6"/>
                                        </p:tgtEl>
                                        <p:attrNameLst>
                                          <p:attrName>ppt_h</p:attrName>
                                        </p:attrNameLst>
                                      </p:cBhvr>
                                      <p:tavLst>
                                        <p:tav tm="0">
                                          <p:val>
                                            <p:strVal val="4/3*#ppt_h"/>
                                          </p:val>
                                        </p:tav>
                                        <p:tav tm="100000">
                                          <p:val>
                                            <p:strVal val="#ppt_h"/>
                                          </p:val>
                                        </p:tav>
                                      </p:tavLst>
                                    </p:anim>
                                  </p:childTnLst>
                                </p:cTn>
                              </p:par>
                              <p:par>
                                <p:cTn id="23" presetID="13"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plus(in)">
                                      <p:cBhvr>
                                        <p:cTn id="25" dur="5000"/>
                                        <p:tgtEl>
                                          <p:spTgt spid="6"/>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2681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52681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52681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611560" y="4873724"/>
            <a:ext cx="7848872" cy="646331"/>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 lo que sí hay registros es de que Cristóbal Colón congenió mucho mejor con Isabel I que con su marido el rey Fernando </a:t>
            </a:r>
            <a:r>
              <a:rPr lang="es-ES" i="1" dirty="0">
                <a:effectLst>
                  <a:glow rad="101600">
                    <a:srgbClr val="C00000">
                      <a:alpha val="60000"/>
                    </a:srgbClr>
                  </a:glow>
                  <a:outerShdw blurRad="38100" dist="38100" dir="2700000" algn="tl">
                    <a:srgbClr val="000000">
                      <a:alpha val="43137"/>
                    </a:srgbClr>
                  </a:outerShdw>
                </a:effectLst>
              </a:rPr>
              <a:t>V</a:t>
            </a:r>
            <a:r>
              <a:rPr lang="es-ES" i="1" dirty="0" smtClean="0">
                <a:effectLst>
                  <a:glow rad="101600">
                    <a:srgbClr val="C00000">
                      <a:alpha val="60000"/>
                    </a:srgbClr>
                  </a:glow>
                  <a:outerShdw blurRad="38100" dist="38100" dir="2700000" algn="tl">
                    <a:srgbClr val="000000">
                      <a:alpha val="43137"/>
                    </a:srgbClr>
                  </a:outerShdw>
                </a:effectLst>
              </a:rPr>
              <a:t> </a:t>
            </a:r>
            <a:r>
              <a:rPr lang="es-ES" i="1" dirty="0" smtClean="0">
                <a:effectLst>
                  <a:glow rad="101600">
                    <a:srgbClr val="C00000">
                      <a:alpha val="60000"/>
                    </a:srgbClr>
                  </a:glow>
                  <a:outerShdw blurRad="38100" dist="38100" dir="2700000" algn="tl">
                    <a:srgbClr val="000000">
                      <a:alpha val="43137"/>
                    </a:srgbClr>
                  </a:outerShdw>
                </a:effectLst>
              </a:rPr>
              <a:t>de Aragón.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19000">
        <p14:ripple dir="lu"/>
      </p:transition>
    </mc:Choice>
    <mc:Fallback xmlns="">
      <p:transition spd="slow"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5"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down)">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4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4000" fill="hold"/>
                                        <p:tgtEl>
                                          <p:spTgt spid="6"/>
                                        </p:tgtEl>
                                        <p:attrNameLst>
                                          <p:attrName>ppt_w</p:attrName>
                                        </p:attrNameLst>
                                      </p:cBhvr>
                                      <p:tavLst>
                                        <p:tav tm="0">
                                          <p:val>
                                            <p:strVal val="4/3*#ppt_w"/>
                                          </p:val>
                                        </p:tav>
                                        <p:tav tm="100000">
                                          <p:val>
                                            <p:strVal val="#ppt_w"/>
                                          </p:val>
                                        </p:tav>
                                      </p:tavLst>
                                    </p:anim>
                                    <p:anim calcmode="lin" valueType="num">
                                      <p:cBhvr>
                                        <p:cTn id="22" dur="4000" fill="hold"/>
                                        <p:tgtEl>
                                          <p:spTgt spid="6"/>
                                        </p:tgtEl>
                                        <p:attrNameLst>
                                          <p:attrName>ppt_h</p:attrName>
                                        </p:attrNameLst>
                                      </p:cBhvr>
                                      <p:tavLst>
                                        <p:tav tm="0">
                                          <p:val>
                                            <p:strVal val="4/3*#ppt_h"/>
                                          </p:val>
                                        </p:tav>
                                        <p:tav tm="100000">
                                          <p:val>
                                            <p:strVal val="#ppt_h"/>
                                          </p:val>
                                        </p:tav>
                                      </p:tavLst>
                                    </p:anim>
                                  </p:childTnLst>
                                </p:cTn>
                              </p:par>
                              <p:par>
                                <p:cTn id="23" presetID="4" presetClass="entr" presetSubtype="32"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ox(out)">
                                      <p:cBhvr>
                                        <p:cTn id="25" dur="4000"/>
                                        <p:tgtEl>
                                          <p:spTgt spid="6"/>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993820130401170805975620.jpg"/>
          <p:cNvPicPr>
            <a:picLocks noChangeAspect="1"/>
          </p:cNvPicPr>
          <p:nvPr/>
        </p:nvPicPr>
        <p:blipFill>
          <a:blip r:embed="rId2" cstate="print"/>
          <a:stretch>
            <a:fillRect/>
          </a:stretch>
        </p:blipFill>
        <p:spPr bwMode="auto">
          <a:xfrm>
            <a:off x="-324544" y="0"/>
            <a:ext cx="9793088" cy="5714999"/>
          </a:xfrm>
          <a:prstGeom prst="rect">
            <a:avLst/>
          </a:prstGeom>
          <a:noFill/>
          <a:ln w="9525">
            <a:noFill/>
            <a:miter lim="800000"/>
            <a:headEnd/>
            <a:tailEnd/>
          </a:ln>
        </p:spPr>
      </p:pic>
      <p:pic>
        <p:nvPicPr>
          <p:cNvPr id="5" name="4 Imagen" descr="993820130401170805975620.jpg"/>
          <p:cNvPicPr>
            <a:picLocks noChangeAspect="1"/>
          </p:cNvPicPr>
          <p:nvPr/>
        </p:nvPicPr>
        <p:blipFill>
          <a:blip r:embed="rId2" cstate="print"/>
          <a:stretch>
            <a:fillRect/>
          </a:stretch>
        </p:blipFill>
        <p:spPr bwMode="auto">
          <a:xfrm>
            <a:off x="-324544" y="0"/>
            <a:ext cx="9793088" cy="5714999"/>
          </a:xfrm>
          <a:prstGeom prst="rect">
            <a:avLst/>
          </a:prstGeom>
          <a:noFill/>
          <a:ln w="9525">
            <a:noFill/>
            <a:miter lim="800000"/>
            <a:headEnd/>
            <a:tailEnd/>
          </a:ln>
        </p:spPr>
      </p:pic>
      <p:pic>
        <p:nvPicPr>
          <p:cNvPr id="6" name="5 Imagen" descr="993820130401170805975620.jpg"/>
          <p:cNvPicPr>
            <a:picLocks noChangeAspect="1"/>
          </p:cNvPicPr>
          <p:nvPr/>
        </p:nvPicPr>
        <p:blipFill>
          <a:blip r:embed="rId2" cstate="print"/>
          <a:stretch>
            <a:fillRect/>
          </a:stretch>
        </p:blipFill>
        <p:spPr bwMode="auto">
          <a:xfrm>
            <a:off x="-324544" y="0"/>
            <a:ext cx="9793088" cy="5714999"/>
          </a:xfrm>
          <a:prstGeom prst="rect">
            <a:avLst/>
          </a:prstGeom>
          <a:noFill/>
          <a:ln w="9525">
            <a:noFill/>
            <a:miter lim="800000"/>
            <a:headEnd/>
            <a:tailEnd/>
          </a:ln>
        </p:spPr>
      </p:pic>
      <p:sp>
        <p:nvSpPr>
          <p:cNvPr id="7" name="6 CuadroTexto"/>
          <p:cNvSpPr txBox="1"/>
          <p:nvPr/>
        </p:nvSpPr>
        <p:spPr>
          <a:xfrm>
            <a:off x="179512" y="4081636"/>
            <a:ext cx="878497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“Partí el viernes 3 de Agosto, en dirección a las Islas Canarias que pertenecen a sus Altezas”, escribe Colón al principio de su diario de a bordo, destinado a Fernando e Isabel. “De ahí proseguiré mi ruta hasta llegar a las Indias y cumplir la misión encomendada”, prosigue el Almirante. El resto ya es historia, por demás conocida.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750" advTm="37000">
        <p14:honeycomb/>
      </p:transition>
    </mc:Choice>
    <mc:Fallback xmlns="">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5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20" presetClass="entr" presetSubtype="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edge">
                                      <p:cBhvr>
                                        <p:cTn id="18" dur="5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4000" fill="hold"/>
                                        <p:tgtEl>
                                          <p:spTgt spid="6"/>
                                        </p:tgtEl>
                                        <p:attrNameLst>
                                          <p:attrName>ppt_w</p:attrName>
                                        </p:attrNameLst>
                                      </p:cBhvr>
                                      <p:tavLst>
                                        <p:tav tm="0">
                                          <p:val>
                                            <p:strVal val="4/3*#ppt_w"/>
                                          </p:val>
                                        </p:tav>
                                        <p:tav tm="100000">
                                          <p:val>
                                            <p:strVal val="#ppt_w"/>
                                          </p:val>
                                        </p:tav>
                                      </p:tavLst>
                                    </p:anim>
                                    <p:anim calcmode="lin" valueType="num">
                                      <p:cBhvr>
                                        <p:cTn id="22" dur="4000" fill="hold"/>
                                        <p:tgtEl>
                                          <p:spTgt spid="6"/>
                                        </p:tgtEl>
                                        <p:attrNameLst>
                                          <p:attrName>ppt_h</p:attrName>
                                        </p:attrNameLst>
                                      </p:cBhvr>
                                      <p:tavLst>
                                        <p:tav tm="0">
                                          <p:val>
                                            <p:strVal val="4/3*#ppt_h"/>
                                          </p:val>
                                        </p:tav>
                                        <p:tav tm="100000">
                                          <p:val>
                                            <p:strVal val="#ppt_h"/>
                                          </p:val>
                                        </p:tav>
                                      </p:tavLst>
                                    </p:anim>
                                  </p:childTnLst>
                                </p:cTn>
                              </p:par>
                              <p:par>
                                <p:cTn id="23" presetID="4" presetClass="entr" presetSubtype="16"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box(in)">
                                      <p:cBhvr>
                                        <p:cTn id="25" dur="5000"/>
                                        <p:tgtEl>
                                          <p:spTgt spid="6"/>
                                        </p:tgtEl>
                                      </p:cBhvr>
                                    </p:animEffect>
                                  </p:childTnLst>
                                </p:cTn>
                              </p:par>
                            </p:childTnLst>
                          </p:cTn>
                        </p:par>
                        <p:par>
                          <p:cTn id="26" fill="hold">
                            <p:stCondLst>
                              <p:cond delay="5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421091.jpg"/>
          <p:cNvPicPr>
            <a:picLocks noChangeAspect="1"/>
          </p:cNvPicPr>
          <p:nvPr/>
        </p:nvPicPr>
        <p:blipFill>
          <a:blip r:embed="rId2" cstate="print"/>
          <a:stretch>
            <a:fillRect/>
          </a:stretch>
        </p:blipFill>
        <p:spPr bwMode="auto">
          <a:xfrm>
            <a:off x="0" y="0"/>
            <a:ext cx="5220072" cy="5715000"/>
          </a:xfrm>
          <a:prstGeom prst="rect">
            <a:avLst/>
          </a:prstGeom>
          <a:noFill/>
          <a:ln w="9525">
            <a:noFill/>
            <a:miter lim="800000"/>
            <a:headEnd/>
            <a:tailEnd/>
          </a:ln>
        </p:spPr>
      </p:pic>
      <p:pic>
        <p:nvPicPr>
          <p:cNvPr id="5" name="4 Imagen" descr="421091.jpg"/>
          <p:cNvPicPr>
            <a:picLocks noChangeAspect="1"/>
          </p:cNvPicPr>
          <p:nvPr/>
        </p:nvPicPr>
        <p:blipFill>
          <a:blip r:embed="rId2" cstate="print"/>
          <a:stretch>
            <a:fillRect/>
          </a:stretch>
        </p:blipFill>
        <p:spPr bwMode="auto">
          <a:xfrm>
            <a:off x="0" y="0"/>
            <a:ext cx="5220072" cy="5715000"/>
          </a:xfrm>
          <a:prstGeom prst="rect">
            <a:avLst/>
          </a:prstGeom>
          <a:noFill/>
          <a:ln w="9525">
            <a:noFill/>
            <a:miter lim="800000"/>
            <a:headEnd/>
            <a:tailEnd/>
          </a:ln>
        </p:spPr>
      </p:pic>
      <p:sp>
        <p:nvSpPr>
          <p:cNvPr id="6" name="5 CuadroTexto"/>
          <p:cNvSpPr txBox="1"/>
          <p:nvPr/>
        </p:nvSpPr>
        <p:spPr>
          <a:xfrm>
            <a:off x="5364088" y="1273324"/>
            <a:ext cx="3600400" cy="347787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"Hay un cronista que dice que Colón hacía reír a la reina Isabel, que la encandilaba. Hablaba y ella se quedaba con la boca abierta encantada de escucharlo. Y debe haber sido así, Colón era un hombre atractivo que sabía vender muy bien su idea", describe Consuelo Varela.</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32000">
        <p:cover/>
      </p:transition>
    </mc:Choice>
    <mc:Fallback xmlns="">
      <p:transition spd="slow" advTm="32000">
        <p:cov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5" presetClass="entr" presetSubtype="5"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heckerboard(down)">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olor Fondo de agua.jpg"/>
          <p:cNvPicPr>
            <a:picLocks noChangeAspect="1"/>
          </p:cNvPicPr>
          <p:nvPr/>
        </p:nvPicPr>
        <p:blipFill>
          <a:blip r:embed="rId2" cstate="print"/>
          <a:stretch>
            <a:fillRect/>
          </a:stretch>
        </p:blipFill>
        <p:spPr>
          <a:xfrm>
            <a:off x="0" y="0"/>
            <a:ext cx="9144000" cy="5715000"/>
          </a:xfrm>
          <a:prstGeom prst="rect">
            <a:avLst/>
          </a:prstGeom>
        </p:spPr>
      </p:pic>
      <p:sp>
        <p:nvSpPr>
          <p:cNvPr id="2" name="1 CuadroTexto"/>
          <p:cNvSpPr txBox="1"/>
          <p:nvPr/>
        </p:nvSpPr>
        <p:spPr>
          <a:xfrm>
            <a:off x="395536" y="481236"/>
            <a:ext cx="8424936" cy="2246769"/>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Cristóbal Colón defendía la hipótesis de que el diámetro de la Tierra era tan pequeño que se podía alcanzar Asia navegando desde Europa hacia poniente. El proyecto no era nuevo, era incluso popular entre cartógrafos y navegantes como posible alternativa a la larga ruta de las especias. Tanto, que uno de los mayores temores de Colón era que otro se le adelantara en cruzar el Atlántico.</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3" name="2 CuadroTexto"/>
          <p:cNvSpPr txBox="1"/>
          <p:nvPr/>
        </p:nvSpPr>
        <p:spPr>
          <a:xfrm>
            <a:off x="323528" y="2929508"/>
            <a:ext cx="8352928" cy="1938992"/>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Pero lo que ni él ni los sabios o los marinos de ese tiempo podían imaginar era la inmensa extensión de la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terra</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incógnita», ni la inesperada inmensidad del Pacífico. Ése fue el verdadero descubrimiento científico que se inició aquel día de 1492, no sólo apareció un «Nuevo Mundo», sino que el antiguo globo terráqueo se expandió a casi el doble del tamaño que se le suponía.</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500" advTm="67000">
        <p14:glitter pattern="hexagon"/>
      </p:transition>
    </mc:Choice>
    <mc:Fallback xmlns="">
      <p:transition spd="slow" advTm="6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0" presetClass="entr" presetSubtype="0" fill="hold" grpId="0" nodeType="with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1"/>
                                          </p:val>
                                        </p:tav>
                                        <p:tav tm="100000">
                                          <p:val>
                                            <p:strVal val="#ppt_x"/>
                                          </p:val>
                                        </p:tav>
                                      </p:tavLst>
                                    </p:anim>
                                    <p:anim calcmode="lin" valueType="num">
                                      <p:cBhvr>
                                        <p:cTn id="9" dur="1000" fill="hold"/>
                                        <p:tgtEl>
                                          <p:spTgt spid="2"/>
                                        </p:tgtEl>
                                        <p:attrNameLst>
                                          <p:attrName>ppt_y</p:attrName>
                                        </p:attrNameLst>
                                      </p:cBhvr>
                                      <p:tavLst>
                                        <p:tav tm="0">
                                          <p:val>
                                            <p:strVal val="#ppt_y"/>
                                          </p:val>
                                        </p:tav>
                                        <p:tav tm="100000">
                                          <p:val>
                                            <p:strVal val="#ppt_y"/>
                                          </p:val>
                                        </p:tav>
                                      </p:tavLst>
                                    </p:anim>
                                  </p:childTnLst>
                                </p:cTn>
                              </p:par>
                            </p:childTnLst>
                          </p:cTn>
                        </p:par>
                        <p:par>
                          <p:cTn id="10" fill="hold">
                            <p:stCondLst>
                              <p:cond delay="33100"/>
                            </p:stCondLst>
                            <p:childTnLst>
                              <p:par>
                                <p:cTn id="11" presetID="40" presetClass="entr" presetSubtype="0" fill="hold" grpId="0" nodeType="afterEffect">
                                  <p:stCondLst>
                                    <p:cond delay="50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1"/>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26808.jpg"/>
          <p:cNvPicPr>
            <a:picLocks noChangeAspect="1"/>
          </p:cNvPicPr>
          <p:nvPr/>
        </p:nvPicPr>
        <p:blipFill>
          <a:blip r:embed="rId2" cstate="print"/>
          <a:stretch>
            <a:fillRect/>
          </a:stretch>
        </p:blipFill>
        <p:spPr bwMode="auto">
          <a:xfrm>
            <a:off x="1" y="0"/>
            <a:ext cx="9144002" cy="5715000"/>
          </a:xfrm>
          <a:prstGeom prst="rect">
            <a:avLst/>
          </a:prstGeom>
          <a:noFill/>
          <a:ln w="9525">
            <a:noFill/>
            <a:miter lim="800000"/>
            <a:headEnd/>
            <a:tailEnd/>
          </a:ln>
        </p:spPr>
      </p:pic>
      <p:pic>
        <p:nvPicPr>
          <p:cNvPr id="5" name="4 Imagen" descr="526808.jpg"/>
          <p:cNvPicPr>
            <a:picLocks noChangeAspect="1"/>
          </p:cNvPicPr>
          <p:nvPr/>
        </p:nvPicPr>
        <p:blipFill>
          <a:blip r:embed="rId2" cstate="print"/>
          <a:stretch>
            <a:fillRect/>
          </a:stretch>
        </p:blipFill>
        <p:spPr bwMode="auto">
          <a:xfrm>
            <a:off x="1" y="0"/>
            <a:ext cx="9144002" cy="5715000"/>
          </a:xfrm>
          <a:prstGeom prst="rect">
            <a:avLst/>
          </a:prstGeom>
          <a:noFill/>
          <a:ln w="9525">
            <a:noFill/>
            <a:miter lim="800000"/>
            <a:headEnd/>
            <a:tailEnd/>
          </a:ln>
        </p:spPr>
      </p:pic>
      <p:pic>
        <p:nvPicPr>
          <p:cNvPr id="6" name="5 Imagen" descr="526808.jpg"/>
          <p:cNvPicPr>
            <a:picLocks noChangeAspect="1"/>
          </p:cNvPicPr>
          <p:nvPr/>
        </p:nvPicPr>
        <p:blipFill>
          <a:blip r:embed="rId2" cstate="print"/>
          <a:stretch>
            <a:fillRect/>
          </a:stretch>
        </p:blipFill>
        <p:spPr bwMode="auto">
          <a:xfrm>
            <a:off x="1" y="0"/>
            <a:ext cx="9144002" cy="5715000"/>
          </a:xfrm>
          <a:prstGeom prst="rect">
            <a:avLst/>
          </a:prstGeom>
          <a:noFill/>
          <a:ln w="9525">
            <a:noFill/>
            <a:miter lim="800000"/>
            <a:headEnd/>
            <a:tailEnd/>
          </a:ln>
        </p:spPr>
      </p:pic>
      <p:sp>
        <p:nvSpPr>
          <p:cNvPr id="7" name="6 CuadroTexto"/>
          <p:cNvSpPr txBox="1"/>
          <p:nvPr/>
        </p:nvSpPr>
        <p:spPr>
          <a:xfrm>
            <a:off x="539552" y="4369668"/>
            <a:ext cx="828092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12 de octubre de 1492, el explorador italiano Cristóbal Colón llegó a lo que ahora son las Bahamas. Colón y sus barcos desembarcaron en una isla que los indígenas </a:t>
            </a:r>
            <a:r>
              <a:rPr lang="es-ES" i="1" dirty="0" err="1" smtClean="0">
                <a:effectLst>
                  <a:glow rad="101600">
                    <a:srgbClr val="C00000">
                      <a:alpha val="60000"/>
                    </a:srgbClr>
                  </a:glow>
                  <a:outerShdw blurRad="38100" dist="38100" dir="2700000" algn="tl">
                    <a:srgbClr val="000000">
                      <a:alpha val="43137"/>
                    </a:srgbClr>
                  </a:outerShdw>
                </a:effectLst>
              </a:rPr>
              <a:t>lucayanos</a:t>
            </a:r>
            <a:r>
              <a:rPr lang="es-ES" i="1" dirty="0" smtClean="0">
                <a:effectLst>
                  <a:glow rad="101600">
                    <a:srgbClr val="C00000">
                      <a:alpha val="60000"/>
                    </a:srgbClr>
                  </a:glow>
                  <a:outerShdw blurRad="38100" dist="38100" dir="2700000" algn="tl">
                    <a:srgbClr val="000000">
                      <a:alpha val="43137"/>
                    </a:srgbClr>
                  </a:outerShdw>
                </a:effectLst>
              </a:rPr>
              <a:t> llamaron </a:t>
            </a:r>
            <a:r>
              <a:rPr lang="es-ES" i="1" dirty="0" err="1" smtClean="0">
                <a:effectLst>
                  <a:glow rad="101600">
                    <a:srgbClr val="C00000">
                      <a:alpha val="60000"/>
                    </a:srgbClr>
                  </a:glow>
                  <a:outerShdw blurRad="38100" dist="38100" dir="2700000" algn="tl">
                    <a:srgbClr val="000000">
                      <a:alpha val="43137"/>
                    </a:srgbClr>
                  </a:outerShdw>
                </a:effectLst>
              </a:rPr>
              <a:t>Guanahanie</a:t>
            </a:r>
            <a:r>
              <a:rPr lang="es-ES" i="1" dirty="0" smtClean="0">
                <a:effectLst>
                  <a:glow rad="101600">
                    <a:srgbClr val="C00000">
                      <a:alpha val="60000"/>
                    </a:srgbClr>
                  </a:glow>
                  <a:outerShdw blurRad="38100" dist="38100" dir="2700000" algn="tl">
                    <a:srgbClr val="000000">
                      <a:alpha val="43137"/>
                    </a:srgbClr>
                  </a:outerShdw>
                </a:effectLst>
              </a:rPr>
              <a:t>. Cristóbal Colón la rebautizó como San Salvador.</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0000">
        <p:pull/>
      </p:transition>
    </mc:Choice>
    <mc:Fallback xmlns="">
      <p:transition spd="slow" advTm="30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18" presetClass="entr" presetSubtype="3"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strips(upRight)">
                                      <p:cBhvr>
                                        <p:cTn id="11" dur="6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18" presetClass="entr" presetSubtype="1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strips(downLeft)">
                                      <p:cBhvr>
                                        <p:cTn id="18" dur="6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4000" fill="hold"/>
                                        <p:tgtEl>
                                          <p:spTgt spid="6"/>
                                        </p:tgtEl>
                                        <p:attrNameLst>
                                          <p:attrName>ppt_w</p:attrName>
                                        </p:attrNameLst>
                                      </p:cBhvr>
                                      <p:tavLst>
                                        <p:tav tm="0">
                                          <p:val>
                                            <p:strVal val="4/3*#ppt_w"/>
                                          </p:val>
                                        </p:tav>
                                        <p:tav tm="100000">
                                          <p:val>
                                            <p:strVal val="#ppt_w"/>
                                          </p:val>
                                        </p:tav>
                                      </p:tavLst>
                                    </p:anim>
                                    <p:anim calcmode="lin" valueType="num">
                                      <p:cBhvr>
                                        <p:cTn id="22" dur="4000" fill="hold"/>
                                        <p:tgtEl>
                                          <p:spTgt spid="6"/>
                                        </p:tgtEl>
                                        <p:attrNameLst>
                                          <p:attrName>ppt_h</p:attrName>
                                        </p:attrNameLst>
                                      </p:cBhvr>
                                      <p:tavLst>
                                        <p:tav tm="0">
                                          <p:val>
                                            <p:strVal val="4/3*#ppt_h"/>
                                          </p:val>
                                        </p:tav>
                                        <p:tav tm="100000">
                                          <p:val>
                                            <p:strVal val="#ppt_h"/>
                                          </p:val>
                                        </p:tav>
                                      </p:tavLst>
                                    </p:anim>
                                  </p:childTnLst>
                                </p:cTn>
                              </p:par>
                              <p:par>
                                <p:cTn id="23" presetID="8" presetClass="entr" presetSubtype="32"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diamond(out)">
                                      <p:cBhvr>
                                        <p:cTn id="25" dur="6000"/>
                                        <p:tgtEl>
                                          <p:spTgt spid="6"/>
                                        </p:tgtEl>
                                      </p:cBhvr>
                                    </p:animEffect>
                                  </p:childTnLst>
                                </p:cTn>
                              </p:par>
                              <p:par>
                                <p:cTn id="26" presetID="40" presetClass="entr" presetSubtype="0" fill="hold" grpId="0" nodeType="withEffect">
                                  <p:stCondLst>
                                    <p:cond delay="4000"/>
                                  </p:stCondLst>
                                  <p:iterate type="lt">
                                    <p:tmPct val="10000"/>
                                  </p:iterate>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1"/>
                                          </p:val>
                                        </p:tav>
                                        <p:tav tm="100000">
                                          <p:val>
                                            <p:strVal val="#ppt_x"/>
                                          </p:val>
                                        </p:tav>
                                      </p:tavLst>
                                    </p:anim>
                                    <p:anim calcmode="lin" valueType="num">
                                      <p:cBhvr>
                                        <p:cTn id="3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agen1.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6" name="5 Rectángulo"/>
          <p:cNvSpPr/>
          <p:nvPr/>
        </p:nvSpPr>
        <p:spPr>
          <a:xfrm>
            <a:off x="8286750" y="0"/>
            <a:ext cx="857250" cy="5715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0" y="0"/>
            <a:ext cx="9144000" cy="5715000"/>
          </a:xfrm>
          <a:prstGeom prst="rect">
            <a:avLst/>
          </a:prstGeom>
          <a:solidFill>
            <a:schemeClr val="tx1">
              <a:lumMod val="7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0"/>
            <a:ext cx="9144000" cy="5715000"/>
          </a:xfrm>
          <a:prstGeom prst="rect">
            <a:avLst/>
          </a:prstGeom>
          <a:solidFill>
            <a:schemeClr val="tx1">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CuadroTexto"/>
          <p:cNvSpPr txBox="1"/>
          <p:nvPr/>
        </p:nvSpPr>
        <p:spPr>
          <a:xfrm>
            <a:off x="611560" y="4369668"/>
            <a:ext cx="792088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identidad moderna de </a:t>
            </a:r>
            <a:r>
              <a:rPr lang="es-ES" i="1" dirty="0" err="1" smtClean="0">
                <a:effectLst>
                  <a:glow rad="101600">
                    <a:srgbClr val="C00000">
                      <a:alpha val="60000"/>
                    </a:srgbClr>
                  </a:glow>
                  <a:outerShdw blurRad="38100" dist="38100" dir="2700000" algn="tl">
                    <a:srgbClr val="000000">
                      <a:alpha val="43137"/>
                    </a:srgbClr>
                  </a:outerShdw>
                </a:effectLst>
              </a:rPr>
              <a:t>Guanahani</a:t>
            </a:r>
            <a:r>
              <a:rPr lang="es-ES" i="1" dirty="0" smtClean="0">
                <a:effectLst>
                  <a:glow rad="101600">
                    <a:srgbClr val="C00000">
                      <a:alpha val="60000"/>
                    </a:srgbClr>
                  </a:glow>
                  <a:outerShdw blurRad="38100" dist="38100" dir="2700000" algn="tl">
                    <a:srgbClr val="000000">
                      <a:alpha val="43137"/>
                    </a:srgbClr>
                  </a:outerShdw>
                </a:effectLst>
              </a:rPr>
              <a:t> sigue siendo un tema de debate histórico y, a lo largo de los años, se han sugerido varias islas de las Bahamas como candidatas para «</a:t>
            </a:r>
            <a:r>
              <a:rPr lang="es-ES" i="1" dirty="0" err="1" smtClean="0">
                <a:effectLst>
                  <a:glow rad="101600">
                    <a:srgbClr val="C00000">
                      <a:alpha val="60000"/>
                    </a:srgbClr>
                  </a:glow>
                  <a:outerShdw blurRad="38100" dist="38100" dir="2700000" algn="tl">
                    <a:srgbClr val="000000">
                      <a:alpha val="43137"/>
                    </a:srgbClr>
                  </a:outerShdw>
                </a:effectLst>
              </a:rPr>
              <a:t>Guanahani</a:t>
            </a:r>
            <a:r>
              <a:rPr lang="es-ES" i="1" dirty="0" smtClean="0">
                <a:effectLst>
                  <a:glow rad="101600">
                    <a:srgbClr val="C00000">
                      <a:alpha val="60000"/>
                    </a:srgbClr>
                  </a:glow>
                  <a:outerShdw blurRad="38100" dist="38100" dir="2700000" algn="tl">
                    <a:srgbClr val="000000">
                      <a:alpha val="43137"/>
                    </a:srgbClr>
                  </a:outerShdw>
                </a:effectLst>
              </a:rPr>
              <a:t>», incluidas </a:t>
            </a:r>
            <a:r>
              <a:rPr lang="es-ES" i="1" dirty="0" err="1" smtClean="0">
                <a:effectLst>
                  <a:glow rad="101600">
                    <a:srgbClr val="C00000">
                      <a:alpha val="60000"/>
                    </a:srgbClr>
                  </a:glow>
                  <a:outerShdw blurRad="38100" dist="38100" dir="2700000" algn="tl">
                    <a:srgbClr val="000000">
                      <a:alpha val="43137"/>
                    </a:srgbClr>
                  </a:outerShdw>
                </a:effectLst>
              </a:rPr>
              <a:t>Sanama</a:t>
            </a:r>
            <a:r>
              <a:rPr lang="es-ES" i="1" dirty="0" smtClean="0">
                <a:effectLst>
                  <a:glow rad="101600">
                    <a:srgbClr val="C00000">
                      <a:alpha val="60000"/>
                    </a:srgbClr>
                  </a:glow>
                  <a:outerShdw blurRad="38100" dist="38100" dir="2700000" algn="tl">
                    <a:srgbClr val="000000">
                      <a:alpha val="43137"/>
                    </a:srgbClr>
                  </a:outerShdw>
                </a:effectLst>
              </a:rPr>
              <a:t> Cay, </a:t>
            </a:r>
            <a:r>
              <a:rPr lang="es-ES" i="1" dirty="0" err="1" smtClean="0">
                <a:effectLst>
                  <a:glow rad="101600">
                    <a:srgbClr val="C00000">
                      <a:alpha val="60000"/>
                    </a:srgbClr>
                  </a:glow>
                  <a:outerShdw blurRad="38100" dist="38100" dir="2700000" algn="tl">
                    <a:srgbClr val="000000">
                      <a:alpha val="43137"/>
                    </a:srgbClr>
                  </a:outerShdw>
                </a:effectLst>
              </a:rPr>
              <a:t>Rum</a:t>
            </a:r>
            <a:r>
              <a:rPr lang="es-ES" i="1" dirty="0" smtClean="0">
                <a:effectLst>
                  <a:glow rad="101600">
                    <a:srgbClr val="C00000">
                      <a:alpha val="60000"/>
                    </a:srgbClr>
                  </a:glow>
                  <a:outerShdw blurRad="38100" dist="38100" dir="2700000" algn="tl">
                    <a:srgbClr val="000000">
                      <a:alpha val="43137"/>
                    </a:srgbClr>
                  </a:outerShdw>
                </a:effectLst>
              </a:rPr>
              <a:t> Cay, Grand </a:t>
            </a:r>
            <a:r>
              <a:rPr lang="es-ES" i="1" dirty="0" err="1" smtClean="0">
                <a:effectLst>
                  <a:glow rad="101600">
                    <a:srgbClr val="C00000">
                      <a:alpha val="60000"/>
                    </a:srgbClr>
                  </a:glow>
                  <a:outerShdw blurRad="38100" dist="38100" dir="2700000" algn="tl">
                    <a:srgbClr val="000000">
                      <a:alpha val="43137"/>
                    </a:srgbClr>
                  </a:outerShdw>
                </a:effectLst>
              </a:rPr>
              <a:t>Turk</a:t>
            </a:r>
            <a:r>
              <a:rPr lang="es-ES" i="1" dirty="0" smtClean="0">
                <a:effectLst>
                  <a:glow rad="101600">
                    <a:srgbClr val="C00000">
                      <a:alpha val="60000"/>
                    </a:srgbClr>
                  </a:glow>
                  <a:outerShdw blurRad="38100" dist="38100" dir="2700000" algn="tl">
                    <a:srgbClr val="000000">
                      <a:alpha val="43137"/>
                    </a:srgbClr>
                  </a:outerShdw>
                </a:effectLst>
              </a:rPr>
              <a:t> Island y Plana </a:t>
            </a:r>
            <a:r>
              <a:rPr lang="es-ES" i="1" dirty="0" err="1" smtClean="0">
                <a:effectLst>
                  <a:glow rad="101600">
                    <a:srgbClr val="C00000">
                      <a:alpha val="60000"/>
                    </a:srgbClr>
                  </a:glow>
                  <a:outerShdw blurRad="38100" dist="38100" dir="2700000" algn="tl">
                    <a:srgbClr val="000000">
                      <a:alpha val="43137"/>
                    </a:srgbClr>
                  </a:outerShdw>
                </a:effectLst>
              </a:rPr>
              <a:t>Cays</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30000">
        <p15:prstTrans prst="peelOff"/>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13" presetClass="exit" presetSubtype="32" fill="hold" nodeType="withEffect">
                                  <p:stCondLst>
                                    <p:cond delay="200"/>
                                  </p:stCondLst>
                                  <p:childTnLst>
                                    <p:animEffect transition="out" filter="plus(out)">
                                      <p:cBhvr>
                                        <p:cTn id="9" dur="4000"/>
                                        <p:tgtEl>
                                          <p:spTgt spid="8"/>
                                        </p:tgtEl>
                                      </p:cBhvr>
                                    </p:animEffect>
                                    <p:set>
                                      <p:cBhvr>
                                        <p:cTn id="10" dur="1" fill="hold">
                                          <p:stCondLst>
                                            <p:cond delay="3999"/>
                                          </p:stCondLst>
                                        </p:cTn>
                                        <p:tgtEl>
                                          <p:spTgt spid="8"/>
                                        </p:tgtEl>
                                        <p:attrNameLst>
                                          <p:attrName>style.visibility</p:attrName>
                                        </p:attrNameLst>
                                      </p:cBhvr>
                                      <p:to>
                                        <p:strVal val="hidden"/>
                                      </p:to>
                                    </p:se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fltVal val="0"/>
                                          </p:val>
                                        </p:tav>
                                        <p:tav tm="100000">
                                          <p:val>
                                            <p:strVal val="#ppt_w"/>
                                          </p:val>
                                        </p:tav>
                                      </p:tavLst>
                                    </p:anim>
                                    <p:anim calcmode="lin" valueType="num">
                                      <p:cBhvr>
                                        <p:cTn id="14" dur="4000" fill="hold"/>
                                        <p:tgtEl>
                                          <p:spTgt spid="4"/>
                                        </p:tgtEl>
                                        <p:attrNameLst>
                                          <p:attrName>ppt_h</p:attrName>
                                        </p:attrNameLst>
                                      </p:cBhvr>
                                      <p:tavLst>
                                        <p:tav tm="0">
                                          <p:val>
                                            <p:fltVal val="0"/>
                                          </p:val>
                                        </p:tav>
                                        <p:tav tm="100000">
                                          <p:val>
                                            <p:strVal val="#ppt_h"/>
                                          </p:val>
                                        </p:tav>
                                      </p:tavLst>
                                    </p:anim>
                                  </p:childTnLst>
                                </p:cTn>
                              </p:par>
                              <p:par>
                                <p:cTn id="15" presetID="4"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ox(in)">
                                      <p:cBhvr>
                                        <p:cTn id="17" dur="4000"/>
                                        <p:tgtEl>
                                          <p:spTgt spid="4"/>
                                        </p:tgtEl>
                                      </p:cBhvr>
                                    </p:animEffect>
                                  </p:childTnLst>
                                </p:cTn>
                              </p:par>
                            </p:childTnLst>
                          </p:cTn>
                        </p:par>
                        <p:par>
                          <p:cTn id="18" fill="hold">
                            <p:stCondLst>
                              <p:cond delay="42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1"/>
                                          </p:val>
                                        </p:tav>
                                        <p:tav tm="100000">
                                          <p:val>
                                            <p:strVal val="#ppt_x"/>
                                          </p:val>
                                        </p:tav>
                                      </p:tavLst>
                                    </p:anim>
                                    <p:anim calcmode="lin" valueType="num">
                                      <p:cBhvr>
                                        <p:cTn id="23"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Natsumi-Hayashi-Levitating-Girl-9.jpg"/>
          <p:cNvPicPr>
            <a:picLocks noGrp="1" noChangeAspect="1"/>
          </p:cNvPicPr>
          <p:nvPr>
            <p:ph idx="1"/>
          </p:nvPr>
        </p:nvPicPr>
        <p:blipFill>
          <a:blip r:embed="rId2" cstate="print"/>
          <a:stretch>
            <a:fillRect/>
          </a:stretch>
        </p:blipFill>
        <p:spPr>
          <a:xfrm>
            <a:off x="2" y="0"/>
            <a:ext cx="9110124" cy="5715000"/>
          </a:xfrm>
        </p:spPr>
      </p:pic>
      <p:sp>
        <p:nvSpPr>
          <p:cNvPr id="5" name="4 Rectángulo"/>
          <p:cNvSpPr/>
          <p:nvPr/>
        </p:nvSpPr>
        <p:spPr>
          <a:xfrm>
            <a:off x="-1" y="0"/>
            <a:ext cx="7939720" cy="5715000"/>
          </a:xfrm>
          <a:prstGeom prst="rect">
            <a:avLst/>
          </a:prstGeom>
          <a:no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0" y="0"/>
            <a:ext cx="9144000" cy="148934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0" y="1489348"/>
            <a:ext cx="9143999" cy="144016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0" y="2929508"/>
            <a:ext cx="9144000" cy="144016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Rectángulo"/>
          <p:cNvSpPr/>
          <p:nvPr/>
        </p:nvSpPr>
        <p:spPr>
          <a:xfrm>
            <a:off x="0" y="4369668"/>
            <a:ext cx="9144000" cy="13453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CuadroTexto"/>
          <p:cNvSpPr txBox="1"/>
          <p:nvPr/>
        </p:nvSpPr>
        <p:spPr>
          <a:xfrm>
            <a:off x="899592" y="4369668"/>
            <a:ext cx="756084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Sin embargo, la teoría más común es que </a:t>
            </a:r>
            <a:r>
              <a:rPr lang="es-ES" i="1" dirty="0" err="1" smtClean="0">
                <a:effectLst>
                  <a:glow rad="101600">
                    <a:srgbClr val="C00000">
                      <a:alpha val="60000"/>
                    </a:srgbClr>
                  </a:glow>
                  <a:outerShdw blurRad="38100" dist="38100" dir="2700000" algn="tl">
                    <a:srgbClr val="000000">
                      <a:alpha val="43137"/>
                    </a:srgbClr>
                  </a:outerShdw>
                </a:effectLst>
              </a:rPr>
              <a:t>Guanahaní</a:t>
            </a:r>
            <a:r>
              <a:rPr lang="es-ES" i="1" dirty="0" smtClean="0">
                <a:effectLst>
                  <a:glow rad="101600">
                    <a:srgbClr val="C00000">
                      <a:alpha val="60000"/>
                    </a:srgbClr>
                  </a:glow>
                  <a:outerShdw blurRad="38100" dist="38100" dir="2700000" algn="tl">
                    <a:srgbClr val="000000">
                      <a:alpha val="43137"/>
                    </a:srgbClr>
                  </a:outerShdw>
                </a:effectLst>
              </a:rPr>
              <a:t> era la isla que ahora se conoce como San Salvador, se llamó Isla </a:t>
            </a:r>
            <a:r>
              <a:rPr lang="es-ES" i="1" dirty="0" err="1" smtClean="0">
                <a:effectLst>
                  <a:glow rad="101600">
                    <a:srgbClr val="C00000">
                      <a:alpha val="60000"/>
                    </a:srgbClr>
                  </a:glow>
                  <a:outerShdw blurRad="38100" dist="38100" dir="2700000" algn="tl">
                    <a:srgbClr val="000000">
                      <a:alpha val="43137"/>
                    </a:srgbClr>
                  </a:outerShdw>
                </a:effectLst>
              </a:rPr>
              <a:t>Watling</a:t>
            </a:r>
            <a:r>
              <a:rPr lang="es-ES" i="1" dirty="0" smtClean="0">
                <a:effectLst>
                  <a:glow rad="101600">
                    <a:srgbClr val="C00000">
                      <a:alpha val="60000"/>
                    </a:srgbClr>
                  </a:glow>
                  <a:outerShdw blurRad="38100" dist="38100" dir="2700000" algn="tl">
                    <a:srgbClr val="000000">
                      <a:alpha val="43137"/>
                    </a:srgbClr>
                  </a:outerShdw>
                </a:effectLst>
              </a:rPr>
              <a:t> hasta que oficialmente pasó a llamarse San Salvador en 1925 debido a su reconocimiento como lugar de culto.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8000">
        <p14:prism isContent="1" isInverted="1"/>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0"/>
                                  </p:stCondLst>
                                  <p:childTnLst>
                                    <p:animEffect transition="out" filter="diamond(out)">
                                      <p:cBhvr>
                                        <p:cTn id="6" dur="4000"/>
                                        <p:tgtEl>
                                          <p:spTgt spid="10"/>
                                        </p:tgtEl>
                                      </p:cBhvr>
                                    </p:animEffect>
                                    <p:set>
                                      <p:cBhvr>
                                        <p:cTn id="7" dur="1" fill="hold">
                                          <p:stCondLst>
                                            <p:cond delay="3999"/>
                                          </p:stCondLst>
                                        </p:cTn>
                                        <p:tgtEl>
                                          <p:spTgt spid="10"/>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4000"/>
                                        <p:tgtEl>
                                          <p:spTgt spid="11"/>
                                        </p:tgtEl>
                                      </p:cBhvr>
                                    </p:animEffect>
                                    <p:set>
                                      <p:cBhvr>
                                        <p:cTn id="10" dur="1" fill="hold">
                                          <p:stCondLst>
                                            <p:cond delay="3999"/>
                                          </p:stCondLst>
                                        </p:cTn>
                                        <p:tgtEl>
                                          <p:spTgt spid="11"/>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4000"/>
                                        <p:tgtEl>
                                          <p:spTgt spid="12"/>
                                        </p:tgtEl>
                                      </p:cBhvr>
                                    </p:animEffect>
                                    <p:set>
                                      <p:cBhvr>
                                        <p:cTn id="13" dur="1" fill="hold">
                                          <p:stCondLst>
                                            <p:cond delay="3999"/>
                                          </p:stCondLst>
                                        </p:cTn>
                                        <p:tgtEl>
                                          <p:spTgt spid="12"/>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4000"/>
                                        <p:tgtEl>
                                          <p:spTgt spid="13"/>
                                        </p:tgtEl>
                                      </p:cBhvr>
                                    </p:animEffect>
                                    <p:set>
                                      <p:cBhvr>
                                        <p:cTn id="16" dur="1" fill="hold">
                                          <p:stCondLst>
                                            <p:cond delay="3999"/>
                                          </p:stCondLst>
                                        </p:cTn>
                                        <p:tgtEl>
                                          <p:spTgt spid="13"/>
                                        </p:tgtEl>
                                        <p:attrNameLst>
                                          <p:attrName>style.visibility</p:attrName>
                                        </p:attrNameLst>
                                      </p:cBhvr>
                                      <p:to>
                                        <p:strVal val="hidden"/>
                                      </p:to>
                                    </p:set>
                                  </p:childTnLst>
                                </p:cTn>
                              </p:par>
                              <p:par>
                                <p:cTn id="17" presetID="23" presetClass="entr" presetSubtype="28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4000" fill="hold"/>
                                        <p:tgtEl>
                                          <p:spTgt spid="4"/>
                                        </p:tgtEl>
                                        <p:attrNameLst>
                                          <p:attrName>ppt_w</p:attrName>
                                        </p:attrNameLst>
                                      </p:cBhvr>
                                      <p:tavLst>
                                        <p:tav tm="0">
                                          <p:val>
                                            <p:strVal val="4/3*#ppt_w"/>
                                          </p:val>
                                        </p:tav>
                                        <p:tav tm="100000">
                                          <p:val>
                                            <p:strVal val="#ppt_w"/>
                                          </p:val>
                                        </p:tav>
                                      </p:tavLst>
                                    </p:anim>
                                    <p:anim calcmode="lin" valueType="num">
                                      <p:cBhvr>
                                        <p:cTn id="20" dur="4000" fill="hold"/>
                                        <p:tgtEl>
                                          <p:spTgt spid="4"/>
                                        </p:tgtEl>
                                        <p:attrNameLst>
                                          <p:attrName>ppt_h</p:attrName>
                                        </p:attrNameLst>
                                      </p:cBhvr>
                                      <p:tavLst>
                                        <p:tav tm="0">
                                          <p:val>
                                            <p:strVal val="4/3*#ppt_h"/>
                                          </p:val>
                                        </p:tav>
                                        <p:tav tm="100000">
                                          <p:val>
                                            <p:strVal val="#ppt_h"/>
                                          </p:val>
                                        </p:tav>
                                      </p:tavLst>
                                    </p:anim>
                                  </p:childTnLst>
                                </p:cTn>
                              </p:par>
                              <p:par>
                                <p:cTn id="21" presetID="5" presetClass="entr" presetSubtype="10" fill="hold" nodeType="with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checkerboard(across)">
                                      <p:cBhvr>
                                        <p:cTn id="23" dur="4000"/>
                                        <p:tgtEl>
                                          <p:spTgt spid="5"/>
                                        </p:tgtEl>
                                      </p:cBhvr>
                                    </p:animEffect>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315302284_5bb5f5e422_z.jpg"/>
          <p:cNvPicPr>
            <a:picLocks noChangeAspect="1"/>
          </p:cNvPicPr>
          <p:nvPr/>
        </p:nvPicPr>
        <p:blipFill>
          <a:blip r:embed="rId2" cstate="print"/>
          <a:stretch>
            <a:fillRect/>
          </a:stretch>
        </p:blipFill>
        <p:spPr bwMode="auto">
          <a:xfrm>
            <a:off x="0" y="-238844"/>
            <a:ext cx="9144000" cy="6192688"/>
          </a:xfrm>
          <a:prstGeom prst="rect">
            <a:avLst/>
          </a:prstGeom>
          <a:noFill/>
          <a:ln w="9525">
            <a:noFill/>
            <a:miter lim="800000"/>
            <a:headEnd/>
            <a:tailEnd/>
          </a:ln>
        </p:spPr>
      </p:pic>
      <p:sp>
        <p:nvSpPr>
          <p:cNvPr id="7" name="6 Rectángulo"/>
          <p:cNvSpPr/>
          <p:nvPr/>
        </p:nvSpPr>
        <p:spPr>
          <a:xfrm>
            <a:off x="0" y="0"/>
            <a:ext cx="9144000" cy="5715000"/>
          </a:xfrm>
          <a:prstGeom prst="rect">
            <a:avLst/>
          </a:prstGeom>
          <a:solidFill>
            <a:schemeClr val="tx1">
              <a:alpha val="6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0"/>
            <a:ext cx="9144000" cy="5715000"/>
          </a:xfrm>
          <a:prstGeom prst="rect">
            <a:avLst/>
          </a:prstGeom>
          <a:solidFill>
            <a:schemeClr val="tx1">
              <a:lumMod val="85000"/>
              <a:alpha val="6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611560" y="4081636"/>
            <a:ext cx="7992888"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 confusión sobre la identidad de </a:t>
            </a:r>
            <a:r>
              <a:rPr lang="es-ES" i="1" dirty="0" err="1" smtClean="0">
                <a:effectLst>
                  <a:glow rad="101600">
                    <a:srgbClr val="C00000">
                      <a:alpha val="60000"/>
                    </a:srgbClr>
                  </a:glow>
                  <a:outerShdw blurRad="38100" dist="38100" dir="2700000" algn="tl">
                    <a:srgbClr val="000000">
                      <a:alpha val="43137"/>
                    </a:srgbClr>
                  </a:outerShdw>
                </a:effectLst>
              </a:rPr>
              <a:t>Guanahaní</a:t>
            </a:r>
            <a:r>
              <a:rPr lang="es-ES" i="1" dirty="0" smtClean="0">
                <a:effectLst>
                  <a:glow rad="101600">
                    <a:srgbClr val="C00000">
                      <a:alpha val="60000"/>
                    </a:srgbClr>
                  </a:glow>
                  <a:outerShdw blurRad="38100" dist="38100" dir="2700000" algn="tl">
                    <a:srgbClr val="000000">
                      <a:alpha val="43137"/>
                    </a:srgbClr>
                  </a:outerShdw>
                </a:effectLst>
              </a:rPr>
              <a:t> se deriva principalmente de la descripción que hace Cristóbal Colón de la isla en su diario, describiendo a </a:t>
            </a:r>
            <a:r>
              <a:rPr lang="es-ES" i="1" dirty="0" err="1" smtClean="0">
                <a:effectLst>
                  <a:glow rad="101600">
                    <a:srgbClr val="C00000">
                      <a:alpha val="60000"/>
                    </a:srgbClr>
                  </a:glow>
                  <a:outerShdw blurRad="38100" dist="38100" dir="2700000" algn="tl">
                    <a:srgbClr val="000000">
                      <a:alpha val="43137"/>
                    </a:srgbClr>
                  </a:outerShdw>
                </a:effectLst>
              </a:rPr>
              <a:t>Guanahaní</a:t>
            </a:r>
            <a:r>
              <a:rPr lang="es-ES" i="1" dirty="0" smtClean="0">
                <a:effectLst>
                  <a:glow rad="101600">
                    <a:srgbClr val="C00000">
                      <a:alpha val="60000"/>
                    </a:srgbClr>
                  </a:glow>
                  <a:outerShdw blurRad="38100" dist="38100" dir="2700000" algn="tl">
                    <a:srgbClr val="000000">
                      <a:alpha val="43137"/>
                    </a:srgbClr>
                  </a:outerShdw>
                </a:effectLst>
              </a:rPr>
              <a:t> con «árboles muy verdes, muchos estanques y frutas de todo tipo». Lo que Colón no puede saber es que esto se puede decir de un gran número de islas de la región.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7000">
        <p14:prism dir="r" isContent="1" isInverted="1"/>
      </p:transition>
    </mc:Choice>
    <mc:Fallback xmlns="">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500"/>
                                        <p:tgtEl>
                                          <p:spTgt spid="8"/>
                                        </p:tgtEl>
                                      </p:cBhvr>
                                    </p:animEffect>
                                    <p:set>
                                      <p:cBhvr>
                                        <p:cTn id="7" dur="1" fill="hold">
                                          <p:stCondLst>
                                            <p:cond delay="3499"/>
                                          </p:stCondLst>
                                        </p:cTn>
                                        <p:tgtEl>
                                          <p:spTgt spid="8"/>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4000"/>
                                        <p:tgtEl>
                                          <p:spTgt spid="7"/>
                                        </p:tgtEl>
                                      </p:cBhvr>
                                    </p:animEffect>
                                    <p:set>
                                      <p:cBhvr>
                                        <p:cTn id="10" dur="1" fill="hold">
                                          <p:stCondLst>
                                            <p:cond delay="3999"/>
                                          </p:stCondLst>
                                        </p:cTn>
                                        <p:tgtEl>
                                          <p:spTgt spid="7"/>
                                        </p:tgtEl>
                                        <p:attrNameLst>
                                          <p:attrName>style.visibility</p:attrName>
                                        </p:attrNameLst>
                                      </p:cBhvr>
                                      <p:to>
                                        <p:strVal val="hidden"/>
                                      </p:to>
                                    </p:set>
                                  </p:childTnLst>
                                </p:cTn>
                              </p:par>
                              <p:par>
                                <p:cTn id="11" presetID="3"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linds(horizontal)">
                                      <p:cBhvr>
                                        <p:cTn id="13" dur="4000"/>
                                        <p:tgtEl>
                                          <p:spTgt spid="4"/>
                                        </p:tgtEl>
                                      </p:cBhvr>
                                    </p:animEffect>
                                  </p:childTnLst>
                                </p:cTn>
                              </p:par>
                              <p:par>
                                <p:cTn id="14" presetID="23" presetClass="entr" presetSubtype="16"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4000" fill="hold"/>
                                        <p:tgtEl>
                                          <p:spTgt spid="4"/>
                                        </p:tgtEl>
                                        <p:attrNameLst>
                                          <p:attrName>ppt_w</p:attrName>
                                        </p:attrNameLst>
                                      </p:cBhvr>
                                      <p:tavLst>
                                        <p:tav tm="0">
                                          <p:val>
                                            <p:fltVal val="0"/>
                                          </p:val>
                                        </p:tav>
                                        <p:tav tm="100000">
                                          <p:val>
                                            <p:strVal val="#ppt_w"/>
                                          </p:val>
                                        </p:tav>
                                      </p:tavLst>
                                    </p:anim>
                                    <p:anim calcmode="lin" valueType="num">
                                      <p:cBhvr>
                                        <p:cTn id="17" dur="4000" fill="hold"/>
                                        <p:tgtEl>
                                          <p:spTgt spid="4"/>
                                        </p:tgtEl>
                                        <p:attrNameLst>
                                          <p:attrName>ppt_h</p:attrName>
                                        </p:attrNameLst>
                                      </p:cBhvr>
                                      <p:tavLst>
                                        <p:tav tm="0">
                                          <p:val>
                                            <p:fltVal val="0"/>
                                          </p:val>
                                        </p:tav>
                                        <p:tav tm="100000">
                                          <p:val>
                                            <p:strVal val="#ppt_h"/>
                                          </p:val>
                                        </p:tav>
                                      </p:tavLst>
                                    </p:anim>
                                  </p:childTnLst>
                                </p:cTn>
                              </p:par>
                              <p:par>
                                <p:cTn id="18" presetID="4" presetClass="entr" presetSubtype="3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box(out)">
                                      <p:cBhvr>
                                        <p:cTn id="20" dur="4000"/>
                                        <p:tgtEl>
                                          <p:spTgt spid="4"/>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gt6yh.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Rectángulo"/>
          <p:cNvSpPr/>
          <p:nvPr/>
        </p:nvSpPr>
        <p:spPr>
          <a:xfrm flipH="1">
            <a:off x="6858000" y="-25193"/>
            <a:ext cx="2286000" cy="574019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9" name="8 Imagen" descr="fgt6yh.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95536" y="4081636"/>
            <a:ext cx="8568952"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Antes de 1492, las Américas estaban gobernadas por tribus indígenas, siendo las más importantes los aztecas y los incas. La comunidad indígena más grande en el área conocida hoy como México fue el Imperio Azteca. La capital era </a:t>
            </a:r>
            <a:r>
              <a:rPr lang="es-ES" i="1" dirty="0" err="1" smtClean="0">
                <a:effectLst>
                  <a:glow rad="101600">
                    <a:srgbClr val="C00000">
                      <a:alpha val="60000"/>
                    </a:srgbClr>
                  </a:glow>
                  <a:outerShdw blurRad="38100" dist="38100" dir="2700000" algn="tl">
                    <a:srgbClr val="000000">
                      <a:alpha val="43137"/>
                    </a:srgbClr>
                  </a:outerShdw>
                </a:effectLst>
              </a:rPr>
              <a:t>Tenochtitlan</a:t>
            </a:r>
            <a:r>
              <a:rPr lang="es-ES" i="1" dirty="0" smtClean="0">
                <a:effectLst>
                  <a:glow rad="101600">
                    <a:srgbClr val="C00000">
                      <a:alpha val="60000"/>
                    </a:srgbClr>
                  </a:glow>
                  <a:outerShdw blurRad="38100" dist="38100" dir="2700000" algn="tl">
                    <a:srgbClr val="000000">
                      <a:alpha val="43137"/>
                    </a:srgbClr>
                  </a:outerShdw>
                </a:effectLst>
              </a:rPr>
              <a:t>, una ciudad en medio del lago Texcoco, y el gobernante azteca en el momento de la conquista española era Moctezuma.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40000">
        <p14:window dir="vert"/>
      </p:transition>
    </mc:Choice>
    <mc:Fallback xmlns="">
      <p:transition spd="slow" advTm="4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0"/>
                                  </p:stCondLst>
                                  <p:childTnLst>
                                    <p:animEffect transition="out" filter="diamond(in)">
                                      <p:cBhvr>
                                        <p:cTn id="6" dur="3000"/>
                                        <p:tgtEl>
                                          <p:spTgt spid="9"/>
                                        </p:tgtEl>
                                      </p:cBhvr>
                                    </p:animEffect>
                                    <p:set>
                                      <p:cBhvr>
                                        <p:cTn id="7" dur="1" fill="hold">
                                          <p:stCondLst>
                                            <p:cond delay="2999"/>
                                          </p:stCondLst>
                                        </p:cTn>
                                        <p:tgtEl>
                                          <p:spTgt spid="9"/>
                                        </p:tgtEl>
                                        <p:attrNameLst>
                                          <p:attrName>style.visibility</p:attrName>
                                        </p:attrNameLst>
                                      </p:cBhvr>
                                      <p:to>
                                        <p:strVal val="hidden"/>
                                      </p:to>
                                    </p:set>
                                  </p:childTnLst>
                                </p:cTn>
                              </p:par>
                              <p:par>
                                <p:cTn id="8" presetID="2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500" fill="hold"/>
                                        <p:tgtEl>
                                          <p:spTgt spid="4"/>
                                        </p:tgtEl>
                                        <p:attrNameLst>
                                          <p:attrName>ppt_w</p:attrName>
                                        </p:attrNameLst>
                                      </p:cBhvr>
                                      <p:tavLst>
                                        <p:tav tm="0">
                                          <p:val>
                                            <p:fltVal val="0"/>
                                          </p:val>
                                        </p:tav>
                                        <p:tav tm="100000">
                                          <p:val>
                                            <p:strVal val="#ppt_w"/>
                                          </p:val>
                                        </p:tav>
                                      </p:tavLst>
                                    </p:anim>
                                    <p:anim calcmode="lin" valueType="num">
                                      <p:cBhvr>
                                        <p:cTn id="11" dur="4500" fill="hold"/>
                                        <p:tgtEl>
                                          <p:spTgt spid="4"/>
                                        </p:tgtEl>
                                        <p:attrNameLst>
                                          <p:attrName>ppt_h</p:attrName>
                                        </p:attrNameLst>
                                      </p:cBhvr>
                                      <p:tavLst>
                                        <p:tav tm="0">
                                          <p:val>
                                            <p:fltVal val="0"/>
                                          </p:val>
                                        </p:tav>
                                        <p:tav tm="100000">
                                          <p:val>
                                            <p:strVal val="#ppt_h"/>
                                          </p:val>
                                        </p:tav>
                                      </p:tavLst>
                                    </p:anim>
                                  </p:childTnLst>
                                </p:cTn>
                              </p:par>
                              <p:par>
                                <p:cTn id="12" presetID="16" presetClass="entr" presetSubtype="37"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outVertical)">
                                      <p:cBhvr>
                                        <p:cTn id="14" dur="4500"/>
                                        <p:tgtEl>
                                          <p:spTgt spid="4"/>
                                        </p:tgtEl>
                                      </p:cBhvr>
                                    </p:animEffec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4500" fill="hold"/>
                                        <p:tgtEl>
                                          <p:spTgt spid="4"/>
                                        </p:tgtEl>
                                        <p:attrNameLst>
                                          <p:attrName>ppt_w</p:attrName>
                                        </p:attrNameLst>
                                      </p:cBhvr>
                                      <p:tavLst>
                                        <p:tav tm="0">
                                          <p:val>
                                            <p:fltVal val="0"/>
                                          </p:val>
                                        </p:tav>
                                        <p:tav tm="100000">
                                          <p:val>
                                            <p:strVal val="#ppt_w"/>
                                          </p:val>
                                        </p:tav>
                                      </p:tavLst>
                                    </p:anim>
                                    <p:anim calcmode="lin" valueType="num">
                                      <p:cBhvr>
                                        <p:cTn id="18" dur="4500" fill="hold"/>
                                        <p:tgtEl>
                                          <p:spTgt spid="4"/>
                                        </p:tgtEl>
                                        <p:attrNameLst>
                                          <p:attrName>ppt_h</p:attrName>
                                        </p:attrNameLst>
                                      </p:cBhvr>
                                      <p:tavLst>
                                        <p:tav tm="0">
                                          <p:val>
                                            <p:strVal val="#ppt_h"/>
                                          </p:val>
                                        </p:tav>
                                        <p:tav tm="100000">
                                          <p:val>
                                            <p:strVal val="#ppt_h"/>
                                          </p:val>
                                        </p:tav>
                                      </p:tavLst>
                                    </p:anim>
                                  </p:childTnLst>
                                </p:cTn>
                              </p:par>
                            </p:childTnLst>
                          </p:cTn>
                        </p:par>
                        <p:par>
                          <p:cTn id="19" fill="hold">
                            <p:stCondLst>
                              <p:cond delay="45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curves-caras-ionut.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curves-caras-ionut.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755576" y="4657700"/>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aztecas eran la tribu más poderosa de esta región e incorporaron tribus más pequeñas a su imperio a través de la guerra, incluidos los tlaxcaltecas y los mixtecos.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3000">
        <p14:window/>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4000"/>
                                        <p:tgtEl>
                                          <p:spTgt spid="4"/>
                                        </p:tgtEl>
                                      </p:cBhvr>
                                    </p:animEffect>
                                  </p:childTnLst>
                                </p:cTn>
                              </p:par>
                              <p:par>
                                <p:cTn id="8" presetID="23" presetClass="entr" presetSubtype="288"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4000" fill="hold"/>
                                        <p:tgtEl>
                                          <p:spTgt spid="4"/>
                                        </p:tgtEl>
                                        <p:attrNameLst>
                                          <p:attrName>ppt_w</p:attrName>
                                        </p:attrNameLst>
                                      </p:cBhvr>
                                      <p:tavLst>
                                        <p:tav tm="0">
                                          <p:val>
                                            <p:strVal val="4/3*#ppt_w"/>
                                          </p:val>
                                        </p:tav>
                                        <p:tav tm="100000">
                                          <p:val>
                                            <p:strVal val="#ppt_w"/>
                                          </p:val>
                                        </p:tav>
                                      </p:tavLst>
                                    </p:anim>
                                    <p:anim calcmode="lin" valueType="num">
                                      <p:cBhvr>
                                        <p:cTn id="11" dur="4000" fill="hold"/>
                                        <p:tgtEl>
                                          <p:spTgt spid="4"/>
                                        </p:tgtEl>
                                        <p:attrNameLst>
                                          <p:attrName>ppt_h</p:attrName>
                                        </p:attrNameLst>
                                      </p:cBhvr>
                                      <p:tavLst>
                                        <p:tav tm="0">
                                          <p:val>
                                            <p:strVal val="4/3*#ppt_h"/>
                                          </p:val>
                                        </p:tav>
                                        <p:tav tm="100000">
                                          <p:val>
                                            <p:strVal val="#ppt_h"/>
                                          </p:val>
                                        </p:tav>
                                      </p:tavLst>
                                    </p:anim>
                                  </p:childTnLst>
                                </p:cTn>
                              </p:par>
                              <p:par>
                                <p:cTn id="12" presetID="21" presetClass="entr" presetSubtype="8"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heel(8)">
                                      <p:cBhvr>
                                        <p:cTn id="14" dur="4000"/>
                                        <p:tgtEl>
                                          <p:spTgt spid="6"/>
                                        </p:tgtEl>
                                      </p:cBhvr>
                                    </p:animEffect>
                                  </p:childTnLst>
                                </p:cTn>
                              </p:par>
                              <p:par>
                                <p:cTn id="15" presetID="23" presetClass="entr" presetSubtype="288"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4000" fill="hold"/>
                                        <p:tgtEl>
                                          <p:spTgt spid="6"/>
                                        </p:tgtEl>
                                        <p:attrNameLst>
                                          <p:attrName>ppt_w</p:attrName>
                                        </p:attrNameLst>
                                      </p:cBhvr>
                                      <p:tavLst>
                                        <p:tav tm="0">
                                          <p:val>
                                            <p:strVal val="4/3*#ppt_w"/>
                                          </p:val>
                                        </p:tav>
                                        <p:tav tm="100000">
                                          <p:val>
                                            <p:strVal val="#ppt_w"/>
                                          </p:val>
                                        </p:tav>
                                      </p:tavLst>
                                    </p:anim>
                                    <p:anim calcmode="lin" valueType="num">
                                      <p:cBhvr>
                                        <p:cTn id="18" dur="4000" fill="hold"/>
                                        <p:tgtEl>
                                          <p:spTgt spid="6"/>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ágenes-montajes-y-fotomanipulaciones-digitales-de-Caras-Ionut-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5" name="4 Imagen" descr="imágenes-montajes-y-fotomanipulaciones-digitales-de-Caras-Ionut-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6" name="5 Imagen" descr="imágenes-montajes-y-fotomanipulaciones-digitales-de-Caras-Ionut-4.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7" name="6 CuadroTexto"/>
          <p:cNvSpPr txBox="1"/>
          <p:nvPr/>
        </p:nvSpPr>
        <p:spPr>
          <a:xfrm>
            <a:off x="827584" y="4657700"/>
            <a:ext cx="7200800"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Estas sociedades conquistadas tenían que pagar un tributo, un impuesto, a los aztecas, que a menudo suponía una gran carga para estas pequeñas tribus.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2000">
        <p14:prism isContent="1"/>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4000" fill="hold"/>
                                        <p:tgtEl>
                                          <p:spTgt spid="6"/>
                                        </p:tgtEl>
                                        <p:attrNameLst>
                                          <p:attrName>ppt_w</p:attrName>
                                        </p:attrNameLst>
                                      </p:cBhvr>
                                      <p:tavLst>
                                        <p:tav tm="0">
                                          <p:val>
                                            <p:strVal val="4/3*#ppt_w"/>
                                          </p:val>
                                        </p:tav>
                                        <p:tav tm="100000">
                                          <p:val>
                                            <p:strVal val="#ppt_w"/>
                                          </p:val>
                                        </p:tav>
                                      </p:tavLst>
                                    </p:anim>
                                    <p:anim calcmode="lin" valueType="num">
                                      <p:cBhvr>
                                        <p:cTn id="8" dur="4000" fill="hold"/>
                                        <p:tgtEl>
                                          <p:spTgt spid="6"/>
                                        </p:tgtEl>
                                        <p:attrNameLst>
                                          <p:attrName>ppt_h</p:attrName>
                                        </p:attrNameLst>
                                      </p:cBhvr>
                                      <p:tavLst>
                                        <p:tav tm="0">
                                          <p:val>
                                            <p:strVal val="4/3*#ppt_h"/>
                                          </p:val>
                                        </p:tav>
                                        <p:tav tm="100000">
                                          <p:val>
                                            <p:strVal val="#ppt_h"/>
                                          </p:val>
                                        </p:tav>
                                      </p:tavLst>
                                    </p:anim>
                                  </p:childTnLst>
                                </p:cTn>
                              </p:par>
                              <p:par>
                                <p:cTn id="9" presetID="4" presetClass="entr" presetSubtype="16"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box(in)">
                                      <p:cBhvr>
                                        <p:cTn id="11" dur="4000"/>
                                        <p:tgtEl>
                                          <p:spTgt spid="6"/>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4000"/>
                                        <p:tgtEl>
                                          <p:spTgt spid="5"/>
                                        </p:tgtEl>
                                      </p:cBhvr>
                                    </p:animEffect>
                                  </p:childTnLst>
                                </p:cTn>
                              </p:par>
                              <p:par>
                                <p:cTn id="19" presetID="23" presetClass="entr" presetSubtype="288" fill="hold"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4000" fill="hold"/>
                                        <p:tgtEl>
                                          <p:spTgt spid="4"/>
                                        </p:tgtEl>
                                        <p:attrNameLst>
                                          <p:attrName>ppt_w</p:attrName>
                                        </p:attrNameLst>
                                      </p:cBhvr>
                                      <p:tavLst>
                                        <p:tav tm="0">
                                          <p:val>
                                            <p:strVal val="4/3*#ppt_w"/>
                                          </p:val>
                                        </p:tav>
                                        <p:tav tm="100000">
                                          <p:val>
                                            <p:strVal val="#ppt_w"/>
                                          </p:val>
                                        </p:tav>
                                      </p:tavLst>
                                    </p:anim>
                                    <p:anim calcmode="lin" valueType="num">
                                      <p:cBhvr>
                                        <p:cTn id="22" dur="4000" fill="hold"/>
                                        <p:tgtEl>
                                          <p:spTgt spid="4"/>
                                        </p:tgtEl>
                                        <p:attrNameLst>
                                          <p:attrName>ppt_h</p:attrName>
                                        </p:attrNameLst>
                                      </p:cBhvr>
                                      <p:tavLst>
                                        <p:tav tm="0">
                                          <p:val>
                                            <p:strVal val="4/3*#ppt_h"/>
                                          </p:val>
                                        </p:tav>
                                        <p:tav tm="100000">
                                          <p:val>
                                            <p:strVal val="#ppt_h"/>
                                          </p:val>
                                        </p:tav>
                                      </p:tavLst>
                                    </p:anim>
                                  </p:childTnLst>
                                </p:cTn>
                              </p:par>
                              <p:par>
                                <p:cTn id="23" presetID="21" presetClass="entr" presetSubtype="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wheel(8)">
                                      <p:cBhvr>
                                        <p:cTn id="25" dur="4000"/>
                                        <p:tgtEl>
                                          <p:spTgt spid="4"/>
                                        </p:tgtEl>
                                      </p:cBhvr>
                                    </p:animEffect>
                                  </p:childTnLst>
                                </p:cTn>
                              </p:par>
                            </p:childTnLst>
                          </p:cTn>
                        </p:par>
                        <p:par>
                          <p:cTn id="26" fill="hold">
                            <p:stCondLst>
                              <p:cond delay="4000"/>
                            </p:stCondLst>
                            <p:childTnLst>
                              <p:par>
                                <p:cTn id="27" presetID="40" presetClass="entr" presetSubtype="0" fill="hold" grpId="0" nodeType="afterEffect">
                                  <p:stCondLst>
                                    <p:cond delay="0"/>
                                  </p:stCondLst>
                                  <p:iterate type="lt">
                                    <p:tmPct val="10000"/>
                                  </p:iterate>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1"/>
                                          </p:val>
                                        </p:tav>
                                        <p:tav tm="100000">
                                          <p:val>
                                            <p:strVal val="#ppt_x"/>
                                          </p:val>
                                        </p:tav>
                                      </p:tavLst>
                                    </p:anim>
                                    <p:anim calcmode="lin" valueType="num">
                                      <p:cBhvr>
                                        <p:cTn id="31"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ágenes-montajes-y-fotomanipulaciones-digitales-de-Caras-Ionut-3.jpg"/>
          <p:cNvPicPr>
            <a:picLocks noChangeAspect="1"/>
          </p:cNvPicPr>
          <p:nvPr/>
        </p:nvPicPr>
        <p:blipFill>
          <a:blip r:embed="rId2" cstate="print"/>
          <a:stretch>
            <a:fillRect/>
          </a:stretch>
        </p:blipFill>
        <p:spPr bwMode="auto">
          <a:xfrm>
            <a:off x="0" y="-166836"/>
            <a:ext cx="9143999" cy="6264696"/>
          </a:xfrm>
          <a:prstGeom prst="rect">
            <a:avLst/>
          </a:prstGeom>
          <a:noFill/>
          <a:ln w="9525">
            <a:noFill/>
            <a:miter lim="800000"/>
            <a:headEnd/>
            <a:tailEnd/>
          </a:ln>
        </p:spPr>
      </p:pic>
      <p:pic>
        <p:nvPicPr>
          <p:cNvPr id="5" name="4 Imagen" descr="imágenes-montajes-y-fotomanipulaciones-digitales-de-Caras-Ionut-3.jpg"/>
          <p:cNvPicPr>
            <a:picLocks noChangeAspect="1"/>
          </p:cNvPicPr>
          <p:nvPr/>
        </p:nvPicPr>
        <p:blipFill>
          <a:blip r:embed="rId2" cstate="print"/>
          <a:stretch>
            <a:fillRect/>
          </a:stretch>
        </p:blipFill>
        <p:spPr bwMode="auto">
          <a:xfrm>
            <a:off x="0" y="-166836"/>
            <a:ext cx="9143999" cy="6264696"/>
          </a:xfrm>
          <a:prstGeom prst="rect">
            <a:avLst/>
          </a:prstGeom>
          <a:noFill/>
          <a:ln w="9525">
            <a:noFill/>
            <a:miter lim="800000"/>
            <a:headEnd/>
            <a:tailEnd/>
          </a:ln>
        </p:spPr>
      </p:pic>
      <p:sp>
        <p:nvSpPr>
          <p:cNvPr id="6" name="5 CuadroTexto"/>
          <p:cNvSpPr txBox="1"/>
          <p:nvPr/>
        </p:nvSpPr>
        <p:spPr>
          <a:xfrm>
            <a:off x="251520" y="4514671"/>
            <a:ext cx="871296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Incas trabajan de manera similar. Su bastión era la región ahora conocida como Perú, y su capital era Cusco. También incorporaron tribus menos poderosas a su imperio, pero lo hicieron a través de la negociación y la intimidación en lugar de la guerra.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0000">
        <p14:prism dir="r" isContent="1"/>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8" presetClass="entr" presetSubtype="32"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diamond(out)">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p:cTn id="14" dur="4000" fill="hold"/>
                                        <p:tgtEl>
                                          <p:spTgt spid="5"/>
                                        </p:tgtEl>
                                        <p:attrNameLst>
                                          <p:attrName>ppt_w</p:attrName>
                                        </p:attrNameLst>
                                      </p:cBhvr>
                                      <p:tavLst>
                                        <p:tav tm="0">
                                          <p:val>
                                            <p:strVal val="4/3*#ppt_w"/>
                                          </p:val>
                                        </p:tav>
                                        <p:tav tm="100000">
                                          <p:val>
                                            <p:strVal val="#ppt_w"/>
                                          </p:val>
                                        </p:tav>
                                      </p:tavLst>
                                    </p:anim>
                                    <p:anim calcmode="lin" valueType="num">
                                      <p:cBhvr>
                                        <p:cTn id="15" dur="4000" fill="hold"/>
                                        <p:tgtEl>
                                          <p:spTgt spid="5"/>
                                        </p:tgtEl>
                                        <p:attrNameLst>
                                          <p:attrName>ppt_h</p:attrName>
                                        </p:attrNameLst>
                                      </p:cBhvr>
                                      <p:tavLst>
                                        <p:tav tm="0">
                                          <p:val>
                                            <p:strVal val="4/3*#ppt_h"/>
                                          </p:val>
                                        </p:tav>
                                        <p:tav tm="100000">
                                          <p:val>
                                            <p:strVal val="#ppt_h"/>
                                          </p:val>
                                        </p:tav>
                                      </p:tavLst>
                                    </p:anim>
                                  </p:childTnLst>
                                </p:cTn>
                              </p:par>
                              <p:par>
                                <p:cTn id="16" presetID="5" presetClass="entr" presetSubtype="10"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checkerboard(across)">
                                      <p:cBhvr>
                                        <p:cTn id="18" dur="4000"/>
                                        <p:tgtEl>
                                          <p:spTgt spid="5"/>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imágenes-montajes-y-fotomanipulaciones-digitales-de-Caras-Ionut-10.jpg"/>
          <p:cNvPicPr>
            <a:picLocks noChangeAspect="1"/>
          </p:cNvPicPr>
          <p:nvPr/>
        </p:nvPicPr>
        <p:blipFill>
          <a:blip r:embed="rId2" cstate="print"/>
          <a:stretch>
            <a:fillRect/>
          </a:stretch>
        </p:blipFill>
        <p:spPr bwMode="auto">
          <a:xfrm>
            <a:off x="1" y="1"/>
            <a:ext cx="9144000" cy="5714998"/>
          </a:xfrm>
          <a:prstGeom prst="rect">
            <a:avLst/>
          </a:prstGeom>
          <a:noFill/>
          <a:ln w="9525">
            <a:noFill/>
            <a:miter lim="800000"/>
            <a:headEnd/>
            <a:tailEnd/>
          </a:ln>
        </p:spPr>
      </p:pic>
      <p:pic>
        <p:nvPicPr>
          <p:cNvPr id="5" name="4 Imagen" descr="imágenes-montajes-y-fotomanipulaciones-digitales-de-Caras-Ionut-10.jpg"/>
          <p:cNvPicPr>
            <a:picLocks noChangeAspect="1"/>
          </p:cNvPicPr>
          <p:nvPr/>
        </p:nvPicPr>
        <p:blipFill>
          <a:blip r:embed="rId2" cstate="print"/>
          <a:stretch>
            <a:fillRect/>
          </a:stretch>
        </p:blipFill>
        <p:spPr bwMode="auto">
          <a:xfrm>
            <a:off x="0" y="0"/>
            <a:ext cx="9144003" cy="5715000"/>
          </a:xfrm>
          <a:prstGeom prst="rect">
            <a:avLst/>
          </a:prstGeom>
          <a:noFill/>
          <a:ln w="9525">
            <a:noFill/>
            <a:miter lim="800000"/>
            <a:headEnd/>
            <a:tailEnd/>
          </a:ln>
        </p:spPr>
      </p:pic>
      <p:sp>
        <p:nvSpPr>
          <p:cNvPr id="6" name="5 CuadroTexto"/>
          <p:cNvSpPr txBox="1"/>
          <p:nvPr/>
        </p:nvSpPr>
        <p:spPr>
          <a:xfrm>
            <a:off x="467544" y="4369668"/>
            <a:ext cx="8136904"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Sin embargo, la vida entre estas tribus no estuvo exenta de violencia y guerra antes de la llegada de los españoles, cuyas tribus a menudo se enfrentaban entre sí y algunas tribus más pequeñas cooperaron con los españoles para derribar los imperios azteca e inca.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2000">
        <p14:conveyor dir="l"/>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272" fill="hold" nodeType="withEffect">
                                  <p:stCondLst>
                                    <p:cond delay="0"/>
                                  </p:stCondLst>
                                  <p:childTnLst>
                                    <p:anim calcmode="lin" valueType="num">
                                      <p:cBhvr>
                                        <p:cTn id="6" dur="4000"/>
                                        <p:tgtEl>
                                          <p:spTgt spid="5"/>
                                        </p:tgtEl>
                                        <p:attrNameLst>
                                          <p:attrName>ppt_w</p:attrName>
                                        </p:attrNameLst>
                                      </p:cBhvr>
                                      <p:tavLst>
                                        <p:tav tm="0">
                                          <p:val>
                                            <p:strVal val="ppt_w"/>
                                          </p:val>
                                        </p:tav>
                                        <p:tav tm="100000">
                                          <p:val>
                                            <p:strVal val="4/3*ppt_w"/>
                                          </p:val>
                                        </p:tav>
                                      </p:tavLst>
                                    </p:anim>
                                    <p:anim calcmode="lin" valueType="num">
                                      <p:cBhvr>
                                        <p:cTn id="7" dur="4000"/>
                                        <p:tgtEl>
                                          <p:spTgt spid="5"/>
                                        </p:tgtEl>
                                        <p:attrNameLst>
                                          <p:attrName>ppt_h</p:attrName>
                                        </p:attrNameLst>
                                      </p:cBhvr>
                                      <p:tavLst>
                                        <p:tav tm="0">
                                          <p:val>
                                            <p:strVal val="ppt_h"/>
                                          </p:val>
                                        </p:tav>
                                        <p:tav tm="100000">
                                          <p:val>
                                            <p:strVal val="4/3*ppt_h"/>
                                          </p:val>
                                        </p:tav>
                                      </p:tavLst>
                                    </p:anim>
                                    <p:set>
                                      <p:cBhvr>
                                        <p:cTn id="8" dur="1" fill="hold">
                                          <p:stCondLst>
                                            <p:cond delay="3999"/>
                                          </p:stCondLst>
                                        </p:cTn>
                                        <p:tgtEl>
                                          <p:spTgt spid="5"/>
                                        </p:tgtEl>
                                        <p:attrNameLst>
                                          <p:attrName>style.visibility</p:attrName>
                                        </p:attrNameLst>
                                      </p:cBhvr>
                                      <p:to>
                                        <p:strVal val="hidden"/>
                                      </p:to>
                                    </p:set>
                                  </p:childTnLst>
                                </p:cTn>
                              </p:par>
                              <p:par>
                                <p:cTn id="9" presetID="5" presetClass="exit" presetSubtype="5" fill="hold" nodeType="withEffect">
                                  <p:stCondLst>
                                    <p:cond delay="0"/>
                                  </p:stCondLst>
                                  <p:childTnLst>
                                    <p:animEffect transition="out" filter="checkerboard(down)">
                                      <p:cBhvr>
                                        <p:cTn id="10" dur="4000"/>
                                        <p:tgtEl>
                                          <p:spTgt spid="5"/>
                                        </p:tgtEl>
                                      </p:cBhvr>
                                    </p:animEffect>
                                    <p:set>
                                      <p:cBhvr>
                                        <p:cTn id="11" dur="1" fill="hold">
                                          <p:stCondLst>
                                            <p:cond delay="3999"/>
                                          </p:stCondLst>
                                        </p:cTn>
                                        <p:tgtEl>
                                          <p:spTgt spid="5"/>
                                        </p:tgtEl>
                                        <p:attrNameLst>
                                          <p:attrName>style.visibility</p:attrName>
                                        </p:attrNameLst>
                                      </p:cBhvr>
                                      <p:to>
                                        <p:strVal val="hidden"/>
                                      </p:to>
                                    </p:set>
                                  </p:childTnLst>
                                </p:cTn>
                              </p:par>
                              <p:par>
                                <p:cTn id="12" presetID="23" presetClass="entr" presetSubtype="288"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4000" fill="hold"/>
                                        <p:tgtEl>
                                          <p:spTgt spid="4"/>
                                        </p:tgtEl>
                                        <p:attrNameLst>
                                          <p:attrName>ppt_w</p:attrName>
                                        </p:attrNameLst>
                                      </p:cBhvr>
                                      <p:tavLst>
                                        <p:tav tm="0">
                                          <p:val>
                                            <p:strVal val="4/3*#ppt_w"/>
                                          </p:val>
                                        </p:tav>
                                        <p:tav tm="100000">
                                          <p:val>
                                            <p:strVal val="#ppt_w"/>
                                          </p:val>
                                        </p:tav>
                                      </p:tavLst>
                                    </p:anim>
                                    <p:anim calcmode="lin" valueType="num">
                                      <p:cBhvr>
                                        <p:cTn id="15" dur="4000" fill="hold"/>
                                        <p:tgtEl>
                                          <p:spTgt spid="4"/>
                                        </p:tgtEl>
                                        <p:attrNameLst>
                                          <p:attrName>ppt_h</p:attrName>
                                        </p:attrNameLst>
                                      </p:cBhvr>
                                      <p:tavLst>
                                        <p:tav tm="0">
                                          <p:val>
                                            <p:strVal val="4/3*#ppt_h"/>
                                          </p:val>
                                        </p:tav>
                                        <p:tav tm="100000">
                                          <p:val>
                                            <p:strVal val="#ppt_h"/>
                                          </p:val>
                                        </p:tav>
                                      </p:tavLst>
                                    </p:anim>
                                  </p:childTnLst>
                                </p:cTn>
                              </p:par>
                              <p:par>
                                <p:cTn id="16" presetID="5" presetClass="entr" presetSubtype="5" fill="hold" nodeType="with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checkerboard(down)">
                                      <p:cBhvr>
                                        <p:cTn id="18" dur="4000"/>
                                        <p:tgtEl>
                                          <p:spTgt spid="4"/>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En el Café Chez Fraysse. Rue de Seine, Paris, 1958 NO ES DE STEVE.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pic>
        <p:nvPicPr>
          <p:cNvPr id="7" name="6 Imagen" descr="En el Café Chez Fraysse. Rue de Seine, Paris, 1958 NO ES DE STEVE.jpg"/>
          <p:cNvPicPr>
            <a:picLocks noChangeAspect="1"/>
          </p:cNvPicPr>
          <p:nvPr/>
        </p:nvPicPr>
        <p:blipFill>
          <a:blip r:embed="rId3"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539552" y="4657700"/>
            <a:ext cx="784887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Aunque los pueblos españoles e indígenas cooperaron durante los primeros años de exploración, la colonización de las Américas pronto trajo muerte y destrucción a las comunidades que vivían allí.</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1600" advTm="27000">
        <p14:conveyor dir="r"/>
      </p:transition>
    </mc:Choice>
    <mc:Fallback xmlns="">
      <p:transition spd="slow" advTm="2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16" fill="hold" nodeType="withEffect">
                                  <p:stCondLst>
                                    <p:cond delay="0"/>
                                  </p:stCondLst>
                                  <p:childTnLst>
                                    <p:animEffect transition="out" filter="box(in)">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diamond(out)">
                                      <p:cBhvr>
                                        <p:cTn id="10" dur="3000"/>
                                        <p:tgtEl>
                                          <p:spTgt spid="4"/>
                                        </p:tgtEl>
                                      </p:cBhvr>
                                    </p:animEffect>
                                  </p:childTnLst>
                                </p:cTn>
                              </p:par>
                              <p:par>
                                <p:cTn id="11" presetID="4"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out)">
                                      <p:cBhvr>
                                        <p:cTn id="13" dur="5000"/>
                                        <p:tgtEl>
                                          <p:spTgt spid="4"/>
                                        </p:tgtEl>
                                      </p:cBhvr>
                                    </p:animEffect>
                                  </p:childTnLst>
                                </p:cTn>
                              </p:par>
                              <p:par>
                                <p:cTn id="14" presetID="17"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p:cTn id="16" dur="5000" fill="hold"/>
                                        <p:tgtEl>
                                          <p:spTgt spid="4"/>
                                        </p:tgtEl>
                                        <p:attrNameLst>
                                          <p:attrName>ppt_w</p:attrName>
                                        </p:attrNameLst>
                                      </p:cBhvr>
                                      <p:tavLst>
                                        <p:tav tm="0">
                                          <p:val>
                                            <p:fltVal val="0"/>
                                          </p:val>
                                        </p:tav>
                                        <p:tav tm="100000">
                                          <p:val>
                                            <p:strVal val="#ppt_w"/>
                                          </p:val>
                                        </p:tav>
                                      </p:tavLst>
                                    </p:anim>
                                    <p:anim calcmode="lin" valueType="num">
                                      <p:cBhvr>
                                        <p:cTn id="17" dur="5000" fill="hold"/>
                                        <p:tgtEl>
                                          <p:spTgt spid="4"/>
                                        </p:tgtEl>
                                        <p:attrNameLst>
                                          <p:attrName>ppt_h</p:attrName>
                                        </p:attrNameLst>
                                      </p:cBhvr>
                                      <p:tavLst>
                                        <p:tav tm="0">
                                          <p:val>
                                            <p:strVal val="#ppt_h"/>
                                          </p:val>
                                        </p:tav>
                                        <p:tav tm="100000">
                                          <p:val>
                                            <p:strVal val="#ppt_h"/>
                                          </p:val>
                                        </p:tav>
                                      </p:tavLst>
                                    </p:anim>
                                  </p:childTnLst>
                                </p:cTn>
                              </p:par>
                            </p:childTnLst>
                          </p:cTn>
                        </p:par>
                        <p:par>
                          <p:cTn id="18" fill="hold">
                            <p:stCondLst>
                              <p:cond delay="5000"/>
                            </p:stCondLst>
                            <p:childTnLst>
                              <p:par>
                                <p:cTn id="19" presetID="40" presetClass="entr" presetSubtype="0" fill="hold" grpId="0" nodeType="afterEffect">
                                  <p:stCondLst>
                                    <p:cond delay="0"/>
                                  </p:stCondLst>
                                  <p:iterate type="lt">
                                    <p:tmPct val="10000"/>
                                  </p:iterate>
                                  <p:childTnLst>
                                    <p:set>
                                      <p:cBhvr>
                                        <p:cTn id="20" dur="1" fill="hold">
                                          <p:stCondLst>
                                            <p:cond delay="0"/>
                                          </p:stCondLst>
                                        </p:cTn>
                                        <p:tgtEl>
                                          <p:spTgt spid="5"/>
                                        </p:tgtEl>
                                        <p:attrNameLst>
                                          <p:attrName>style.visibility</p:attrName>
                                        </p:attrNameLst>
                                      </p:cBhvr>
                                      <p:to>
                                        <p:strVal val="visible"/>
                                      </p:to>
                                    </p:set>
                                    <p:animEffect transition="in" filter="fade">
                                      <p:cBhvr>
                                        <p:cTn id="21" dur="1000"/>
                                        <p:tgtEl>
                                          <p:spTgt spid="5"/>
                                        </p:tgtEl>
                                      </p:cBhvr>
                                    </p:animEffect>
                                    <p:anim calcmode="lin" valueType="num">
                                      <p:cBhvr>
                                        <p:cTn id="22" dur="1000" fill="hold"/>
                                        <p:tgtEl>
                                          <p:spTgt spid="5"/>
                                        </p:tgtEl>
                                        <p:attrNameLst>
                                          <p:attrName>ppt_x</p:attrName>
                                        </p:attrNameLst>
                                      </p:cBhvr>
                                      <p:tavLst>
                                        <p:tav tm="0">
                                          <p:val>
                                            <p:strVal val="#ppt_x-.1"/>
                                          </p:val>
                                        </p:tav>
                                        <p:tav tm="100000">
                                          <p:val>
                                            <p:strVal val="#ppt_x"/>
                                          </p:val>
                                        </p:tav>
                                      </p:tavLst>
                                    </p:anim>
                                    <p:anim calcmode="lin" valueType="num">
                                      <p:cBhvr>
                                        <p:cTn id="23"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Color Fondo de agua.jpg"/>
          <p:cNvPicPr>
            <a:picLocks noChangeAspect="1"/>
          </p:cNvPicPr>
          <p:nvPr/>
        </p:nvPicPr>
        <p:blipFill>
          <a:blip r:embed="rId2" cstate="print"/>
          <a:stretch>
            <a:fillRect/>
          </a:stretch>
        </p:blipFill>
        <p:spPr>
          <a:xfrm>
            <a:off x="0" y="0"/>
            <a:ext cx="9144000" cy="5715000"/>
          </a:xfrm>
          <a:prstGeom prst="rect">
            <a:avLst/>
          </a:prstGeom>
        </p:spPr>
      </p:pic>
      <p:sp>
        <p:nvSpPr>
          <p:cNvPr id="4" name="3 CuadroTexto"/>
          <p:cNvSpPr txBox="1"/>
          <p:nvPr/>
        </p:nvSpPr>
        <p:spPr>
          <a:xfrm>
            <a:off x="323528" y="553244"/>
            <a:ext cx="8496944" cy="4832092"/>
          </a:xfrm>
          <a:prstGeom prst="rect">
            <a:avLst/>
          </a:prstGeom>
          <a:noFill/>
        </p:spPr>
        <p:txBody>
          <a:bodyPr wrap="square" rtlCol="0">
            <a:spAutoFit/>
          </a:bodyPr>
          <a:lstStyle/>
          <a:p>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Guerreros vikingos, monjes irlandeses, nobles galeses y escoceses, templarios franceses, comerciantes chinos y navegantes españoles y portugueses, todos ellos durante la Edad Media, pudieron haber hecho alguna incursión previa al continente americano. Por no hablar de épocas más pretéritas con la supuesta presencia de fenicios, egipcios, griegos, romanos, japoneses o judíos. Si fue así, nadie volvió para contarlo o, si regresaron, sus testimonios fueron muy puntuales y con el tiempo se olvidaron o formaron parte de las leyendas. Podríamos decir que Colón fue el último de esta saga de marinos, comerciantes, exploradores y navegantes intrépidos. Llegó, regresó –que no todos lo hacían–, lo contó, le creyeron, lo promocionó y volvió de nuevo. Lo hizo "oficial" y lo "colonizó".</a:t>
            </a:r>
            <a:endParaRPr lang="es-ES" sz="22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750" advTm="68000">
        <p14:vortex dir="r"/>
      </p:transition>
    </mc:Choice>
    <mc:Fallback xmlns="">
      <p:transition spd="slow" advTm="6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0"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1"/>
                                          </p:val>
                                        </p:tav>
                                        <p:tav tm="100000">
                                          <p:val>
                                            <p:strVal val="#ppt_x"/>
                                          </p:val>
                                        </p:tav>
                                      </p:tavLst>
                                    </p:anim>
                                    <p:anim calcmode="lin" valueType="num">
                                      <p:cBhvr>
                                        <p:cTn id="9"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3 Imagen" descr="marilyn monroe (1)[1].png"/>
          <p:cNvPicPr>
            <a:picLocks noChangeAspect="1"/>
          </p:cNvPicPr>
          <p:nvPr/>
        </p:nvPicPr>
        <p:blipFill>
          <a:blip r:embed="rId2" cstate="print"/>
          <a:stretch>
            <a:fillRect/>
          </a:stretch>
        </p:blipFill>
        <p:spPr bwMode="auto">
          <a:xfrm>
            <a:off x="0" y="-238125"/>
            <a:ext cx="9144000" cy="6191250"/>
          </a:xfrm>
          <a:prstGeom prst="rect">
            <a:avLst/>
          </a:prstGeom>
          <a:noFill/>
          <a:ln w="9525">
            <a:noFill/>
            <a:miter lim="800000"/>
            <a:headEnd/>
            <a:tailEnd/>
          </a:ln>
        </p:spPr>
      </p:pic>
      <p:sp>
        <p:nvSpPr>
          <p:cNvPr id="5" name="4 Rectángulo"/>
          <p:cNvSpPr/>
          <p:nvPr/>
        </p:nvSpPr>
        <p:spPr>
          <a:xfrm>
            <a:off x="4553622" y="0"/>
            <a:ext cx="1674143"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Rectángulo"/>
          <p:cNvSpPr/>
          <p:nvPr/>
        </p:nvSpPr>
        <p:spPr>
          <a:xfrm>
            <a:off x="6139601" y="0"/>
            <a:ext cx="1523262"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Rectángulo"/>
          <p:cNvSpPr/>
          <p:nvPr/>
        </p:nvSpPr>
        <p:spPr>
          <a:xfrm>
            <a:off x="7614321" y="0"/>
            <a:ext cx="1529681"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0"/>
            <a:ext cx="1655765"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1602526" y="0"/>
            <a:ext cx="1523262"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3041508" y="0"/>
            <a:ext cx="1603517"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CuadroTexto"/>
          <p:cNvSpPr txBox="1"/>
          <p:nvPr/>
        </p:nvSpPr>
        <p:spPr>
          <a:xfrm>
            <a:off x="467544"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enfermedades en Europa han devastado comunidades indígenas altamente vulnerables a la falta de contacto. La viruela es especialmente mortal. De hecho, el ataque de la peste europea mató a más nativos que espadachines europeos.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ferris dir="l"/>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26" fill="hold" nodeType="withEffect">
                                  <p:stCondLst>
                                    <p:cond delay="0"/>
                                  </p:stCondLst>
                                  <p:childTnLst>
                                    <p:animEffect transition="out" filter="barn(inHorizontal)">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16" presetClass="exit" presetSubtype="21" fill="hold" nodeType="withEffect">
                                  <p:stCondLst>
                                    <p:cond delay="0"/>
                                  </p:stCondLst>
                                  <p:childTnLst>
                                    <p:animEffect transition="out" filter="barn(inVertical)">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16" presetClass="exit" presetSubtype="26" fill="hold" nodeType="withEffect">
                                  <p:stCondLst>
                                    <p:cond delay="0"/>
                                  </p:stCondLst>
                                  <p:childTnLst>
                                    <p:animEffect transition="out" filter="barn(inHorizontal)">
                                      <p:cBhvr>
                                        <p:cTn id="12" dur="4000"/>
                                        <p:tgtEl>
                                          <p:spTgt spid="7"/>
                                        </p:tgtEl>
                                      </p:cBhvr>
                                    </p:animEffect>
                                    <p:set>
                                      <p:cBhvr>
                                        <p:cTn id="13" dur="1" fill="hold">
                                          <p:stCondLst>
                                            <p:cond delay="3999"/>
                                          </p:stCondLst>
                                        </p:cTn>
                                        <p:tgtEl>
                                          <p:spTgt spid="7"/>
                                        </p:tgtEl>
                                        <p:attrNameLst>
                                          <p:attrName>style.visibility</p:attrName>
                                        </p:attrNameLst>
                                      </p:cBhvr>
                                      <p:to>
                                        <p:strVal val="hidden"/>
                                      </p:to>
                                    </p:set>
                                  </p:childTnLst>
                                </p:cTn>
                              </p:par>
                              <p:par>
                                <p:cTn id="14" presetID="16" presetClass="exit" presetSubtype="26" fill="hold" nodeType="withEffect">
                                  <p:stCondLst>
                                    <p:cond delay="0"/>
                                  </p:stCondLst>
                                  <p:childTnLst>
                                    <p:animEffect transition="out" filter="barn(inHorizontal)">
                                      <p:cBhvr>
                                        <p:cTn id="15" dur="4000"/>
                                        <p:tgtEl>
                                          <p:spTgt spid="8"/>
                                        </p:tgtEl>
                                      </p:cBhvr>
                                    </p:animEffect>
                                    <p:set>
                                      <p:cBhvr>
                                        <p:cTn id="16" dur="1" fill="hold">
                                          <p:stCondLst>
                                            <p:cond delay="3999"/>
                                          </p:stCondLst>
                                        </p:cTn>
                                        <p:tgtEl>
                                          <p:spTgt spid="8"/>
                                        </p:tgtEl>
                                        <p:attrNameLst>
                                          <p:attrName>style.visibility</p:attrName>
                                        </p:attrNameLst>
                                      </p:cBhvr>
                                      <p:to>
                                        <p:strVal val="hidden"/>
                                      </p:to>
                                    </p:set>
                                  </p:childTnLst>
                                </p:cTn>
                              </p:par>
                              <p:par>
                                <p:cTn id="17" presetID="16" presetClass="exit" presetSubtype="21" fill="hold" nodeType="withEffect">
                                  <p:stCondLst>
                                    <p:cond delay="0"/>
                                  </p:stCondLst>
                                  <p:childTnLst>
                                    <p:animEffect transition="out" filter="barn(inVertical)">
                                      <p:cBhvr>
                                        <p:cTn id="18" dur="4000"/>
                                        <p:tgtEl>
                                          <p:spTgt spid="9"/>
                                        </p:tgtEl>
                                      </p:cBhvr>
                                    </p:animEffect>
                                    <p:set>
                                      <p:cBhvr>
                                        <p:cTn id="19" dur="1" fill="hold">
                                          <p:stCondLst>
                                            <p:cond delay="3999"/>
                                          </p:stCondLst>
                                        </p:cTn>
                                        <p:tgtEl>
                                          <p:spTgt spid="9"/>
                                        </p:tgtEl>
                                        <p:attrNameLst>
                                          <p:attrName>style.visibility</p:attrName>
                                        </p:attrNameLst>
                                      </p:cBhvr>
                                      <p:to>
                                        <p:strVal val="hidden"/>
                                      </p:to>
                                    </p:set>
                                  </p:childTnLst>
                                </p:cTn>
                              </p:par>
                              <p:par>
                                <p:cTn id="20" presetID="16" presetClass="exit" presetSubtype="26" fill="hold" nodeType="withEffect">
                                  <p:stCondLst>
                                    <p:cond delay="0"/>
                                  </p:stCondLst>
                                  <p:childTnLst>
                                    <p:animEffect transition="out" filter="barn(inHorizontal)">
                                      <p:cBhvr>
                                        <p:cTn id="21" dur="4000"/>
                                        <p:tgtEl>
                                          <p:spTgt spid="10"/>
                                        </p:tgtEl>
                                      </p:cBhvr>
                                    </p:animEffect>
                                    <p:set>
                                      <p:cBhvr>
                                        <p:cTn id="22" dur="1" fill="hold">
                                          <p:stCondLst>
                                            <p:cond delay="3999"/>
                                          </p:stCondLst>
                                        </p:cTn>
                                        <p:tgtEl>
                                          <p:spTgt spid="10"/>
                                        </p:tgtEl>
                                        <p:attrNameLst>
                                          <p:attrName>style.visibility</p:attrName>
                                        </p:attrNameLst>
                                      </p:cBhvr>
                                      <p:to>
                                        <p:strVal val="hidden"/>
                                      </p:to>
                                    </p:set>
                                  </p:childTnLst>
                                </p:cTn>
                              </p:par>
                              <p:par>
                                <p:cTn id="23" presetID="23" presetClass="entr" presetSubtype="288" fill="hold" nodeType="withEffect">
                                  <p:stCondLst>
                                    <p:cond delay="0"/>
                                  </p:stCondLst>
                                  <p:childTnLst>
                                    <p:set>
                                      <p:cBhvr>
                                        <p:cTn id="24" dur="1" fill="hold">
                                          <p:stCondLst>
                                            <p:cond delay="0"/>
                                          </p:stCondLst>
                                        </p:cTn>
                                        <p:tgtEl>
                                          <p:spTgt spid="21506"/>
                                        </p:tgtEl>
                                        <p:attrNameLst>
                                          <p:attrName>style.visibility</p:attrName>
                                        </p:attrNameLst>
                                      </p:cBhvr>
                                      <p:to>
                                        <p:strVal val="visible"/>
                                      </p:to>
                                    </p:set>
                                    <p:anim calcmode="lin" valueType="num">
                                      <p:cBhvr>
                                        <p:cTn id="25" dur="4000" fill="hold"/>
                                        <p:tgtEl>
                                          <p:spTgt spid="21506"/>
                                        </p:tgtEl>
                                        <p:attrNameLst>
                                          <p:attrName>ppt_w</p:attrName>
                                        </p:attrNameLst>
                                      </p:cBhvr>
                                      <p:tavLst>
                                        <p:tav tm="0">
                                          <p:val>
                                            <p:strVal val="4/3*#ppt_w"/>
                                          </p:val>
                                        </p:tav>
                                        <p:tav tm="100000">
                                          <p:val>
                                            <p:strVal val="#ppt_w"/>
                                          </p:val>
                                        </p:tav>
                                      </p:tavLst>
                                    </p:anim>
                                    <p:anim calcmode="lin" valueType="num">
                                      <p:cBhvr>
                                        <p:cTn id="26" dur="4000" fill="hold"/>
                                        <p:tgtEl>
                                          <p:spTgt spid="21506"/>
                                        </p:tgtEl>
                                        <p:attrNameLst>
                                          <p:attrName>ppt_h</p:attrName>
                                        </p:attrNameLst>
                                      </p:cBhvr>
                                      <p:tavLst>
                                        <p:tav tm="0">
                                          <p:val>
                                            <p:strVal val="4/3*#ppt_h"/>
                                          </p:val>
                                        </p:tav>
                                        <p:tav tm="100000">
                                          <p:val>
                                            <p:strVal val="#ppt_h"/>
                                          </p:val>
                                        </p:tav>
                                      </p:tavLst>
                                    </p:anim>
                                  </p:childTnLst>
                                </p:cTn>
                              </p:par>
                            </p:childTnLst>
                          </p:cTn>
                        </p:par>
                        <p:par>
                          <p:cTn id="27" fill="hold">
                            <p:stCondLst>
                              <p:cond delay="4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11"/>
                                        </p:tgtEl>
                                        <p:attrNameLst>
                                          <p:attrName>style.visibility</p:attrName>
                                        </p:attrNameLst>
                                      </p:cBhvr>
                                      <p:to>
                                        <p:strVal val="visible"/>
                                      </p:to>
                                    </p:set>
                                    <p:animEffect transition="in" filter="fade">
                                      <p:cBhvr>
                                        <p:cTn id="30" dur="1000"/>
                                        <p:tgtEl>
                                          <p:spTgt spid="11"/>
                                        </p:tgtEl>
                                      </p:cBhvr>
                                    </p:animEffect>
                                    <p:anim calcmode="lin" valueType="num">
                                      <p:cBhvr>
                                        <p:cTn id="31" dur="1000" fill="hold"/>
                                        <p:tgtEl>
                                          <p:spTgt spid="11"/>
                                        </p:tgtEl>
                                        <p:attrNameLst>
                                          <p:attrName>ppt_x</p:attrName>
                                        </p:attrNameLst>
                                      </p:cBhvr>
                                      <p:tavLst>
                                        <p:tav tm="0">
                                          <p:val>
                                            <p:strVal val="#ppt_x-.1"/>
                                          </p:val>
                                        </p:tav>
                                        <p:tav tm="100000">
                                          <p:val>
                                            <p:strVal val="#ppt_x"/>
                                          </p:val>
                                        </p:tav>
                                      </p:tavLst>
                                    </p:anim>
                                    <p:anim calcmode="lin" valueType="num">
                                      <p:cBhvr>
                                        <p:cTn id="32"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88U7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11" name="10 Rectángulo"/>
          <p:cNvSpPr/>
          <p:nvPr/>
        </p:nvSpPr>
        <p:spPr>
          <a:xfrm>
            <a:off x="0" y="0"/>
            <a:ext cx="9144000" cy="5715000"/>
          </a:xfrm>
          <a:prstGeom prst="rect">
            <a:avLst/>
          </a:prstGeom>
          <a:solidFill>
            <a:schemeClr val="bg1">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12" name="11 Imagen" descr="88U77.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23528" y="4657700"/>
            <a:ext cx="8208912"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Para los sobrevivientes, se convirtió en una vida de trabajos forzados y esclavitud virtual. Las condiciones para la población indígena mejoraron a medida que avanzaba el siglo XVI</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4000">
        <p14:ferris dir="r"/>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0"/>
                                  </p:stCondLst>
                                  <p:childTnLst>
                                    <p:animEffect transition="out" filter="plus(out)">
                                      <p:cBhvr>
                                        <p:cTn id="6" dur="3500"/>
                                        <p:tgtEl>
                                          <p:spTgt spid="12"/>
                                        </p:tgtEl>
                                      </p:cBhvr>
                                    </p:animEffect>
                                    <p:set>
                                      <p:cBhvr>
                                        <p:cTn id="7" dur="1" fill="hold">
                                          <p:stCondLst>
                                            <p:cond delay="3499"/>
                                          </p:stCondLst>
                                        </p:cTn>
                                        <p:tgtEl>
                                          <p:spTgt spid="12"/>
                                        </p:tgtEl>
                                        <p:attrNameLst>
                                          <p:attrName>style.visibility</p:attrName>
                                        </p:attrNameLst>
                                      </p:cBhvr>
                                      <p:to>
                                        <p:strVal val="hidden"/>
                                      </p:to>
                                    </p:set>
                                  </p:childTnLst>
                                </p:cTn>
                              </p:par>
                              <p:par>
                                <p:cTn id="8" presetID="13" presetClass="exit" presetSubtype="32" fill="hold" nodeType="withEffect">
                                  <p:stCondLst>
                                    <p:cond delay="0"/>
                                  </p:stCondLst>
                                  <p:childTnLst>
                                    <p:animEffect transition="out" filter="plus(out)">
                                      <p:cBhvr>
                                        <p:cTn id="9" dur="4000"/>
                                        <p:tgtEl>
                                          <p:spTgt spid="11"/>
                                        </p:tgtEl>
                                      </p:cBhvr>
                                    </p:animEffect>
                                    <p:set>
                                      <p:cBhvr>
                                        <p:cTn id="10" dur="1" fill="hold">
                                          <p:stCondLst>
                                            <p:cond delay="3999"/>
                                          </p:stCondLst>
                                        </p:cTn>
                                        <p:tgtEl>
                                          <p:spTgt spid="11"/>
                                        </p:tgtEl>
                                        <p:attrNameLst>
                                          <p:attrName>style.visibility</p:attrName>
                                        </p:attrNameLst>
                                      </p:cBhvr>
                                      <p:to>
                                        <p:strVal val="hidden"/>
                                      </p:to>
                                    </p:set>
                                  </p:childTnLst>
                                </p:cTn>
                              </p:par>
                              <p:par>
                                <p:cTn id="11" presetID="17" presetClass="entr" presetSubtype="1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fltVal val="0"/>
                                          </p:val>
                                        </p:tav>
                                        <p:tav tm="100000">
                                          <p:val>
                                            <p:strVal val="#ppt_w"/>
                                          </p:val>
                                        </p:tav>
                                      </p:tavLst>
                                    </p:anim>
                                    <p:anim calcmode="lin" valueType="num">
                                      <p:cBhvr>
                                        <p:cTn id="14" dur="4000" fill="hold"/>
                                        <p:tgtEl>
                                          <p:spTgt spid="4"/>
                                        </p:tgtEl>
                                        <p:attrNameLst>
                                          <p:attrName>ppt_h</p:attrName>
                                        </p:attrNameLst>
                                      </p:cBhvr>
                                      <p:tavLst>
                                        <p:tav tm="0">
                                          <p:val>
                                            <p:strVal val="#ppt_h"/>
                                          </p:val>
                                        </p:tav>
                                        <p:tav tm="100000">
                                          <p:val>
                                            <p:strVal val="#ppt_h"/>
                                          </p:val>
                                        </p:tav>
                                      </p:tavLst>
                                    </p:anim>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000"/>
                                        <p:tgtEl>
                                          <p:spTgt spid="5"/>
                                        </p:tgtEl>
                                      </p:cBhvr>
                                    </p:animEffect>
                                    <p:anim calcmode="lin" valueType="num">
                                      <p:cBhvr>
                                        <p:cTn id="19" dur="1000" fill="hold"/>
                                        <p:tgtEl>
                                          <p:spTgt spid="5"/>
                                        </p:tgtEl>
                                        <p:attrNameLst>
                                          <p:attrName>ppt_x</p:attrName>
                                        </p:attrNameLst>
                                      </p:cBhvr>
                                      <p:tavLst>
                                        <p:tav tm="0">
                                          <p:val>
                                            <p:strVal val="#ppt_x-.1"/>
                                          </p:val>
                                        </p:tav>
                                        <p:tav tm="100000">
                                          <p:val>
                                            <p:strVal val="#ppt_x"/>
                                          </p:val>
                                        </p:tav>
                                      </p:tavLst>
                                    </p:anim>
                                    <p:anim calcmode="lin" valueType="num">
                                      <p:cBhvr>
                                        <p:cTn id="20"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39058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pic>
        <p:nvPicPr>
          <p:cNvPr id="8" name="7 Imagen" descr="239058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CuadroTexto"/>
          <p:cNvSpPr txBox="1"/>
          <p:nvPr/>
        </p:nvSpPr>
        <p:spPr>
          <a:xfrm>
            <a:off x="323528" y="4369668"/>
            <a:ext cx="882047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Presentación a los Reyes Católicos de los indígenas traídos de Las Indias. Si  el descubrimiento molestó claramente a la población indígena, también tuvo profundos efectos al otro lado del Atlántico. Descubrir nuevas tierras significa descubrir nuevos productos básicos, como el tabaco, el café y el cacao. </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6000">
        <p14:doors dir="vert"/>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4000"/>
                                        <p:tgtEl>
                                          <p:spTgt spid="8"/>
                                        </p:tgtEl>
                                      </p:cBhvr>
                                    </p:animEffect>
                                    <p:set>
                                      <p:cBhvr>
                                        <p:cTn id="7" dur="1" fill="hold">
                                          <p:stCondLst>
                                            <p:cond delay="3999"/>
                                          </p:stCondLst>
                                        </p:cTn>
                                        <p:tgtEl>
                                          <p:spTgt spid="8"/>
                                        </p:tgtEl>
                                        <p:attrNameLst>
                                          <p:attrName>style.visibility</p:attrName>
                                        </p:attrNameLst>
                                      </p:cBhvr>
                                      <p:to>
                                        <p:strVal val="hidden"/>
                                      </p:to>
                                    </p:set>
                                  </p:childTnLst>
                                </p:cTn>
                              </p:par>
                              <p:par>
                                <p:cTn id="8" presetID="16" presetClass="entr" presetSubtype="37"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4000"/>
                                        <p:tgtEl>
                                          <p:spTgt spid="4"/>
                                        </p:tgtEl>
                                      </p:cBhvr>
                                    </p:animEffec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fltVal val="0"/>
                                          </p:val>
                                        </p:tav>
                                        <p:tav tm="100000">
                                          <p:val>
                                            <p:strVal val="#ppt_w"/>
                                          </p:val>
                                        </p:tav>
                                      </p:tavLst>
                                    </p:anim>
                                    <p:anim calcmode="lin" valueType="num">
                                      <p:cBhvr>
                                        <p:cTn id="14" dur="4000" fill="hold"/>
                                        <p:tgtEl>
                                          <p:spTgt spid="4"/>
                                        </p:tgtEl>
                                        <p:attrNameLst>
                                          <p:attrName>ppt_h</p:attrName>
                                        </p:attrNameLst>
                                      </p:cBhvr>
                                      <p:tavLst>
                                        <p:tav tm="0">
                                          <p:val>
                                            <p:fltVal val="0"/>
                                          </p:val>
                                        </p:tav>
                                        <p:tav tm="100000">
                                          <p:val>
                                            <p:strVal val="#ppt_h"/>
                                          </p:val>
                                        </p:tav>
                                      </p:tavLst>
                                    </p:anim>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4000" fill="hold"/>
                                        <p:tgtEl>
                                          <p:spTgt spid="4"/>
                                        </p:tgtEl>
                                        <p:attrNameLst>
                                          <p:attrName>ppt_w</p:attrName>
                                        </p:attrNameLst>
                                      </p:cBhvr>
                                      <p:tavLst>
                                        <p:tav tm="0">
                                          <p:val>
                                            <p:fltVal val="0"/>
                                          </p:val>
                                        </p:tav>
                                        <p:tav tm="100000">
                                          <p:val>
                                            <p:strVal val="#ppt_w"/>
                                          </p:val>
                                        </p:tav>
                                      </p:tavLst>
                                    </p:anim>
                                    <p:anim calcmode="lin" valueType="num">
                                      <p:cBhvr>
                                        <p:cTn id="18" dur="4000" fill="hold"/>
                                        <p:tgtEl>
                                          <p:spTgt spid="4"/>
                                        </p:tgtEl>
                                        <p:attrNameLst>
                                          <p:attrName>ppt_h</p:attrName>
                                        </p:attrNameLst>
                                      </p:cBhvr>
                                      <p:tavLst>
                                        <p:tav tm="0">
                                          <p:val>
                                            <p:strVal val="#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942303140_e24090a0b8_b.jpg"/>
          <p:cNvPicPr>
            <a:picLocks noChangeAspect="1"/>
          </p:cNvPicPr>
          <p:nvPr/>
        </p:nvPicPr>
        <p:blipFill>
          <a:blip r:embed="rId2" cstate="print"/>
          <a:stretch>
            <a:fillRect/>
          </a:stretch>
        </p:blipFill>
        <p:spPr bwMode="auto">
          <a:xfrm>
            <a:off x="1" y="0"/>
            <a:ext cx="9144002" cy="5714999"/>
          </a:xfrm>
          <a:prstGeom prst="rect">
            <a:avLst/>
          </a:prstGeom>
          <a:noFill/>
          <a:ln w="9525">
            <a:noFill/>
            <a:miter lim="800000"/>
            <a:headEnd/>
            <a:tailEnd/>
          </a:ln>
        </p:spPr>
      </p:pic>
      <p:sp>
        <p:nvSpPr>
          <p:cNvPr id="5" name="4 Triángulo rectángulo"/>
          <p:cNvSpPr/>
          <p:nvPr/>
        </p:nvSpPr>
        <p:spPr>
          <a:xfrm>
            <a:off x="-1" y="0"/>
            <a:ext cx="9324529" cy="5715000"/>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rectángulo"/>
          <p:cNvSpPr/>
          <p:nvPr/>
        </p:nvSpPr>
        <p:spPr>
          <a:xfrm rot="5400000" flipV="1">
            <a:off x="1714500" y="-1895028"/>
            <a:ext cx="5715000" cy="9505056"/>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CuadroTexto"/>
          <p:cNvSpPr txBox="1"/>
          <p:nvPr/>
        </p:nvSpPr>
        <p:spPr>
          <a:xfrm>
            <a:off x="827584" y="4657700"/>
            <a:ext cx="7272808"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Cuando fumar se convirtió en un pasatiempo popular, surgieron cafeterías en toda Europa. Además, la dieta europea cambió, prefiriéndose especialmente las patatas.</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3000">
        <p14:doors/>
      </p:transition>
    </mc:Choice>
    <mc:Fallback xmlns="">
      <p:transition spd="slow"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3" presetClass="exit" presetSubtype="5" fill="hold" nodeType="withEffect">
                                  <p:stCondLst>
                                    <p:cond delay="0"/>
                                  </p:stCondLst>
                                  <p:childTnLst>
                                    <p:animEffect transition="out" filter="blinds(vertical)">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23" presetClass="entr" presetSubtype="27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strVal val="2/3*#ppt_w"/>
                                          </p:val>
                                        </p:tav>
                                        <p:tav tm="100000">
                                          <p:val>
                                            <p:strVal val="#ppt_w"/>
                                          </p:val>
                                        </p:tav>
                                      </p:tavLst>
                                    </p:anim>
                                    <p:anim calcmode="lin" valueType="num">
                                      <p:cBhvr>
                                        <p:cTn id="14" dur="4000" fill="hold"/>
                                        <p:tgtEl>
                                          <p:spTgt spid="4"/>
                                        </p:tgtEl>
                                        <p:attrNameLst>
                                          <p:attrName>ppt_h</p:attrName>
                                        </p:attrNameLst>
                                      </p:cBhvr>
                                      <p:tavLst>
                                        <p:tav tm="0">
                                          <p:val>
                                            <p:strVal val="2/3*#ppt_h"/>
                                          </p:val>
                                        </p:tav>
                                        <p:tav tm="100000">
                                          <p:val>
                                            <p:strVal val="#ppt_h"/>
                                          </p:val>
                                        </p:tav>
                                      </p:tavLst>
                                    </p:anim>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7"/>
                                        </p:tgtEl>
                                        <p:attrNameLst>
                                          <p:attrName>style.visibility</p:attrName>
                                        </p:attrNameLst>
                                      </p:cBhvr>
                                      <p:to>
                                        <p:strVal val="visible"/>
                                      </p:to>
                                    </p:set>
                                    <p:animEffect transition="in" filter="fade">
                                      <p:cBhvr>
                                        <p:cTn id="18" dur="1000"/>
                                        <p:tgtEl>
                                          <p:spTgt spid="7"/>
                                        </p:tgtEl>
                                      </p:cBhvr>
                                    </p:animEffect>
                                    <p:anim calcmode="lin" valueType="num">
                                      <p:cBhvr>
                                        <p:cTn id="19" dur="1000" fill="hold"/>
                                        <p:tgtEl>
                                          <p:spTgt spid="7"/>
                                        </p:tgtEl>
                                        <p:attrNameLst>
                                          <p:attrName>ppt_x</p:attrName>
                                        </p:attrNameLst>
                                      </p:cBhvr>
                                      <p:tavLst>
                                        <p:tav tm="0">
                                          <p:val>
                                            <p:strVal val="#ppt_x-.1"/>
                                          </p:val>
                                        </p:tav>
                                        <p:tav tm="100000">
                                          <p:val>
                                            <p:strVal val="#ppt_x"/>
                                          </p:val>
                                        </p:tav>
                                      </p:tavLst>
                                    </p:anim>
                                    <p:anim calcmode="lin" valueType="num">
                                      <p:cBhvr>
                                        <p:cTn id="20"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umblr_m9inos9lck1qjm81go1_1280.jpg"/>
          <p:cNvPicPr>
            <a:picLocks noChangeAspect="1"/>
          </p:cNvPicPr>
          <p:nvPr/>
        </p:nvPicPr>
        <p:blipFill>
          <a:blip r:embed="rId2" cstate="print"/>
          <a:stretch>
            <a:fillRect/>
          </a:stretch>
        </p:blipFill>
        <p:spPr bwMode="auto">
          <a:xfrm>
            <a:off x="0" y="11113"/>
            <a:ext cx="9144000" cy="5692776"/>
          </a:xfrm>
          <a:prstGeom prst="rect">
            <a:avLst/>
          </a:prstGeom>
          <a:noFill/>
          <a:ln w="9525">
            <a:noFill/>
            <a:miter lim="800000"/>
            <a:headEnd/>
            <a:tailEnd/>
          </a:ln>
        </p:spPr>
      </p:pic>
      <p:sp>
        <p:nvSpPr>
          <p:cNvPr id="5" name="4 Triángulo rectángulo"/>
          <p:cNvSpPr/>
          <p:nvPr/>
        </p:nvSpPr>
        <p:spPr>
          <a:xfrm>
            <a:off x="2" y="0"/>
            <a:ext cx="4143375"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rectángulo"/>
          <p:cNvSpPr/>
          <p:nvPr/>
        </p:nvSpPr>
        <p:spPr>
          <a:xfrm flipH="1">
            <a:off x="4929188" y="0"/>
            <a:ext cx="4214812"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rectángulo"/>
          <p:cNvSpPr/>
          <p:nvPr/>
        </p:nvSpPr>
        <p:spPr>
          <a:xfrm>
            <a:off x="785815" y="0"/>
            <a:ext cx="3857625"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rectángulo"/>
          <p:cNvSpPr/>
          <p:nvPr/>
        </p:nvSpPr>
        <p:spPr>
          <a:xfrm flipH="1">
            <a:off x="4643440" y="0"/>
            <a:ext cx="3857625"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rectángulo"/>
          <p:cNvSpPr/>
          <p:nvPr/>
        </p:nvSpPr>
        <p:spPr>
          <a:xfrm>
            <a:off x="1500190" y="0"/>
            <a:ext cx="3286125"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Triángulo rectángulo"/>
          <p:cNvSpPr/>
          <p:nvPr/>
        </p:nvSpPr>
        <p:spPr>
          <a:xfrm flipH="1">
            <a:off x="4572000" y="0"/>
            <a:ext cx="3214690"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Triángulo rectángulo"/>
          <p:cNvSpPr/>
          <p:nvPr/>
        </p:nvSpPr>
        <p:spPr>
          <a:xfrm>
            <a:off x="2267744" y="0"/>
            <a:ext cx="2520279"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Triángulo rectángulo"/>
          <p:cNvSpPr/>
          <p:nvPr/>
        </p:nvSpPr>
        <p:spPr>
          <a:xfrm flipH="1">
            <a:off x="4643440" y="0"/>
            <a:ext cx="2357437"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Triángulo rectángulo"/>
          <p:cNvSpPr/>
          <p:nvPr/>
        </p:nvSpPr>
        <p:spPr>
          <a:xfrm flipH="1" flipV="1">
            <a:off x="2267743" y="0"/>
            <a:ext cx="2447131"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4" name="13 Triángulo rectángulo"/>
          <p:cNvSpPr/>
          <p:nvPr/>
        </p:nvSpPr>
        <p:spPr>
          <a:xfrm flipV="1">
            <a:off x="4714875" y="0"/>
            <a:ext cx="2286000"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5" name="14 CuadroTexto"/>
          <p:cNvSpPr txBox="1"/>
          <p:nvPr/>
        </p:nvSpPr>
        <p:spPr>
          <a:xfrm>
            <a:off x="395536" y="4369668"/>
            <a:ext cx="835292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Las Américas también contenían tanto oro y plata que España y Portugal eran tan ricos que los británicos, franceses y holandeses inspiraron el descubrimiento de las Américas, lo que llevó a la colonización de América del Norte, América y el Caribe.</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2000">
        <p14:shred/>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5000"/>
                                        <p:tgtEl>
                                          <p:spTgt spid="6"/>
                                        </p:tgtEl>
                                        <p:attrNameLst>
                                          <p:attrName>ppt_x</p:attrName>
                                        </p:attrNameLst>
                                      </p:cBhvr>
                                      <p:tavLst>
                                        <p:tav tm="0">
                                          <p:val>
                                            <p:strVal val="ppt_x"/>
                                          </p:val>
                                        </p:tav>
                                        <p:tav tm="100000">
                                          <p:val>
                                            <p:strVal val="ppt_x+ppt_w/2"/>
                                          </p:val>
                                        </p:tav>
                                      </p:tavLst>
                                    </p:anim>
                                    <p:anim calcmode="lin" valueType="num">
                                      <p:cBhvr>
                                        <p:cTn id="13" dur="5000"/>
                                        <p:tgtEl>
                                          <p:spTgt spid="6"/>
                                        </p:tgtEl>
                                        <p:attrNameLst>
                                          <p:attrName>ppt_y</p:attrName>
                                        </p:attrNameLst>
                                      </p:cBhvr>
                                      <p:tavLst>
                                        <p:tav tm="0">
                                          <p:val>
                                            <p:strVal val="ppt_y"/>
                                          </p:val>
                                        </p:tav>
                                        <p:tav tm="100000">
                                          <p:val>
                                            <p:strVal val="ppt_y"/>
                                          </p:val>
                                        </p:tav>
                                      </p:tavLst>
                                    </p:anim>
                                    <p:anim calcmode="lin" valueType="num">
                                      <p:cBhvr>
                                        <p:cTn id="14" dur="5000"/>
                                        <p:tgtEl>
                                          <p:spTgt spid="6"/>
                                        </p:tgtEl>
                                        <p:attrNameLst>
                                          <p:attrName>ppt_w</p:attrName>
                                        </p:attrNameLst>
                                      </p:cBhvr>
                                      <p:tavLst>
                                        <p:tav tm="0">
                                          <p:val>
                                            <p:strVal val="ppt_w"/>
                                          </p:val>
                                        </p:tav>
                                        <p:tav tm="100000">
                                          <p:val>
                                            <p:fltVal val="0"/>
                                          </p:val>
                                        </p:tav>
                                      </p:tavLst>
                                    </p:anim>
                                    <p:anim calcmode="lin" valueType="num">
                                      <p:cBhvr>
                                        <p:cTn id="15" dur="5000"/>
                                        <p:tgtEl>
                                          <p:spTgt spid="6"/>
                                        </p:tgtEl>
                                        <p:attrNameLst>
                                          <p:attrName>ppt_h</p:attrName>
                                        </p:attrNameLst>
                                      </p:cBhvr>
                                      <p:tavLst>
                                        <p:tav tm="0">
                                          <p:val>
                                            <p:strVal val="ppt_h"/>
                                          </p:val>
                                        </p:tav>
                                        <p:tav tm="100000">
                                          <p:val>
                                            <p:strVal val="ppt_h"/>
                                          </p:val>
                                        </p:tav>
                                      </p:tavLst>
                                    </p:anim>
                                    <p:set>
                                      <p:cBhvr>
                                        <p:cTn id="16" dur="1" fill="hold">
                                          <p:stCondLst>
                                            <p:cond delay="4999"/>
                                          </p:stCondLst>
                                        </p:cTn>
                                        <p:tgtEl>
                                          <p:spTgt spid="6"/>
                                        </p:tgtEl>
                                        <p:attrNameLst>
                                          <p:attrName>style.visibility</p:attrName>
                                        </p:attrNameLst>
                                      </p:cBhvr>
                                      <p:to>
                                        <p:strVal val="hidden"/>
                                      </p:to>
                                    </p:set>
                                  </p:childTnLst>
                                </p:cTn>
                              </p:par>
                              <p:par>
                                <p:cTn id="17" presetID="17" presetClass="exit" presetSubtype="8" fill="hold" nodeType="withEffect">
                                  <p:stCondLst>
                                    <p:cond delay="0"/>
                                  </p:stCondLst>
                                  <p:childTnLst>
                                    <p:anim calcmode="lin" valueType="num">
                                      <p:cBhvr>
                                        <p:cTn id="18" dur="5000"/>
                                        <p:tgtEl>
                                          <p:spTgt spid="7"/>
                                        </p:tgtEl>
                                        <p:attrNameLst>
                                          <p:attrName>ppt_x</p:attrName>
                                        </p:attrNameLst>
                                      </p:cBhvr>
                                      <p:tavLst>
                                        <p:tav tm="0">
                                          <p:val>
                                            <p:strVal val="ppt_x"/>
                                          </p:val>
                                        </p:tav>
                                        <p:tav tm="100000">
                                          <p:val>
                                            <p:strVal val="ppt_x-ppt_w/2"/>
                                          </p:val>
                                        </p:tav>
                                      </p:tavLst>
                                    </p:anim>
                                    <p:anim calcmode="lin" valueType="num">
                                      <p:cBhvr>
                                        <p:cTn id="19" dur="5000"/>
                                        <p:tgtEl>
                                          <p:spTgt spid="7"/>
                                        </p:tgtEl>
                                        <p:attrNameLst>
                                          <p:attrName>ppt_y</p:attrName>
                                        </p:attrNameLst>
                                      </p:cBhvr>
                                      <p:tavLst>
                                        <p:tav tm="0">
                                          <p:val>
                                            <p:strVal val="ppt_y"/>
                                          </p:val>
                                        </p:tav>
                                        <p:tav tm="100000">
                                          <p:val>
                                            <p:strVal val="ppt_y"/>
                                          </p:val>
                                        </p:tav>
                                      </p:tavLst>
                                    </p:anim>
                                    <p:anim calcmode="lin" valueType="num">
                                      <p:cBhvr>
                                        <p:cTn id="20" dur="5000"/>
                                        <p:tgtEl>
                                          <p:spTgt spid="7"/>
                                        </p:tgtEl>
                                        <p:attrNameLst>
                                          <p:attrName>ppt_w</p:attrName>
                                        </p:attrNameLst>
                                      </p:cBhvr>
                                      <p:tavLst>
                                        <p:tav tm="0">
                                          <p:val>
                                            <p:strVal val="ppt_w"/>
                                          </p:val>
                                        </p:tav>
                                        <p:tav tm="100000">
                                          <p:val>
                                            <p:fltVal val="0"/>
                                          </p:val>
                                        </p:tav>
                                      </p:tavLst>
                                    </p:anim>
                                    <p:anim calcmode="lin" valueType="num">
                                      <p:cBhvr>
                                        <p:cTn id="21" dur="5000"/>
                                        <p:tgtEl>
                                          <p:spTgt spid="7"/>
                                        </p:tgtEl>
                                        <p:attrNameLst>
                                          <p:attrName>ppt_h</p:attrName>
                                        </p:attrNameLst>
                                      </p:cBhvr>
                                      <p:tavLst>
                                        <p:tav tm="0">
                                          <p:val>
                                            <p:strVal val="ppt_h"/>
                                          </p:val>
                                        </p:tav>
                                        <p:tav tm="100000">
                                          <p:val>
                                            <p:strVal val="ppt_h"/>
                                          </p:val>
                                        </p:tav>
                                      </p:tavLst>
                                    </p:anim>
                                    <p:set>
                                      <p:cBhvr>
                                        <p:cTn id="22" dur="1" fill="hold">
                                          <p:stCondLst>
                                            <p:cond delay="4999"/>
                                          </p:stCondLst>
                                        </p:cTn>
                                        <p:tgtEl>
                                          <p:spTgt spid="7"/>
                                        </p:tgtEl>
                                        <p:attrNameLst>
                                          <p:attrName>style.visibility</p:attrName>
                                        </p:attrNameLst>
                                      </p:cBhvr>
                                      <p:to>
                                        <p:strVal val="hidden"/>
                                      </p:to>
                                    </p:set>
                                  </p:childTnLst>
                                </p:cTn>
                              </p:par>
                              <p:par>
                                <p:cTn id="23" presetID="17" presetClass="exit" presetSubtype="2" fill="hold" nodeType="withEffect">
                                  <p:stCondLst>
                                    <p:cond delay="0"/>
                                  </p:stCondLst>
                                  <p:childTnLst>
                                    <p:anim calcmode="lin" valueType="num">
                                      <p:cBhvr>
                                        <p:cTn id="24" dur="5000"/>
                                        <p:tgtEl>
                                          <p:spTgt spid="8"/>
                                        </p:tgtEl>
                                        <p:attrNameLst>
                                          <p:attrName>ppt_x</p:attrName>
                                        </p:attrNameLst>
                                      </p:cBhvr>
                                      <p:tavLst>
                                        <p:tav tm="0">
                                          <p:val>
                                            <p:strVal val="ppt_x"/>
                                          </p:val>
                                        </p:tav>
                                        <p:tav tm="100000">
                                          <p:val>
                                            <p:strVal val="ppt_x+ppt_w/2"/>
                                          </p:val>
                                        </p:tav>
                                      </p:tavLst>
                                    </p:anim>
                                    <p:anim calcmode="lin" valueType="num">
                                      <p:cBhvr>
                                        <p:cTn id="25" dur="5000"/>
                                        <p:tgtEl>
                                          <p:spTgt spid="8"/>
                                        </p:tgtEl>
                                        <p:attrNameLst>
                                          <p:attrName>ppt_y</p:attrName>
                                        </p:attrNameLst>
                                      </p:cBhvr>
                                      <p:tavLst>
                                        <p:tav tm="0">
                                          <p:val>
                                            <p:strVal val="ppt_y"/>
                                          </p:val>
                                        </p:tav>
                                        <p:tav tm="100000">
                                          <p:val>
                                            <p:strVal val="ppt_y"/>
                                          </p:val>
                                        </p:tav>
                                      </p:tavLst>
                                    </p:anim>
                                    <p:anim calcmode="lin" valueType="num">
                                      <p:cBhvr>
                                        <p:cTn id="26" dur="5000"/>
                                        <p:tgtEl>
                                          <p:spTgt spid="8"/>
                                        </p:tgtEl>
                                        <p:attrNameLst>
                                          <p:attrName>ppt_w</p:attrName>
                                        </p:attrNameLst>
                                      </p:cBhvr>
                                      <p:tavLst>
                                        <p:tav tm="0">
                                          <p:val>
                                            <p:strVal val="ppt_w"/>
                                          </p:val>
                                        </p:tav>
                                        <p:tav tm="100000">
                                          <p:val>
                                            <p:fltVal val="0"/>
                                          </p:val>
                                        </p:tav>
                                      </p:tavLst>
                                    </p:anim>
                                    <p:anim calcmode="lin" valueType="num">
                                      <p:cBhvr>
                                        <p:cTn id="27" dur="5000"/>
                                        <p:tgtEl>
                                          <p:spTgt spid="8"/>
                                        </p:tgtEl>
                                        <p:attrNameLst>
                                          <p:attrName>ppt_h</p:attrName>
                                        </p:attrNameLst>
                                      </p:cBhvr>
                                      <p:tavLst>
                                        <p:tav tm="0">
                                          <p:val>
                                            <p:strVal val="ppt_h"/>
                                          </p:val>
                                        </p:tav>
                                        <p:tav tm="100000">
                                          <p:val>
                                            <p:strVal val="ppt_h"/>
                                          </p:val>
                                        </p:tav>
                                      </p:tavLst>
                                    </p:anim>
                                    <p:set>
                                      <p:cBhvr>
                                        <p:cTn id="28" dur="1" fill="hold">
                                          <p:stCondLst>
                                            <p:cond delay="4999"/>
                                          </p:stCondLst>
                                        </p:cTn>
                                        <p:tgtEl>
                                          <p:spTgt spid="8"/>
                                        </p:tgtEl>
                                        <p:attrNameLst>
                                          <p:attrName>style.visibility</p:attrName>
                                        </p:attrNameLst>
                                      </p:cBhvr>
                                      <p:to>
                                        <p:strVal val="hidden"/>
                                      </p:to>
                                    </p:set>
                                  </p:childTnLst>
                                </p:cTn>
                              </p:par>
                              <p:par>
                                <p:cTn id="29" presetID="17" presetClass="exit" presetSubtype="8" fill="hold" nodeType="withEffect">
                                  <p:stCondLst>
                                    <p:cond delay="0"/>
                                  </p:stCondLst>
                                  <p:childTnLst>
                                    <p:anim calcmode="lin" valueType="num">
                                      <p:cBhvr>
                                        <p:cTn id="30" dur="5000"/>
                                        <p:tgtEl>
                                          <p:spTgt spid="9"/>
                                        </p:tgtEl>
                                        <p:attrNameLst>
                                          <p:attrName>ppt_x</p:attrName>
                                        </p:attrNameLst>
                                      </p:cBhvr>
                                      <p:tavLst>
                                        <p:tav tm="0">
                                          <p:val>
                                            <p:strVal val="ppt_x"/>
                                          </p:val>
                                        </p:tav>
                                        <p:tav tm="100000">
                                          <p:val>
                                            <p:strVal val="ppt_x-ppt_w/2"/>
                                          </p:val>
                                        </p:tav>
                                      </p:tavLst>
                                    </p:anim>
                                    <p:anim calcmode="lin" valueType="num">
                                      <p:cBhvr>
                                        <p:cTn id="31" dur="5000"/>
                                        <p:tgtEl>
                                          <p:spTgt spid="9"/>
                                        </p:tgtEl>
                                        <p:attrNameLst>
                                          <p:attrName>ppt_y</p:attrName>
                                        </p:attrNameLst>
                                      </p:cBhvr>
                                      <p:tavLst>
                                        <p:tav tm="0">
                                          <p:val>
                                            <p:strVal val="ppt_y"/>
                                          </p:val>
                                        </p:tav>
                                        <p:tav tm="100000">
                                          <p:val>
                                            <p:strVal val="ppt_y"/>
                                          </p:val>
                                        </p:tav>
                                      </p:tavLst>
                                    </p:anim>
                                    <p:anim calcmode="lin" valueType="num">
                                      <p:cBhvr>
                                        <p:cTn id="32" dur="5000"/>
                                        <p:tgtEl>
                                          <p:spTgt spid="9"/>
                                        </p:tgtEl>
                                        <p:attrNameLst>
                                          <p:attrName>ppt_w</p:attrName>
                                        </p:attrNameLst>
                                      </p:cBhvr>
                                      <p:tavLst>
                                        <p:tav tm="0">
                                          <p:val>
                                            <p:strVal val="ppt_w"/>
                                          </p:val>
                                        </p:tav>
                                        <p:tav tm="100000">
                                          <p:val>
                                            <p:fltVal val="0"/>
                                          </p:val>
                                        </p:tav>
                                      </p:tavLst>
                                    </p:anim>
                                    <p:anim calcmode="lin" valueType="num">
                                      <p:cBhvr>
                                        <p:cTn id="33" dur="5000"/>
                                        <p:tgtEl>
                                          <p:spTgt spid="9"/>
                                        </p:tgtEl>
                                        <p:attrNameLst>
                                          <p:attrName>ppt_h</p:attrName>
                                        </p:attrNameLst>
                                      </p:cBhvr>
                                      <p:tavLst>
                                        <p:tav tm="0">
                                          <p:val>
                                            <p:strVal val="ppt_h"/>
                                          </p:val>
                                        </p:tav>
                                        <p:tav tm="100000">
                                          <p:val>
                                            <p:strVal val="ppt_h"/>
                                          </p:val>
                                        </p:tav>
                                      </p:tavLst>
                                    </p:anim>
                                    <p:set>
                                      <p:cBhvr>
                                        <p:cTn id="34" dur="1" fill="hold">
                                          <p:stCondLst>
                                            <p:cond delay="4999"/>
                                          </p:stCondLst>
                                        </p:cTn>
                                        <p:tgtEl>
                                          <p:spTgt spid="9"/>
                                        </p:tgtEl>
                                        <p:attrNameLst>
                                          <p:attrName>style.visibility</p:attrName>
                                        </p:attrNameLst>
                                      </p:cBhvr>
                                      <p:to>
                                        <p:strVal val="hidden"/>
                                      </p:to>
                                    </p:set>
                                  </p:childTnLst>
                                </p:cTn>
                              </p:par>
                              <p:par>
                                <p:cTn id="35" presetID="17" presetClass="exit" presetSubtype="2" fill="hold" nodeType="withEffect">
                                  <p:stCondLst>
                                    <p:cond delay="0"/>
                                  </p:stCondLst>
                                  <p:childTnLst>
                                    <p:anim calcmode="lin" valueType="num">
                                      <p:cBhvr>
                                        <p:cTn id="36" dur="5000"/>
                                        <p:tgtEl>
                                          <p:spTgt spid="10"/>
                                        </p:tgtEl>
                                        <p:attrNameLst>
                                          <p:attrName>ppt_x</p:attrName>
                                        </p:attrNameLst>
                                      </p:cBhvr>
                                      <p:tavLst>
                                        <p:tav tm="0">
                                          <p:val>
                                            <p:strVal val="ppt_x"/>
                                          </p:val>
                                        </p:tav>
                                        <p:tav tm="100000">
                                          <p:val>
                                            <p:strVal val="ppt_x+ppt_w/2"/>
                                          </p:val>
                                        </p:tav>
                                      </p:tavLst>
                                    </p:anim>
                                    <p:anim calcmode="lin" valueType="num">
                                      <p:cBhvr>
                                        <p:cTn id="37" dur="5000"/>
                                        <p:tgtEl>
                                          <p:spTgt spid="10"/>
                                        </p:tgtEl>
                                        <p:attrNameLst>
                                          <p:attrName>ppt_y</p:attrName>
                                        </p:attrNameLst>
                                      </p:cBhvr>
                                      <p:tavLst>
                                        <p:tav tm="0">
                                          <p:val>
                                            <p:strVal val="ppt_y"/>
                                          </p:val>
                                        </p:tav>
                                        <p:tav tm="100000">
                                          <p:val>
                                            <p:strVal val="ppt_y"/>
                                          </p:val>
                                        </p:tav>
                                      </p:tavLst>
                                    </p:anim>
                                    <p:anim calcmode="lin" valueType="num">
                                      <p:cBhvr>
                                        <p:cTn id="38" dur="5000"/>
                                        <p:tgtEl>
                                          <p:spTgt spid="10"/>
                                        </p:tgtEl>
                                        <p:attrNameLst>
                                          <p:attrName>ppt_w</p:attrName>
                                        </p:attrNameLst>
                                      </p:cBhvr>
                                      <p:tavLst>
                                        <p:tav tm="0">
                                          <p:val>
                                            <p:strVal val="ppt_w"/>
                                          </p:val>
                                        </p:tav>
                                        <p:tav tm="100000">
                                          <p:val>
                                            <p:fltVal val="0"/>
                                          </p:val>
                                        </p:tav>
                                      </p:tavLst>
                                    </p:anim>
                                    <p:anim calcmode="lin" valueType="num">
                                      <p:cBhvr>
                                        <p:cTn id="39" dur="5000"/>
                                        <p:tgtEl>
                                          <p:spTgt spid="10"/>
                                        </p:tgtEl>
                                        <p:attrNameLst>
                                          <p:attrName>ppt_h</p:attrName>
                                        </p:attrNameLst>
                                      </p:cBhvr>
                                      <p:tavLst>
                                        <p:tav tm="0">
                                          <p:val>
                                            <p:strVal val="ppt_h"/>
                                          </p:val>
                                        </p:tav>
                                        <p:tav tm="100000">
                                          <p:val>
                                            <p:strVal val="ppt_h"/>
                                          </p:val>
                                        </p:tav>
                                      </p:tavLst>
                                    </p:anim>
                                    <p:set>
                                      <p:cBhvr>
                                        <p:cTn id="40" dur="1" fill="hold">
                                          <p:stCondLst>
                                            <p:cond delay="4999"/>
                                          </p:stCondLst>
                                        </p:cTn>
                                        <p:tgtEl>
                                          <p:spTgt spid="10"/>
                                        </p:tgtEl>
                                        <p:attrNameLst>
                                          <p:attrName>style.visibility</p:attrName>
                                        </p:attrNameLst>
                                      </p:cBhvr>
                                      <p:to>
                                        <p:strVal val="hidden"/>
                                      </p:to>
                                    </p:set>
                                  </p:childTnLst>
                                </p:cTn>
                              </p:par>
                              <p:par>
                                <p:cTn id="41" presetID="17" presetClass="exit" presetSubtype="8" fill="hold" nodeType="withEffect">
                                  <p:stCondLst>
                                    <p:cond delay="0"/>
                                  </p:stCondLst>
                                  <p:childTnLst>
                                    <p:anim calcmode="lin" valueType="num">
                                      <p:cBhvr>
                                        <p:cTn id="42" dur="5000"/>
                                        <p:tgtEl>
                                          <p:spTgt spid="11"/>
                                        </p:tgtEl>
                                        <p:attrNameLst>
                                          <p:attrName>ppt_x</p:attrName>
                                        </p:attrNameLst>
                                      </p:cBhvr>
                                      <p:tavLst>
                                        <p:tav tm="0">
                                          <p:val>
                                            <p:strVal val="ppt_x"/>
                                          </p:val>
                                        </p:tav>
                                        <p:tav tm="100000">
                                          <p:val>
                                            <p:strVal val="ppt_x-ppt_w/2"/>
                                          </p:val>
                                        </p:tav>
                                      </p:tavLst>
                                    </p:anim>
                                    <p:anim calcmode="lin" valueType="num">
                                      <p:cBhvr>
                                        <p:cTn id="43" dur="5000"/>
                                        <p:tgtEl>
                                          <p:spTgt spid="11"/>
                                        </p:tgtEl>
                                        <p:attrNameLst>
                                          <p:attrName>ppt_y</p:attrName>
                                        </p:attrNameLst>
                                      </p:cBhvr>
                                      <p:tavLst>
                                        <p:tav tm="0">
                                          <p:val>
                                            <p:strVal val="ppt_y"/>
                                          </p:val>
                                        </p:tav>
                                        <p:tav tm="100000">
                                          <p:val>
                                            <p:strVal val="ppt_y"/>
                                          </p:val>
                                        </p:tav>
                                      </p:tavLst>
                                    </p:anim>
                                    <p:anim calcmode="lin" valueType="num">
                                      <p:cBhvr>
                                        <p:cTn id="44" dur="5000"/>
                                        <p:tgtEl>
                                          <p:spTgt spid="11"/>
                                        </p:tgtEl>
                                        <p:attrNameLst>
                                          <p:attrName>ppt_w</p:attrName>
                                        </p:attrNameLst>
                                      </p:cBhvr>
                                      <p:tavLst>
                                        <p:tav tm="0">
                                          <p:val>
                                            <p:strVal val="ppt_w"/>
                                          </p:val>
                                        </p:tav>
                                        <p:tav tm="100000">
                                          <p:val>
                                            <p:fltVal val="0"/>
                                          </p:val>
                                        </p:tav>
                                      </p:tavLst>
                                    </p:anim>
                                    <p:anim calcmode="lin" valueType="num">
                                      <p:cBhvr>
                                        <p:cTn id="45" dur="5000"/>
                                        <p:tgtEl>
                                          <p:spTgt spid="11"/>
                                        </p:tgtEl>
                                        <p:attrNameLst>
                                          <p:attrName>ppt_h</p:attrName>
                                        </p:attrNameLst>
                                      </p:cBhvr>
                                      <p:tavLst>
                                        <p:tav tm="0">
                                          <p:val>
                                            <p:strVal val="ppt_h"/>
                                          </p:val>
                                        </p:tav>
                                        <p:tav tm="100000">
                                          <p:val>
                                            <p:strVal val="ppt_h"/>
                                          </p:val>
                                        </p:tav>
                                      </p:tavLst>
                                    </p:anim>
                                    <p:set>
                                      <p:cBhvr>
                                        <p:cTn id="46" dur="1" fill="hold">
                                          <p:stCondLst>
                                            <p:cond delay="4999"/>
                                          </p:stCondLst>
                                        </p:cTn>
                                        <p:tgtEl>
                                          <p:spTgt spid="11"/>
                                        </p:tgtEl>
                                        <p:attrNameLst>
                                          <p:attrName>style.visibility</p:attrName>
                                        </p:attrNameLst>
                                      </p:cBhvr>
                                      <p:to>
                                        <p:strVal val="hidden"/>
                                      </p:to>
                                    </p:set>
                                  </p:childTnLst>
                                </p:cTn>
                              </p:par>
                              <p:par>
                                <p:cTn id="47" presetID="17" presetClass="exit" presetSubtype="2" fill="hold" nodeType="withEffect">
                                  <p:stCondLst>
                                    <p:cond delay="0"/>
                                  </p:stCondLst>
                                  <p:childTnLst>
                                    <p:anim calcmode="lin" valueType="num">
                                      <p:cBhvr>
                                        <p:cTn id="48" dur="5000"/>
                                        <p:tgtEl>
                                          <p:spTgt spid="12"/>
                                        </p:tgtEl>
                                        <p:attrNameLst>
                                          <p:attrName>ppt_x</p:attrName>
                                        </p:attrNameLst>
                                      </p:cBhvr>
                                      <p:tavLst>
                                        <p:tav tm="0">
                                          <p:val>
                                            <p:strVal val="ppt_x"/>
                                          </p:val>
                                        </p:tav>
                                        <p:tav tm="100000">
                                          <p:val>
                                            <p:strVal val="ppt_x+ppt_w/2"/>
                                          </p:val>
                                        </p:tav>
                                      </p:tavLst>
                                    </p:anim>
                                    <p:anim calcmode="lin" valueType="num">
                                      <p:cBhvr>
                                        <p:cTn id="49" dur="5000"/>
                                        <p:tgtEl>
                                          <p:spTgt spid="12"/>
                                        </p:tgtEl>
                                        <p:attrNameLst>
                                          <p:attrName>ppt_y</p:attrName>
                                        </p:attrNameLst>
                                      </p:cBhvr>
                                      <p:tavLst>
                                        <p:tav tm="0">
                                          <p:val>
                                            <p:strVal val="ppt_y"/>
                                          </p:val>
                                        </p:tav>
                                        <p:tav tm="100000">
                                          <p:val>
                                            <p:strVal val="ppt_y"/>
                                          </p:val>
                                        </p:tav>
                                      </p:tavLst>
                                    </p:anim>
                                    <p:anim calcmode="lin" valueType="num">
                                      <p:cBhvr>
                                        <p:cTn id="50" dur="5000"/>
                                        <p:tgtEl>
                                          <p:spTgt spid="12"/>
                                        </p:tgtEl>
                                        <p:attrNameLst>
                                          <p:attrName>ppt_w</p:attrName>
                                        </p:attrNameLst>
                                      </p:cBhvr>
                                      <p:tavLst>
                                        <p:tav tm="0">
                                          <p:val>
                                            <p:strVal val="ppt_w"/>
                                          </p:val>
                                        </p:tav>
                                        <p:tav tm="100000">
                                          <p:val>
                                            <p:fltVal val="0"/>
                                          </p:val>
                                        </p:tav>
                                      </p:tavLst>
                                    </p:anim>
                                    <p:anim calcmode="lin" valueType="num">
                                      <p:cBhvr>
                                        <p:cTn id="51" dur="5000"/>
                                        <p:tgtEl>
                                          <p:spTgt spid="12"/>
                                        </p:tgtEl>
                                        <p:attrNameLst>
                                          <p:attrName>ppt_h</p:attrName>
                                        </p:attrNameLst>
                                      </p:cBhvr>
                                      <p:tavLst>
                                        <p:tav tm="0">
                                          <p:val>
                                            <p:strVal val="ppt_h"/>
                                          </p:val>
                                        </p:tav>
                                        <p:tav tm="100000">
                                          <p:val>
                                            <p:strVal val="ppt_h"/>
                                          </p:val>
                                        </p:tav>
                                      </p:tavLst>
                                    </p:anim>
                                    <p:set>
                                      <p:cBhvr>
                                        <p:cTn id="52" dur="1" fill="hold">
                                          <p:stCondLst>
                                            <p:cond delay="4999"/>
                                          </p:stCondLst>
                                        </p:cTn>
                                        <p:tgtEl>
                                          <p:spTgt spid="12"/>
                                        </p:tgtEl>
                                        <p:attrNameLst>
                                          <p:attrName>style.visibility</p:attrName>
                                        </p:attrNameLst>
                                      </p:cBhvr>
                                      <p:to>
                                        <p:strVal val="hidden"/>
                                      </p:to>
                                    </p:set>
                                  </p:childTnLst>
                                </p:cTn>
                              </p:par>
                              <p:par>
                                <p:cTn id="53" presetID="18" presetClass="exit" presetSubtype="3" fill="hold" nodeType="withEffect">
                                  <p:stCondLst>
                                    <p:cond delay="0"/>
                                  </p:stCondLst>
                                  <p:childTnLst>
                                    <p:animEffect transition="out" filter="strips(upRight)">
                                      <p:cBhvr>
                                        <p:cTn id="54" dur="5000"/>
                                        <p:tgtEl>
                                          <p:spTgt spid="13"/>
                                        </p:tgtEl>
                                      </p:cBhvr>
                                    </p:animEffect>
                                    <p:set>
                                      <p:cBhvr>
                                        <p:cTn id="55" dur="1" fill="hold">
                                          <p:stCondLst>
                                            <p:cond delay="4999"/>
                                          </p:stCondLst>
                                        </p:cTn>
                                        <p:tgtEl>
                                          <p:spTgt spid="13"/>
                                        </p:tgtEl>
                                        <p:attrNameLst>
                                          <p:attrName>style.visibility</p:attrName>
                                        </p:attrNameLst>
                                      </p:cBhvr>
                                      <p:to>
                                        <p:strVal val="hidden"/>
                                      </p:to>
                                    </p:set>
                                  </p:childTnLst>
                                </p:cTn>
                              </p:par>
                              <p:par>
                                <p:cTn id="56" presetID="18" presetClass="exit" presetSubtype="9" fill="hold" nodeType="withEffect">
                                  <p:stCondLst>
                                    <p:cond delay="0"/>
                                  </p:stCondLst>
                                  <p:childTnLst>
                                    <p:animEffect transition="out" filter="strips(upLeft)">
                                      <p:cBhvr>
                                        <p:cTn id="57" dur="5000"/>
                                        <p:tgtEl>
                                          <p:spTgt spid="14"/>
                                        </p:tgtEl>
                                      </p:cBhvr>
                                    </p:animEffect>
                                    <p:set>
                                      <p:cBhvr>
                                        <p:cTn id="58" dur="1" fill="hold">
                                          <p:stCondLst>
                                            <p:cond delay="4999"/>
                                          </p:stCondLst>
                                        </p:cTn>
                                        <p:tgtEl>
                                          <p:spTgt spid="14"/>
                                        </p:tgtEl>
                                        <p:attrNameLst>
                                          <p:attrName>style.visibility</p:attrName>
                                        </p:attrNameLst>
                                      </p:cBhvr>
                                      <p:to>
                                        <p:strVal val="hidden"/>
                                      </p:to>
                                    </p:set>
                                  </p:childTnLst>
                                </p:cTn>
                              </p:par>
                              <p:par>
                                <p:cTn id="59" presetID="17" presetClass="entr" presetSubtype="10" fill="hold" nodeType="withEffect">
                                  <p:stCondLst>
                                    <p:cond delay="0"/>
                                  </p:stCondLst>
                                  <p:childTnLst>
                                    <p:set>
                                      <p:cBhvr>
                                        <p:cTn id="60" dur="1" fill="hold">
                                          <p:stCondLst>
                                            <p:cond delay="0"/>
                                          </p:stCondLst>
                                        </p:cTn>
                                        <p:tgtEl>
                                          <p:spTgt spid="4"/>
                                        </p:tgtEl>
                                        <p:attrNameLst>
                                          <p:attrName>style.visibility</p:attrName>
                                        </p:attrNameLst>
                                      </p:cBhvr>
                                      <p:to>
                                        <p:strVal val="visible"/>
                                      </p:to>
                                    </p:set>
                                    <p:anim calcmode="lin" valueType="num">
                                      <p:cBhvr>
                                        <p:cTn id="61" dur="5000" fill="hold"/>
                                        <p:tgtEl>
                                          <p:spTgt spid="4"/>
                                        </p:tgtEl>
                                        <p:attrNameLst>
                                          <p:attrName>ppt_w</p:attrName>
                                        </p:attrNameLst>
                                      </p:cBhvr>
                                      <p:tavLst>
                                        <p:tav tm="0">
                                          <p:val>
                                            <p:fltVal val="0"/>
                                          </p:val>
                                        </p:tav>
                                        <p:tav tm="100000">
                                          <p:val>
                                            <p:strVal val="#ppt_w"/>
                                          </p:val>
                                        </p:tav>
                                      </p:tavLst>
                                    </p:anim>
                                    <p:anim calcmode="lin" valueType="num">
                                      <p:cBhvr>
                                        <p:cTn id="62" dur="5000" fill="hold"/>
                                        <p:tgtEl>
                                          <p:spTgt spid="4"/>
                                        </p:tgtEl>
                                        <p:attrNameLst>
                                          <p:attrName>ppt_h</p:attrName>
                                        </p:attrNameLst>
                                      </p:cBhvr>
                                      <p:tavLst>
                                        <p:tav tm="0">
                                          <p:val>
                                            <p:strVal val="#ppt_h"/>
                                          </p:val>
                                        </p:tav>
                                        <p:tav tm="100000">
                                          <p:val>
                                            <p:strVal val="#ppt_h"/>
                                          </p:val>
                                        </p:tav>
                                      </p:tavLst>
                                    </p:anim>
                                  </p:childTnLst>
                                </p:cTn>
                              </p:par>
                              <p:par>
                                <p:cTn id="63" presetID="16" presetClass="entr" presetSubtype="37" fill="hold" nodeType="withEffect">
                                  <p:stCondLst>
                                    <p:cond delay="0"/>
                                  </p:stCondLst>
                                  <p:childTnLst>
                                    <p:set>
                                      <p:cBhvr>
                                        <p:cTn id="64" dur="1" fill="hold">
                                          <p:stCondLst>
                                            <p:cond delay="0"/>
                                          </p:stCondLst>
                                        </p:cTn>
                                        <p:tgtEl>
                                          <p:spTgt spid="4"/>
                                        </p:tgtEl>
                                        <p:attrNameLst>
                                          <p:attrName>style.visibility</p:attrName>
                                        </p:attrNameLst>
                                      </p:cBhvr>
                                      <p:to>
                                        <p:strVal val="visible"/>
                                      </p:to>
                                    </p:set>
                                    <p:animEffect transition="in" filter="barn(outVertical)">
                                      <p:cBhvr>
                                        <p:cTn id="65" dur="5000"/>
                                        <p:tgtEl>
                                          <p:spTgt spid="4"/>
                                        </p:tgtEl>
                                      </p:cBhvr>
                                    </p:animEffect>
                                  </p:childTnLst>
                                </p:cTn>
                              </p:par>
                            </p:childTnLst>
                          </p:cTn>
                        </p:par>
                        <p:par>
                          <p:cTn id="66" fill="hold">
                            <p:stCondLst>
                              <p:cond delay="5000"/>
                            </p:stCondLst>
                            <p:childTnLst>
                              <p:par>
                                <p:cTn id="67" presetID="40" presetClass="entr" presetSubtype="0" fill="hold" grpId="0" nodeType="afterEffect">
                                  <p:stCondLst>
                                    <p:cond delay="0"/>
                                  </p:stCondLst>
                                  <p:iterate type="lt">
                                    <p:tmPct val="10000"/>
                                  </p:iterate>
                                  <p:childTnLst>
                                    <p:set>
                                      <p:cBhvr>
                                        <p:cTn id="68" dur="1" fill="hold">
                                          <p:stCondLst>
                                            <p:cond delay="0"/>
                                          </p:stCondLst>
                                        </p:cTn>
                                        <p:tgtEl>
                                          <p:spTgt spid="15"/>
                                        </p:tgtEl>
                                        <p:attrNameLst>
                                          <p:attrName>style.visibility</p:attrName>
                                        </p:attrNameLst>
                                      </p:cBhvr>
                                      <p:to>
                                        <p:strVal val="visible"/>
                                      </p:to>
                                    </p:set>
                                    <p:animEffect transition="in" filter="fade">
                                      <p:cBhvr>
                                        <p:cTn id="69" dur="1000"/>
                                        <p:tgtEl>
                                          <p:spTgt spid="15"/>
                                        </p:tgtEl>
                                      </p:cBhvr>
                                    </p:animEffect>
                                    <p:anim calcmode="lin" valueType="num">
                                      <p:cBhvr>
                                        <p:cTn id="70" dur="1000" fill="hold"/>
                                        <p:tgtEl>
                                          <p:spTgt spid="15"/>
                                        </p:tgtEl>
                                        <p:attrNameLst>
                                          <p:attrName>ppt_x</p:attrName>
                                        </p:attrNameLst>
                                      </p:cBhvr>
                                      <p:tavLst>
                                        <p:tav tm="0">
                                          <p:val>
                                            <p:strVal val="#ppt_x-.1"/>
                                          </p:val>
                                        </p:tav>
                                        <p:tav tm="100000">
                                          <p:val>
                                            <p:strVal val="#ppt_x"/>
                                          </p:val>
                                        </p:tav>
                                      </p:tavLst>
                                    </p:anim>
                                    <p:anim calcmode="lin" valueType="num">
                                      <p:cBhvr>
                                        <p:cTn id="71"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3 Imagen" descr="4483119078 - copia.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15" name="14 Rectángulo"/>
          <p:cNvSpPr/>
          <p:nvPr/>
        </p:nvSpPr>
        <p:spPr>
          <a:xfrm>
            <a:off x="0" y="0"/>
            <a:ext cx="914400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 name="3 CuadroTexto"/>
          <p:cNvSpPr txBox="1"/>
          <p:nvPr/>
        </p:nvSpPr>
        <p:spPr>
          <a:xfrm>
            <a:off x="395536" y="4369668"/>
            <a:ext cx="8208912"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Los indígenas le hablan a Colón de una isla habitada por mujeres sin hombres. Pero nunca se pudo confirmar la existencia de esta comunidad exclusivamente femenina que se relacionaba con los varones sólo para fines de la procreación.</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28000">
        <p14:shred pattern="rectangle"/>
      </p:transition>
    </mc:Choice>
    <mc:Fallback xmlns="">
      <p:transition spd="slow"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withEffect">
                                  <p:stCondLst>
                                    <p:cond delay="0"/>
                                  </p:stCondLst>
                                  <p:childTnLst>
                                    <p:set>
                                      <p:cBhvr>
                                        <p:cTn id="6" dur="1" fill="hold">
                                          <p:stCondLst>
                                            <p:cond delay="0"/>
                                          </p:stCondLst>
                                        </p:cTn>
                                        <p:tgtEl>
                                          <p:spTgt spid="34818"/>
                                        </p:tgtEl>
                                        <p:attrNameLst>
                                          <p:attrName>style.visibility</p:attrName>
                                        </p:attrNameLst>
                                      </p:cBhvr>
                                      <p:to>
                                        <p:strVal val="visible"/>
                                      </p:to>
                                    </p:set>
                                    <p:anim calcmode="lin" valueType="num">
                                      <p:cBhvr>
                                        <p:cTn id="7" dur="4000" fill="hold"/>
                                        <p:tgtEl>
                                          <p:spTgt spid="34818"/>
                                        </p:tgtEl>
                                        <p:attrNameLst>
                                          <p:attrName>ppt_w</p:attrName>
                                        </p:attrNameLst>
                                      </p:cBhvr>
                                      <p:tavLst>
                                        <p:tav tm="0">
                                          <p:val>
                                            <p:strVal val="2/3*#ppt_w"/>
                                          </p:val>
                                        </p:tav>
                                        <p:tav tm="100000">
                                          <p:val>
                                            <p:strVal val="#ppt_w"/>
                                          </p:val>
                                        </p:tav>
                                      </p:tavLst>
                                    </p:anim>
                                    <p:anim calcmode="lin" valueType="num">
                                      <p:cBhvr>
                                        <p:cTn id="8" dur="4000" fill="hold"/>
                                        <p:tgtEl>
                                          <p:spTgt spid="34818"/>
                                        </p:tgtEl>
                                        <p:attrNameLst>
                                          <p:attrName>ppt_h</p:attrName>
                                        </p:attrNameLst>
                                      </p:cBhvr>
                                      <p:tavLst>
                                        <p:tav tm="0">
                                          <p:val>
                                            <p:strVal val="2/3*#ppt_h"/>
                                          </p:val>
                                        </p:tav>
                                        <p:tav tm="100000">
                                          <p:val>
                                            <p:strVal val="#ppt_h"/>
                                          </p:val>
                                        </p:tav>
                                      </p:tavLst>
                                    </p:anim>
                                  </p:childTnLst>
                                </p:cTn>
                              </p:par>
                              <p:par>
                                <p:cTn id="9" presetID="16" presetClass="entr" presetSubtype="21" fill="hold" nodeType="withEffect">
                                  <p:stCondLst>
                                    <p:cond delay="0"/>
                                  </p:stCondLst>
                                  <p:childTnLst>
                                    <p:set>
                                      <p:cBhvr>
                                        <p:cTn id="10" dur="1" fill="hold">
                                          <p:stCondLst>
                                            <p:cond delay="0"/>
                                          </p:stCondLst>
                                        </p:cTn>
                                        <p:tgtEl>
                                          <p:spTgt spid="34818"/>
                                        </p:tgtEl>
                                        <p:attrNameLst>
                                          <p:attrName>style.visibility</p:attrName>
                                        </p:attrNameLst>
                                      </p:cBhvr>
                                      <p:to>
                                        <p:strVal val="visible"/>
                                      </p:to>
                                    </p:set>
                                    <p:animEffect transition="in" filter="barn(inVertical)">
                                      <p:cBhvr>
                                        <p:cTn id="11" dur="4000"/>
                                        <p:tgtEl>
                                          <p:spTgt spid="34818"/>
                                        </p:tgtEl>
                                      </p:cBhvr>
                                    </p:animEffect>
                                  </p:childTnLst>
                                </p:cTn>
                              </p:par>
                              <p:par>
                                <p:cTn id="12" presetID="23" presetClass="exit" presetSubtype="32" fill="hold" nodeType="withEffect">
                                  <p:stCondLst>
                                    <p:cond delay="0"/>
                                  </p:stCondLst>
                                  <p:childTnLst>
                                    <p:anim calcmode="lin" valueType="num">
                                      <p:cBhvr>
                                        <p:cTn id="13" dur="4000"/>
                                        <p:tgtEl>
                                          <p:spTgt spid="15"/>
                                        </p:tgtEl>
                                        <p:attrNameLst>
                                          <p:attrName>ppt_w</p:attrName>
                                        </p:attrNameLst>
                                      </p:cBhvr>
                                      <p:tavLst>
                                        <p:tav tm="0">
                                          <p:val>
                                            <p:strVal val="ppt_w"/>
                                          </p:val>
                                        </p:tav>
                                        <p:tav tm="100000">
                                          <p:val>
                                            <p:fltVal val="0"/>
                                          </p:val>
                                        </p:tav>
                                      </p:tavLst>
                                    </p:anim>
                                    <p:anim calcmode="lin" valueType="num">
                                      <p:cBhvr>
                                        <p:cTn id="14" dur="4000"/>
                                        <p:tgtEl>
                                          <p:spTgt spid="15"/>
                                        </p:tgtEl>
                                        <p:attrNameLst>
                                          <p:attrName>ppt_h</p:attrName>
                                        </p:attrNameLst>
                                      </p:cBhvr>
                                      <p:tavLst>
                                        <p:tav tm="0">
                                          <p:val>
                                            <p:strVal val="ppt_h"/>
                                          </p:val>
                                        </p:tav>
                                        <p:tav tm="100000">
                                          <p:val>
                                            <p:fltVal val="0"/>
                                          </p:val>
                                        </p:tav>
                                      </p:tavLst>
                                    </p:anim>
                                    <p:set>
                                      <p:cBhvr>
                                        <p:cTn id="15" dur="1" fill="hold">
                                          <p:stCondLst>
                                            <p:cond delay="3999"/>
                                          </p:stCondLst>
                                        </p:cTn>
                                        <p:tgtEl>
                                          <p:spTgt spid="15"/>
                                        </p:tgtEl>
                                        <p:attrNameLst>
                                          <p:attrName>style.visibility</p:attrName>
                                        </p:attrNameLst>
                                      </p:cBhvr>
                                      <p:to>
                                        <p:strVal val="hidden"/>
                                      </p:to>
                                    </p:set>
                                  </p:childTnLst>
                                </p:cTn>
                              </p:par>
                            </p:childTnLst>
                          </p:cTn>
                        </p:par>
                        <p:par>
                          <p:cTn id="16" fill="hold">
                            <p:stCondLst>
                              <p:cond delay="4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9728.jpg"/>
          <p:cNvPicPr>
            <a:picLocks noChangeAspect="1"/>
          </p:cNvPicPr>
          <p:nvPr/>
        </p:nvPicPr>
        <p:blipFill>
          <a:blip r:embed="rId2" cstate="print"/>
          <a:stretch>
            <a:fillRect/>
          </a:stretch>
        </p:blipFill>
        <p:spPr bwMode="auto">
          <a:xfrm>
            <a:off x="0" y="0"/>
            <a:ext cx="5580112" cy="5715000"/>
          </a:xfrm>
          <a:prstGeom prst="rect">
            <a:avLst/>
          </a:prstGeom>
          <a:noFill/>
          <a:ln w="9525">
            <a:noFill/>
            <a:miter lim="800000"/>
            <a:headEnd/>
            <a:tailEnd/>
          </a:ln>
        </p:spPr>
      </p:pic>
      <p:sp>
        <p:nvSpPr>
          <p:cNvPr id="5" name="4 Pentágono regular"/>
          <p:cNvSpPr/>
          <p:nvPr/>
        </p:nvSpPr>
        <p:spPr>
          <a:xfrm>
            <a:off x="2" y="0"/>
            <a:ext cx="5796134" cy="5715000"/>
          </a:xfrm>
          <a:prstGeom prst="pentagon">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Triángulo rectángulo"/>
          <p:cNvSpPr/>
          <p:nvPr/>
        </p:nvSpPr>
        <p:spPr>
          <a:xfrm flipV="1">
            <a:off x="2" y="0"/>
            <a:ext cx="2915814" cy="2217738"/>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7" name="6 Triángulo rectángulo"/>
          <p:cNvSpPr/>
          <p:nvPr/>
        </p:nvSpPr>
        <p:spPr>
          <a:xfrm flipH="1" flipV="1">
            <a:off x="2843808" y="0"/>
            <a:ext cx="2735956" cy="2217738"/>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Triángulo rectángulo"/>
          <p:cNvSpPr/>
          <p:nvPr/>
        </p:nvSpPr>
        <p:spPr>
          <a:xfrm>
            <a:off x="0" y="2137420"/>
            <a:ext cx="2843808" cy="357758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Triángulo rectángulo"/>
          <p:cNvSpPr/>
          <p:nvPr/>
        </p:nvSpPr>
        <p:spPr>
          <a:xfrm flipH="1">
            <a:off x="2843808" y="2785492"/>
            <a:ext cx="2736302" cy="2929508"/>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CuadroTexto"/>
          <p:cNvSpPr txBox="1"/>
          <p:nvPr/>
        </p:nvSpPr>
        <p:spPr>
          <a:xfrm>
            <a:off x="5724128" y="481236"/>
            <a:ext cx="3240360" cy="4401205"/>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En aquel viaje  descubrió también Cuba y La Española </a:t>
            </a:r>
            <a:r>
              <a:rPr lang="es-ES" i="1" dirty="0" smtClean="0">
                <a:effectLst>
                  <a:glow rad="101600">
                    <a:srgbClr val="C00000">
                      <a:alpha val="60000"/>
                    </a:srgbClr>
                  </a:glow>
                  <a:outerShdw blurRad="38100" dist="38100" dir="2700000" algn="tl">
                    <a:srgbClr val="000000">
                      <a:alpha val="43137"/>
                    </a:srgbClr>
                  </a:outerShdw>
                </a:effectLst>
                <a:latin typeface="Lucida Bright" pitchFamily="18" charset="0"/>
              </a:rPr>
              <a:t>(Santo Domingo)</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e incluso construyó allí un primer establecimiento español con los restos del naufragio de la Santa María, el fuerte La Navidad. Persuadido de que había alcanzado las costas asiáticas, regresó a España con las dos naves restantes en 1493.</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500" advTm="35000">
        <p15:prstTrans prst="origami" invX="1"/>
      </p:transition>
    </mc:Choice>
    <mc:Fallback xmlns="">
      <p:transition spd="slow"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4000"/>
                                        <p:tgtEl>
                                          <p:spTgt spid="7"/>
                                        </p:tgtEl>
                                      </p:cBhvr>
                                    </p:animEffect>
                                    <p:set>
                                      <p:cBhvr>
                                        <p:cTn id="10" dur="1" fill="hold">
                                          <p:stCondLst>
                                            <p:cond delay="3999"/>
                                          </p:stCondLst>
                                        </p:cTn>
                                        <p:tgtEl>
                                          <p:spTgt spid="7"/>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4000"/>
                                        <p:tgtEl>
                                          <p:spTgt spid="8"/>
                                        </p:tgtEl>
                                      </p:cBhvr>
                                    </p:animEffect>
                                    <p:set>
                                      <p:cBhvr>
                                        <p:cTn id="13" dur="1" fill="hold">
                                          <p:stCondLst>
                                            <p:cond delay="3999"/>
                                          </p:stCondLst>
                                        </p:cTn>
                                        <p:tgtEl>
                                          <p:spTgt spid="8"/>
                                        </p:tgtEl>
                                        <p:attrNameLst>
                                          <p:attrName>style.visibility</p:attrName>
                                        </p:attrNameLst>
                                      </p:cBhvr>
                                      <p:to>
                                        <p:strVal val="hidden"/>
                                      </p:to>
                                    </p:set>
                                  </p:childTnLst>
                                </p:cTn>
                              </p:par>
                              <p:par>
                                <p:cTn id="14" presetID="3" presetClass="exit" presetSubtype="10" fill="hold" nodeType="withEffect">
                                  <p:stCondLst>
                                    <p:cond delay="0"/>
                                  </p:stCondLst>
                                  <p:childTnLst>
                                    <p:animEffect transition="out" filter="blinds(horizontal)">
                                      <p:cBhvr>
                                        <p:cTn id="15" dur="4000"/>
                                        <p:tgtEl>
                                          <p:spTgt spid="9"/>
                                        </p:tgtEl>
                                      </p:cBhvr>
                                    </p:animEffect>
                                    <p:set>
                                      <p:cBhvr>
                                        <p:cTn id="16" dur="1" fill="hold">
                                          <p:stCondLst>
                                            <p:cond delay="3999"/>
                                          </p:stCondLst>
                                        </p:cTn>
                                        <p:tgtEl>
                                          <p:spTgt spid="9"/>
                                        </p:tgtEl>
                                        <p:attrNameLst>
                                          <p:attrName>style.visibility</p:attrName>
                                        </p:attrNameLst>
                                      </p:cBhvr>
                                      <p:to>
                                        <p:strVal val="hidden"/>
                                      </p:to>
                                    </p:set>
                                  </p:childTnLst>
                                </p:cTn>
                              </p:par>
                              <p:par>
                                <p:cTn id="17" presetID="16" presetClass="exit" presetSubtype="37" fill="hold" nodeType="withEffect">
                                  <p:stCondLst>
                                    <p:cond delay="0"/>
                                  </p:stCondLst>
                                  <p:childTnLst>
                                    <p:animEffect transition="out" filter="barn(outVertical)">
                                      <p:cBhvr>
                                        <p:cTn id="18" dur="4000"/>
                                        <p:tgtEl>
                                          <p:spTgt spid="5"/>
                                        </p:tgtEl>
                                      </p:cBhvr>
                                    </p:animEffect>
                                    <p:set>
                                      <p:cBhvr>
                                        <p:cTn id="19" dur="1" fill="hold">
                                          <p:stCondLst>
                                            <p:cond delay="3999"/>
                                          </p:stCondLst>
                                        </p:cTn>
                                        <p:tgtEl>
                                          <p:spTgt spid="5"/>
                                        </p:tgtEl>
                                        <p:attrNameLst>
                                          <p:attrName>style.visibility</p:attrName>
                                        </p:attrNameLst>
                                      </p:cBhvr>
                                      <p:to>
                                        <p:strVal val="hidden"/>
                                      </p:to>
                                    </p:set>
                                  </p:childTnLst>
                                </p:cTn>
                              </p:par>
                              <p:par>
                                <p:cTn id="20" presetID="16" presetClass="entr" presetSubtype="21"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arn(inVertical)">
                                      <p:cBhvr>
                                        <p:cTn id="22" dur="4000"/>
                                        <p:tgtEl>
                                          <p:spTgt spid="4"/>
                                        </p:tgtEl>
                                      </p:cBhvr>
                                    </p:animEffect>
                                  </p:childTnLst>
                                </p:cTn>
                              </p:par>
                            </p:childTnLst>
                          </p:cTn>
                        </p:par>
                        <p:par>
                          <p:cTn id="23" fill="hold">
                            <p:stCondLst>
                              <p:cond delay="4000"/>
                            </p:stCondLst>
                            <p:childTnLst>
                              <p:par>
                                <p:cTn id="24" presetID="40" presetClass="entr" presetSubtype="0" fill="hold" grpId="0" nodeType="afterEffect">
                                  <p:stCondLst>
                                    <p:cond delay="0"/>
                                  </p:stCondLst>
                                  <p:iterate type="lt">
                                    <p:tmPct val="10000"/>
                                  </p:iterate>
                                  <p:childTnLst>
                                    <p:set>
                                      <p:cBhvr>
                                        <p:cTn id="25" dur="1" fill="hold">
                                          <p:stCondLst>
                                            <p:cond delay="0"/>
                                          </p:stCondLst>
                                        </p:cTn>
                                        <p:tgtEl>
                                          <p:spTgt spid="10"/>
                                        </p:tgtEl>
                                        <p:attrNameLst>
                                          <p:attrName>style.visibility</p:attrName>
                                        </p:attrNameLst>
                                      </p:cBhvr>
                                      <p:to>
                                        <p:strVal val="visible"/>
                                      </p:to>
                                    </p:set>
                                    <p:animEffect transition="in" filter="fade">
                                      <p:cBhvr>
                                        <p:cTn id="26" dur="1000"/>
                                        <p:tgtEl>
                                          <p:spTgt spid="10"/>
                                        </p:tgtEl>
                                      </p:cBhvr>
                                    </p:animEffect>
                                    <p:anim calcmode="lin" valueType="num">
                                      <p:cBhvr>
                                        <p:cTn id="27" dur="1000" fill="hold"/>
                                        <p:tgtEl>
                                          <p:spTgt spid="10"/>
                                        </p:tgtEl>
                                        <p:attrNameLst>
                                          <p:attrName>ppt_x</p:attrName>
                                        </p:attrNameLst>
                                      </p:cBhvr>
                                      <p:tavLst>
                                        <p:tav tm="0">
                                          <p:val>
                                            <p:strVal val="#ppt_x-.1"/>
                                          </p:val>
                                        </p:tav>
                                        <p:tav tm="100000">
                                          <p:val>
                                            <p:strVal val="#ppt_x"/>
                                          </p:val>
                                        </p:tav>
                                      </p:tavLst>
                                    </p:anim>
                                    <p:anim calcmode="lin" valueType="num">
                                      <p:cBhvr>
                                        <p:cTn id="28"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Color Fondo de agua.jpg"/>
          <p:cNvPicPr>
            <a:picLocks noChangeAspect="1"/>
          </p:cNvPicPr>
          <p:nvPr/>
        </p:nvPicPr>
        <p:blipFill>
          <a:blip r:embed="rId2" cstate="print"/>
          <a:stretch>
            <a:fillRect/>
          </a:stretch>
        </p:blipFill>
        <p:spPr>
          <a:xfrm>
            <a:off x="0" y="0"/>
            <a:ext cx="9144000" cy="5715000"/>
          </a:xfrm>
          <a:prstGeom prst="rect">
            <a:avLst/>
          </a:prstGeom>
        </p:spPr>
      </p:pic>
      <p:sp>
        <p:nvSpPr>
          <p:cNvPr id="4" name="3 CuadroTexto"/>
          <p:cNvSpPr txBox="1"/>
          <p:nvPr/>
        </p:nvSpPr>
        <p:spPr>
          <a:xfrm>
            <a:off x="395536" y="625252"/>
            <a:ext cx="8424936" cy="1446550"/>
          </a:xfrm>
          <a:prstGeom prst="rect">
            <a:avLst/>
          </a:prstGeom>
          <a:noFill/>
        </p:spPr>
        <p:txBody>
          <a:bodyPr wrap="square" rtlCol="0">
            <a:spAutoFit/>
          </a:bodyPr>
          <a:lstStyle/>
          <a:p>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Aunque el mito y la leyenda se apoderaron desde el principio de la llegada de Colón a América, existen registros históricos que ofrecen una visión general de aquellos días que cambiaron la historia.</a:t>
            </a:r>
            <a:endParaRPr lang="es-ES" sz="22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395536" y="2281436"/>
            <a:ext cx="8496944" cy="1785104"/>
          </a:xfrm>
          <a:prstGeom prst="rect">
            <a:avLst/>
          </a:prstGeom>
          <a:noFill/>
        </p:spPr>
        <p:txBody>
          <a:bodyPr wrap="square" rtlCol="0">
            <a:spAutoFit/>
          </a:bodyPr>
          <a:lstStyle/>
          <a:p>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Fue precisamente en esa zona donde Cristóbal Colón pronunció aquella frase que ha pasado a la historia, tras varias adaptaciones, como “la tierra más hermosa que ojos humanos hayan visto”, en referencia al paisaje tropical que emergía ante los ojos del almirante genovés.</a:t>
            </a:r>
            <a:endParaRPr lang="es-ES" sz="22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6" name="5 CuadroTexto"/>
          <p:cNvSpPr txBox="1"/>
          <p:nvPr/>
        </p:nvSpPr>
        <p:spPr>
          <a:xfrm>
            <a:off x="467544" y="4297660"/>
            <a:ext cx="8352928" cy="1107996"/>
          </a:xfrm>
          <a:prstGeom prst="rect">
            <a:avLst/>
          </a:prstGeom>
          <a:noFill/>
        </p:spPr>
        <p:txBody>
          <a:bodyPr wrap="square" rtlCol="0">
            <a:spAutoFit/>
          </a:bodyPr>
          <a:lstStyle/>
          <a:p>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El propio Colón nombraría a la isla de Cuba como Isla Juana en deferencia al príncipe Juan, heredero de la corona española.</a:t>
            </a:r>
            <a:endParaRPr lang="es-ES" sz="22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57000">
        <p:split orient="vert"/>
      </p:transition>
    </mc:Choice>
    <mc:Fallback xmlns="">
      <p:transition spd="slow" advTm="5700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0"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1"/>
                                          </p:val>
                                        </p:tav>
                                        <p:tav tm="100000">
                                          <p:val>
                                            <p:strVal val="#ppt_x"/>
                                          </p:val>
                                        </p:tav>
                                      </p:tavLst>
                                    </p:anim>
                                    <p:anim calcmode="lin" valueType="num">
                                      <p:cBhvr>
                                        <p:cTn id="9" dur="1000" fill="hold"/>
                                        <p:tgtEl>
                                          <p:spTgt spid="4"/>
                                        </p:tgtEl>
                                        <p:attrNameLst>
                                          <p:attrName>ppt_y</p:attrName>
                                        </p:attrNameLst>
                                      </p:cBhvr>
                                      <p:tavLst>
                                        <p:tav tm="0">
                                          <p:val>
                                            <p:strVal val="#ppt_y"/>
                                          </p:val>
                                        </p:tav>
                                        <p:tav tm="100000">
                                          <p:val>
                                            <p:strVal val="#ppt_y"/>
                                          </p:val>
                                        </p:tav>
                                      </p:tavLst>
                                    </p:anim>
                                  </p:childTnLst>
                                </p:cTn>
                              </p:par>
                            </p:childTnLst>
                          </p:cTn>
                        </p:par>
                        <p:par>
                          <p:cTn id="10" fill="hold">
                            <p:stCondLst>
                              <p:cond delay="17500"/>
                            </p:stCondLst>
                            <p:childTnLst>
                              <p:par>
                                <p:cTn id="11" presetID="40" presetClass="entr" presetSubtype="0" fill="hold" grpId="0" nodeType="afterEffect">
                                  <p:stCondLst>
                                    <p:cond delay="500"/>
                                  </p:stCondLst>
                                  <p:iterate type="lt">
                                    <p:tmPct val="10000"/>
                                  </p:iterate>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1"/>
                                          </p:val>
                                        </p:tav>
                                        <p:tav tm="100000">
                                          <p:val>
                                            <p:strVal val="#ppt_x"/>
                                          </p:val>
                                        </p:tav>
                                      </p:tavLst>
                                    </p:anim>
                                    <p:anim calcmode="lin" valueType="num">
                                      <p:cBhvr>
                                        <p:cTn id="15" dur="1000" fill="hold"/>
                                        <p:tgtEl>
                                          <p:spTgt spid="5"/>
                                        </p:tgtEl>
                                        <p:attrNameLst>
                                          <p:attrName>ppt_y</p:attrName>
                                        </p:attrNameLst>
                                      </p:cBhvr>
                                      <p:tavLst>
                                        <p:tav tm="0">
                                          <p:val>
                                            <p:strVal val="#ppt_y"/>
                                          </p:val>
                                        </p:tav>
                                        <p:tav tm="100000">
                                          <p:val>
                                            <p:strVal val="#ppt_y"/>
                                          </p:val>
                                        </p:tav>
                                      </p:tavLst>
                                    </p:anim>
                                  </p:childTnLst>
                                </p:cTn>
                              </p:par>
                            </p:childTnLst>
                          </p:cTn>
                        </p:par>
                        <p:par>
                          <p:cTn id="16" fill="hold">
                            <p:stCondLst>
                              <p:cond delay="41800"/>
                            </p:stCondLst>
                            <p:childTnLst>
                              <p:par>
                                <p:cTn id="17" presetID="40" presetClass="entr" presetSubtype="0" fill="hold" grpId="0" nodeType="afterEffect">
                                  <p:stCondLst>
                                    <p:cond delay="50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1"/>
                                          </p:val>
                                        </p:tav>
                                        <p:tav tm="100000">
                                          <p:val>
                                            <p:strVal val="#ppt_x"/>
                                          </p:val>
                                        </p:tav>
                                      </p:tavLst>
                                    </p:anim>
                                    <p:anim calcmode="lin" valueType="num">
                                      <p:cBhvr>
                                        <p:cTn id="21"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250095788_7b912e1200_b.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6" name="5 Rectángulo"/>
          <p:cNvSpPr/>
          <p:nvPr/>
        </p:nvSpPr>
        <p:spPr>
          <a:xfrm>
            <a:off x="1388972" y="0"/>
            <a:ext cx="7755028" cy="5715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8" name="7 Rectángulo"/>
          <p:cNvSpPr/>
          <p:nvPr/>
        </p:nvSpPr>
        <p:spPr>
          <a:xfrm>
            <a:off x="0" y="0"/>
            <a:ext cx="1835696"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9" name="8 Rectángulo"/>
          <p:cNvSpPr/>
          <p:nvPr/>
        </p:nvSpPr>
        <p:spPr>
          <a:xfrm>
            <a:off x="1835696" y="0"/>
            <a:ext cx="1728192"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3563888" y="0"/>
            <a:ext cx="1871861"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1" name="10 Rectángulo"/>
          <p:cNvSpPr/>
          <p:nvPr/>
        </p:nvSpPr>
        <p:spPr>
          <a:xfrm>
            <a:off x="5436096" y="0"/>
            <a:ext cx="1944216"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2" name="11 Rectángulo"/>
          <p:cNvSpPr/>
          <p:nvPr/>
        </p:nvSpPr>
        <p:spPr>
          <a:xfrm>
            <a:off x="7380312" y="0"/>
            <a:ext cx="1763688"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3" name="12 CuadroTexto"/>
          <p:cNvSpPr txBox="1"/>
          <p:nvPr/>
        </p:nvSpPr>
        <p:spPr>
          <a:xfrm>
            <a:off x="683568" y="4657700"/>
            <a:ext cx="7776864" cy="923330"/>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3 de noviembre de 1493 y por segunda vez Cristóbal Colón avista la costa del nuevo continente, se trataba de una isla a la que llamó La Deseada.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21000">
        <p:cover dir="r"/>
      </p:transition>
    </mc:Choice>
    <mc:Fallback xmlns="">
      <p:transition spd="slow" advTm="21000">
        <p:cover dir="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10" fill="hold" nodeType="withEffect">
                                  <p:stCondLst>
                                    <p:cond delay="0"/>
                                  </p:stCondLst>
                                  <p:childTnLst>
                                    <p:anim calcmode="lin" valueType="num">
                                      <p:cBhvr>
                                        <p:cTn id="6" dur="4000"/>
                                        <p:tgtEl>
                                          <p:spTgt spid="8"/>
                                        </p:tgtEl>
                                        <p:attrNameLst>
                                          <p:attrName>ppt_h</p:attrName>
                                        </p:attrNameLst>
                                      </p:cBhvr>
                                      <p:tavLst>
                                        <p:tav tm="0">
                                          <p:val>
                                            <p:strVal val="ppt_h"/>
                                          </p:val>
                                        </p:tav>
                                        <p:tav tm="100000">
                                          <p:val>
                                            <p:strVal val="ppt_h"/>
                                          </p:val>
                                        </p:tav>
                                      </p:tavLst>
                                    </p:anim>
                                    <p:anim calcmode="lin" valueType="num">
                                      <p:cBhvr>
                                        <p:cTn id="7" dur="4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3999"/>
                                          </p:stCondLst>
                                        </p:cTn>
                                        <p:tgtEl>
                                          <p:spTgt spid="8"/>
                                        </p:tgtEl>
                                        <p:attrNameLst>
                                          <p:attrName>style.visibility</p:attrName>
                                        </p:attrNameLst>
                                      </p:cBhvr>
                                      <p:to>
                                        <p:strVal val="hidden"/>
                                      </p:to>
                                    </p:set>
                                  </p:childTnLst>
                                </p:cTn>
                              </p:par>
                              <p:par>
                                <p:cTn id="9" presetID="19" presetClass="exit" presetSubtype="10" fill="hold" nodeType="withEffect">
                                  <p:stCondLst>
                                    <p:cond delay="0"/>
                                  </p:stCondLst>
                                  <p:childTnLst>
                                    <p:anim calcmode="lin" valueType="num">
                                      <p:cBhvr>
                                        <p:cTn id="10" dur="4000"/>
                                        <p:tgtEl>
                                          <p:spTgt spid="9"/>
                                        </p:tgtEl>
                                        <p:attrNameLst>
                                          <p:attrName>ppt_h</p:attrName>
                                        </p:attrNameLst>
                                      </p:cBhvr>
                                      <p:tavLst>
                                        <p:tav tm="0">
                                          <p:val>
                                            <p:strVal val="ppt_h"/>
                                          </p:val>
                                        </p:tav>
                                        <p:tav tm="100000">
                                          <p:val>
                                            <p:strVal val="ppt_h"/>
                                          </p:val>
                                        </p:tav>
                                      </p:tavLst>
                                    </p:anim>
                                    <p:anim calcmode="lin" valueType="num">
                                      <p:cBhvr>
                                        <p:cTn id="11" dur="4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 dur="1" fill="hold">
                                          <p:stCondLst>
                                            <p:cond delay="3999"/>
                                          </p:stCondLst>
                                        </p:cTn>
                                        <p:tgtEl>
                                          <p:spTgt spid="9"/>
                                        </p:tgtEl>
                                        <p:attrNameLst>
                                          <p:attrName>style.visibility</p:attrName>
                                        </p:attrNameLst>
                                      </p:cBhvr>
                                      <p:to>
                                        <p:strVal val="hidden"/>
                                      </p:to>
                                    </p:set>
                                  </p:childTnLst>
                                </p:cTn>
                              </p:par>
                              <p:par>
                                <p:cTn id="13" presetID="19" presetClass="exit" presetSubtype="10" fill="hold" nodeType="withEffect">
                                  <p:stCondLst>
                                    <p:cond delay="0"/>
                                  </p:stCondLst>
                                  <p:childTnLst>
                                    <p:anim calcmode="lin" valueType="num">
                                      <p:cBhvr>
                                        <p:cTn id="14" dur="4000"/>
                                        <p:tgtEl>
                                          <p:spTgt spid="10"/>
                                        </p:tgtEl>
                                        <p:attrNameLst>
                                          <p:attrName>ppt_h</p:attrName>
                                        </p:attrNameLst>
                                      </p:cBhvr>
                                      <p:tavLst>
                                        <p:tav tm="0">
                                          <p:val>
                                            <p:strVal val="ppt_h"/>
                                          </p:val>
                                        </p:tav>
                                        <p:tav tm="100000">
                                          <p:val>
                                            <p:strVal val="ppt_h"/>
                                          </p:val>
                                        </p:tav>
                                      </p:tavLst>
                                    </p:anim>
                                    <p:anim calcmode="lin" valueType="num">
                                      <p:cBhvr>
                                        <p:cTn id="15" dur="4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 dur="1" fill="hold">
                                          <p:stCondLst>
                                            <p:cond delay="3999"/>
                                          </p:stCondLst>
                                        </p:cTn>
                                        <p:tgtEl>
                                          <p:spTgt spid="10"/>
                                        </p:tgtEl>
                                        <p:attrNameLst>
                                          <p:attrName>style.visibility</p:attrName>
                                        </p:attrNameLst>
                                      </p:cBhvr>
                                      <p:to>
                                        <p:strVal val="hidden"/>
                                      </p:to>
                                    </p:set>
                                  </p:childTnLst>
                                </p:cTn>
                              </p:par>
                              <p:par>
                                <p:cTn id="17" presetID="19" presetClass="exit" presetSubtype="10" fill="hold" nodeType="withEffect">
                                  <p:stCondLst>
                                    <p:cond delay="0"/>
                                  </p:stCondLst>
                                  <p:childTnLst>
                                    <p:anim calcmode="lin" valueType="num">
                                      <p:cBhvr>
                                        <p:cTn id="18" dur="4000"/>
                                        <p:tgtEl>
                                          <p:spTgt spid="11"/>
                                        </p:tgtEl>
                                        <p:attrNameLst>
                                          <p:attrName>ppt_h</p:attrName>
                                        </p:attrNameLst>
                                      </p:cBhvr>
                                      <p:tavLst>
                                        <p:tav tm="0">
                                          <p:val>
                                            <p:strVal val="ppt_h"/>
                                          </p:val>
                                        </p:tav>
                                        <p:tav tm="100000">
                                          <p:val>
                                            <p:strVal val="ppt_h"/>
                                          </p:val>
                                        </p:tav>
                                      </p:tavLst>
                                    </p:anim>
                                    <p:anim calcmode="lin" valueType="num">
                                      <p:cBhvr>
                                        <p:cTn id="19" dur="4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 dur="1" fill="hold">
                                          <p:stCondLst>
                                            <p:cond delay="3999"/>
                                          </p:stCondLst>
                                        </p:cTn>
                                        <p:tgtEl>
                                          <p:spTgt spid="11"/>
                                        </p:tgtEl>
                                        <p:attrNameLst>
                                          <p:attrName>style.visibility</p:attrName>
                                        </p:attrNameLst>
                                      </p:cBhvr>
                                      <p:to>
                                        <p:strVal val="hidden"/>
                                      </p:to>
                                    </p:set>
                                  </p:childTnLst>
                                </p:cTn>
                              </p:par>
                              <p:par>
                                <p:cTn id="21" presetID="19" presetClass="exit" presetSubtype="10" fill="hold" nodeType="withEffect">
                                  <p:stCondLst>
                                    <p:cond delay="0"/>
                                  </p:stCondLst>
                                  <p:childTnLst>
                                    <p:anim calcmode="lin" valueType="num">
                                      <p:cBhvr>
                                        <p:cTn id="22" dur="4000"/>
                                        <p:tgtEl>
                                          <p:spTgt spid="12"/>
                                        </p:tgtEl>
                                        <p:attrNameLst>
                                          <p:attrName>ppt_h</p:attrName>
                                        </p:attrNameLst>
                                      </p:cBhvr>
                                      <p:tavLst>
                                        <p:tav tm="0">
                                          <p:val>
                                            <p:strVal val="ppt_h"/>
                                          </p:val>
                                        </p:tav>
                                        <p:tav tm="100000">
                                          <p:val>
                                            <p:strVal val="ppt_h"/>
                                          </p:val>
                                        </p:tav>
                                      </p:tavLst>
                                    </p:anim>
                                    <p:anim calcmode="lin" valueType="num">
                                      <p:cBhvr>
                                        <p:cTn id="23" dur="4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 dur="1" fill="hold">
                                          <p:stCondLst>
                                            <p:cond delay="3999"/>
                                          </p:stCondLst>
                                        </p:cTn>
                                        <p:tgtEl>
                                          <p:spTgt spid="12"/>
                                        </p:tgtEl>
                                        <p:attrNameLst>
                                          <p:attrName>style.visibility</p:attrName>
                                        </p:attrNameLst>
                                      </p:cBhvr>
                                      <p:to>
                                        <p:strVal val="hidden"/>
                                      </p:to>
                                    </p:set>
                                  </p:childTnLst>
                                </p:cTn>
                              </p:par>
                              <p:par>
                                <p:cTn id="25" presetID="23" presetClass="entr" presetSubtype="16"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4000" fill="hold"/>
                                        <p:tgtEl>
                                          <p:spTgt spid="4"/>
                                        </p:tgtEl>
                                        <p:attrNameLst>
                                          <p:attrName>ppt_w</p:attrName>
                                        </p:attrNameLst>
                                      </p:cBhvr>
                                      <p:tavLst>
                                        <p:tav tm="0">
                                          <p:val>
                                            <p:fltVal val="0"/>
                                          </p:val>
                                        </p:tav>
                                        <p:tav tm="100000">
                                          <p:val>
                                            <p:strVal val="#ppt_w"/>
                                          </p:val>
                                        </p:tav>
                                      </p:tavLst>
                                    </p:anim>
                                    <p:anim calcmode="lin" valueType="num">
                                      <p:cBhvr>
                                        <p:cTn id="28" dur="4000" fill="hold"/>
                                        <p:tgtEl>
                                          <p:spTgt spid="4"/>
                                        </p:tgtEl>
                                        <p:attrNameLst>
                                          <p:attrName>ppt_h</p:attrName>
                                        </p:attrNameLst>
                                      </p:cBhvr>
                                      <p:tavLst>
                                        <p:tav tm="0">
                                          <p:val>
                                            <p:fltVal val="0"/>
                                          </p:val>
                                        </p:tav>
                                        <p:tav tm="100000">
                                          <p:val>
                                            <p:strVal val="#ppt_h"/>
                                          </p:val>
                                        </p:tav>
                                      </p:tavLst>
                                    </p:anim>
                                  </p:childTnLst>
                                </p:cTn>
                              </p:par>
                              <p:par>
                                <p:cTn id="29" presetID="3" presetClass="entr" presetSubtype="10"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blinds(horizontal)">
                                      <p:cBhvr>
                                        <p:cTn id="31" dur="4000"/>
                                        <p:tgtEl>
                                          <p:spTgt spid="4"/>
                                        </p:tgtEl>
                                      </p:cBhvr>
                                    </p:animEffect>
                                  </p:childTnLst>
                                </p:cTn>
                              </p:par>
                            </p:childTnLst>
                          </p:cTn>
                        </p:par>
                        <p:par>
                          <p:cTn id="32" fill="hold">
                            <p:stCondLst>
                              <p:cond delay="40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13"/>
                                        </p:tgtEl>
                                        <p:attrNameLst>
                                          <p:attrName>style.visibility</p:attrName>
                                        </p:attrNameLst>
                                      </p:cBhvr>
                                      <p:to>
                                        <p:strVal val="visible"/>
                                      </p:to>
                                    </p:set>
                                    <p:animEffect transition="in" filter="fade">
                                      <p:cBhvr>
                                        <p:cTn id="35" dur="1000"/>
                                        <p:tgtEl>
                                          <p:spTgt spid="13"/>
                                        </p:tgtEl>
                                      </p:cBhvr>
                                    </p:animEffect>
                                    <p:anim calcmode="lin" valueType="num">
                                      <p:cBhvr>
                                        <p:cTn id="36" dur="1000" fill="hold"/>
                                        <p:tgtEl>
                                          <p:spTgt spid="13"/>
                                        </p:tgtEl>
                                        <p:attrNameLst>
                                          <p:attrName>ppt_x</p:attrName>
                                        </p:attrNameLst>
                                      </p:cBhvr>
                                      <p:tavLst>
                                        <p:tav tm="0">
                                          <p:val>
                                            <p:strVal val="#ppt_x-.1"/>
                                          </p:val>
                                        </p:tav>
                                        <p:tav tm="100000">
                                          <p:val>
                                            <p:strVal val="#ppt_x"/>
                                          </p:val>
                                        </p:tav>
                                      </p:tavLst>
                                    </p:anim>
                                    <p:anim calcmode="lin" valueType="num">
                                      <p:cBhvr>
                                        <p:cTn id="37"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in1453032313241.jpg"/>
          <p:cNvPicPr>
            <a:picLocks noGrp="1" noChangeAspect="1"/>
          </p:cNvPicPr>
          <p:nvPr isPhoto="1"/>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4" name="3 Rectángulo"/>
          <p:cNvSpPr/>
          <p:nvPr/>
        </p:nvSpPr>
        <p:spPr>
          <a:xfrm>
            <a:off x="-1" y="0"/>
            <a:ext cx="3131841"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5" name="4 Rectángulo"/>
          <p:cNvSpPr/>
          <p:nvPr/>
        </p:nvSpPr>
        <p:spPr>
          <a:xfrm>
            <a:off x="5940152" y="0"/>
            <a:ext cx="3203848"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8" name="7 Rectángulo"/>
          <p:cNvSpPr/>
          <p:nvPr/>
        </p:nvSpPr>
        <p:spPr>
          <a:xfrm>
            <a:off x="-1" y="1905000"/>
            <a:ext cx="3131841"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9" name="8 Rectángulo"/>
          <p:cNvSpPr/>
          <p:nvPr/>
        </p:nvSpPr>
        <p:spPr>
          <a:xfrm>
            <a:off x="5940152" y="1849439"/>
            <a:ext cx="3203848" cy="19764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12" name="11 Rectángulo"/>
          <p:cNvSpPr/>
          <p:nvPr/>
        </p:nvSpPr>
        <p:spPr>
          <a:xfrm>
            <a:off x="-1" y="3810000"/>
            <a:ext cx="3131841"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13" name="12 Rectángulo"/>
          <p:cNvSpPr/>
          <p:nvPr/>
        </p:nvSpPr>
        <p:spPr>
          <a:xfrm>
            <a:off x="5940152" y="3810000"/>
            <a:ext cx="3203848"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10" name="9 Rectángulo"/>
          <p:cNvSpPr/>
          <p:nvPr/>
        </p:nvSpPr>
        <p:spPr>
          <a:xfrm>
            <a:off x="3131840" y="0"/>
            <a:ext cx="2808312"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11" name="10 Rectángulo"/>
          <p:cNvSpPr/>
          <p:nvPr/>
        </p:nvSpPr>
        <p:spPr>
          <a:xfrm>
            <a:off x="3131840" y="3810000"/>
            <a:ext cx="2808312" cy="190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14" name="13 Rectángulo"/>
          <p:cNvSpPr/>
          <p:nvPr/>
        </p:nvSpPr>
        <p:spPr>
          <a:xfrm>
            <a:off x="3131840" y="1849388"/>
            <a:ext cx="3203848" cy="197643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PE">
              <a:solidFill>
                <a:srgbClr val="FFFFFF"/>
              </a:solidFill>
              <a:cs typeface="Arial" charset="0"/>
            </a:endParaRPr>
          </a:p>
        </p:txBody>
      </p:sp>
      <p:sp>
        <p:nvSpPr>
          <p:cNvPr id="15" name="14 CuadroTexto"/>
          <p:cNvSpPr txBox="1"/>
          <p:nvPr/>
        </p:nvSpPr>
        <p:spPr>
          <a:xfrm>
            <a:off x="251520" y="4514671"/>
            <a:ext cx="871296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Desde La Deseada puso rumbo hacia el norte descubriendo la isla de Puerto Rico, siguiendo el archipiélago hasta llegar de nuevo a La Española, donde encontró el Fuerte de La Navidad, totalmente destruido tras un levantamiento nativo guiada por el cacique y caníbal </a:t>
            </a:r>
            <a:r>
              <a:rPr lang="es-ES" i="1" dirty="0" err="1" smtClean="0">
                <a:effectLst>
                  <a:glow rad="101600">
                    <a:srgbClr val="C00000">
                      <a:alpha val="60000"/>
                    </a:srgbClr>
                  </a:glow>
                  <a:outerShdw blurRad="38100" dist="38100" dir="2700000" algn="tl">
                    <a:srgbClr val="000000">
                      <a:alpha val="43137"/>
                    </a:srgbClr>
                  </a:outerShdw>
                </a:effectLst>
              </a:rPr>
              <a:t>Caonabo</a:t>
            </a:r>
            <a:r>
              <a:rPr lang="es-ES" i="1" dirty="0" smtClean="0">
                <a:effectLst>
                  <a:glow rad="101600">
                    <a:srgbClr val="C00000">
                      <a:alpha val="60000"/>
                    </a:srgbClr>
                  </a:glow>
                  <a:outerShdw blurRad="38100" dist="38100" dir="2700000" algn="tl">
                    <a:srgbClr val="000000">
                      <a:alpha val="43137"/>
                    </a:srgbClr>
                  </a:outerShdw>
                </a:effectLst>
              </a:rPr>
              <a:t>.</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2000">
        <p:pull dir="r"/>
      </p:transition>
    </mc:Choice>
    <mc:Fallback xmlns="">
      <p:transition spd="slow" advTm="32000">
        <p:pull dir="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16" fill="hold" grpId="0" nodeType="withEffect">
                                  <p:stCondLst>
                                    <p:cond delay="0"/>
                                  </p:stCondLst>
                                  <p:childTnLst>
                                    <p:animEffect transition="out" filter="plus(in)">
                                      <p:cBhvr>
                                        <p:cTn id="6" dur="4000"/>
                                        <p:tgtEl>
                                          <p:spTgt spid="4"/>
                                        </p:tgtEl>
                                      </p:cBhvr>
                                    </p:animEffect>
                                    <p:set>
                                      <p:cBhvr>
                                        <p:cTn id="7" dur="1" fill="hold">
                                          <p:stCondLst>
                                            <p:cond delay="3999"/>
                                          </p:stCondLst>
                                        </p:cTn>
                                        <p:tgtEl>
                                          <p:spTgt spid="4"/>
                                        </p:tgtEl>
                                        <p:attrNameLst>
                                          <p:attrName>style.visibility</p:attrName>
                                        </p:attrNameLst>
                                      </p:cBhvr>
                                      <p:to>
                                        <p:strVal val="hidden"/>
                                      </p:to>
                                    </p:set>
                                  </p:childTnLst>
                                </p:cTn>
                              </p:par>
                              <p:par>
                                <p:cTn id="8" presetID="13" presetClass="exit" presetSubtype="16" fill="hold" grpId="0" nodeType="withEffect">
                                  <p:stCondLst>
                                    <p:cond delay="0"/>
                                  </p:stCondLst>
                                  <p:childTnLst>
                                    <p:animEffect transition="out" filter="plus(in)">
                                      <p:cBhvr>
                                        <p:cTn id="9" dur="4000"/>
                                        <p:tgtEl>
                                          <p:spTgt spid="5"/>
                                        </p:tgtEl>
                                      </p:cBhvr>
                                    </p:animEffect>
                                    <p:set>
                                      <p:cBhvr>
                                        <p:cTn id="10" dur="1" fill="hold">
                                          <p:stCondLst>
                                            <p:cond delay="3999"/>
                                          </p:stCondLst>
                                        </p:cTn>
                                        <p:tgtEl>
                                          <p:spTgt spid="5"/>
                                        </p:tgtEl>
                                        <p:attrNameLst>
                                          <p:attrName>style.visibility</p:attrName>
                                        </p:attrNameLst>
                                      </p:cBhvr>
                                      <p:to>
                                        <p:strVal val="hidden"/>
                                      </p:to>
                                    </p:set>
                                  </p:childTnLst>
                                </p:cTn>
                              </p:par>
                              <p:par>
                                <p:cTn id="11" presetID="6" presetClass="exit" presetSubtype="16" fill="hold" grpId="0" nodeType="withEffect">
                                  <p:stCondLst>
                                    <p:cond delay="0"/>
                                  </p:stCondLst>
                                  <p:childTnLst>
                                    <p:animEffect transition="out" filter="circle(in)">
                                      <p:cBhvr>
                                        <p:cTn id="12" dur="4000"/>
                                        <p:tgtEl>
                                          <p:spTgt spid="8"/>
                                        </p:tgtEl>
                                      </p:cBhvr>
                                    </p:animEffect>
                                    <p:set>
                                      <p:cBhvr>
                                        <p:cTn id="13" dur="1" fill="hold">
                                          <p:stCondLst>
                                            <p:cond delay="3999"/>
                                          </p:stCondLst>
                                        </p:cTn>
                                        <p:tgtEl>
                                          <p:spTgt spid="8"/>
                                        </p:tgtEl>
                                        <p:attrNameLst>
                                          <p:attrName>style.visibility</p:attrName>
                                        </p:attrNameLst>
                                      </p:cBhvr>
                                      <p:to>
                                        <p:strVal val="hidden"/>
                                      </p:to>
                                    </p:set>
                                  </p:childTnLst>
                                </p:cTn>
                              </p:par>
                              <p:par>
                                <p:cTn id="14" presetID="6" presetClass="exit" presetSubtype="16" fill="hold" grpId="0" nodeType="withEffect">
                                  <p:stCondLst>
                                    <p:cond delay="0"/>
                                  </p:stCondLst>
                                  <p:childTnLst>
                                    <p:animEffect transition="out" filter="circle(in)">
                                      <p:cBhvr>
                                        <p:cTn id="15" dur="4000"/>
                                        <p:tgtEl>
                                          <p:spTgt spid="9"/>
                                        </p:tgtEl>
                                      </p:cBhvr>
                                    </p:animEffect>
                                    <p:set>
                                      <p:cBhvr>
                                        <p:cTn id="16" dur="1" fill="hold">
                                          <p:stCondLst>
                                            <p:cond delay="3999"/>
                                          </p:stCondLst>
                                        </p:cTn>
                                        <p:tgtEl>
                                          <p:spTgt spid="9"/>
                                        </p:tgtEl>
                                        <p:attrNameLst>
                                          <p:attrName>style.visibility</p:attrName>
                                        </p:attrNameLst>
                                      </p:cBhvr>
                                      <p:to>
                                        <p:strVal val="hidden"/>
                                      </p:to>
                                    </p:set>
                                  </p:childTnLst>
                                </p:cTn>
                              </p:par>
                              <p:par>
                                <p:cTn id="17" presetID="13" presetClass="exit" presetSubtype="16" fill="hold" grpId="0" nodeType="withEffect">
                                  <p:stCondLst>
                                    <p:cond delay="0"/>
                                  </p:stCondLst>
                                  <p:childTnLst>
                                    <p:animEffect transition="out" filter="plus(in)">
                                      <p:cBhvr>
                                        <p:cTn id="18" dur="4000"/>
                                        <p:tgtEl>
                                          <p:spTgt spid="10"/>
                                        </p:tgtEl>
                                      </p:cBhvr>
                                    </p:animEffect>
                                    <p:set>
                                      <p:cBhvr>
                                        <p:cTn id="19" dur="1" fill="hold">
                                          <p:stCondLst>
                                            <p:cond delay="3999"/>
                                          </p:stCondLst>
                                        </p:cTn>
                                        <p:tgtEl>
                                          <p:spTgt spid="10"/>
                                        </p:tgtEl>
                                        <p:attrNameLst>
                                          <p:attrName>style.visibility</p:attrName>
                                        </p:attrNameLst>
                                      </p:cBhvr>
                                      <p:to>
                                        <p:strVal val="hidden"/>
                                      </p:to>
                                    </p:set>
                                  </p:childTnLst>
                                </p:cTn>
                              </p:par>
                              <p:par>
                                <p:cTn id="20" presetID="13" presetClass="exit" presetSubtype="16" fill="hold" grpId="0" nodeType="withEffect">
                                  <p:stCondLst>
                                    <p:cond delay="0"/>
                                  </p:stCondLst>
                                  <p:childTnLst>
                                    <p:animEffect transition="out" filter="plus(in)">
                                      <p:cBhvr>
                                        <p:cTn id="21" dur="4000"/>
                                        <p:tgtEl>
                                          <p:spTgt spid="11"/>
                                        </p:tgtEl>
                                      </p:cBhvr>
                                    </p:animEffect>
                                    <p:set>
                                      <p:cBhvr>
                                        <p:cTn id="22" dur="1" fill="hold">
                                          <p:stCondLst>
                                            <p:cond delay="3999"/>
                                          </p:stCondLst>
                                        </p:cTn>
                                        <p:tgtEl>
                                          <p:spTgt spid="11"/>
                                        </p:tgtEl>
                                        <p:attrNameLst>
                                          <p:attrName>style.visibility</p:attrName>
                                        </p:attrNameLst>
                                      </p:cBhvr>
                                      <p:to>
                                        <p:strVal val="hidden"/>
                                      </p:to>
                                    </p:set>
                                  </p:childTnLst>
                                </p:cTn>
                              </p:par>
                              <p:par>
                                <p:cTn id="23" presetID="13" presetClass="exit" presetSubtype="16" fill="hold" grpId="0" nodeType="withEffect">
                                  <p:stCondLst>
                                    <p:cond delay="0"/>
                                  </p:stCondLst>
                                  <p:childTnLst>
                                    <p:animEffect transition="out" filter="plus(in)">
                                      <p:cBhvr>
                                        <p:cTn id="24" dur="4000"/>
                                        <p:tgtEl>
                                          <p:spTgt spid="12"/>
                                        </p:tgtEl>
                                      </p:cBhvr>
                                    </p:animEffect>
                                    <p:set>
                                      <p:cBhvr>
                                        <p:cTn id="25" dur="1" fill="hold">
                                          <p:stCondLst>
                                            <p:cond delay="3999"/>
                                          </p:stCondLst>
                                        </p:cTn>
                                        <p:tgtEl>
                                          <p:spTgt spid="12"/>
                                        </p:tgtEl>
                                        <p:attrNameLst>
                                          <p:attrName>style.visibility</p:attrName>
                                        </p:attrNameLst>
                                      </p:cBhvr>
                                      <p:to>
                                        <p:strVal val="hidden"/>
                                      </p:to>
                                    </p:set>
                                  </p:childTnLst>
                                </p:cTn>
                              </p:par>
                              <p:par>
                                <p:cTn id="26" presetID="13" presetClass="exit" presetSubtype="16" fill="hold" grpId="0" nodeType="withEffect">
                                  <p:stCondLst>
                                    <p:cond delay="0"/>
                                  </p:stCondLst>
                                  <p:childTnLst>
                                    <p:animEffect transition="out" filter="plus(in)">
                                      <p:cBhvr>
                                        <p:cTn id="27" dur="4000"/>
                                        <p:tgtEl>
                                          <p:spTgt spid="13"/>
                                        </p:tgtEl>
                                      </p:cBhvr>
                                    </p:animEffect>
                                    <p:set>
                                      <p:cBhvr>
                                        <p:cTn id="28" dur="1" fill="hold">
                                          <p:stCondLst>
                                            <p:cond delay="3999"/>
                                          </p:stCondLst>
                                        </p:cTn>
                                        <p:tgtEl>
                                          <p:spTgt spid="13"/>
                                        </p:tgtEl>
                                        <p:attrNameLst>
                                          <p:attrName>style.visibility</p:attrName>
                                        </p:attrNameLst>
                                      </p:cBhvr>
                                      <p:to>
                                        <p:strVal val="hidden"/>
                                      </p:to>
                                    </p:set>
                                  </p:childTnLst>
                                </p:cTn>
                              </p:par>
                              <p:par>
                                <p:cTn id="29" presetID="6" presetClass="exit" presetSubtype="16" fill="hold" grpId="0" nodeType="withEffect">
                                  <p:stCondLst>
                                    <p:cond delay="0"/>
                                  </p:stCondLst>
                                  <p:childTnLst>
                                    <p:animEffect transition="out" filter="circle(in)">
                                      <p:cBhvr>
                                        <p:cTn id="30" dur="4000"/>
                                        <p:tgtEl>
                                          <p:spTgt spid="14"/>
                                        </p:tgtEl>
                                      </p:cBhvr>
                                    </p:animEffect>
                                    <p:set>
                                      <p:cBhvr>
                                        <p:cTn id="31" dur="1" fill="hold">
                                          <p:stCondLst>
                                            <p:cond delay="3999"/>
                                          </p:stCondLst>
                                        </p:cTn>
                                        <p:tgtEl>
                                          <p:spTgt spid="14"/>
                                        </p:tgtEl>
                                        <p:attrNameLst>
                                          <p:attrName>style.visibility</p:attrName>
                                        </p:attrNameLst>
                                      </p:cBhvr>
                                      <p:to>
                                        <p:strVal val="hidden"/>
                                      </p:to>
                                    </p:set>
                                  </p:childTnLst>
                                </p:cTn>
                              </p:par>
                              <p:par>
                                <p:cTn id="32" presetID="23" presetClass="entr" presetSubtype="288" fill="hold" nodeType="withEffect">
                                  <p:stCondLst>
                                    <p:cond delay="0"/>
                                  </p:stCondLst>
                                  <p:childTnLst>
                                    <p:set>
                                      <p:cBhvr>
                                        <p:cTn id="33" dur="1" fill="hold">
                                          <p:stCondLst>
                                            <p:cond delay="0"/>
                                          </p:stCondLst>
                                        </p:cTn>
                                        <p:tgtEl>
                                          <p:spTgt spid="2"/>
                                        </p:tgtEl>
                                        <p:attrNameLst>
                                          <p:attrName>style.visibility</p:attrName>
                                        </p:attrNameLst>
                                      </p:cBhvr>
                                      <p:to>
                                        <p:strVal val="visible"/>
                                      </p:to>
                                    </p:set>
                                    <p:anim calcmode="lin" valueType="num">
                                      <p:cBhvr>
                                        <p:cTn id="34" dur="4000" fill="hold"/>
                                        <p:tgtEl>
                                          <p:spTgt spid="2"/>
                                        </p:tgtEl>
                                        <p:attrNameLst>
                                          <p:attrName>ppt_w</p:attrName>
                                        </p:attrNameLst>
                                      </p:cBhvr>
                                      <p:tavLst>
                                        <p:tav tm="0">
                                          <p:val>
                                            <p:strVal val="4/3*#ppt_w"/>
                                          </p:val>
                                        </p:tav>
                                        <p:tav tm="100000">
                                          <p:val>
                                            <p:strVal val="#ppt_w"/>
                                          </p:val>
                                        </p:tav>
                                      </p:tavLst>
                                    </p:anim>
                                    <p:anim calcmode="lin" valueType="num">
                                      <p:cBhvr>
                                        <p:cTn id="35" dur="4000" fill="hold"/>
                                        <p:tgtEl>
                                          <p:spTgt spid="2"/>
                                        </p:tgtEl>
                                        <p:attrNameLst>
                                          <p:attrName>ppt_h</p:attrName>
                                        </p:attrNameLst>
                                      </p:cBhvr>
                                      <p:tavLst>
                                        <p:tav tm="0">
                                          <p:val>
                                            <p:strVal val="4/3*#ppt_h"/>
                                          </p:val>
                                        </p:tav>
                                        <p:tav tm="100000">
                                          <p:val>
                                            <p:strVal val="#ppt_h"/>
                                          </p:val>
                                        </p:tav>
                                      </p:tavLst>
                                    </p:anim>
                                  </p:childTnLst>
                                </p:cTn>
                              </p:par>
                              <p:par>
                                <p:cTn id="36" presetID="10" presetClass="entr" presetSubtype="0" fill="hold" nodeType="with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fade">
                                      <p:cBhvr>
                                        <p:cTn id="38" dur="4000"/>
                                        <p:tgtEl>
                                          <p:spTgt spid="2"/>
                                        </p:tgtEl>
                                      </p:cBhvr>
                                    </p:animEffect>
                                  </p:childTnLst>
                                </p:cTn>
                              </p:par>
                            </p:childTnLst>
                          </p:cTn>
                        </p:par>
                        <p:par>
                          <p:cTn id="39" fill="hold">
                            <p:stCondLst>
                              <p:cond delay="4000"/>
                            </p:stCondLst>
                            <p:childTnLst>
                              <p:par>
                                <p:cTn id="40" presetID="40" presetClass="entr" presetSubtype="0" fill="hold" grpId="0" nodeType="afterEffect">
                                  <p:stCondLst>
                                    <p:cond delay="0"/>
                                  </p:stCondLst>
                                  <p:iterate type="lt">
                                    <p:tmPct val="10000"/>
                                  </p:iterate>
                                  <p:childTnLst>
                                    <p:set>
                                      <p:cBhvr>
                                        <p:cTn id="41" dur="1" fill="hold">
                                          <p:stCondLst>
                                            <p:cond delay="0"/>
                                          </p:stCondLst>
                                        </p:cTn>
                                        <p:tgtEl>
                                          <p:spTgt spid="15"/>
                                        </p:tgtEl>
                                        <p:attrNameLst>
                                          <p:attrName>style.visibility</p:attrName>
                                        </p:attrNameLst>
                                      </p:cBhvr>
                                      <p:to>
                                        <p:strVal val="visible"/>
                                      </p:to>
                                    </p:set>
                                    <p:animEffect transition="in" filter="fade">
                                      <p:cBhvr>
                                        <p:cTn id="42" dur="1000"/>
                                        <p:tgtEl>
                                          <p:spTgt spid="15"/>
                                        </p:tgtEl>
                                      </p:cBhvr>
                                    </p:animEffect>
                                    <p:anim calcmode="lin" valueType="num">
                                      <p:cBhvr>
                                        <p:cTn id="43" dur="1000" fill="hold"/>
                                        <p:tgtEl>
                                          <p:spTgt spid="15"/>
                                        </p:tgtEl>
                                        <p:attrNameLst>
                                          <p:attrName>ppt_x</p:attrName>
                                        </p:attrNameLst>
                                      </p:cBhvr>
                                      <p:tavLst>
                                        <p:tav tm="0">
                                          <p:val>
                                            <p:strVal val="#ppt_x-.1"/>
                                          </p:val>
                                        </p:tav>
                                        <p:tav tm="100000">
                                          <p:val>
                                            <p:strVal val="#ppt_x"/>
                                          </p:val>
                                        </p:tav>
                                      </p:tavLst>
                                    </p:anim>
                                    <p:anim calcmode="lin" valueType="num">
                                      <p:cBhvr>
                                        <p:cTn id="44" dur="1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8" grpId="0" animBg="1"/>
      <p:bldP spid="9" grpId="0" animBg="1"/>
      <p:bldP spid="12" grpId="0" animBg="1"/>
      <p:bldP spid="13" grpId="0" animBg="1"/>
      <p:bldP spid="10" grpId="0" animBg="1"/>
      <p:bldP spid="11" grpId="0" animBg="1"/>
      <p:bldP spid="14" grpId="0" animBg="1"/>
      <p:bldP spid="15"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bejart9998.jpg"/>
          <p:cNvPicPr>
            <a:picLocks noGrp="1" noChangeAspect="1"/>
          </p:cNvPicPr>
          <p:nvPr>
            <p:ph idx="1"/>
          </p:nvPr>
        </p:nvPicPr>
        <p:blipFill>
          <a:blip r:embed="rId2" cstate="print"/>
          <a:stretch>
            <a:fillRect/>
          </a:stretch>
        </p:blipFill>
        <p:spPr>
          <a:xfrm>
            <a:off x="0" y="1"/>
            <a:ext cx="4499992" cy="5715000"/>
          </a:xfrm>
        </p:spPr>
      </p:pic>
      <p:sp>
        <p:nvSpPr>
          <p:cNvPr id="13" name="12 Rectángulo"/>
          <p:cNvSpPr/>
          <p:nvPr/>
        </p:nvSpPr>
        <p:spPr>
          <a:xfrm>
            <a:off x="0" y="0"/>
            <a:ext cx="4499992"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Rectángulo"/>
          <p:cNvSpPr/>
          <p:nvPr/>
        </p:nvSpPr>
        <p:spPr>
          <a:xfrm>
            <a:off x="0" y="0"/>
            <a:ext cx="4499992"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4572000" y="1705372"/>
            <a:ext cx="4104456" cy="2800767"/>
          </a:xfrm>
          <a:prstGeom prst="rect">
            <a:avLst/>
          </a:prstGeom>
          <a:noFill/>
        </p:spPr>
        <p:txBody>
          <a:bodyPr wrap="square" rtlCol="0">
            <a:spAutoFit/>
          </a:bodyPr>
          <a:lstStyle/>
          <a:p>
            <a:r>
              <a:rPr lang="es-ES" sz="2200" i="1" dirty="0" smtClean="0">
                <a:effectLst>
                  <a:glow rad="101600">
                    <a:srgbClr val="C00000">
                      <a:alpha val="60000"/>
                    </a:srgbClr>
                  </a:glow>
                  <a:outerShdw blurRad="38100" dist="38100" dir="2700000" algn="tl">
                    <a:srgbClr val="000000">
                      <a:alpha val="43137"/>
                    </a:srgbClr>
                  </a:outerShdw>
                </a:effectLst>
                <a:latin typeface="Lucida Bright" pitchFamily="18" charset="0"/>
              </a:rPr>
              <a:t>En el tercer viaje, al llegar a la nueva ciudad de Santo Domingo en La Española, muchos de los colonos se rebelaron contra su autoridad. Fue destituido como gobernador y volvió a España.</a:t>
            </a:r>
            <a:endParaRPr lang="es-ES" sz="22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750" advTm="24000">
        <p14:honeycomb/>
      </p:transition>
    </mc:Choice>
    <mc:Fallback xmlns="">
      <p:transition spd="slow"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4000"/>
                                        <p:tgtEl>
                                          <p:spTgt spid="4"/>
                                        </p:tgtEl>
                                      </p:cBhvr>
                                    </p:animEffect>
                                  </p:childTnLst>
                                </p:cTn>
                              </p:par>
                              <p:par>
                                <p:cTn id="8" presetID="16" presetClass="exit" presetSubtype="26" fill="hold" nodeType="withEffect">
                                  <p:stCondLst>
                                    <p:cond delay="0"/>
                                  </p:stCondLst>
                                  <p:childTnLst>
                                    <p:animEffect transition="out" filter="barn(inHorizontal)">
                                      <p:cBhvr>
                                        <p:cTn id="9" dur="4000"/>
                                        <p:tgtEl>
                                          <p:spTgt spid="13"/>
                                        </p:tgtEl>
                                      </p:cBhvr>
                                    </p:animEffect>
                                    <p:set>
                                      <p:cBhvr>
                                        <p:cTn id="10" dur="1" fill="hold">
                                          <p:stCondLst>
                                            <p:cond delay="3999"/>
                                          </p:stCondLst>
                                        </p:cTn>
                                        <p:tgtEl>
                                          <p:spTgt spid="13"/>
                                        </p:tgtEl>
                                        <p:attrNameLst>
                                          <p:attrName>style.visibility</p:attrName>
                                        </p:attrNameLst>
                                      </p:cBhvr>
                                      <p:to>
                                        <p:strVal val="hidden"/>
                                      </p:to>
                                    </p:set>
                                  </p:childTnLst>
                                </p:cTn>
                              </p:par>
                              <p:par>
                                <p:cTn id="11" presetID="14" presetClass="exit" presetSubtype="10" fill="hold" nodeType="withEffect">
                                  <p:stCondLst>
                                    <p:cond delay="0"/>
                                  </p:stCondLst>
                                  <p:childTnLst>
                                    <p:animEffect transition="out" filter="randombar(horizontal)">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1"/>
                                          </p:val>
                                        </p:tav>
                                        <p:tav tm="100000">
                                          <p:val>
                                            <p:strVal val="#ppt_x"/>
                                          </p:val>
                                        </p:tav>
                                      </p:tavLst>
                                    </p:anim>
                                    <p:anim calcmode="lin" valueType="num">
                                      <p:cBhvr>
                                        <p:cTn id="1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3 Imagen" descr="4483119078 - copia.jpg"/>
          <p:cNvPicPr>
            <a:picLocks noChangeAspect="1"/>
          </p:cNvPicPr>
          <p:nvPr/>
        </p:nvPicPr>
        <p:blipFill>
          <a:blip r:embed="rId2" cstate="print"/>
          <a:stretch>
            <a:fillRect/>
          </a:stretch>
        </p:blipFill>
        <p:spPr bwMode="auto">
          <a:xfrm>
            <a:off x="0" y="0"/>
            <a:ext cx="9143999" cy="5715000"/>
          </a:xfrm>
          <a:prstGeom prst="rect">
            <a:avLst/>
          </a:prstGeom>
          <a:noFill/>
          <a:ln w="9525">
            <a:noFill/>
            <a:miter lim="800000"/>
            <a:headEnd/>
            <a:tailEnd/>
          </a:ln>
        </p:spPr>
      </p:pic>
      <p:sp>
        <p:nvSpPr>
          <p:cNvPr id="15" name="14 Rectángulo"/>
          <p:cNvSpPr/>
          <p:nvPr/>
        </p:nvSpPr>
        <p:spPr>
          <a:xfrm>
            <a:off x="0" y="0"/>
            <a:ext cx="914400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4" name="3 CuadroTexto"/>
          <p:cNvSpPr txBox="1"/>
          <p:nvPr/>
        </p:nvSpPr>
        <p:spPr>
          <a:xfrm>
            <a:off x="395536" y="4237672"/>
            <a:ext cx="8424936" cy="1477328"/>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En la cuarta visita (1502-1504), Colón insistía en buscar el paso a la India y fracasó. Cuando navegaba por las costas de Honduras, se encontró con unos mercaderes que iban a un lugar llamado Maya. No quiso seguirlos, y rechazó así, sin saberlo, una invitación a la tierra de los mayas. Finalmente, retornó a España.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250" advTm="36000">
        <p15:prstTrans prst="prestige"/>
      </p:transition>
    </mc:Choice>
    <mc:Fallback xmlns="">
      <p:transition spd="slow" advTm="3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34818"/>
                                        </p:tgtEl>
                                        <p:attrNameLst>
                                          <p:attrName>style.visibility</p:attrName>
                                        </p:attrNameLst>
                                      </p:cBhvr>
                                      <p:to>
                                        <p:strVal val="visible"/>
                                      </p:to>
                                    </p:set>
                                    <p:anim calcmode="lin" valueType="num">
                                      <p:cBhvr>
                                        <p:cTn id="7" dur="4000" fill="hold"/>
                                        <p:tgtEl>
                                          <p:spTgt spid="34818"/>
                                        </p:tgtEl>
                                        <p:attrNameLst>
                                          <p:attrName>ppt_w</p:attrName>
                                        </p:attrNameLst>
                                      </p:cBhvr>
                                      <p:tavLst>
                                        <p:tav tm="0">
                                          <p:val>
                                            <p:fltVal val="0"/>
                                          </p:val>
                                        </p:tav>
                                        <p:tav tm="100000">
                                          <p:val>
                                            <p:strVal val="#ppt_w"/>
                                          </p:val>
                                        </p:tav>
                                      </p:tavLst>
                                    </p:anim>
                                    <p:anim calcmode="lin" valueType="num">
                                      <p:cBhvr>
                                        <p:cTn id="8" dur="4000" fill="hold"/>
                                        <p:tgtEl>
                                          <p:spTgt spid="34818"/>
                                        </p:tgtEl>
                                        <p:attrNameLst>
                                          <p:attrName>ppt_h</p:attrName>
                                        </p:attrNameLst>
                                      </p:cBhvr>
                                      <p:tavLst>
                                        <p:tav tm="0">
                                          <p:val>
                                            <p:fltVal val="0"/>
                                          </p:val>
                                        </p:tav>
                                        <p:tav tm="100000">
                                          <p:val>
                                            <p:strVal val="#ppt_h"/>
                                          </p:val>
                                        </p:tav>
                                      </p:tavLst>
                                    </p:anim>
                                  </p:childTnLst>
                                </p:cTn>
                              </p:par>
                              <p:par>
                                <p:cTn id="9" presetID="16" presetClass="entr" presetSubtype="26" fill="hold" nodeType="withEffect">
                                  <p:stCondLst>
                                    <p:cond delay="0"/>
                                  </p:stCondLst>
                                  <p:childTnLst>
                                    <p:set>
                                      <p:cBhvr>
                                        <p:cTn id="10" dur="1" fill="hold">
                                          <p:stCondLst>
                                            <p:cond delay="0"/>
                                          </p:stCondLst>
                                        </p:cTn>
                                        <p:tgtEl>
                                          <p:spTgt spid="34818"/>
                                        </p:tgtEl>
                                        <p:attrNameLst>
                                          <p:attrName>style.visibility</p:attrName>
                                        </p:attrNameLst>
                                      </p:cBhvr>
                                      <p:to>
                                        <p:strVal val="visible"/>
                                      </p:to>
                                    </p:set>
                                    <p:animEffect transition="in" filter="barn(inHorizontal)">
                                      <p:cBhvr>
                                        <p:cTn id="11" dur="4000"/>
                                        <p:tgtEl>
                                          <p:spTgt spid="34818"/>
                                        </p:tgtEl>
                                      </p:cBhvr>
                                    </p:animEffect>
                                  </p:childTnLst>
                                </p:cTn>
                              </p:par>
                              <p:par>
                                <p:cTn id="12" presetID="23" presetClass="exit" presetSubtype="32" fill="hold" nodeType="withEffect">
                                  <p:stCondLst>
                                    <p:cond delay="0"/>
                                  </p:stCondLst>
                                  <p:childTnLst>
                                    <p:anim calcmode="lin" valueType="num">
                                      <p:cBhvr>
                                        <p:cTn id="13" dur="4000"/>
                                        <p:tgtEl>
                                          <p:spTgt spid="15"/>
                                        </p:tgtEl>
                                        <p:attrNameLst>
                                          <p:attrName>ppt_w</p:attrName>
                                        </p:attrNameLst>
                                      </p:cBhvr>
                                      <p:tavLst>
                                        <p:tav tm="0">
                                          <p:val>
                                            <p:strVal val="ppt_w"/>
                                          </p:val>
                                        </p:tav>
                                        <p:tav tm="100000">
                                          <p:val>
                                            <p:fltVal val="0"/>
                                          </p:val>
                                        </p:tav>
                                      </p:tavLst>
                                    </p:anim>
                                    <p:anim calcmode="lin" valueType="num">
                                      <p:cBhvr>
                                        <p:cTn id="14" dur="4000"/>
                                        <p:tgtEl>
                                          <p:spTgt spid="15"/>
                                        </p:tgtEl>
                                        <p:attrNameLst>
                                          <p:attrName>ppt_h</p:attrName>
                                        </p:attrNameLst>
                                      </p:cBhvr>
                                      <p:tavLst>
                                        <p:tav tm="0">
                                          <p:val>
                                            <p:strVal val="ppt_h"/>
                                          </p:val>
                                        </p:tav>
                                        <p:tav tm="100000">
                                          <p:val>
                                            <p:fltVal val="0"/>
                                          </p:val>
                                        </p:tav>
                                      </p:tavLst>
                                    </p:anim>
                                    <p:set>
                                      <p:cBhvr>
                                        <p:cTn id="15" dur="1" fill="hold">
                                          <p:stCondLst>
                                            <p:cond delay="3999"/>
                                          </p:stCondLst>
                                        </p:cTn>
                                        <p:tgtEl>
                                          <p:spTgt spid="15"/>
                                        </p:tgtEl>
                                        <p:attrNameLst>
                                          <p:attrName>style.visibility</p:attrName>
                                        </p:attrNameLst>
                                      </p:cBhvr>
                                      <p:to>
                                        <p:strVal val="hidden"/>
                                      </p:to>
                                    </p:set>
                                  </p:childTnLst>
                                </p:cTn>
                              </p:par>
                            </p:childTnLst>
                          </p:cTn>
                        </p:par>
                        <p:par>
                          <p:cTn id="16" fill="hold">
                            <p:stCondLst>
                              <p:cond delay="4000"/>
                            </p:stCondLst>
                            <p:childTnLst>
                              <p:par>
                                <p:cTn id="17" presetID="40" presetClass="entr" presetSubtype="0" fill="hold" grpId="0" nodeType="afterEffect">
                                  <p:stCondLst>
                                    <p:cond delay="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umblr_mdn7ngNtYS1qjm81go1_1280.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Trapecio"/>
          <p:cNvSpPr/>
          <p:nvPr/>
        </p:nvSpPr>
        <p:spPr>
          <a:xfrm rot="5400000">
            <a:off x="858046" y="1562895"/>
            <a:ext cx="5100637" cy="2530475"/>
          </a:xfrm>
          <a:prstGeom prst="trapezoid">
            <a:avLst>
              <a:gd name="adj" fmla="val 71064"/>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Trapecio"/>
          <p:cNvSpPr/>
          <p:nvPr/>
        </p:nvSpPr>
        <p:spPr>
          <a:xfrm rot="5400000" flipV="1">
            <a:off x="3242469" y="1750220"/>
            <a:ext cx="5159376" cy="2214563"/>
          </a:xfrm>
          <a:prstGeom prst="trapezoid">
            <a:avLst>
              <a:gd name="adj" fmla="val 78349"/>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Trapecio"/>
          <p:cNvSpPr/>
          <p:nvPr/>
        </p:nvSpPr>
        <p:spPr>
          <a:xfrm rot="5400000">
            <a:off x="-70642" y="1562895"/>
            <a:ext cx="5100637" cy="2530475"/>
          </a:xfrm>
          <a:prstGeom prst="trapezoid">
            <a:avLst>
              <a:gd name="adj" fmla="val 71064"/>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Trapecio"/>
          <p:cNvSpPr/>
          <p:nvPr/>
        </p:nvSpPr>
        <p:spPr>
          <a:xfrm rot="5400000" flipV="1">
            <a:off x="4292600" y="1628776"/>
            <a:ext cx="5159376" cy="2457450"/>
          </a:xfrm>
          <a:prstGeom prst="trapezoid">
            <a:avLst>
              <a:gd name="adj" fmla="val 78349"/>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Trapecio"/>
          <p:cNvSpPr/>
          <p:nvPr/>
        </p:nvSpPr>
        <p:spPr>
          <a:xfrm rot="5400000">
            <a:off x="-1285081" y="1562895"/>
            <a:ext cx="5100637" cy="2530475"/>
          </a:xfrm>
          <a:prstGeom prst="trapezoid">
            <a:avLst>
              <a:gd name="adj" fmla="val 71064"/>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Trapecio"/>
          <p:cNvSpPr/>
          <p:nvPr/>
        </p:nvSpPr>
        <p:spPr>
          <a:xfrm rot="5400000" flipV="1">
            <a:off x="5278437" y="1571626"/>
            <a:ext cx="5159376" cy="2571750"/>
          </a:xfrm>
          <a:prstGeom prst="trapezoid">
            <a:avLst>
              <a:gd name="adj" fmla="val 78349"/>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CuadroTexto"/>
          <p:cNvSpPr txBox="1"/>
          <p:nvPr/>
        </p:nvSpPr>
        <p:spPr>
          <a:xfrm>
            <a:off x="611560" y="4369668"/>
            <a:ext cx="7992888"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Ya estaba muy enfermo y su regreso ya no fue triunfal. Cristóbal Colón murió dos años después, en 1506, y se le hizo un pobre funeral. Cristóbal Colón murió en Valladolid (España) el 20 de mayo de 1506, a los 55 años de edad, a consecuencia de un ataque cardíaco.</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1000">
        <p14:ripple/>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nodeType="withEffect">
                                  <p:stCondLst>
                                    <p:cond delay="0"/>
                                  </p:stCondLst>
                                  <p:childTnLst>
                                    <p:animScale>
                                      <p:cBhvr>
                                        <p:cTn id="6" dur="4000" fill="hold"/>
                                        <p:tgtEl>
                                          <p:spTgt spid="5"/>
                                        </p:tgtEl>
                                      </p:cBhvr>
                                      <p:by x="150000" y="150000"/>
                                    </p:animScale>
                                  </p:childTnLst>
                                </p:cTn>
                              </p:par>
                              <p:par>
                                <p:cTn id="7" presetID="17" presetClass="entr" presetSubtype="10"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p:cTn id="9" dur="4000" fill="hold"/>
                                        <p:tgtEl>
                                          <p:spTgt spid="5"/>
                                        </p:tgtEl>
                                        <p:attrNameLst>
                                          <p:attrName>ppt_w</p:attrName>
                                        </p:attrNameLst>
                                      </p:cBhvr>
                                      <p:tavLst>
                                        <p:tav tm="0">
                                          <p:val>
                                            <p:fltVal val="0"/>
                                          </p:val>
                                        </p:tav>
                                        <p:tav tm="100000">
                                          <p:val>
                                            <p:strVal val="#ppt_w"/>
                                          </p:val>
                                        </p:tav>
                                      </p:tavLst>
                                    </p:anim>
                                    <p:anim calcmode="lin" valueType="num">
                                      <p:cBhvr>
                                        <p:cTn id="10" dur="4000" fill="hold"/>
                                        <p:tgtEl>
                                          <p:spTgt spid="5"/>
                                        </p:tgtEl>
                                        <p:attrNameLst>
                                          <p:attrName>ppt_h</p:attrName>
                                        </p:attrNameLst>
                                      </p:cBhvr>
                                      <p:tavLst>
                                        <p:tav tm="0">
                                          <p:val>
                                            <p:strVal val="#ppt_h"/>
                                          </p:val>
                                        </p:tav>
                                        <p:tav tm="100000">
                                          <p:val>
                                            <p:strVal val="#ppt_h"/>
                                          </p:val>
                                        </p:tav>
                                      </p:tavLst>
                                    </p:anim>
                                  </p:childTnLst>
                                </p:cTn>
                              </p:par>
                              <p:par>
                                <p:cTn id="11" presetID="17" presetClass="exit" presetSubtype="10" fill="hold" nodeType="withEffect">
                                  <p:stCondLst>
                                    <p:cond delay="0"/>
                                  </p:stCondLst>
                                  <p:childTnLst>
                                    <p:anim calcmode="lin" valueType="num">
                                      <p:cBhvr>
                                        <p:cTn id="12" dur="4000"/>
                                        <p:tgtEl>
                                          <p:spTgt spid="5"/>
                                        </p:tgtEl>
                                        <p:attrNameLst>
                                          <p:attrName>ppt_w</p:attrName>
                                        </p:attrNameLst>
                                      </p:cBhvr>
                                      <p:tavLst>
                                        <p:tav tm="0">
                                          <p:val>
                                            <p:strVal val="ppt_w"/>
                                          </p:val>
                                        </p:tav>
                                        <p:tav tm="100000">
                                          <p:val>
                                            <p:fltVal val="0"/>
                                          </p:val>
                                        </p:tav>
                                      </p:tavLst>
                                    </p:anim>
                                    <p:anim calcmode="lin" valueType="num">
                                      <p:cBhvr>
                                        <p:cTn id="13" dur="4000"/>
                                        <p:tgtEl>
                                          <p:spTgt spid="5"/>
                                        </p:tgtEl>
                                        <p:attrNameLst>
                                          <p:attrName>ppt_h</p:attrName>
                                        </p:attrNameLst>
                                      </p:cBhvr>
                                      <p:tavLst>
                                        <p:tav tm="0">
                                          <p:val>
                                            <p:strVal val="ppt_h"/>
                                          </p:val>
                                        </p:tav>
                                        <p:tav tm="100000">
                                          <p:val>
                                            <p:strVal val="ppt_h"/>
                                          </p:val>
                                        </p:tav>
                                      </p:tavLst>
                                    </p:anim>
                                    <p:set>
                                      <p:cBhvr>
                                        <p:cTn id="14" dur="1" fill="hold">
                                          <p:stCondLst>
                                            <p:cond delay="3999"/>
                                          </p:stCondLst>
                                        </p:cTn>
                                        <p:tgtEl>
                                          <p:spTgt spid="5"/>
                                        </p:tgtEl>
                                        <p:attrNameLst>
                                          <p:attrName>style.visibility</p:attrName>
                                        </p:attrNameLst>
                                      </p:cBhvr>
                                      <p:to>
                                        <p:strVal val="hidden"/>
                                      </p:to>
                                    </p:set>
                                  </p:childTnLst>
                                </p:cTn>
                              </p:par>
                              <p:par>
                                <p:cTn id="15" presetID="6" presetClass="emph" presetSubtype="0" fill="hold" nodeType="withEffect">
                                  <p:stCondLst>
                                    <p:cond delay="0"/>
                                  </p:stCondLst>
                                  <p:childTnLst>
                                    <p:animScale>
                                      <p:cBhvr>
                                        <p:cTn id="16" dur="4000" fill="hold"/>
                                        <p:tgtEl>
                                          <p:spTgt spid="6"/>
                                        </p:tgtEl>
                                      </p:cBhvr>
                                      <p:by x="150000" y="150000"/>
                                    </p:animScale>
                                  </p:childTnLst>
                                </p:cTn>
                              </p:par>
                              <p:par>
                                <p:cTn id="17" presetID="17" presetClass="entr" presetSubtype="1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4000" fill="hold"/>
                                        <p:tgtEl>
                                          <p:spTgt spid="6"/>
                                        </p:tgtEl>
                                        <p:attrNameLst>
                                          <p:attrName>ppt_w</p:attrName>
                                        </p:attrNameLst>
                                      </p:cBhvr>
                                      <p:tavLst>
                                        <p:tav tm="0">
                                          <p:val>
                                            <p:fltVal val="0"/>
                                          </p:val>
                                        </p:tav>
                                        <p:tav tm="100000">
                                          <p:val>
                                            <p:strVal val="#ppt_w"/>
                                          </p:val>
                                        </p:tav>
                                      </p:tavLst>
                                    </p:anim>
                                    <p:anim calcmode="lin" valueType="num">
                                      <p:cBhvr>
                                        <p:cTn id="20" dur="4000" fill="hold"/>
                                        <p:tgtEl>
                                          <p:spTgt spid="6"/>
                                        </p:tgtEl>
                                        <p:attrNameLst>
                                          <p:attrName>ppt_h</p:attrName>
                                        </p:attrNameLst>
                                      </p:cBhvr>
                                      <p:tavLst>
                                        <p:tav tm="0">
                                          <p:val>
                                            <p:strVal val="#ppt_h"/>
                                          </p:val>
                                        </p:tav>
                                        <p:tav tm="100000">
                                          <p:val>
                                            <p:strVal val="#ppt_h"/>
                                          </p:val>
                                        </p:tav>
                                      </p:tavLst>
                                    </p:anim>
                                  </p:childTnLst>
                                </p:cTn>
                              </p:par>
                              <p:par>
                                <p:cTn id="21" presetID="17" presetClass="exit" presetSubtype="10" fill="hold" nodeType="withEffect">
                                  <p:stCondLst>
                                    <p:cond delay="0"/>
                                  </p:stCondLst>
                                  <p:childTnLst>
                                    <p:anim calcmode="lin" valueType="num">
                                      <p:cBhvr>
                                        <p:cTn id="22" dur="4000"/>
                                        <p:tgtEl>
                                          <p:spTgt spid="6"/>
                                        </p:tgtEl>
                                        <p:attrNameLst>
                                          <p:attrName>ppt_w</p:attrName>
                                        </p:attrNameLst>
                                      </p:cBhvr>
                                      <p:tavLst>
                                        <p:tav tm="0">
                                          <p:val>
                                            <p:strVal val="ppt_w"/>
                                          </p:val>
                                        </p:tav>
                                        <p:tav tm="100000">
                                          <p:val>
                                            <p:fltVal val="0"/>
                                          </p:val>
                                        </p:tav>
                                      </p:tavLst>
                                    </p:anim>
                                    <p:anim calcmode="lin" valueType="num">
                                      <p:cBhvr>
                                        <p:cTn id="23" dur="4000"/>
                                        <p:tgtEl>
                                          <p:spTgt spid="6"/>
                                        </p:tgtEl>
                                        <p:attrNameLst>
                                          <p:attrName>ppt_h</p:attrName>
                                        </p:attrNameLst>
                                      </p:cBhvr>
                                      <p:tavLst>
                                        <p:tav tm="0">
                                          <p:val>
                                            <p:strVal val="ppt_h"/>
                                          </p:val>
                                        </p:tav>
                                        <p:tav tm="100000">
                                          <p:val>
                                            <p:strVal val="ppt_h"/>
                                          </p:val>
                                        </p:tav>
                                      </p:tavLst>
                                    </p:anim>
                                    <p:set>
                                      <p:cBhvr>
                                        <p:cTn id="24" dur="1" fill="hold">
                                          <p:stCondLst>
                                            <p:cond delay="3999"/>
                                          </p:stCondLst>
                                        </p:cTn>
                                        <p:tgtEl>
                                          <p:spTgt spid="6"/>
                                        </p:tgtEl>
                                        <p:attrNameLst>
                                          <p:attrName>style.visibility</p:attrName>
                                        </p:attrNameLst>
                                      </p:cBhvr>
                                      <p:to>
                                        <p:strVal val="hidden"/>
                                      </p:to>
                                    </p:set>
                                  </p:childTnLst>
                                </p:cTn>
                              </p:par>
                              <p:par>
                                <p:cTn id="25" presetID="6" presetClass="emph" presetSubtype="0" fill="hold" nodeType="withEffect">
                                  <p:stCondLst>
                                    <p:cond delay="0"/>
                                  </p:stCondLst>
                                  <p:childTnLst>
                                    <p:animScale>
                                      <p:cBhvr>
                                        <p:cTn id="26" dur="4000" fill="hold"/>
                                        <p:tgtEl>
                                          <p:spTgt spid="7"/>
                                        </p:tgtEl>
                                      </p:cBhvr>
                                      <p:by x="150000" y="150000"/>
                                    </p:animScale>
                                  </p:childTnLst>
                                </p:cTn>
                              </p:par>
                              <p:par>
                                <p:cTn id="27" presetID="17" presetClass="entr" presetSubtype="10" fill="hold"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4000" fill="hold"/>
                                        <p:tgtEl>
                                          <p:spTgt spid="7"/>
                                        </p:tgtEl>
                                        <p:attrNameLst>
                                          <p:attrName>ppt_w</p:attrName>
                                        </p:attrNameLst>
                                      </p:cBhvr>
                                      <p:tavLst>
                                        <p:tav tm="0">
                                          <p:val>
                                            <p:fltVal val="0"/>
                                          </p:val>
                                        </p:tav>
                                        <p:tav tm="100000">
                                          <p:val>
                                            <p:strVal val="#ppt_w"/>
                                          </p:val>
                                        </p:tav>
                                      </p:tavLst>
                                    </p:anim>
                                    <p:anim calcmode="lin" valueType="num">
                                      <p:cBhvr>
                                        <p:cTn id="30" dur="4000" fill="hold"/>
                                        <p:tgtEl>
                                          <p:spTgt spid="7"/>
                                        </p:tgtEl>
                                        <p:attrNameLst>
                                          <p:attrName>ppt_h</p:attrName>
                                        </p:attrNameLst>
                                      </p:cBhvr>
                                      <p:tavLst>
                                        <p:tav tm="0">
                                          <p:val>
                                            <p:strVal val="#ppt_h"/>
                                          </p:val>
                                        </p:tav>
                                        <p:tav tm="100000">
                                          <p:val>
                                            <p:strVal val="#ppt_h"/>
                                          </p:val>
                                        </p:tav>
                                      </p:tavLst>
                                    </p:anim>
                                  </p:childTnLst>
                                </p:cTn>
                              </p:par>
                              <p:par>
                                <p:cTn id="31" presetID="17" presetClass="exit" presetSubtype="10" fill="hold" nodeType="withEffect">
                                  <p:stCondLst>
                                    <p:cond delay="0"/>
                                  </p:stCondLst>
                                  <p:childTnLst>
                                    <p:anim calcmode="lin" valueType="num">
                                      <p:cBhvr>
                                        <p:cTn id="32" dur="4000"/>
                                        <p:tgtEl>
                                          <p:spTgt spid="7"/>
                                        </p:tgtEl>
                                        <p:attrNameLst>
                                          <p:attrName>ppt_w</p:attrName>
                                        </p:attrNameLst>
                                      </p:cBhvr>
                                      <p:tavLst>
                                        <p:tav tm="0">
                                          <p:val>
                                            <p:strVal val="ppt_w"/>
                                          </p:val>
                                        </p:tav>
                                        <p:tav tm="100000">
                                          <p:val>
                                            <p:fltVal val="0"/>
                                          </p:val>
                                        </p:tav>
                                      </p:tavLst>
                                    </p:anim>
                                    <p:anim calcmode="lin" valueType="num">
                                      <p:cBhvr>
                                        <p:cTn id="33" dur="4000"/>
                                        <p:tgtEl>
                                          <p:spTgt spid="7"/>
                                        </p:tgtEl>
                                        <p:attrNameLst>
                                          <p:attrName>ppt_h</p:attrName>
                                        </p:attrNameLst>
                                      </p:cBhvr>
                                      <p:tavLst>
                                        <p:tav tm="0">
                                          <p:val>
                                            <p:strVal val="ppt_h"/>
                                          </p:val>
                                        </p:tav>
                                        <p:tav tm="100000">
                                          <p:val>
                                            <p:strVal val="ppt_h"/>
                                          </p:val>
                                        </p:tav>
                                      </p:tavLst>
                                    </p:anim>
                                    <p:set>
                                      <p:cBhvr>
                                        <p:cTn id="34" dur="1" fill="hold">
                                          <p:stCondLst>
                                            <p:cond delay="3999"/>
                                          </p:stCondLst>
                                        </p:cTn>
                                        <p:tgtEl>
                                          <p:spTgt spid="7"/>
                                        </p:tgtEl>
                                        <p:attrNameLst>
                                          <p:attrName>style.visibility</p:attrName>
                                        </p:attrNameLst>
                                      </p:cBhvr>
                                      <p:to>
                                        <p:strVal val="hidden"/>
                                      </p:to>
                                    </p:set>
                                  </p:childTnLst>
                                </p:cTn>
                              </p:par>
                              <p:par>
                                <p:cTn id="35" presetID="6" presetClass="emph" presetSubtype="0" fill="hold" nodeType="withEffect">
                                  <p:stCondLst>
                                    <p:cond delay="0"/>
                                  </p:stCondLst>
                                  <p:childTnLst>
                                    <p:animScale>
                                      <p:cBhvr>
                                        <p:cTn id="36" dur="4000" fill="hold"/>
                                        <p:tgtEl>
                                          <p:spTgt spid="8"/>
                                        </p:tgtEl>
                                      </p:cBhvr>
                                      <p:by x="150000" y="150000"/>
                                    </p:animScale>
                                  </p:childTnLst>
                                </p:cTn>
                              </p:par>
                              <p:par>
                                <p:cTn id="37" presetID="17" presetClass="entr" presetSubtype="10"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4000" fill="hold"/>
                                        <p:tgtEl>
                                          <p:spTgt spid="8"/>
                                        </p:tgtEl>
                                        <p:attrNameLst>
                                          <p:attrName>ppt_w</p:attrName>
                                        </p:attrNameLst>
                                      </p:cBhvr>
                                      <p:tavLst>
                                        <p:tav tm="0">
                                          <p:val>
                                            <p:fltVal val="0"/>
                                          </p:val>
                                        </p:tav>
                                        <p:tav tm="100000">
                                          <p:val>
                                            <p:strVal val="#ppt_w"/>
                                          </p:val>
                                        </p:tav>
                                      </p:tavLst>
                                    </p:anim>
                                    <p:anim calcmode="lin" valueType="num">
                                      <p:cBhvr>
                                        <p:cTn id="40" dur="4000" fill="hold"/>
                                        <p:tgtEl>
                                          <p:spTgt spid="8"/>
                                        </p:tgtEl>
                                        <p:attrNameLst>
                                          <p:attrName>ppt_h</p:attrName>
                                        </p:attrNameLst>
                                      </p:cBhvr>
                                      <p:tavLst>
                                        <p:tav tm="0">
                                          <p:val>
                                            <p:strVal val="#ppt_h"/>
                                          </p:val>
                                        </p:tav>
                                        <p:tav tm="100000">
                                          <p:val>
                                            <p:strVal val="#ppt_h"/>
                                          </p:val>
                                        </p:tav>
                                      </p:tavLst>
                                    </p:anim>
                                  </p:childTnLst>
                                </p:cTn>
                              </p:par>
                              <p:par>
                                <p:cTn id="41" presetID="17" presetClass="exit" presetSubtype="10" fill="hold" nodeType="withEffect">
                                  <p:stCondLst>
                                    <p:cond delay="0"/>
                                  </p:stCondLst>
                                  <p:childTnLst>
                                    <p:anim calcmode="lin" valueType="num">
                                      <p:cBhvr>
                                        <p:cTn id="42" dur="4000"/>
                                        <p:tgtEl>
                                          <p:spTgt spid="8"/>
                                        </p:tgtEl>
                                        <p:attrNameLst>
                                          <p:attrName>ppt_w</p:attrName>
                                        </p:attrNameLst>
                                      </p:cBhvr>
                                      <p:tavLst>
                                        <p:tav tm="0">
                                          <p:val>
                                            <p:strVal val="ppt_w"/>
                                          </p:val>
                                        </p:tav>
                                        <p:tav tm="100000">
                                          <p:val>
                                            <p:fltVal val="0"/>
                                          </p:val>
                                        </p:tav>
                                      </p:tavLst>
                                    </p:anim>
                                    <p:anim calcmode="lin" valueType="num">
                                      <p:cBhvr>
                                        <p:cTn id="43" dur="4000"/>
                                        <p:tgtEl>
                                          <p:spTgt spid="8"/>
                                        </p:tgtEl>
                                        <p:attrNameLst>
                                          <p:attrName>ppt_h</p:attrName>
                                        </p:attrNameLst>
                                      </p:cBhvr>
                                      <p:tavLst>
                                        <p:tav tm="0">
                                          <p:val>
                                            <p:strVal val="ppt_h"/>
                                          </p:val>
                                        </p:tav>
                                        <p:tav tm="100000">
                                          <p:val>
                                            <p:strVal val="ppt_h"/>
                                          </p:val>
                                        </p:tav>
                                      </p:tavLst>
                                    </p:anim>
                                    <p:set>
                                      <p:cBhvr>
                                        <p:cTn id="44" dur="1" fill="hold">
                                          <p:stCondLst>
                                            <p:cond delay="3999"/>
                                          </p:stCondLst>
                                        </p:cTn>
                                        <p:tgtEl>
                                          <p:spTgt spid="8"/>
                                        </p:tgtEl>
                                        <p:attrNameLst>
                                          <p:attrName>style.visibility</p:attrName>
                                        </p:attrNameLst>
                                      </p:cBhvr>
                                      <p:to>
                                        <p:strVal val="hidden"/>
                                      </p:to>
                                    </p:set>
                                  </p:childTnLst>
                                </p:cTn>
                              </p:par>
                              <p:par>
                                <p:cTn id="45" presetID="6" presetClass="emph" presetSubtype="0" fill="hold" nodeType="withEffect">
                                  <p:stCondLst>
                                    <p:cond delay="0"/>
                                  </p:stCondLst>
                                  <p:childTnLst>
                                    <p:animScale>
                                      <p:cBhvr>
                                        <p:cTn id="46" dur="4000" fill="hold"/>
                                        <p:tgtEl>
                                          <p:spTgt spid="9"/>
                                        </p:tgtEl>
                                      </p:cBhvr>
                                      <p:by x="150000" y="150000"/>
                                    </p:animScale>
                                  </p:childTnLst>
                                </p:cTn>
                              </p:par>
                              <p:par>
                                <p:cTn id="47" presetID="17" presetClass="entr" presetSubtype="10" fill="hold"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p:cTn id="49" dur="4000" fill="hold"/>
                                        <p:tgtEl>
                                          <p:spTgt spid="9"/>
                                        </p:tgtEl>
                                        <p:attrNameLst>
                                          <p:attrName>ppt_w</p:attrName>
                                        </p:attrNameLst>
                                      </p:cBhvr>
                                      <p:tavLst>
                                        <p:tav tm="0">
                                          <p:val>
                                            <p:fltVal val="0"/>
                                          </p:val>
                                        </p:tav>
                                        <p:tav tm="100000">
                                          <p:val>
                                            <p:strVal val="#ppt_w"/>
                                          </p:val>
                                        </p:tav>
                                      </p:tavLst>
                                    </p:anim>
                                    <p:anim calcmode="lin" valueType="num">
                                      <p:cBhvr>
                                        <p:cTn id="50" dur="4000" fill="hold"/>
                                        <p:tgtEl>
                                          <p:spTgt spid="9"/>
                                        </p:tgtEl>
                                        <p:attrNameLst>
                                          <p:attrName>ppt_h</p:attrName>
                                        </p:attrNameLst>
                                      </p:cBhvr>
                                      <p:tavLst>
                                        <p:tav tm="0">
                                          <p:val>
                                            <p:strVal val="#ppt_h"/>
                                          </p:val>
                                        </p:tav>
                                        <p:tav tm="100000">
                                          <p:val>
                                            <p:strVal val="#ppt_h"/>
                                          </p:val>
                                        </p:tav>
                                      </p:tavLst>
                                    </p:anim>
                                  </p:childTnLst>
                                </p:cTn>
                              </p:par>
                              <p:par>
                                <p:cTn id="51" presetID="17" presetClass="exit" presetSubtype="10" fill="hold" nodeType="withEffect">
                                  <p:stCondLst>
                                    <p:cond delay="0"/>
                                  </p:stCondLst>
                                  <p:childTnLst>
                                    <p:anim calcmode="lin" valueType="num">
                                      <p:cBhvr>
                                        <p:cTn id="52" dur="4000"/>
                                        <p:tgtEl>
                                          <p:spTgt spid="9"/>
                                        </p:tgtEl>
                                        <p:attrNameLst>
                                          <p:attrName>ppt_w</p:attrName>
                                        </p:attrNameLst>
                                      </p:cBhvr>
                                      <p:tavLst>
                                        <p:tav tm="0">
                                          <p:val>
                                            <p:strVal val="ppt_w"/>
                                          </p:val>
                                        </p:tav>
                                        <p:tav tm="100000">
                                          <p:val>
                                            <p:fltVal val="0"/>
                                          </p:val>
                                        </p:tav>
                                      </p:tavLst>
                                    </p:anim>
                                    <p:anim calcmode="lin" valueType="num">
                                      <p:cBhvr>
                                        <p:cTn id="53" dur="4000"/>
                                        <p:tgtEl>
                                          <p:spTgt spid="9"/>
                                        </p:tgtEl>
                                        <p:attrNameLst>
                                          <p:attrName>ppt_h</p:attrName>
                                        </p:attrNameLst>
                                      </p:cBhvr>
                                      <p:tavLst>
                                        <p:tav tm="0">
                                          <p:val>
                                            <p:strVal val="ppt_h"/>
                                          </p:val>
                                        </p:tav>
                                        <p:tav tm="100000">
                                          <p:val>
                                            <p:strVal val="ppt_h"/>
                                          </p:val>
                                        </p:tav>
                                      </p:tavLst>
                                    </p:anim>
                                    <p:set>
                                      <p:cBhvr>
                                        <p:cTn id="54" dur="1" fill="hold">
                                          <p:stCondLst>
                                            <p:cond delay="3999"/>
                                          </p:stCondLst>
                                        </p:cTn>
                                        <p:tgtEl>
                                          <p:spTgt spid="9"/>
                                        </p:tgtEl>
                                        <p:attrNameLst>
                                          <p:attrName>style.visibility</p:attrName>
                                        </p:attrNameLst>
                                      </p:cBhvr>
                                      <p:to>
                                        <p:strVal val="hidden"/>
                                      </p:to>
                                    </p:set>
                                  </p:childTnLst>
                                </p:cTn>
                              </p:par>
                              <p:par>
                                <p:cTn id="55" presetID="6" presetClass="emph" presetSubtype="0" fill="hold" nodeType="withEffect">
                                  <p:stCondLst>
                                    <p:cond delay="0"/>
                                  </p:stCondLst>
                                  <p:childTnLst>
                                    <p:animScale>
                                      <p:cBhvr>
                                        <p:cTn id="56" dur="4000" fill="hold"/>
                                        <p:tgtEl>
                                          <p:spTgt spid="10"/>
                                        </p:tgtEl>
                                      </p:cBhvr>
                                      <p:by x="150000" y="150000"/>
                                    </p:animScale>
                                  </p:childTnLst>
                                </p:cTn>
                              </p:par>
                              <p:par>
                                <p:cTn id="57" presetID="17" presetClass="entr" presetSubtype="10" fill="hold" nodeType="withEffect">
                                  <p:stCondLst>
                                    <p:cond delay="0"/>
                                  </p:stCondLst>
                                  <p:childTnLst>
                                    <p:set>
                                      <p:cBhvr>
                                        <p:cTn id="58" dur="1" fill="hold">
                                          <p:stCondLst>
                                            <p:cond delay="0"/>
                                          </p:stCondLst>
                                        </p:cTn>
                                        <p:tgtEl>
                                          <p:spTgt spid="10"/>
                                        </p:tgtEl>
                                        <p:attrNameLst>
                                          <p:attrName>style.visibility</p:attrName>
                                        </p:attrNameLst>
                                      </p:cBhvr>
                                      <p:to>
                                        <p:strVal val="visible"/>
                                      </p:to>
                                    </p:set>
                                    <p:anim calcmode="lin" valueType="num">
                                      <p:cBhvr>
                                        <p:cTn id="59" dur="4000" fill="hold"/>
                                        <p:tgtEl>
                                          <p:spTgt spid="10"/>
                                        </p:tgtEl>
                                        <p:attrNameLst>
                                          <p:attrName>ppt_w</p:attrName>
                                        </p:attrNameLst>
                                      </p:cBhvr>
                                      <p:tavLst>
                                        <p:tav tm="0">
                                          <p:val>
                                            <p:fltVal val="0"/>
                                          </p:val>
                                        </p:tav>
                                        <p:tav tm="100000">
                                          <p:val>
                                            <p:strVal val="#ppt_w"/>
                                          </p:val>
                                        </p:tav>
                                      </p:tavLst>
                                    </p:anim>
                                    <p:anim calcmode="lin" valueType="num">
                                      <p:cBhvr>
                                        <p:cTn id="60" dur="4000" fill="hold"/>
                                        <p:tgtEl>
                                          <p:spTgt spid="10"/>
                                        </p:tgtEl>
                                        <p:attrNameLst>
                                          <p:attrName>ppt_h</p:attrName>
                                        </p:attrNameLst>
                                      </p:cBhvr>
                                      <p:tavLst>
                                        <p:tav tm="0">
                                          <p:val>
                                            <p:strVal val="#ppt_h"/>
                                          </p:val>
                                        </p:tav>
                                        <p:tav tm="100000">
                                          <p:val>
                                            <p:strVal val="#ppt_h"/>
                                          </p:val>
                                        </p:tav>
                                      </p:tavLst>
                                    </p:anim>
                                  </p:childTnLst>
                                </p:cTn>
                              </p:par>
                              <p:par>
                                <p:cTn id="61" presetID="17" presetClass="exit" presetSubtype="10" fill="hold" nodeType="withEffect">
                                  <p:stCondLst>
                                    <p:cond delay="0"/>
                                  </p:stCondLst>
                                  <p:childTnLst>
                                    <p:anim calcmode="lin" valueType="num">
                                      <p:cBhvr>
                                        <p:cTn id="62" dur="4000"/>
                                        <p:tgtEl>
                                          <p:spTgt spid="10"/>
                                        </p:tgtEl>
                                        <p:attrNameLst>
                                          <p:attrName>ppt_w</p:attrName>
                                        </p:attrNameLst>
                                      </p:cBhvr>
                                      <p:tavLst>
                                        <p:tav tm="0">
                                          <p:val>
                                            <p:strVal val="ppt_w"/>
                                          </p:val>
                                        </p:tav>
                                        <p:tav tm="100000">
                                          <p:val>
                                            <p:fltVal val="0"/>
                                          </p:val>
                                        </p:tav>
                                      </p:tavLst>
                                    </p:anim>
                                    <p:anim calcmode="lin" valueType="num">
                                      <p:cBhvr>
                                        <p:cTn id="63" dur="4000"/>
                                        <p:tgtEl>
                                          <p:spTgt spid="10"/>
                                        </p:tgtEl>
                                        <p:attrNameLst>
                                          <p:attrName>ppt_h</p:attrName>
                                        </p:attrNameLst>
                                      </p:cBhvr>
                                      <p:tavLst>
                                        <p:tav tm="0">
                                          <p:val>
                                            <p:strVal val="ppt_h"/>
                                          </p:val>
                                        </p:tav>
                                        <p:tav tm="100000">
                                          <p:val>
                                            <p:strVal val="ppt_h"/>
                                          </p:val>
                                        </p:tav>
                                      </p:tavLst>
                                    </p:anim>
                                    <p:set>
                                      <p:cBhvr>
                                        <p:cTn id="64" dur="1" fill="hold">
                                          <p:stCondLst>
                                            <p:cond delay="3999"/>
                                          </p:stCondLst>
                                        </p:cTn>
                                        <p:tgtEl>
                                          <p:spTgt spid="10"/>
                                        </p:tgtEl>
                                        <p:attrNameLst>
                                          <p:attrName>style.visibility</p:attrName>
                                        </p:attrNameLst>
                                      </p:cBhvr>
                                      <p:to>
                                        <p:strVal val="hidden"/>
                                      </p:to>
                                    </p:set>
                                  </p:childTnLst>
                                </p:cTn>
                              </p:par>
                              <p:par>
                                <p:cTn id="65" presetID="4" presetClass="entr" presetSubtype="32" fill="hold" nodeType="withEffect">
                                  <p:stCondLst>
                                    <p:cond delay="0"/>
                                  </p:stCondLst>
                                  <p:childTnLst>
                                    <p:set>
                                      <p:cBhvr>
                                        <p:cTn id="66" dur="1" fill="hold">
                                          <p:stCondLst>
                                            <p:cond delay="0"/>
                                          </p:stCondLst>
                                        </p:cTn>
                                        <p:tgtEl>
                                          <p:spTgt spid="4"/>
                                        </p:tgtEl>
                                        <p:attrNameLst>
                                          <p:attrName>style.visibility</p:attrName>
                                        </p:attrNameLst>
                                      </p:cBhvr>
                                      <p:to>
                                        <p:strVal val="visible"/>
                                      </p:to>
                                    </p:set>
                                    <p:animEffect transition="in" filter="box(out)">
                                      <p:cBhvr>
                                        <p:cTn id="67" dur="4000"/>
                                        <p:tgtEl>
                                          <p:spTgt spid="4"/>
                                        </p:tgtEl>
                                      </p:cBhvr>
                                    </p:animEffect>
                                  </p:childTnLst>
                                </p:cTn>
                              </p:par>
                              <p:par>
                                <p:cTn id="68" presetID="55" presetClass="entr" presetSubtype="0" fill="hold" nodeType="withEffect">
                                  <p:stCondLst>
                                    <p:cond delay="0"/>
                                  </p:stCondLst>
                                  <p:childTnLst>
                                    <p:set>
                                      <p:cBhvr>
                                        <p:cTn id="69" dur="1" fill="hold">
                                          <p:stCondLst>
                                            <p:cond delay="0"/>
                                          </p:stCondLst>
                                        </p:cTn>
                                        <p:tgtEl>
                                          <p:spTgt spid="4"/>
                                        </p:tgtEl>
                                        <p:attrNameLst>
                                          <p:attrName>style.visibility</p:attrName>
                                        </p:attrNameLst>
                                      </p:cBhvr>
                                      <p:to>
                                        <p:strVal val="visible"/>
                                      </p:to>
                                    </p:set>
                                    <p:anim calcmode="lin" valueType="num">
                                      <p:cBhvr>
                                        <p:cTn id="70" dur="4000" fill="hold"/>
                                        <p:tgtEl>
                                          <p:spTgt spid="4"/>
                                        </p:tgtEl>
                                        <p:attrNameLst>
                                          <p:attrName>ppt_w</p:attrName>
                                        </p:attrNameLst>
                                      </p:cBhvr>
                                      <p:tavLst>
                                        <p:tav tm="0">
                                          <p:val>
                                            <p:strVal val="#ppt_w*0.70"/>
                                          </p:val>
                                        </p:tav>
                                        <p:tav tm="100000">
                                          <p:val>
                                            <p:strVal val="#ppt_w"/>
                                          </p:val>
                                        </p:tav>
                                      </p:tavLst>
                                    </p:anim>
                                    <p:anim calcmode="lin" valueType="num">
                                      <p:cBhvr>
                                        <p:cTn id="71" dur="4000" fill="hold"/>
                                        <p:tgtEl>
                                          <p:spTgt spid="4"/>
                                        </p:tgtEl>
                                        <p:attrNameLst>
                                          <p:attrName>ppt_h</p:attrName>
                                        </p:attrNameLst>
                                      </p:cBhvr>
                                      <p:tavLst>
                                        <p:tav tm="0">
                                          <p:val>
                                            <p:strVal val="#ppt_h"/>
                                          </p:val>
                                        </p:tav>
                                        <p:tav tm="100000">
                                          <p:val>
                                            <p:strVal val="#ppt_h"/>
                                          </p:val>
                                        </p:tav>
                                      </p:tavLst>
                                    </p:anim>
                                    <p:animEffect transition="in" filter="fade">
                                      <p:cBhvr>
                                        <p:cTn id="72" dur="4000"/>
                                        <p:tgtEl>
                                          <p:spTgt spid="4"/>
                                        </p:tgtEl>
                                      </p:cBhvr>
                                    </p:animEffect>
                                  </p:childTnLst>
                                </p:cTn>
                              </p:par>
                            </p:childTnLst>
                          </p:cTn>
                        </p:par>
                        <p:par>
                          <p:cTn id="73" fill="hold">
                            <p:stCondLst>
                              <p:cond delay="4000"/>
                            </p:stCondLst>
                            <p:childTnLst>
                              <p:par>
                                <p:cTn id="74" presetID="40" presetClass="entr" presetSubtype="0" fill="hold" grpId="0" nodeType="afterEffect">
                                  <p:stCondLst>
                                    <p:cond delay="0"/>
                                  </p:stCondLst>
                                  <p:iterate type="lt">
                                    <p:tmPct val="10000"/>
                                  </p:iterate>
                                  <p:childTnLst>
                                    <p:set>
                                      <p:cBhvr>
                                        <p:cTn id="75" dur="1" fill="hold">
                                          <p:stCondLst>
                                            <p:cond delay="0"/>
                                          </p:stCondLst>
                                        </p:cTn>
                                        <p:tgtEl>
                                          <p:spTgt spid="11"/>
                                        </p:tgtEl>
                                        <p:attrNameLst>
                                          <p:attrName>style.visibility</p:attrName>
                                        </p:attrNameLst>
                                      </p:cBhvr>
                                      <p:to>
                                        <p:strVal val="visible"/>
                                      </p:to>
                                    </p:set>
                                    <p:animEffect transition="in" filter="fade">
                                      <p:cBhvr>
                                        <p:cTn id="76" dur="1000"/>
                                        <p:tgtEl>
                                          <p:spTgt spid="11"/>
                                        </p:tgtEl>
                                      </p:cBhvr>
                                    </p:animEffect>
                                    <p:anim calcmode="lin" valueType="num">
                                      <p:cBhvr>
                                        <p:cTn id="77" dur="1000" fill="hold"/>
                                        <p:tgtEl>
                                          <p:spTgt spid="11"/>
                                        </p:tgtEl>
                                        <p:attrNameLst>
                                          <p:attrName>ppt_x</p:attrName>
                                        </p:attrNameLst>
                                      </p:cBhvr>
                                      <p:tavLst>
                                        <p:tav tm="0">
                                          <p:val>
                                            <p:strVal val="#ppt_x-.1"/>
                                          </p:val>
                                        </p:tav>
                                        <p:tav tm="100000">
                                          <p:val>
                                            <p:strVal val="#ppt_x"/>
                                          </p:val>
                                        </p:tav>
                                      </p:tavLst>
                                    </p:anim>
                                    <p:anim calcmode="lin" valueType="num">
                                      <p:cBhvr>
                                        <p:cTn id="78"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18342375.jpg"/>
          <p:cNvPicPr>
            <a:picLocks noChangeAspect="1"/>
          </p:cNvPicPr>
          <p:nvPr/>
        </p:nvPicPr>
        <p:blipFill>
          <a:blip r:embed="rId2" cstate="print"/>
          <a:stretch>
            <a:fillRect/>
          </a:stretch>
        </p:blipFill>
        <p:spPr bwMode="auto">
          <a:xfrm>
            <a:off x="0" y="1"/>
            <a:ext cx="4932040" cy="5714999"/>
          </a:xfrm>
          <a:prstGeom prst="rect">
            <a:avLst/>
          </a:prstGeom>
          <a:noFill/>
          <a:ln w="9525">
            <a:noFill/>
            <a:miter lim="800000"/>
            <a:headEnd/>
            <a:tailEnd/>
          </a:ln>
        </p:spPr>
      </p:pic>
      <p:sp>
        <p:nvSpPr>
          <p:cNvPr id="9" name="8 Rectángulo"/>
          <p:cNvSpPr/>
          <p:nvPr/>
        </p:nvSpPr>
        <p:spPr>
          <a:xfrm>
            <a:off x="0" y="0"/>
            <a:ext cx="493204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10" name="9 Rectángulo"/>
          <p:cNvSpPr/>
          <p:nvPr/>
        </p:nvSpPr>
        <p:spPr>
          <a:xfrm>
            <a:off x="0" y="0"/>
            <a:ext cx="493204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5" name="4 CuadroTexto"/>
          <p:cNvSpPr txBox="1"/>
          <p:nvPr/>
        </p:nvSpPr>
        <p:spPr>
          <a:xfrm>
            <a:off x="5004048" y="985292"/>
            <a:ext cx="3960440" cy="4093428"/>
          </a:xfrm>
          <a:prstGeom prst="rect">
            <a:avLst/>
          </a:prstGeom>
          <a:noFill/>
        </p:spPr>
        <p:txBody>
          <a:bodyPr wrap="square" rtlCol="0">
            <a:spAutoFit/>
          </a:bodyPr>
          <a:lstStyle/>
          <a:p>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Colón murió de un ataque al corazón causado por el  síndrome de </a:t>
            </a:r>
            <a:r>
              <a:rPr lang="es-ES" sz="20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Reiter</a:t>
            </a:r>
            <a:r>
              <a:rPr lang="es-ES" sz="2000" i="1" dirty="0" smtClean="0">
                <a:effectLst>
                  <a:glow rad="101600">
                    <a:srgbClr val="C00000">
                      <a:alpha val="60000"/>
                    </a:srgbClr>
                  </a:glow>
                  <a:outerShdw blurRad="38100" dist="38100" dir="2700000" algn="tl">
                    <a:srgbClr val="000000">
                      <a:alpha val="43137"/>
                    </a:srgbClr>
                  </a:outerShdw>
                </a:effectLst>
                <a:latin typeface="Lucida Bright" pitchFamily="18" charset="0"/>
              </a:rPr>
              <a:t> (conocido como artritis reactiva). Según sus diarios personales y las notas de sus contemporáneos, los síntomas de esta enfermedad (quemazón al orinar, dolor e hinchazón de las rodillas, y conjuntivitis en los ojos) eran claramente visibles en sus últimos tres años.</a:t>
            </a:r>
            <a:endParaRPr lang="es-ES" sz="20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750" advTm="37000">
        <p14:vortex dir="d"/>
      </p:transition>
    </mc:Choice>
    <mc:Fallback xmlns="">
      <p:transition spd="slow" advTm="37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5" fill="hold" nodeType="withEffect">
                                  <p:stCondLst>
                                    <p:cond delay="0"/>
                                  </p:stCondLst>
                                  <p:childTnLst>
                                    <p:animEffect transition="out" filter="blinds(vertical)">
                                      <p:cBhvr>
                                        <p:cTn id="6" dur="4000"/>
                                        <p:tgtEl>
                                          <p:spTgt spid="10"/>
                                        </p:tgtEl>
                                      </p:cBhvr>
                                    </p:animEffect>
                                    <p:set>
                                      <p:cBhvr>
                                        <p:cTn id="7" dur="1" fill="hold">
                                          <p:stCondLst>
                                            <p:cond delay="3999"/>
                                          </p:stCondLst>
                                        </p:cTn>
                                        <p:tgtEl>
                                          <p:spTgt spid="10"/>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4000"/>
                                        <p:tgtEl>
                                          <p:spTgt spid="9"/>
                                        </p:tgtEl>
                                      </p:cBhvr>
                                    </p:animEffect>
                                    <p:set>
                                      <p:cBhvr>
                                        <p:cTn id="10" dur="1" fill="hold">
                                          <p:stCondLst>
                                            <p:cond delay="3999"/>
                                          </p:stCondLst>
                                        </p:cTn>
                                        <p:tgtEl>
                                          <p:spTgt spid="9"/>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4000"/>
                                        <p:tgtEl>
                                          <p:spTgt spid="4"/>
                                        </p:tgtEl>
                                      </p:cBhvr>
                                    </p:animEffect>
                                  </p:childTnLst>
                                </p:cTn>
                              </p:par>
                            </p:childTnLst>
                          </p:cTn>
                        </p:par>
                        <p:par>
                          <p:cTn id="14" fill="hold">
                            <p:stCondLst>
                              <p:cond delay="4000"/>
                            </p:stCondLst>
                            <p:childTnLst>
                              <p:par>
                                <p:cTn id="15" presetID="40" presetClass="entr" presetSubtype="0" fill="hold" grpId="0" nodeType="afterEffect">
                                  <p:stCondLst>
                                    <p:cond delay="0"/>
                                  </p:stCondLst>
                                  <p:iterate type="lt">
                                    <p:tmPct val="10000"/>
                                  </p:iterate>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1"/>
                                          </p:val>
                                        </p:tav>
                                        <p:tav tm="100000">
                                          <p:val>
                                            <p:strVal val="#ppt_x"/>
                                          </p:val>
                                        </p:tav>
                                      </p:tavLst>
                                    </p:anim>
                                    <p:anim calcmode="lin" valueType="num">
                                      <p:cBhvr>
                                        <p:cTn id="19"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3 Imagen" descr="4362323046_0485a12716_o.jpg"/>
          <p:cNvPicPr>
            <a:picLocks noChangeAspect="1"/>
          </p:cNvPicPr>
          <p:nvPr/>
        </p:nvPicPr>
        <p:blipFill>
          <a:blip r:embed="rId2" cstate="print"/>
          <a:stretch>
            <a:fillRect/>
          </a:stretch>
        </p:blipFill>
        <p:spPr bwMode="auto">
          <a:xfrm>
            <a:off x="0" y="0"/>
            <a:ext cx="9144000" cy="5715000"/>
          </a:xfrm>
          <a:prstGeom prst="rect">
            <a:avLst/>
          </a:prstGeom>
          <a:noFill/>
          <a:ln w="9525">
            <a:noFill/>
            <a:miter lim="800000"/>
            <a:headEnd/>
            <a:tailEnd/>
          </a:ln>
        </p:spPr>
      </p:pic>
      <p:sp>
        <p:nvSpPr>
          <p:cNvPr id="5" name="4 Acorde"/>
          <p:cNvSpPr/>
          <p:nvPr/>
        </p:nvSpPr>
        <p:spPr>
          <a:xfrm flipH="1">
            <a:off x="0" y="3930651"/>
            <a:ext cx="1714500" cy="1784350"/>
          </a:xfrm>
          <a:prstGeom prst="chord">
            <a:avLst>
              <a:gd name="adj1" fmla="val 2700000"/>
              <a:gd name="adj2" fmla="val 18844876"/>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p:nvPr/>
        </p:nvSpPr>
        <p:spPr>
          <a:xfrm>
            <a:off x="0" y="0"/>
            <a:ext cx="9144000" cy="5715000"/>
          </a:xfrm>
          <a:prstGeom prst="rect">
            <a:avLst/>
          </a:prstGeom>
          <a:solidFill>
            <a:schemeClr val="accent3">
              <a:lumMod val="75000"/>
              <a:alpha val="6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sp>
        <p:nvSpPr>
          <p:cNvPr id="6" name="5 CuadroTexto"/>
          <p:cNvSpPr txBox="1"/>
          <p:nvPr/>
        </p:nvSpPr>
        <p:spPr>
          <a:xfrm>
            <a:off x="323528" y="4369668"/>
            <a:ext cx="8424936"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Monumento a Colón es un conjunto escultórico situado en la plaza del Portal de la Paz de Barcelona, en el distrito de </a:t>
            </a:r>
            <a:r>
              <a:rPr lang="es-ES" i="1" dirty="0" err="1" smtClean="0">
                <a:effectLst>
                  <a:glow rad="101600">
                    <a:srgbClr val="C00000">
                      <a:alpha val="60000"/>
                    </a:srgbClr>
                  </a:glow>
                  <a:outerShdw blurRad="38100" dist="38100" dir="2700000" algn="tl">
                    <a:srgbClr val="000000">
                      <a:alpha val="43137"/>
                    </a:srgbClr>
                  </a:outerShdw>
                </a:effectLst>
              </a:rPr>
              <a:t>Ciutat</a:t>
            </a:r>
            <a:r>
              <a:rPr lang="es-ES" i="1" dirty="0" smtClean="0">
                <a:effectLst>
                  <a:glow rad="101600">
                    <a:srgbClr val="C00000">
                      <a:alpha val="60000"/>
                    </a:srgbClr>
                  </a:glow>
                  <a:outerShdw blurRad="38100" dist="38100" dir="2700000" algn="tl">
                    <a:srgbClr val="000000">
                      <a:alpha val="43137"/>
                    </a:srgbClr>
                  </a:outerShdw>
                </a:effectLst>
              </a:rPr>
              <a:t> Vella. Construido en homenaje al descubridor Cristóbal Colón, está erigido en el punto de unión entre las Ramblas y el Paseo de Colón, frente al puerto viejo de Barcelona.</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4000">
        <p14:prism/>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26626"/>
                                        </p:tgtEl>
                                        <p:attrNameLst>
                                          <p:attrName>style.visibility</p:attrName>
                                        </p:attrNameLst>
                                      </p:cBhvr>
                                      <p:to>
                                        <p:strVal val="visible"/>
                                      </p:to>
                                    </p:set>
                                    <p:animEffect transition="in" filter="plus(out)">
                                      <p:cBhvr>
                                        <p:cTn id="7" dur="4000"/>
                                        <p:tgtEl>
                                          <p:spTgt spid="26626"/>
                                        </p:tgtEl>
                                      </p:cBhvr>
                                    </p:animEffect>
                                  </p:childTnLst>
                                </p:cTn>
                              </p:par>
                              <p:par>
                                <p:cTn id="8" presetID="23" presetClass="entr" presetSubtype="272" fill="hold" nodeType="withEffect">
                                  <p:stCondLst>
                                    <p:cond delay="0"/>
                                  </p:stCondLst>
                                  <p:childTnLst>
                                    <p:set>
                                      <p:cBhvr>
                                        <p:cTn id="9" dur="1" fill="hold">
                                          <p:stCondLst>
                                            <p:cond delay="0"/>
                                          </p:stCondLst>
                                        </p:cTn>
                                        <p:tgtEl>
                                          <p:spTgt spid="26626"/>
                                        </p:tgtEl>
                                        <p:attrNameLst>
                                          <p:attrName>style.visibility</p:attrName>
                                        </p:attrNameLst>
                                      </p:cBhvr>
                                      <p:to>
                                        <p:strVal val="visible"/>
                                      </p:to>
                                    </p:set>
                                    <p:anim calcmode="lin" valueType="num">
                                      <p:cBhvr>
                                        <p:cTn id="10" dur="4000" fill="hold"/>
                                        <p:tgtEl>
                                          <p:spTgt spid="26626"/>
                                        </p:tgtEl>
                                        <p:attrNameLst>
                                          <p:attrName>ppt_w</p:attrName>
                                        </p:attrNameLst>
                                      </p:cBhvr>
                                      <p:tavLst>
                                        <p:tav tm="0">
                                          <p:val>
                                            <p:strVal val="2/3*#ppt_w"/>
                                          </p:val>
                                        </p:tav>
                                        <p:tav tm="100000">
                                          <p:val>
                                            <p:strVal val="#ppt_w"/>
                                          </p:val>
                                        </p:tav>
                                      </p:tavLst>
                                    </p:anim>
                                    <p:anim calcmode="lin" valueType="num">
                                      <p:cBhvr>
                                        <p:cTn id="11" dur="4000" fill="hold"/>
                                        <p:tgtEl>
                                          <p:spTgt spid="26626"/>
                                        </p:tgtEl>
                                        <p:attrNameLst>
                                          <p:attrName>ppt_h</p:attrName>
                                        </p:attrNameLst>
                                      </p:cBhvr>
                                      <p:tavLst>
                                        <p:tav tm="0">
                                          <p:val>
                                            <p:strVal val="2/3*#ppt_h"/>
                                          </p:val>
                                        </p:tav>
                                        <p:tav tm="100000">
                                          <p:val>
                                            <p:strVal val="#ppt_h"/>
                                          </p:val>
                                        </p:tav>
                                      </p:tavLst>
                                    </p:anim>
                                  </p:childTnLst>
                                </p:cTn>
                              </p:par>
                              <p:par>
                                <p:cTn id="12" presetID="13" presetClass="exit" presetSubtype="32" fill="hold" nodeType="withEffect">
                                  <p:stCondLst>
                                    <p:cond delay="0"/>
                                  </p:stCondLst>
                                  <p:childTnLst>
                                    <p:animEffect transition="out" filter="plus(out)">
                                      <p:cBhvr>
                                        <p:cTn id="13" dur="4000"/>
                                        <p:tgtEl>
                                          <p:spTgt spid="10"/>
                                        </p:tgtEl>
                                      </p:cBhvr>
                                    </p:animEffect>
                                    <p:set>
                                      <p:cBhvr>
                                        <p:cTn id="14" dur="1" fill="hold">
                                          <p:stCondLst>
                                            <p:cond delay="3999"/>
                                          </p:stCondLst>
                                        </p:cTn>
                                        <p:tgtEl>
                                          <p:spTgt spid="10"/>
                                        </p:tgtEl>
                                        <p:attrNameLst>
                                          <p:attrName>style.visibility</p:attrName>
                                        </p:attrNameLst>
                                      </p:cBhvr>
                                      <p:to>
                                        <p:strVal val="hidden"/>
                                      </p:to>
                                    </p:set>
                                  </p:childTnLst>
                                </p:cTn>
                              </p:par>
                            </p:childTnLst>
                          </p:cTn>
                        </p:par>
                        <p:par>
                          <p:cTn id="15" fill="hold">
                            <p:stCondLst>
                              <p:cond delay="4000"/>
                            </p:stCondLst>
                            <p:childTnLst>
                              <p:par>
                                <p:cTn id="16" presetID="40" presetClass="entr" presetSubtype="0" fill="hold" grpId="0" nodeType="afterEffect">
                                  <p:stCondLst>
                                    <p:cond delay="0"/>
                                  </p:stCondLst>
                                  <p:iterate type="lt">
                                    <p:tmPct val="10000"/>
                                  </p:iterate>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1"/>
                                          </p:val>
                                        </p:tav>
                                        <p:tav tm="100000">
                                          <p:val>
                                            <p:strVal val="#ppt_x"/>
                                          </p:val>
                                        </p:tav>
                                      </p:tavLst>
                                    </p:anim>
                                    <p:anim calcmode="lin" valueType="num">
                                      <p:cBhvr>
                                        <p:cTn id="20"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390580.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6" name="5 Rectángulo"/>
          <p:cNvSpPr/>
          <p:nvPr/>
        </p:nvSpPr>
        <p:spPr>
          <a:xfrm>
            <a:off x="8429652" y="-662230"/>
            <a:ext cx="714348" cy="7039460"/>
          </a:xfrm>
          <a:prstGeom prst="rect">
            <a:avLst/>
          </a:prstGeom>
          <a:no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s-ES">
              <a:solidFill>
                <a:srgbClr val="FFFFFF"/>
              </a:solidFill>
              <a:cs typeface="Arial" charset="0"/>
            </a:endParaRPr>
          </a:p>
        </p:txBody>
      </p:sp>
      <p:pic>
        <p:nvPicPr>
          <p:cNvPr id="8" name="7 Imagen" descr="2390580.jpg"/>
          <p:cNvPicPr>
            <a:picLocks noChangeAspect="1"/>
          </p:cNvPicPr>
          <p:nvPr/>
        </p:nvPicPr>
        <p:blipFill>
          <a:blip r:embed="rId2" cstate="print"/>
          <a:stretch>
            <a:fillRect/>
          </a:stretch>
        </p:blipFill>
        <p:spPr bwMode="auto">
          <a:xfrm>
            <a:off x="0" y="0"/>
            <a:ext cx="9144000" cy="5714999"/>
          </a:xfrm>
          <a:prstGeom prst="rect">
            <a:avLst/>
          </a:prstGeom>
          <a:noFill/>
          <a:ln w="9525">
            <a:noFill/>
            <a:miter lim="800000"/>
            <a:headEnd/>
            <a:tailEnd/>
          </a:ln>
        </p:spPr>
      </p:pic>
      <p:sp>
        <p:nvSpPr>
          <p:cNvPr id="5" name="4 CuadroTexto"/>
          <p:cNvSpPr txBox="1"/>
          <p:nvPr/>
        </p:nvSpPr>
        <p:spPr>
          <a:xfrm>
            <a:off x="251520" y="4369668"/>
            <a:ext cx="8640960" cy="1200329"/>
          </a:xfrm>
          <a:prstGeom prst="rect">
            <a:avLst/>
          </a:prstGeom>
          <a:noFill/>
        </p:spPr>
        <p:txBody>
          <a:bodyPr wrap="square" rtlCol="0">
            <a:spAutoFit/>
          </a:bodyPr>
          <a:lstStyle/>
          <a:p>
            <a:r>
              <a:rPr lang="es-ES" i="1" dirty="0" smtClean="0">
                <a:effectLst>
                  <a:glow rad="101600">
                    <a:srgbClr val="C00000">
                      <a:alpha val="60000"/>
                    </a:srgbClr>
                  </a:glow>
                  <a:outerShdw blurRad="38100" dist="38100" dir="2700000" algn="tl">
                    <a:srgbClr val="000000">
                      <a:alpha val="43137"/>
                    </a:srgbClr>
                  </a:outerShdw>
                </a:effectLst>
              </a:rPr>
              <a:t>El monumento fue construido en el contexto de las obras de mejora del litoral de Barcelona efectuadas con motivo de la Exposición Universal de Barcelona de 1888. Inaugurado el 1 de junio de 1888, en plena exposición, se convirtió enseguida en uno de los iconos más característicos de la ciudad.</a:t>
            </a:r>
            <a:endParaRPr lang="es-ES" i="1" dirty="0">
              <a:effectLst>
                <a:glow rad="101600">
                  <a:srgbClr val="C00000">
                    <a:alpha val="6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34000">
        <p14:warp dir="in"/>
      </p:transition>
    </mc:Choice>
    <mc:Fallback xmlns="">
      <p:transition spd="slow" advTm="3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withEffect">
                                  <p:stCondLst>
                                    <p:cond delay="0"/>
                                  </p:stCondLst>
                                  <p:childTnLst>
                                    <p:animEffect transition="out" filter="circle(out)">
                                      <p:cBhvr>
                                        <p:cTn id="6" dur="4000"/>
                                        <p:tgtEl>
                                          <p:spTgt spid="8"/>
                                        </p:tgtEl>
                                      </p:cBhvr>
                                    </p:animEffect>
                                    <p:set>
                                      <p:cBhvr>
                                        <p:cTn id="7" dur="1" fill="hold">
                                          <p:stCondLst>
                                            <p:cond delay="3999"/>
                                          </p:stCondLst>
                                        </p:cTn>
                                        <p:tgtEl>
                                          <p:spTgt spid="8"/>
                                        </p:tgtEl>
                                        <p:attrNameLst>
                                          <p:attrName>style.visibility</p:attrName>
                                        </p:attrNameLst>
                                      </p:cBhvr>
                                      <p:to>
                                        <p:strVal val="hidden"/>
                                      </p:to>
                                    </p:set>
                                  </p:childTnLst>
                                </p:cTn>
                              </p:par>
                              <p:par>
                                <p:cTn id="8" presetID="16" presetClass="entr" presetSubtype="2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inHorizontal)">
                                      <p:cBhvr>
                                        <p:cTn id="10" dur="4000"/>
                                        <p:tgtEl>
                                          <p:spTgt spid="4"/>
                                        </p:tgtEl>
                                      </p:cBhvr>
                                    </p:animEffect>
                                  </p:childTnLst>
                                </p:cTn>
                              </p:par>
                              <p:par>
                                <p:cTn id="11" presetID="23" presetClass="entr" presetSubtype="16"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4000" fill="hold"/>
                                        <p:tgtEl>
                                          <p:spTgt spid="4"/>
                                        </p:tgtEl>
                                        <p:attrNameLst>
                                          <p:attrName>ppt_w</p:attrName>
                                        </p:attrNameLst>
                                      </p:cBhvr>
                                      <p:tavLst>
                                        <p:tav tm="0">
                                          <p:val>
                                            <p:fltVal val="0"/>
                                          </p:val>
                                        </p:tav>
                                        <p:tav tm="100000">
                                          <p:val>
                                            <p:strVal val="#ppt_w"/>
                                          </p:val>
                                        </p:tav>
                                      </p:tavLst>
                                    </p:anim>
                                    <p:anim calcmode="lin" valueType="num">
                                      <p:cBhvr>
                                        <p:cTn id="14" dur="4000" fill="hold"/>
                                        <p:tgtEl>
                                          <p:spTgt spid="4"/>
                                        </p:tgtEl>
                                        <p:attrNameLst>
                                          <p:attrName>ppt_h</p:attrName>
                                        </p:attrNameLst>
                                      </p:cBhvr>
                                      <p:tavLst>
                                        <p:tav tm="0">
                                          <p:val>
                                            <p:fltVal val="0"/>
                                          </p:val>
                                        </p:tav>
                                        <p:tav tm="100000">
                                          <p:val>
                                            <p:strVal val="#ppt_h"/>
                                          </p:val>
                                        </p:tav>
                                      </p:tavLst>
                                    </p:anim>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4000" fill="hold"/>
                                        <p:tgtEl>
                                          <p:spTgt spid="4"/>
                                        </p:tgtEl>
                                        <p:attrNameLst>
                                          <p:attrName>ppt_w</p:attrName>
                                        </p:attrNameLst>
                                      </p:cBhvr>
                                      <p:tavLst>
                                        <p:tav tm="0">
                                          <p:val>
                                            <p:fltVal val="0"/>
                                          </p:val>
                                        </p:tav>
                                        <p:tav tm="100000">
                                          <p:val>
                                            <p:strVal val="#ppt_w"/>
                                          </p:val>
                                        </p:tav>
                                      </p:tavLst>
                                    </p:anim>
                                    <p:anim calcmode="lin" valueType="num">
                                      <p:cBhvr>
                                        <p:cTn id="18" dur="4000" fill="hold"/>
                                        <p:tgtEl>
                                          <p:spTgt spid="4"/>
                                        </p:tgtEl>
                                        <p:attrNameLst>
                                          <p:attrName>ppt_h</p:attrName>
                                        </p:attrNameLst>
                                      </p:cBhvr>
                                      <p:tavLst>
                                        <p:tav tm="0">
                                          <p:val>
                                            <p:strVal val="#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barco-atardecer.gif"/>
          <p:cNvPicPr>
            <a:picLocks noChangeAspect="1"/>
          </p:cNvPicPr>
          <p:nvPr/>
        </p:nvPicPr>
        <p:blipFill>
          <a:blip r:embed="rId2" cstate="print"/>
          <a:stretch>
            <a:fillRect/>
          </a:stretch>
        </p:blipFill>
        <p:spPr>
          <a:xfrm>
            <a:off x="-1" y="0"/>
            <a:ext cx="9144001" cy="5715000"/>
          </a:xfrm>
          <a:prstGeom prst="rect">
            <a:avLst/>
          </a:prstGeom>
        </p:spPr>
      </p:pic>
      <p:sp>
        <p:nvSpPr>
          <p:cNvPr id="11" name="10 Rectángulo"/>
          <p:cNvSpPr/>
          <p:nvPr/>
        </p:nvSpPr>
        <p:spPr>
          <a:xfrm>
            <a:off x="0" y="0"/>
            <a:ext cx="9144000" cy="5715000"/>
          </a:xfrm>
          <a:prstGeom prst="rect">
            <a:avLst/>
          </a:prstGeom>
          <a:solidFill>
            <a:schemeClr val="bg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CuadroTexto"/>
          <p:cNvSpPr txBox="1"/>
          <p:nvPr/>
        </p:nvSpPr>
        <p:spPr>
          <a:xfrm>
            <a:off x="395536" y="553244"/>
            <a:ext cx="8496944" cy="2431435"/>
          </a:xfrm>
          <a:prstGeom prst="rect">
            <a:avLst/>
          </a:prstGeom>
          <a:noFill/>
        </p:spPr>
        <p:txBody>
          <a:bodyPr wrap="square" rtlCol="0">
            <a:spAutoFit/>
          </a:bodyPr>
          <a:lstStyle/>
          <a:p>
            <a:r>
              <a:rPr lang="es-ES" sz="1900" i="1" dirty="0" smtClean="0">
                <a:effectLst>
                  <a:glow rad="101600">
                    <a:srgbClr val="C00000">
                      <a:alpha val="60000"/>
                    </a:srgbClr>
                  </a:glow>
                  <a:outerShdw blurRad="38100" dist="38100" dir="2700000" algn="tl">
                    <a:srgbClr val="000000">
                      <a:alpha val="43137"/>
                    </a:srgbClr>
                  </a:outerShdw>
                </a:effectLst>
                <a:latin typeface="Lucida Bright" pitchFamily="18" charset="0"/>
              </a:rPr>
              <a:t>Colón había descubierto América fortuitamente como consecuencia de su intuición y de su fuerza de voluntad. Aunque fracasó en su idea original de abrir una nueva ruta comercial entre Europa y Asia, abrió algo más importante: un «Nuevo Mundo» que, en los años siguientes, sería explorado por navegantes, misioneros y soldados de España y Portugal, incorporando un vasto territorio a la civilización occidental y modificando profundamente las condiciones políticas y económicas del Viejo Continente.</a:t>
            </a:r>
            <a:endParaRPr lang="es-ES" sz="19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5" name="4 CuadroTexto"/>
          <p:cNvSpPr txBox="1"/>
          <p:nvPr/>
        </p:nvSpPr>
        <p:spPr>
          <a:xfrm>
            <a:off x="395536" y="2991177"/>
            <a:ext cx="8424936" cy="2431435"/>
          </a:xfrm>
          <a:prstGeom prst="rect">
            <a:avLst/>
          </a:prstGeom>
          <a:noFill/>
        </p:spPr>
        <p:txBody>
          <a:bodyPr wrap="square" rtlCol="0">
            <a:spAutoFit/>
          </a:bodyPr>
          <a:lstStyle/>
          <a:p>
            <a:r>
              <a:rPr lang="es-ES" sz="1900" i="1" dirty="0" smtClean="0">
                <a:effectLst>
                  <a:glow rad="101600">
                    <a:srgbClr val="C00000">
                      <a:alpha val="60000"/>
                    </a:srgbClr>
                  </a:glow>
                  <a:outerShdw blurRad="38100" dist="38100" dir="2700000" algn="tl">
                    <a:srgbClr val="000000">
                      <a:alpha val="43137"/>
                    </a:srgbClr>
                  </a:outerShdw>
                </a:effectLst>
                <a:latin typeface="Lucida Bright" pitchFamily="18" charset="0"/>
              </a:rPr>
              <a:t>Pioneros de este proceso del siglo XVI, y al que pronto se sumarían otras potencias europeas, fueron los llamados conquistadores, como Hernán Cortés (México), Francisco Pizarro y Diego de Almagro (Perú) o Pedro de Valdivia (Chile), entre otros muchos. Los vikingos habían llegado a América del Norte quinientos años antes (expedición de </a:t>
            </a:r>
            <a:r>
              <a:rPr lang="es-ES" sz="19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Leif</a:t>
            </a:r>
            <a:r>
              <a:rPr lang="es-ES" sz="1900" i="1" dirty="0" smtClean="0">
                <a:effectLst>
                  <a:glow rad="101600">
                    <a:srgbClr val="C00000">
                      <a:alpha val="60000"/>
                    </a:srgbClr>
                  </a:glow>
                  <a:outerShdw blurRad="38100" dist="38100" dir="2700000" algn="tl">
                    <a:srgbClr val="000000">
                      <a:alpha val="43137"/>
                    </a:srgbClr>
                  </a:outerShdw>
                </a:effectLst>
                <a:latin typeface="Lucida Bright" pitchFamily="18" charset="0"/>
              </a:rPr>
              <a:t> </a:t>
            </a:r>
            <a:r>
              <a:rPr lang="es-ES" sz="1900" i="1" dirty="0" err="1" smtClean="0">
                <a:effectLst>
                  <a:glow rad="101600">
                    <a:srgbClr val="C00000">
                      <a:alpha val="60000"/>
                    </a:srgbClr>
                  </a:glow>
                  <a:outerShdw blurRad="38100" dist="38100" dir="2700000" algn="tl">
                    <a:srgbClr val="000000">
                      <a:alpha val="43137"/>
                    </a:srgbClr>
                  </a:outerShdw>
                </a:effectLst>
                <a:latin typeface="Lucida Bright" pitchFamily="18" charset="0"/>
              </a:rPr>
              <a:t>Ericson</a:t>
            </a:r>
            <a:r>
              <a:rPr lang="es-ES" sz="1900" i="1" dirty="0" smtClean="0">
                <a:effectLst>
                  <a:glow rad="101600">
                    <a:srgbClr val="C00000">
                      <a:alpha val="60000"/>
                    </a:srgbClr>
                  </a:glow>
                  <a:outerShdw blurRad="38100" dist="38100" dir="2700000" algn="tl">
                    <a:srgbClr val="000000">
                      <a:alpha val="43137"/>
                    </a:srgbClr>
                  </a:outerShdw>
                </a:effectLst>
                <a:latin typeface="Lucida Bright" pitchFamily="18" charset="0"/>
              </a:rPr>
              <a:t>), pero no habían dejado establecimientos permanentes ni habían hecho circular la noticia del descubrimiento, quedando éste por tanto, sin consecuencias hasta tiempos de Colón.</a:t>
            </a:r>
            <a:endParaRPr lang="es-ES" sz="1900" i="1" dirty="0">
              <a:effectLst>
                <a:glow rad="101600">
                  <a:srgbClr val="C00000">
                    <a:alpha val="60000"/>
                  </a:srgbClr>
                </a:glow>
                <a:outerShdw blurRad="38100" dist="38100" dir="2700000" algn="tl">
                  <a:srgbClr val="000000">
                    <a:alpha val="43137"/>
                  </a:srgbClr>
                </a:outerShdw>
              </a:effectLst>
              <a:latin typeface="Lucida Bright" pitchFamily="18" charset="0"/>
            </a:endParaRPr>
          </a:p>
        </p:txBody>
      </p:sp>
      <p:sp>
        <p:nvSpPr>
          <p:cNvPr id="6" name="5 Rectángulo"/>
          <p:cNvSpPr/>
          <p:nvPr/>
        </p:nvSpPr>
        <p:spPr>
          <a:xfrm>
            <a:off x="2483768" y="1"/>
            <a:ext cx="3888432" cy="553243"/>
          </a:xfrm>
          <a:prstGeom prst="rect">
            <a:avLst/>
          </a:prstGeom>
          <a:noFill/>
        </p:spPr>
        <p:txBody>
          <a:bodyPr wrap="none" lIns="91440" tIns="45720" rIns="91440" bIns="45720">
            <a:prstTxWarp prst="textDeflateTop">
              <a:avLst>
                <a:gd name="adj" fmla="val 21767"/>
              </a:avLst>
            </a:prstTxWarp>
            <a:spAutoFit/>
            <a:scene3d>
              <a:camera prst="perspectiveRelaxedModerately"/>
              <a:lightRig rig="flat" dir="tl">
                <a:rot lat="0" lon="0" rev="6600000"/>
              </a:lightRig>
            </a:scene3d>
            <a:sp3d extrusionH="25400" contourW="8890">
              <a:bevelT w="38100" h="31750" prst="angle"/>
              <a:contourClr>
                <a:schemeClr val="accent2">
                  <a:shade val="75000"/>
                </a:schemeClr>
              </a:contourClr>
            </a:sp3d>
          </a:bodyPr>
          <a:lstStyle/>
          <a:p>
            <a:pPr algn="ctr"/>
            <a:r>
              <a:rPr lang="es-ES" sz="32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rPr>
              <a:t> CONCLUSIÓN: </a:t>
            </a:r>
            <a:endParaRPr lang="es-ES" sz="32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reflection blurRad="6350" stA="60000" endA="900" endPos="58000" dir="5400000" sy="-100000" algn="bl" rotWithShape="0"/>
              </a:effectLst>
            </a:endParaRPr>
          </a:p>
        </p:txBody>
      </p:sp>
    </p:spTree>
  </p:cSld>
  <p:clrMapOvr>
    <a:masterClrMapping/>
  </p:clrMapOvr>
  <mc:AlternateContent xmlns:mc="http://schemas.openxmlformats.org/markup-compatibility/2006" xmlns:p14="http://schemas.microsoft.com/office/powerpoint/2010/main">
    <mc:Choice Requires="p14">
      <p:transition spd="slow" p14:dur="2000" advTm="95000">
        <p14:ripple/>
      </p:transition>
    </mc:Choice>
    <mc:Fallback xmlns="">
      <p:transition spd="slow" advTm="9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childTnLst>
                                </p:cTn>
                              </p:par>
                              <p:par>
                                <p:cTn id="8" presetID="55"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2000" fill="hold"/>
                                        <p:tgtEl>
                                          <p:spTgt spid="6"/>
                                        </p:tgtEl>
                                        <p:attrNameLst>
                                          <p:attrName>ppt_w</p:attrName>
                                        </p:attrNameLst>
                                      </p:cBhvr>
                                      <p:tavLst>
                                        <p:tav tm="0">
                                          <p:val>
                                            <p:strVal val="#ppt_w*0.70"/>
                                          </p:val>
                                        </p:tav>
                                        <p:tav tm="100000">
                                          <p:val>
                                            <p:strVal val="#ppt_w"/>
                                          </p:val>
                                        </p:tav>
                                      </p:tavLst>
                                    </p:anim>
                                    <p:anim calcmode="lin" valueType="num">
                                      <p:cBhvr>
                                        <p:cTn id="11" dur="2000" fill="hold"/>
                                        <p:tgtEl>
                                          <p:spTgt spid="6"/>
                                        </p:tgtEl>
                                        <p:attrNameLst>
                                          <p:attrName>ppt_h</p:attrName>
                                        </p:attrNameLst>
                                      </p:cBhvr>
                                      <p:tavLst>
                                        <p:tav tm="0">
                                          <p:val>
                                            <p:strVal val="#ppt_h"/>
                                          </p:val>
                                        </p:tav>
                                        <p:tav tm="100000">
                                          <p:val>
                                            <p:strVal val="#ppt_h"/>
                                          </p:val>
                                        </p:tav>
                                      </p:tavLst>
                                    </p:anim>
                                    <p:animEffect transition="in" filter="fade">
                                      <p:cBhvr>
                                        <p:cTn id="12" dur="2000"/>
                                        <p:tgtEl>
                                          <p:spTgt spid="6"/>
                                        </p:tgtEl>
                                      </p:cBhvr>
                                    </p:animEffect>
                                  </p:childTnLst>
                                </p:cTn>
                              </p:par>
                            </p:childTnLst>
                          </p:cTn>
                        </p:par>
                        <p:par>
                          <p:cTn id="13" fill="hold">
                            <p:stCondLst>
                              <p:cond delay="2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anim calcmode="lin" valueType="num">
                                      <p:cBhvr>
                                        <p:cTn id="17" dur="1000" fill="hold"/>
                                        <p:tgtEl>
                                          <p:spTgt spid="4"/>
                                        </p:tgtEl>
                                        <p:attrNameLst>
                                          <p:attrName>ppt_x</p:attrName>
                                        </p:attrNameLst>
                                      </p:cBhvr>
                                      <p:tavLst>
                                        <p:tav tm="0">
                                          <p:val>
                                            <p:strVal val="#ppt_x-.1"/>
                                          </p:val>
                                        </p:tav>
                                        <p:tav tm="100000">
                                          <p:val>
                                            <p:strVal val="#ppt_x"/>
                                          </p:val>
                                        </p:tav>
                                      </p:tavLst>
                                    </p:anim>
                                    <p:anim calcmode="lin" valueType="num">
                                      <p:cBhvr>
                                        <p:cTn id="18" dur="1000" fill="hold"/>
                                        <p:tgtEl>
                                          <p:spTgt spid="4"/>
                                        </p:tgtEl>
                                        <p:attrNameLst>
                                          <p:attrName>ppt_y</p:attrName>
                                        </p:attrNameLst>
                                      </p:cBhvr>
                                      <p:tavLst>
                                        <p:tav tm="0">
                                          <p:val>
                                            <p:strVal val="#ppt_y"/>
                                          </p:val>
                                        </p:tav>
                                        <p:tav tm="100000">
                                          <p:val>
                                            <p:strVal val="#ppt_y"/>
                                          </p:val>
                                        </p:tav>
                                      </p:tavLst>
                                    </p:anim>
                                  </p:childTnLst>
                                </p:cTn>
                              </p:par>
                            </p:childTnLst>
                          </p:cTn>
                        </p:par>
                        <p:par>
                          <p:cTn id="19" fill="hold">
                            <p:stCondLst>
                              <p:cond delay="45300"/>
                            </p:stCondLst>
                            <p:childTnLst>
                              <p:par>
                                <p:cTn id="20" presetID="40" presetClass="entr" presetSubtype="0" fill="hold" grpId="0" nodeType="afterEffect">
                                  <p:stCondLst>
                                    <p:cond delay="50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WordArt 2"/>
          <p:cNvSpPr>
            <a:spLocks noChangeArrowheads="1" noChangeShapeType="1" noTextEdit="1"/>
          </p:cNvSpPr>
          <p:nvPr/>
        </p:nvSpPr>
        <p:spPr bwMode="auto">
          <a:xfrm>
            <a:off x="1692277" y="193676"/>
            <a:ext cx="5688013" cy="825500"/>
          </a:xfrm>
          <a:prstGeom prst="rect">
            <a:avLst/>
          </a:prstGeom>
        </p:spPr>
        <p:txBody>
          <a:bodyPr wrap="none" fromWordArt="1">
            <a:prstTxWarp prst="textDeflate">
              <a:avLst>
                <a:gd name="adj" fmla="val 24903"/>
              </a:avLst>
            </a:prstTxWarp>
            <a:scene3d>
              <a:camera prst="perspectiveAbove"/>
              <a:lightRig rig="legacyHarsh3" dir="t"/>
            </a:scene3d>
            <a:sp3d extrusionH="4302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78851" name="WordArt 3"/>
          <p:cNvSpPr>
            <a:spLocks noChangeArrowheads="1" noChangeShapeType="1" noTextEdit="1"/>
          </p:cNvSpPr>
          <p:nvPr/>
        </p:nvSpPr>
        <p:spPr bwMode="auto">
          <a:xfrm>
            <a:off x="1907704" y="1129308"/>
            <a:ext cx="5040313" cy="657226"/>
          </a:xfrm>
          <a:prstGeom prst="rect">
            <a:avLst/>
          </a:prstGeom>
        </p:spPr>
        <p:txBody>
          <a:bodyPr wrap="none" fromWordArt="1">
            <a:prstTxWarp prst="textDeflateBottom">
              <a:avLst>
                <a:gd name="adj" fmla="val 65903"/>
              </a:avLst>
            </a:prstTxWarp>
            <a:scene3d>
              <a:camera prst="perspectiveAbove"/>
              <a:lightRig rig="legacyNormal3" dir="t"/>
            </a:scene3d>
            <a:sp3d extrusionH="887400" prstMaterial="legacyMatte">
              <a:bevelT w="38100" h="38100" prst="angle"/>
              <a:extrusionClr>
                <a:srgbClr val="939676"/>
              </a:extrusionClr>
            </a:sp3d>
          </a:bodyPr>
          <a:lstStyle/>
          <a:p>
            <a:pPr algn="ctr">
              <a:defRPr/>
            </a:pP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82954" name="WordArt 10"/>
          <p:cNvSpPr>
            <a:spLocks noChangeArrowheads="1" noChangeShapeType="1" noTextEdit="1"/>
          </p:cNvSpPr>
          <p:nvPr/>
        </p:nvSpPr>
        <p:spPr bwMode="auto">
          <a:xfrm>
            <a:off x="1200696" y="2796158"/>
            <a:ext cx="7200800" cy="743074"/>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 </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1942</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La conquista del paraíso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endParaRPr>
          </a:p>
        </p:txBody>
      </p:sp>
      <p:sp>
        <p:nvSpPr>
          <p:cNvPr id="8" name="WordArt 10"/>
          <p:cNvSpPr>
            <a:spLocks noChangeArrowheads="1" noChangeShapeType="1" noTextEdit="1"/>
          </p:cNvSpPr>
          <p:nvPr/>
        </p:nvSpPr>
        <p:spPr bwMode="auto">
          <a:xfrm>
            <a:off x="1058691" y="4600250"/>
            <a:ext cx="6192688" cy="743074"/>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600" kern="10" dirty="0" err="1"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Titáns</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endParaRPr>
          </a:p>
        </p:txBody>
      </p:sp>
      <p:sp>
        <p:nvSpPr>
          <p:cNvPr id="9" name="WordArt 10"/>
          <p:cNvSpPr>
            <a:spLocks noChangeArrowheads="1" noChangeShapeType="1" noTextEdit="1"/>
          </p:cNvSpPr>
          <p:nvPr/>
        </p:nvSpPr>
        <p:spPr bwMode="auto">
          <a:xfrm>
            <a:off x="935883" y="2104478"/>
            <a:ext cx="6300413" cy="743074"/>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 </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Salve Regina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endParaRPr>
          </a:p>
        </p:txBody>
      </p:sp>
      <p:sp>
        <p:nvSpPr>
          <p:cNvPr id="10" name="WordArt 10"/>
          <p:cNvSpPr>
            <a:spLocks noChangeArrowheads="1" noChangeShapeType="1" noTextEdit="1"/>
          </p:cNvSpPr>
          <p:nvPr/>
        </p:nvSpPr>
        <p:spPr bwMode="auto">
          <a:xfrm>
            <a:off x="902595" y="3563516"/>
            <a:ext cx="6192688" cy="737542"/>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reflection blurRad="6350" stA="60000" endA="900" endPos="58000" dir="5400000" sy="-100000" algn="bl" rotWithShape="0"/>
                </a:effectLst>
                <a:latin typeface="High Tower Text"/>
              </a:rPr>
              <a:t>Isabel</a:t>
            </a:r>
            <a:r>
              <a:rPr lang="es-ES" sz="3600" kern="10" dirty="0" smtClean="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rPr>
              <a:t> </a:t>
            </a:r>
            <a:endParaRPr lang="es-ES" sz="3600" kern="10" dirty="0">
              <a:ln w="9525">
                <a:noFill/>
                <a:round/>
                <a:headEnd/>
                <a:tailEnd/>
              </a:ln>
              <a:gradFill rotWithShape="1">
                <a:gsLst>
                  <a:gs pos="0">
                    <a:srgbClr val="5E9EFF"/>
                  </a:gs>
                  <a:gs pos="39999">
                    <a:srgbClr val="85C2FF"/>
                  </a:gs>
                  <a:gs pos="70000">
                    <a:srgbClr val="C4D6EB"/>
                  </a:gs>
                  <a:gs pos="100000">
                    <a:srgbClr val="FFEBFA"/>
                  </a:gs>
                </a:gsLst>
                <a:lin ang="5400000" scaled="1"/>
              </a:gradFill>
              <a:effectLst>
                <a:prstShdw prst="shdw17" dist="17961" dir="13500000">
                  <a:srgbClr val="385F99"/>
                </a:prstShdw>
              </a:effectLst>
              <a:latin typeface="High Tower Text"/>
            </a:endParaRPr>
          </a:p>
        </p:txBody>
      </p:sp>
    </p:spTree>
  </p:cSld>
  <p:clrMapOvr>
    <a:masterClrMapping/>
  </p:clrMapOvr>
  <mc:AlternateContent xmlns:mc="http://schemas.openxmlformats.org/markup-compatibility/2006" xmlns:p14="http://schemas.microsoft.com/office/powerpoint/2010/main">
    <mc:Choice Requires="p14">
      <p:transition spd="slow" p14:dur="2000" advTm="21000">
        <p14:flip dir="r"/>
      </p:transition>
    </mc:Choice>
    <mc:Fallback xmlns="">
      <p:transition spd="slow" advTm="2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nodeType="withEffect">
                                  <p:stCondLst>
                                    <p:cond delay="0"/>
                                  </p:stCondLst>
                                  <p:childTnLst>
                                    <p:set>
                                      <p:cBhvr>
                                        <p:cTn id="6" dur="1" fill="hold">
                                          <p:stCondLst>
                                            <p:cond delay="0"/>
                                          </p:stCondLst>
                                        </p:cTn>
                                        <p:tgtEl>
                                          <p:spTgt spid="78850"/>
                                        </p:tgtEl>
                                        <p:attrNameLst>
                                          <p:attrName>style.visibility</p:attrName>
                                        </p:attrNameLst>
                                      </p:cBhvr>
                                      <p:to>
                                        <p:strVal val="visible"/>
                                      </p:to>
                                    </p:set>
                                    <p:anim calcmode="lin" valueType="num">
                                      <p:cBhvr>
                                        <p:cTn id="7" dur="2000" fill="hold"/>
                                        <p:tgtEl>
                                          <p:spTgt spid="78850"/>
                                        </p:tgtEl>
                                        <p:attrNameLst>
                                          <p:attrName>ppt_w</p:attrName>
                                        </p:attrNameLst>
                                      </p:cBhvr>
                                      <p:tavLst>
                                        <p:tav tm="0">
                                          <p:val>
                                            <p:fltVal val="0"/>
                                          </p:val>
                                        </p:tav>
                                        <p:tav tm="100000">
                                          <p:val>
                                            <p:strVal val="#ppt_w"/>
                                          </p:val>
                                        </p:tav>
                                      </p:tavLst>
                                    </p:anim>
                                    <p:anim calcmode="lin" valueType="num">
                                      <p:cBhvr>
                                        <p:cTn id="8" dur="2000" fill="hold"/>
                                        <p:tgtEl>
                                          <p:spTgt spid="78850"/>
                                        </p:tgtEl>
                                        <p:attrNameLst>
                                          <p:attrName>ppt_h</p:attrName>
                                        </p:attrNameLst>
                                      </p:cBhvr>
                                      <p:tavLst>
                                        <p:tav tm="0">
                                          <p:val>
                                            <p:strVal val="#ppt_h"/>
                                          </p:val>
                                        </p:tav>
                                        <p:tav tm="100000">
                                          <p:val>
                                            <p:strVal val="#ppt_h"/>
                                          </p:val>
                                        </p:tav>
                                      </p:tavLst>
                                    </p:anim>
                                  </p:childTnLst>
                                </p:cTn>
                              </p:par>
                            </p:childTnLst>
                          </p:cTn>
                        </p:par>
                        <p:par>
                          <p:cTn id="9" fill="hold">
                            <p:stCondLst>
                              <p:cond delay="2000"/>
                            </p:stCondLst>
                            <p:childTnLst>
                              <p:par>
                                <p:cTn id="10" presetID="19" presetClass="entr" presetSubtype="10" fill="hold" nodeType="afterEffect">
                                  <p:stCondLst>
                                    <p:cond delay="500"/>
                                  </p:stCondLst>
                                  <p:childTnLst>
                                    <p:set>
                                      <p:cBhvr>
                                        <p:cTn id="11" dur="1" fill="hold">
                                          <p:stCondLst>
                                            <p:cond delay="0"/>
                                          </p:stCondLst>
                                        </p:cTn>
                                        <p:tgtEl>
                                          <p:spTgt spid="78851"/>
                                        </p:tgtEl>
                                        <p:attrNameLst>
                                          <p:attrName>style.visibility</p:attrName>
                                        </p:attrNameLst>
                                      </p:cBhvr>
                                      <p:to>
                                        <p:strVal val="visible"/>
                                      </p:to>
                                    </p:set>
                                    <p:anim calcmode="lin" valueType="num">
                                      <p:cBhvr>
                                        <p:cTn id="12" dur="2000" fill="hold"/>
                                        <p:tgtEl>
                                          <p:spTgt spid="78851"/>
                                        </p:tgtEl>
                                        <p:attrNameLst>
                                          <p:attrName>ppt_w</p:attrName>
                                        </p:attrNameLst>
                                      </p:cBhvr>
                                      <p:tavLst>
                                        <p:tav tm="0" fmla="#ppt_w*sin(2.5*pi*$)">
                                          <p:val>
                                            <p:fltVal val="0"/>
                                          </p:val>
                                        </p:tav>
                                        <p:tav tm="100000">
                                          <p:val>
                                            <p:fltVal val="1"/>
                                          </p:val>
                                        </p:tav>
                                      </p:tavLst>
                                    </p:anim>
                                    <p:anim calcmode="lin" valueType="num">
                                      <p:cBhvr>
                                        <p:cTn id="13" dur="2000" fill="hold"/>
                                        <p:tgtEl>
                                          <p:spTgt spid="78851"/>
                                        </p:tgtEl>
                                        <p:attrNameLst>
                                          <p:attrName>ppt_h</p:attrName>
                                        </p:attrNameLst>
                                      </p:cBhvr>
                                      <p:tavLst>
                                        <p:tav tm="0">
                                          <p:val>
                                            <p:strVal val="#ppt_h"/>
                                          </p:val>
                                        </p:tav>
                                        <p:tav tm="100000">
                                          <p:val>
                                            <p:strVal val="#ppt_h"/>
                                          </p:val>
                                        </p:tav>
                                      </p:tavLst>
                                    </p:anim>
                                  </p:childTnLst>
                                </p:cTn>
                              </p:par>
                              <p:par>
                                <p:cTn id="14" presetID="7" presetClass="entr" presetSubtype="4" fill="hold" nodeType="withEffect">
                                  <p:stCondLst>
                                    <p:cond delay="500"/>
                                  </p:stCondLst>
                                  <p:childTnLst>
                                    <p:set>
                                      <p:cBhvr>
                                        <p:cTn id="15" dur="1" fill="hold">
                                          <p:stCondLst>
                                            <p:cond delay="0"/>
                                          </p:stCondLst>
                                        </p:cTn>
                                        <p:tgtEl>
                                          <p:spTgt spid="78851"/>
                                        </p:tgtEl>
                                        <p:attrNameLst>
                                          <p:attrName>style.visibility</p:attrName>
                                        </p:attrNameLst>
                                      </p:cBhvr>
                                      <p:to>
                                        <p:strVal val="visible"/>
                                      </p:to>
                                    </p:set>
                                    <p:anim calcmode="lin" valueType="num">
                                      <p:cBhvr additive="base">
                                        <p:cTn id="16" dur="3000" fill="hold"/>
                                        <p:tgtEl>
                                          <p:spTgt spid="78851"/>
                                        </p:tgtEl>
                                        <p:attrNameLst>
                                          <p:attrName>ppt_x</p:attrName>
                                        </p:attrNameLst>
                                      </p:cBhvr>
                                      <p:tavLst>
                                        <p:tav tm="0">
                                          <p:val>
                                            <p:strVal val="#ppt_x"/>
                                          </p:val>
                                        </p:tav>
                                        <p:tav tm="100000">
                                          <p:val>
                                            <p:strVal val="#ppt_x"/>
                                          </p:val>
                                        </p:tav>
                                      </p:tavLst>
                                    </p:anim>
                                    <p:anim calcmode="lin" valueType="num">
                                      <p:cBhvr additive="base">
                                        <p:cTn id="17" dur="3000" fill="hold"/>
                                        <p:tgtEl>
                                          <p:spTgt spid="78851"/>
                                        </p:tgtEl>
                                        <p:attrNameLst>
                                          <p:attrName>ppt_y</p:attrName>
                                        </p:attrNameLst>
                                      </p:cBhvr>
                                      <p:tavLst>
                                        <p:tav tm="0">
                                          <p:val>
                                            <p:strVal val="1+#ppt_h/2"/>
                                          </p:val>
                                        </p:tav>
                                        <p:tav tm="100000">
                                          <p:val>
                                            <p:strVal val="#ppt_y"/>
                                          </p:val>
                                        </p:tav>
                                      </p:tavLst>
                                    </p:anim>
                                  </p:childTnLst>
                                </p:cTn>
                              </p:par>
                            </p:childTnLst>
                          </p:cTn>
                        </p:par>
                        <p:par>
                          <p:cTn id="18" fill="hold">
                            <p:stCondLst>
                              <p:cond delay="5500"/>
                            </p:stCondLst>
                            <p:childTnLst>
                              <p:par>
                                <p:cTn id="19" presetID="23" presetClass="entr" presetSubtype="16" fill="hold" nodeType="afterEffect">
                                  <p:stCondLst>
                                    <p:cond delay="500"/>
                                  </p:stCondLst>
                                  <p:childTnLst>
                                    <p:set>
                                      <p:cBhvr>
                                        <p:cTn id="20" dur="1" fill="hold">
                                          <p:stCondLst>
                                            <p:cond delay="0"/>
                                          </p:stCondLst>
                                        </p:cTn>
                                        <p:tgtEl>
                                          <p:spTgt spid="9"/>
                                        </p:tgtEl>
                                        <p:attrNameLst>
                                          <p:attrName>style.visibility</p:attrName>
                                        </p:attrNameLst>
                                      </p:cBhvr>
                                      <p:to>
                                        <p:strVal val="visible"/>
                                      </p:to>
                                    </p:set>
                                    <p:anim calcmode="lin" valueType="num">
                                      <p:cBhvr>
                                        <p:cTn id="21" dur="2000" fill="hold"/>
                                        <p:tgtEl>
                                          <p:spTgt spid="9"/>
                                        </p:tgtEl>
                                        <p:attrNameLst>
                                          <p:attrName>ppt_w</p:attrName>
                                        </p:attrNameLst>
                                      </p:cBhvr>
                                      <p:tavLst>
                                        <p:tav tm="0">
                                          <p:val>
                                            <p:fltVal val="0"/>
                                          </p:val>
                                        </p:tav>
                                        <p:tav tm="100000">
                                          <p:val>
                                            <p:strVal val="#ppt_w"/>
                                          </p:val>
                                        </p:tav>
                                      </p:tavLst>
                                    </p:anim>
                                    <p:anim calcmode="lin" valueType="num">
                                      <p:cBhvr>
                                        <p:cTn id="22" dur="2000" fill="hold"/>
                                        <p:tgtEl>
                                          <p:spTgt spid="9"/>
                                        </p:tgtEl>
                                        <p:attrNameLst>
                                          <p:attrName>ppt_h</p:attrName>
                                        </p:attrNameLst>
                                      </p:cBhvr>
                                      <p:tavLst>
                                        <p:tav tm="0">
                                          <p:val>
                                            <p:fltVal val="0"/>
                                          </p:val>
                                        </p:tav>
                                        <p:tav tm="100000">
                                          <p:val>
                                            <p:strVal val="#ppt_h"/>
                                          </p:val>
                                        </p:tav>
                                      </p:tavLst>
                                    </p:anim>
                                  </p:childTnLst>
                                </p:cTn>
                              </p:par>
                            </p:childTnLst>
                          </p:cTn>
                        </p:par>
                        <p:par>
                          <p:cTn id="23" fill="hold">
                            <p:stCondLst>
                              <p:cond delay="8000"/>
                            </p:stCondLst>
                            <p:childTnLst>
                              <p:par>
                                <p:cTn id="24" presetID="23" presetClass="entr" presetSubtype="16" fill="hold" nodeType="afterEffect">
                                  <p:stCondLst>
                                    <p:cond delay="500"/>
                                  </p:stCondLst>
                                  <p:childTnLst>
                                    <p:set>
                                      <p:cBhvr>
                                        <p:cTn id="25" dur="1" fill="hold">
                                          <p:stCondLst>
                                            <p:cond delay="0"/>
                                          </p:stCondLst>
                                        </p:cTn>
                                        <p:tgtEl>
                                          <p:spTgt spid="82954"/>
                                        </p:tgtEl>
                                        <p:attrNameLst>
                                          <p:attrName>style.visibility</p:attrName>
                                        </p:attrNameLst>
                                      </p:cBhvr>
                                      <p:to>
                                        <p:strVal val="visible"/>
                                      </p:to>
                                    </p:set>
                                    <p:anim calcmode="lin" valueType="num">
                                      <p:cBhvr>
                                        <p:cTn id="26" dur="2000" fill="hold"/>
                                        <p:tgtEl>
                                          <p:spTgt spid="82954"/>
                                        </p:tgtEl>
                                        <p:attrNameLst>
                                          <p:attrName>ppt_w</p:attrName>
                                        </p:attrNameLst>
                                      </p:cBhvr>
                                      <p:tavLst>
                                        <p:tav tm="0">
                                          <p:val>
                                            <p:fltVal val="0"/>
                                          </p:val>
                                        </p:tav>
                                        <p:tav tm="100000">
                                          <p:val>
                                            <p:strVal val="#ppt_w"/>
                                          </p:val>
                                        </p:tav>
                                      </p:tavLst>
                                    </p:anim>
                                    <p:anim calcmode="lin" valueType="num">
                                      <p:cBhvr>
                                        <p:cTn id="27" dur="2000" fill="hold"/>
                                        <p:tgtEl>
                                          <p:spTgt spid="82954"/>
                                        </p:tgtEl>
                                        <p:attrNameLst>
                                          <p:attrName>ppt_h</p:attrName>
                                        </p:attrNameLst>
                                      </p:cBhvr>
                                      <p:tavLst>
                                        <p:tav tm="0">
                                          <p:val>
                                            <p:fltVal val="0"/>
                                          </p:val>
                                        </p:tav>
                                        <p:tav tm="100000">
                                          <p:val>
                                            <p:strVal val="#ppt_h"/>
                                          </p:val>
                                        </p:tav>
                                      </p:tavLst>
                                    </p:anim>
                                  </p:childTnLst>
                                </p:cTn>
                              </p:par>
                            </p:childTnLst>
                          </p:cTn>
                        </p:par>
                        <p:par>
                          <p:cTn id="28" fill="hold">
                            <p:stCondLst>
                              <p:cond delay="10500"/>
                            </p:stCondLst>
                            <p:childTnLst>
                              <p:par>
                                <p:cTn id="29" presetID="23" presetClass="entr" presetSubtype="16" fill="hold" nodeType="afterEffect">
                                  <p:stCondLst>
                                    <p:cond delay="500"/>
                                  </p:stCondLst>
                                  <p:childTnLst>
                                    <p:set>
                                      <p:cBhvr>
                                        <p:cTn id="30" dur="1" fill="hold">
                                          <p:stCondLst>
                                            <p:cond delay="0"/>
                                          </p:stCondLst>
                                        </p:cTn>
                                        <p:tgtEl>
                                          <p:spTgt spid="10"/>
                                        </p:tgtEl>
                                        <p:attrNameLst>
                                          <p:attrName>style.visibility</p:attrName>
                                        </p:attrNameLst>
                                      </p:cBhvr>
                                      <p:to>
                                        <p:strVal val="visible"/>
                                      </p:to>
                                    </p:set>
                                    <p:anim calcmode="lin" valueType="num">
                                      <p:cBhvr>
                                        <p:cTn id="31" dur="2000" fill="hold"/>
                                        <p:tgtEl>
                                          <p:spTgt spid="10"/>
                                        </p:tgtEl>
                                        <p:attrNameLst>
                                          <p:attrName>ppt_w</p:attrName>
                                        </p:attrNameLst>
                                      </p:cBhvr>
                                      <p:tavLst>
                                        <p:tav tm="0">
                                          <p:val>
                                            <p:fltVal val="0"/>
                                          </p:val>
                                        </p:tav>
                                        <p:tav tm="100000">
                                          <p:val>
                                            <p:strVal val="#ppt_w"/>
                                          </p:val>
                                        </p:tav>
                                      </p:tavLst>
                                    </p:anim>
                                    <p:anim calcmode="lin" valueType="num">
                                      <p:cBhvr>
                                        <p:cTn id="32" dur="2000" fill="hold"/>
                                        <p:tgtEl>
                                          <p:spTgt spid="10"/>
                                        </p:tgtEl>
                                        <p:attrNameLst>
                                          <p:attrName>ppt_h</p:attrName>
                                        </p:attrNameLst>
                                      </p:cBhvr>
                                      <p:tavLst>
                                        <p:tav tm="0">
                                          <p:val>
                                            <p:fltVal val="0"/>
                                          </p:val>
                                        </p:tav>
                                        <p:tav tm="100000">
                                          <p:val>
                                            <p:strVal val="#ppt_h"/>
                                          </p:val>
                                        </p:tav>
                                      </p:tavLst>
                                    </p:anim>
                                  </p:childTnLst>
                                </p:cTn>
                              </p:par>
                            </p:childTnLst>
                          </p:cTn>
                        </p:par>
                        <p:par>
                          <p:cTn id="33" fill="hold">
                            <p:stCondLst>
                              <p:cond delay="13000"/>
                            </p:stCondLst>
                            <p:childTnLst>
                              <p:par>
                                <p:cTn id="34" presetID="23" presetClass="entr" presetSubtype="16" fill="hold" nodeType="afterEffect">
                                  <p:stCondLst>
                                    <p:cond delay="500"/>
                                  </p:stCondLst>
                                  <p:childTnLst>
                                    <p:set>
                                      <p:cBhvr>
                                        <p:cTn id="35" dur="1" fill="hold">
                                          <p:stCondLst>
                                            <p:cond delay="0"/>
                                          </p:stCondLst>
                                        </p:cTn>
                                        <p:tgtEl>
                                          <p:spTgt spid="8"/>
                                        </p:tgtEl>
                                        <p:attrNameLst>
                                          <p:attrName>style.visibility</p:attrName>
                                        </p:attrNameLst>
                                      </p:cBhvr>
                                      <p:to>
                                        <p:strVal val="visible"/>
                                      </p:to>
                                    </p:set>
                                    <p:anim calcmode="lin" valueType="num">
                                      <p:cBhvr>
                                        <p:cTn id="36" dur="2000" fill="hold"/>
                                        <p:tgtEl>
                                          <p:spTgt spid="8"/>
                                        </p:tgtEl>
                                        <p:attrNameLst>
                                          <p:attrName>ppt_w</p:attrName>
                                        </p:attrNameLst>
                                      </p:cBhvr>
                                      <p:tavLst>
                                        <p:tav tm="0">
                                          <p:val>
                                            <p:fltVal val="0"/>
                                          </p:val>
                                        </p:tav>
                                        <p:tav tm="100000">
                                          <p:val>
                                            <p:strVal val="#ppt_w"/>
                                          </p:val>
                                        </p:tav>
                                      </p:tavLst>
                                    </p:anim>
                                    <p:anim calcmode="lin" valueType="num">
                                      <p:cBhvr>
                                        <p:cTn id="37" dur="2000" fill="hold"/>
                                        <p:tgtEl>
                                          <p:spTgt spid="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205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051" name="Rectangle 5"/>
          <p:cNvSpPr>
            <a:spLocks noChangeArrowheads="1"/>
          </p:cNvSpPr>
          <p:nvPr/>
        </p:nvSpPr>
        <p:spPr bwMode="auto">
          <a:xfrm>
            <a:off x="0" y="1524000"/>
            <a:ext cx="9144000" cy="4191000"/>
          </a:xfrm>
          <a:prstGeom prst="rect">
            <a:avLst/>
          </a:prstGeom>
          <a:solidFill>
            <a:srgbClr val="B6E8FC"/>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2052"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30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3" name="Text Box 8"/>
          <p:cNvSpPr txBox="1">
            <a:spLocks noChangeArrowheads="1"/>
          </p:cNvSpPr>
          <p:nvPr/>
        </p:nvSpPr>
        <p:spPr bwMode="auto">
          <a:xfrm>
            <a:off x="0" y="1587500"/>
            <a:ext cx="9144000" cy="2370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altLang="es-ES" sz="60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¿Te ha gustado?</a:t>
            </a:r>
            <a: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 </a:t>
            </a:r>
            <a:br>
              <a:rPr kumimoji="0" lang="es-ES" altLang="es-ES" sz="48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Puedes ver más entrando </a:t>
            </a:r>
            <a:br>
              <a:rPr kumimoji="0" lang="es-ES" altLang="es-ES" sz="4400" b="0"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hlinkClick r:id="rId2"/>
              </a:rPr>
              <a:t>Aquí</a:t>
            </a:r>
            <a:endParaRPr kumimoji="0" lang="es-ES" altLang="es-ES" sz="4400" b="1" i="0" u="none" strike="noStrike" kern="1200" cap="none" spc="0" normalizeH="0" baseline="0" noProof="0" smtClean="0">
              <a:ln>
                <a:noFill/>
              </a:ln>
              <a:solidFill>
                <a:srgbClr val="40F903"/>
              </a:solidFill>
              <a:effectLst/>
              <a:uLnTx/>
              <a:uFillTx/>
              <a:latin typeface="Kristen ITC" panose="03050502040202030202" pitchFamily="66" charset="0"/>
              <a:ea typeface="+mn-ea"/>
              <a:cs typeface="Arial" panose="020B0604020202020204" pitchFamily="34" charset="0"/>
            </a:endParaRPr>
          </a:p>
        </p:txBody>
      </p:sp>
      <p:sp>
        <p:nvSpPr>
          <p:cNvPr id="2054" name="Text Box 11"/>
          <p:cNvSpPr txBox="1">
            <a:spLocks noChangeArrowheads="1"/>
          </p:cNvSpPr>
          <p:nvPr/>
        </p:nvSpPr>
        <p:spPr bwMode="auto">
          <a:xfrm>
            <a:off x="1143000" y="3937000"/>
            <a:ext cx="2667000" cy="189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9050">
                <a:solidFill>
                  <a:srgbClr val="000000"/>
                </a:solidFill>
                <a:prstDash val="sysDot"/>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altLang="es-ES" sz="1800" b="1" i="0" u="none" strike="noStrike" kern="1200" cap="none" spc="0" normalizeH="0" baseline="0" noProof="0" smtClean="0">
                <a:ln>
                  <a:noFill/>
                </a:ln>
                <a:solidFill>
                  <a:srgbClr val="000000"/>
                </a:solidFill>
                <a:effectLst/>
                <a:uLnTx/>
                <a:uFillTx/>
                <a:latin typeface="Kristen ITC" panose="03050502040202030202" pitchFamily="66" charset="0"/>
                <a:ea typeface="+mn-ea"/>
                <a:cs typeface="Arial" panose="020B0604020202020204" pitchFamily="34" charset="0"/>
              </a:rPr>
              <a:t>Además puedes recibir powerpoints en tu correo electrónico suscribiéndote aquí:</a:t>
            </a:r>
            <a:r>
              <a:rPr kumimoji="0" lang="es-ES_tradnl"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altLang="es-ES" sz="1800" b="1" i="0" u="none" strike="noStrike" kern="1200" cap="none" spc="0" normalizeH="0" baseline="0" noProof="0" smtClean="0">
              <a:ln>
                <a:noFill/>
              </a:ln>
              <a:solidFill>
                <a:srgbClr val="0066FF"/>
              </a:solidFill>
              <a:effectLst/>
              <a:uLnTx/>
              <a:uFillTx/>
              <a:latin typeface="Arial" panose="020B0604020202020204" pitchFamily="34" charset="0"/>
              <a:ea typeface="+mn-ea"/>
              <a:cs typeface="Arial" panose="020B0604020202020204" pitchFamily="34" charset="0"/>
            </a:endParaRPr>
          </a:p>
        </p:txBody>
      </p:sp>
      <p:pic>
        <p:nvPicPr>
          <p:cNvPr id="2055"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3492500"/>
            <a:ext cx="2362200"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6"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064000"/>
            <a:ext cx="12192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7"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476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8"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2921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9"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33655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0"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3810000"/>
            <a:ext cx="533400" cy="44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85330590"/>
      </p:ext>
    </p:extLst>
  </p:cSld>
  <p:clrMapOvr>
    <a:masterClrMapping/>
  </p:clrMapOvr>
  <mc:AlternateContent xmlns:mc="http://schemas.openxmlformats.org/markup-compatibility/2006" xmlns:p14="http://schemas.microsoft.com/office/powerpoint/2010/main">
    <mc:Choice Requires="p14">
      <p:transition spd="slow" p14:dur="3000">
        <p14:vortex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10403</TotalTime>
  <Words>3522</Words>
  <Application>Microsoft Office PowerPoint</Application>
  <PresentationFormat>Presentación en pantalla (16:10)</PresentationFormat>
  <Paragraphs>88</Paragraphs>
  <Slides>60</Slides>
  <Notes>3</Notes>
  <HiddenSlides>0</HiddenSlides>
  <MMClips>0</MMClips>
  <ScaleCrop>false</ScaleCrop>
  <HeadingPairs>
    <vt:vector size="6" baseType="variant">
      <vt:variant>
        <vt:lpstr>Fuentes usadas</vt:lpstr>
      </vt:variant>
      <vt:variant>
        <vt:i4>9</vt:i4>
      </vt:variant>
      <vt:variant>
        <vt:lpstr>Tema</vt:lpstr>
      </vt:variant>
      <vt:variant>
        <vt:i4>2</vt:i4>
      </vt:variant>
      <vt:variant>
        <vt:lpstr>Títulos de diapositiva</vt:lpstr>
      </vt:variant>
      <vt:variant>
        <vt:i4>60</vt:i4>
      </vt:variant>
    </vt:vector>
  </HeadingPairs>
  <TitlesOfParts>
    <vt:vector size="71" baseType="lpstr">
      <vt:lpstr>AcclamationItal</vt:lpstr>
      <vt:lpstr>Arial</vt:lpstr>
      <vt:lpstr>Arial Black</vt:lpstr>
      <vt:lpstr>Calibri</vt:lpstr>
      <vt:lpstr>Harrington</vt:lpstr>
      <vt:lpstr>High Tower Text</vt:lpstr>
      <vt:lpstr>Kristen ITC</vt:lpstr>
      <vt:lpstr>Lucida Bright</vt:lpstr>
      <vt:lpstr>Times New Roman</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872</cp:revision>
  <dcterms:created xsi:type="dcterms:W3CDTF">2015-11-04T18:54:28Z</dcterms:created>
  <dcterms:modified xsi:type="dcterms:W3CDTF">2023-08-24T10:44:31Z</dcterms:modified>
</cp:coreProperties>
</file>