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327" r:id="rId3"/>
    <p:sldId id="452" r:id="rId4"/>
    <p:sldId id="458" r:id="rId5"/>
    <p:sldId id="479" r:id="rId6"/>
    <p:sldId id="459" r:id="rId7"/>
    <p:sldId id="453" r:id="rId8"/>
    <p:sldId id="457" r:id="rId9"/>
    <p:sldId id="491" r:id="rId10"/>
    <p:sldId id="492" r:id="rId11"/>
    <p:sldId id="466" r:id="rId12"/>
    <p:sldId id="462" r:id="rId13"/>
    <p:sldId id="463" r:id="rId14"/>
    <p:sldId id="465" r:id="rId15"/>
    <p:sldId id="467" r:id="rId16"/>
    <p:sldId id="493" r:id="rId17"/>
    <p:sldId id="460" r:id="rId18"/>
    <p:sldId id="470" r:id="rId19"/>
    <p:sldId id="471" r:id="rId20"/>
    <p:sldId id="461" r:id="rId21"/>
    <p:sldId id="472" r:id="rId22"/>
    <p:sldId id="474" r:id="rId23"/>
    <p:sldId id="477" r:id="rId24"/>
    <p:sldId id="475" r:id="rId25"/>
    <p:sldId id="481" r:id="rId26"/>
    <p:sldId id="482" r:id="rId27"/>
    <p:sldId id="469" r:id="rId28"/>
    <p:sldId id="464" r:id="rId29"/>
    <p:sldId id="484" r:id="rId30"/>
    <p:sldId id="480" r:id="rId31"/>
    <p:sldId id="487" r:id="rId32"/>
    <p:sldId id="489" r:id="rId33"/>
    <p:sldId id="485" r:id="rId34"/>
    <p:sldId id="488" r:id="rId35"/>
    <p:sldId id="473" r:id="rId36"/>
    <p:sldId id="486" r:id="rId37"/>
    <p:sldId id="483" r:id="rId38"/>
    <p:sldId id="490" r:id="rId39"/>
    <p:sldId id="396" r:id="rId40"/>
    <p:sldId id="478" r:id="rId41"/>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E355NNhIQaxVagjtl5bqQ" hashData="ttW5pNEw+JZYK4quyLTiBkcf1n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14" y="-810"/>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14/01/2018</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14/01/2018</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7.jpeg"/><Relationship Id="rId4" Type="http://schemas.openxmlformats.org/officeDocument/2006/relationships/image" Target="../media/image3.gif"/></Relationships>
</file>

<file path=ppt/slides/_rels/slide39.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Jose Luis\Desktop\green-turtles-in-the-rays_741433f2.jpg"/>
          <p:cNvPicPr>
            <a:picLocks noChangeAspect="1" noChangeArrowheads="1"/>
          </p:cNvPicPr>
          <p:nvPr/>
        </p:nvPicPr>
        <p:blipFill>
          <a:blip r:embed="rId3"/>
          <a:srcRect/>
          <a:stretch>
            <a:fillRect/>
          </a:stretch>
        </p:blipFill>
        <p:spPr bwMode="auto">
          <a:xfrm>
            <a:off x="0" y="0"/>
            <a:ext cx="929005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0" y="0"/>
            <a:ext cx="92900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8811" y="1071546"/>
            <a:ext cx="7643866" cy="457203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Concurso  Fotográfico</a:t>
            </a:r>
          </a:p>
          <a:p>
            <a:pPr algn="ctr"/>
            <a:r>
              <a:rPr lang="es-ES" sz="32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National</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32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Geographic</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a:duotone>
              <a:schemeClr val="accent6">
                <a:shade val="45000"/>
                <a:satMod val="135000"/>
              </a:schemeClr>
              <a:prstClr val="white"/>
            </a:duotone>
          </a:blip>
          <a:srcRect/>
          <a:stretch>
            <a:fillRect/>
          </a:stretch>
        </p:blipFill>
        <p:spPr bwMode="auto">
          <a:xfrm>
            <a:off x="1288335" y="5611366"/>
            <a:ext cx="2040922" cy="934064"/>
          </a:xfrm>
          <a:prstGeom prst="rect">
            <a:avLst/>
          </a:prstGeom>
          <a:noFill/>
        </p:spPr>
      </p:pic>
    </p:spTree>
  </p:cSld>
  <p:clrMapOvr>
    <a:masterClrMapping/>
  </p:clrMapOvr>
  <p:transition spd="slow" advTm="12000">
    <p:random/>
    <p:sndAc>
      <p:stSnd>
        <p:snd r:embed="rId2" name="mediterrane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6067" y="2214554"/>
            <a:ext cx="6251602" cy="2308324"/>
          </a:xfrm>
          <a:prstGeom prst="rect">
            <a:avLst/>
          </a:prstGeom>
        </p:spPr>
        <p:txBody>
          <a:bodyPr wrap="square">
            <a:spAutoFit/>
          </a:bodyPr>
          <a:lstStyle/>
          <a:p>
            <a:pPr algn="ctr"/>
            <a:r>
              <a:rPr lang="es-ES" sz="3600" dirty="0" smtClean="0">
                <a:latin typeface="Bauhaus 93" pitchFamily="82" charset="0"/>
              </a:rPr>
              <a:t>Las maravillosas imágenes ganadoras del </a:t>
            </a:r>
            <a:r>
              <a:rPr lang="es-ES" sz="3600" dirty="0" err="1" smtClean="0">
                <a:latin typeface="Bauhaus 93" pitchFamily="82" charset="0"/>
              </a:rPr>
              <a:t>National</a:t>
            </a:r>
            <a:r>
              <a:rPr lang="es-ES" sz="3600" dirty="0" smtClean="0">
                <a:latin typeface="Bauhaus 93" pitchFamily="82" charset="0"/>
              </a:rPr>
              <a:t> </a:t>
            </a:r>
            <a:r>
              <a:rPr lang="es-ES" sz="3600" dirty="0" err="1" smtClean="0">
                <a:latin typeface="Bauhaus 93" pitchFamily="82" charset="0"/>
              </a:rPr>
              <a:t>Geographic</a:t>
            </a:r>
            <a:r>
              <a:rPr lang="es-ES" sz="3600" dirty="0" smtClean="0">
                <a:latin typeface="Bauhaus 93" pitchFamily="82" charset="0"/>
              </a:rPr>
              <a:t> </a:t>
            </a:r>
            <a:r>
              <a:rPr lang="es-ES" sz="3600" dirty="0" err="1" smtClean="0">
                <a:latin typeface="Bauhaus 93" pitchFamily="82" charset="0"/>
              </a:rPr>
              <a:t>Nature</a:t>
            </a:r>
            <a:r>
              <a:rPr lang="es-ES" sz="3600" dirty="0" smtClean="0">
                <a:latin typeface="Bauhaus 93" pitchFamily="82" charset="0"/>
              </a:rPr>
              <a:t> </a:t>
            </a:r>
            <a:r>
              <a:rPr lang="es-ES" sz="3600" dirty="0" err="1" smtClean="0">
                <a:latin typeface="Bauhaus 93" pitchFamily="82" charset="0"/>
              </a:rPr>
              <a:t>Photographer</a:t>
            </a:r>
            <a:r>
              <a:rPr lang="es-ES" sz="3600" dirty="0" smtClean="0">
                <a:latin typeface="Bauhaus 93" pitchFamily="82" charset="0"/>
              </a:rPr>
              <a:t> 2017</a:t>
            </a:r>
            <a:endParaRPr lang="es-ES" sz="3600" dirty="0">
              <a:latin typeface="Bauhaus 93" pitchFamily="82" charset="0"/>
            </a:endParaRPr>
          </a:p>
        </p:txBody>
      </p:sp>
      <p:sp>
        <p:nvSpPr>
          <p:cNvPr id="3" name="2 Rectángulo"/>
          <p:cNvSpPr/>
          <p:nvPr/>
        </p:nvSpPr>
        <p:spPr>
          <a:xfrm>
            <a:off x="0"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8943" y="2143116"/>
            <a:ext cx="5251470" cy="2554545"/>
          </a:xfrm>
          <a:prstGeom prst="rect">
            <a:avLst/>
          </a:prstGeom>
        </p:spPr>
        <p:txBody>
          <a:bodyPr wrap="square">
            <a:spAutoFit/>
          </a:bodyPr>
          <a:lstStyle/>
          <a:p>
            <a:pPr algn="ctr"/>
            <a:r>
              <a:rPr lang="es-ES" sz="3200" dirty="0" smtClean="0">
                <a:latin typeface="Bauhaus 93" pitchFamily="82" charset="0"/>
              </a:rPr>
              <a:t>El prestigioso concurso de fotografía del </a:t>
            </a:r>
            <a:r>
              <a:rPr lang="es-ES" sz="3200" b="1" dirty="0" err="1" smtClean="0">
                <a:latin typeface="Bauhaus 93" pitchFamily="82" charset="0"/>
              </a:rPr>
              <a:t>National</a:t>
            </a:r>
            <a:r>
              <a:rPr lang="es-ES" sz="3200" b="1" dirty="0" smtClean="0">
                <a:latin typeface="Bauhaus 93" pitchFamily="82" charset="0"/>
              </a:rPr>
              <a:t> </a:t>
            </a:r>
            <a:r>
              <a:rPr lang="es-ES" sz="3200" b="1" dirty="0" err="1" smtClean="0">
                <a:latin typeface="Bauhaus 93" pitchFamily="82" charset="0"/>
              </a:rPr>
              <a:t>Geographic</a:t>
            </a:r>
            <a:r>
              <a:rPr lang="es-ES" sz="3200" dirty="0" smtClean="0">
                <a:latin typeface="Bauhaus 93" pitchFamily="82" charset="0"/>
              </a:rPr>
              <a:t> ya tiene a los fotógrafos ganadores de este año pasado.</a:t>
            </a:r>
            <a:endParaRPr lang="es-ES" sz="3200" dirty="0">
              <a:latin typeface="Bauhaus 93" pitchFamily="82" charset="0"/>
            </a:endParaRP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national-travel-year-2-min.jpg"/>
          <p:cNvPicPr>
            <a:picLocks noChangeAspect="1" noChangeArrowheads="1"/>
          </p:cNvPicPr>
          <p:nvPr/>
        </p:nvPicPr>
        <p:blipFill>
          <a:blip r:embed="rId2"/>
          <a:srcRect/>
          <a:stretch>
            <a:fillRect/>
          </a:stretch>
        </p:blipFill>
        <p:spPr bwMode="auto">
          <a:xfrm>
            <a:off x="0" y="0"/>
            <a:ext cx="9373574" cy="6858000"/>
          </a:xfrm>
          <a:prstGeom prst="rect">
            <a:avLst/>
          </a:prstGeom>
          <a:noFill/>
        </p:spPr>
      </p:pic>
      <p:sp>
        <p:nvSpPr>
          <p:cNvPr id="1026" name="AutoShape 2" descr="https://www.planetacurioso.com/wp-content/uploads/2017/08/national-travel-year-2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287307" y="571480"/>
            <a:ext cx="3357585" cy="3139321"/>
          </a:xfrm>
          <a:prstGeom prst="rect">
            <a:avLst/>
          </a:prstGeom>
        </p:spPr>
        <p:txBody>
          <a:bodyPr wrap="square">
            <a:spAutoFit/>
          </a:bodyPr>
          <a:lstStyle/>
          <a:p>
            <a:r>
              <a:rPr lang="es-ES" dirty="0" smtClean="0">
                <a:solidFill>
                  <a:srgbClr val="FFFF00"/>
                </a:solidFill>
                <a:latin typeface="Bauhaus 93" pitchFamily="82" charset="0"/>
              </a:rPr>
              <a:t>El máximo ganador de este año fue el mexicano Sergio </a:t>
            </a:r>
            <a:r>
              <a:rPr lang="es-ES" dirty="0" err="1" smtClean="0">
                <a:solidFill>
                  <a:srgbClr val="FFFF00"/>
                </a:solidFill>
                <a:latin typeface="Bauhaus 93" pitchFamily="82" charset="0"/>
              </a:rPr>
              <a:t>Tapiro</a:t>
            </a:r>
            <a:r>
              <a:rPr lang="es-ES" dirty="0" smtClean="0">
                <a:solidFill>
                  <a:srgbClr val="FFFF00"/>
                </a:solidFill>
                <a:latin typeface="Bauhaus 93" pitchFamily="82" charset="0"/>
              </a:rPr>
              <a:t> Velasco, gracias a su impresionante imagen que muestra la erupción del volcán del Colima acompañada de un espectacular rayo.</a:t>
            </a:r>
          </a:p>
          <a:p>
            <a:r>
              <a:rPr lang="es-ES" dirty="0" err="1" smtClean="0">
                <a:solidFill>
                  <a:srgbClr val="FFFF00"/>
                </a:solidFill>
                <a:latin typeface="Bauhaus 93" pitchFamily="82" charset="0"/>
              </a:rPr>
              <a:t>National</a:t>
            </a:r>
            <a:r>
              <a:rPr lang="es-ES" dirty="0" smtClean="0">
                <a:solidFill>
                  <a:srgbClr val="FFFF00"/>
                </a:solidFill>
                <a:latin typeface="Bauhaus 93" pitchFamily="82" charset="0"/>
              </a:rPr>
              <a:t> </a:t>
            </a:r>
            <a:r>
              <a:rPr lang="es-ES" dirty="0" err="1" smtClean="0">
                <a:solidFill>
                  <a:srgbClr val="FFFF00"/>
                </a:solidFill>
                <a:latin typeface="Bauhaus 93" pitchFamily="82" charset="0"/>
              </a:rPr>
              <a:t>Geographic</a:t>
            </a:r>
            <a:r>
              <a:rPr lang="es-ES" dirty="0" smtClean="0">
                <a:solidFill>
                  <a:srgbClr val="FFFF00"/>
                </a:solidFill>
                <a:latin typeface="Bauhaus 93" pitchFamily="82" charset="0"/>
              </a:rPr>
              <a:t> también otorgó premios por fotografías en tres categorías: Naturaleza, Ciudades y Gente.</a:t>
            </a:r>
            <a:endParaRPr lang="es-ES" dirty="0">
              <a:solidFill>
                <a:srgbClr val="FFFF00"/>
              </a:solidFill>
              <a:latin typeface="Bauhaus 93" pitchFamily="82" charset="0"/>
            </a:endParaRPr>
          </a:p>
        </p:txBody>
      </p:sp>
    </p:spTree>
  </p:cSld>
  <p:clrMapOvr>
    <a:masterClrMapping/>
  </p:clrMapOvr>
  <p:transition spd="slow" advTm="1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01819" y="1928802"/>
            <a:ext cx="6394478" cy="3970318"/>
          </a:xfrm>
          <a:prstGeom prst="rect">
            <a:avLst/>
          </a:prstGeom>
        </p:spPr>
        <p:txBody>
          <a:bodyPr wrap="square">
            <a:spAutoFit/>
          </a:bodyPr>
          <a:lstStyle/>
          <a:p>
            <a:r>
              <a:rPr lang="es-ES" dirty="0" smtClean="0"/>
              <a:t>La imagen anterior es la impresionante fotografía realizada por el fotógrafo </a:t>
            </a:r>
            <a:r>
              <a:rPr lang="es-ES" b="1" dirty="0" err="1" smtClean="0"/>
              <a:t>Jayaprakash</a:t>
            </a:r>
            <a:r>
              <a:rPr lang="es-ES" b="1" dirty="0" smtClean="0"/>
              <a:t> </a:t>
            </a:r>
            <a:r>
              <a:rPr lang="es-ES" b="1" dirty="0" err="1" smtClean="0"/>
              <a:t>Joghee</a:t>
            </a:r>
            <a:r>
              <a:rPr lang="es-ES" b="1" dirty="0" smtClean="0"/>
              <a:t> Bojan, </a:t>
            </a:r>
            <a:r>
              <a:rPr lang="es-ES" dirty="0" smtClean="0"/>
              <a:t>la ganadora del concurso del ‘</a:t>
            </a:r>
            <a:r>
              <a:rPr lang="es-ES" dirty="0" err="1" smtClean="0"/>
              <a:t>National</a:t>
            </a:r>
            <a:r>
              <a:rPr lang="es-ES" dirty="0" smtClean="0"/>
              <a:t> </a:t>
            </a:r>
            <a:r>
              <a:rPr lang="es-ES" dirty="0" err="1" smtClean="0"/>
              <a:t>Geographic</a:t>
            </a:r>
            <a:r>
              <a:rPr lang="es-ES" dirty="0" smtClean="0"/>
              <a:t> </a:t>
            </a:r>
            <a:r>
              <a:rPr lang="es-ES" dirty="0" err="1" smtClean="0"/>
              <a:t>Nature</a:t>
            </a:r>
            <a:r>
              <a:rPr lang="es-ES" dirty="0" smtClean="0"/>
              <a:t> </a:t>
            </a:r>
            <a:r>
              <a:rPr lang="es-ES" dirty="0" err="1" smtClean="0"/>
              <a:t>Photographer</a:t>
            </a:r>
            <a:r>
              <a:rPr lang="es-ES" dirty="0" smtClean="0"/>
              <a:t> 2017`` Un orangután que trata de escapar del peligro que le acecha en un lago de Indonesia pues, un grupo de cocodrilos está rondando muy cerca y el animal trata tímidamente de pasar inadvertido. Unos instantes que describe Bojan así:</a:t>
            </a:r>
          </a:p>
          <a:p>
            <a:r>
              <a:rPr lang="es-ES" dirty="0" smtClean="0"/>
              <a:t>“No sientes el dolor, no sientes las picaduras del mosquito, no sientes el frío, porque tu mente está completamente perdida en lo que está sucediendo frente a ti”. Esta imagen de la categoría de </a:t>
            </a:r>
            <a:r>
              <a:rPr lang="es-ES" b="1" dirty="0" smtClean="0"/>
              <a:t>vida silvestre</a:t>
            </a:r>
            <a:r>
              <a:rPr lang="es-ES" dirty="0" smtClean="0"/>
              <a:t> cautivó por completo a la audiencia con más de 11.000 entradas, situándola finalmente en el primer puesto. El premio ha constado de 10.000 dólares en efectivo y la fotografía saldrá en la próxima edición impresa de la prestigiosa revista.</a:t>
            </a:r>
            <a:endParaRPr lang="es-ES" dirty="0"/>
          </a:p>
        </p:txBody>
      </p:sp>
      <p:sp>
        <p:nvSpPr>
          <p:cNvPr id="3" name="2 Rectángulo"/>
          <p:cNvSpPr/>
          <p:nvPr/>
        </p:nvSpPr>
        <p:spPr>
          <a:xfrm>
            <a:off x="0"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https://aldeaviral.com/wp-content/uploads/2017/12/1-248.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171" name="Picture 3" descr="C:\Users\Jose Luis\Desktop\1-248.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59339" y="1443841"/>
            <a:ext cx="3643338" cy="4801314"/>
          </a:xfrm>
          <a:prstGeom prst="rect">
            <a:avLst/>
          </a:prstGeom>
        </p:spPr>
        <p:txBody>
          <a:bodyPr wrap="square">
            <a:spAutoFit/>
          </a:bodyPr>
          <a:lstStyle/>
          <a:p>
            <a:pPr algn="ctr"/>
            <a:r>
              <a:rPr lang="es-ES" dirty="0" smtClean="0"/>
              <a:t>Esta es la naturaleza de nuestro planeta Tierra en su estado más puro. En la categoría de </a:t>
            </a:r>
            <a:r>
              <a:rPr lang="es-ES" b="1" dirty="0" smtClean="0"/>
              <a:t>Paisajes, ‘</a:t>
            </a:r>
            <a:r>
              <a:rPr lang="es-ES" b="1" dirty="0" err="1" smtClean="0"/>
              <a:t>Firefall</a:t>
            </a:r>
            <a:r>
              <a:rPr lang="es-ES" b="1" dirty="0" smtClean="0"/>
              <a:t>’ de </a:t>
            </a:r>
            <a:r>
              <a:rPr lang="es-ES" b="1" dirty="0" err="1" smtClean="0"/>
              <a:t>Karim</a:t>
            </a:r>
            <a:r>
              <a:rPr lang="es-ES" b="1" dirty="0" smtClean="0"/>
              <a:t> </a:t>
            </a:r>
            <a:r>
              <a:rPr lang="es-ES" b="1" dirty="0" err="1" smtClean="0"/>
              <a:t>Iliya</a:t>
            </a:r>
            <a:r>
              <a:rPr lang="es-ES" b="1" dirty="0" smtClean="0"/>
              <a:t> </a:t>
            </a:r>
            <a:r>
              <a:rPr lang="es-ES" dirty="0" smtClean="0"/>
              <a:t>presenta</a:t>
            </a:r>
            <a:r>
              <a:rPr lang="es-ES" b="1" dirty="0" smtClean="0"/>
              <a:t> </a:t>
            </a:r>
            <a:r>
              <a:rPr lang="es-ES" dirty="0" smtClean="0"/>
              <a:t>esta imagen de un río de lava cayendo por un acantilado que choca entre las rocas y que cae en picado en el Parque Nacional de los Volcanes en Hawái.</a:t>
            </a:r>
          </a:p>
          <a:p>
            <a:pPr algn="ctr"/>
            <a:r>
              <a:rPr lang="es-ES" dirty="0" smtClean="0"/>
              <a:t>La mezcla de la lava fría con el calor y su transformación en vapor es lo que lleva hacia la formación de nuevas islas en Hawái. Esto es lo que representa es </a:t>
            </a:r>
            <a:r>
              <a:rPr lang="es-ES" dirty="0" err="1" smtClean="0"/>
              <a:t>tepaisaje</a:t>
            </a:r>
            <a:r>
              <a:rPr lang="es-ES" dirty="0" smtClean="0"/>
              <a:t>, que ha resultado ser uno de los ganadores.</a:t>
            </a:r>
          </a:p>
          <a:p>
            <a:r>
              <a:rPr lang="es-ES" dirty="0" smtClean="0"/>
              <a:t/>
            </a:r>
            <a:br>
              <a:rPr lang="es-ES" dirty="0" smtClean="0"/>
            </a:br>
            <a:endParaRPr lang="es-ES" dirty="0"/>
          </a:p>
        </p:txBody>
      </p:sp>
      <p:sp>
        <p:nvSpPr>
          <p:cNvPr id="4" name="2 Rectángulo"/>
          <p:cNvSpPr/>
          <p:nvPr/>
        </p:nvSpPr>
        <p:spPr>
          <a:xfrm>
            <a:off x="-856691" y="0"/>
            <a:ext cx="10146741" cy="714372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3" name="Picture 2" descr="C:\Users\Jose Luis\Desktop\2-251.jpg"/>
          <p:cNvPicPr>
            <a:picLocks noChangeAspect="1" noChangeArrowheads="1"/>
          </p:cNvPicPr>
          <p:nvPr/>
        </p:nvPicPr>
        <p:blipFill>
          <a:blip r:embed="rId2"/>
          <a:srcRect/>
          <a:stretch>
            <a:fillRect/>
          </a:stretch>
        </p:blipFill>
        <p:spPr bwMode="auto">
          <a:xfrm>
            <a:off x="0" y="0"/>
            <a:ext cx="4554512" cy="7143729"/>
          </a:xfrm>
          <a:prstGeom prst="rect">
            <a:avLst/>
          </a:prstGeom>
          <a:noFill/>
        </p:spPr>
      </p:pic>
    </p:spTree>
  </p:cSld>
  <p:clrMapOvr>
    <a:masterClrMapping/>
  </p:clrMapOvr>
  <p:transition spd="slow"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Jose Luis\Desktop\main_900 (1).jpg"/>
          <p:cNvPicPr>
            <a:picLocks noChangeAspect="1" noChangeArrowheads="1"/>
          </p:cNvPicPr>
          <p:nvPr/>
        </p:nvPicPr>
        <p:blipFill>
          <a:blip r:embed="rId2"/>
          <a:srcRect/>
          <a:stretch>
            <a:fillRect/>
          </a:stretch>
        </p:blipFill>
        <p:spPr bwMode="auto">
          <a:xfrm>
            <a:off x="0" y="-1"/>
            <a:ext cx="9290050" cy="6858001"/>
          </a:xfrm>
          <a:prstGeom prst="rect">
            <a:avLst/>
          </a:prstGeom>
          <a:noFill/>
        </p:spPr>
      </p:pic>
      <p:sp>
        <p:nvSpPr>
          <p:cNvPr id="2" name="1 Rectángulo"/>
          <p:cNvSpPr/>
          <p:nvPr/>
        </p:nvSpPr>
        <p:spPr>
          <a:xfrm>
            <a:off x="287307" y="285728"/>
            <a:ext cx="4857784" cy="1200329"/>
          </a:xfrm>
          <a:prstGeom prst="rect">
            <a:avLst/>
          </a:prstGeom>
        </p:spPr>
        <p:txBody>
          <a:bodyPr wrap="square">
            <a:spAutoFit/>
          </a:bodyPr>
          <a:lstStyle/>
          <a:p>
            <a:r>
              <a:rPr lang="es-ES" b="1" dirty="0" smtClean="0">
                <a:solidFill>
                  <a:srgbClr val="FFFF00"/>
                </a:solidFill>
                <a:effectLst>
                  <a:glow rad="228600">
                    <a:schemeClr val="accent2">
                      <a:satMod val="175000"/>
                      <a:alpha val="40000"/>
                    </a:schemeClr>
                  </a:glow>
                </a:effectLst>
              </a:rPr>
              <a:t>Amor eterno : en invierno en Japón, el evento de iluminación comienza en varios lugares. Entre ellos, el túnel de luz de </a:t>
            </a:r>
            <a:r>
              <a:rPr lang="es-ES" b="1" dirty="0" err="1" smtClean="0">
                <a:solidFill>
                  <a:srgbClr val="FFFF00"/>
                </a:solidFill>
                <a:effectLst>
                  <a:glow rad="228600">
                    <a:schemeClr val="accent2">
                      <a:satMod val="175000"/>
                      <a:alpha val="40000"/>
                    </a:schemeClr>
                  </a:glow>
                </a:effectLst>
              </a:rPr>
              <a:t>Nabana</a:t>
            </a:r>
            <a:r>
              <a:rPr lang="es-ES" b="1" dirty="0" smtClean="0">
                <a:solidFill>
                  <a:srgbClr val="FFFF00"/>
                </a:solidFill>
                <a:effectLst>
                  <a:glow rad="228600">
                    <a:schemeClr val="accent2">
                      <a:satMod val="175000"/>
                      <a:alpha val="40000"/>
                    </a:schemeClr>
                  </a:glow>
                </a:effectLst>
              </a:rPr>
              <a:t> no Sato es particularmente popular y atrae a la gente.</a:t>
            </a:r>
            <a:endParaRPr lang="es-ES" b="1" dirty="0">
              <a:solidFill>
                <a:srgbClr val="FFFF00"/>
              </a:solidFill>
              <a:effectLst>
                <a:glow rad="228600">
                  <a:schemeClr val="accent2">
                    <a:satMod val="175000"/>
                    <a:alpha val="40000"/>
                  </a:schemeClr>
                </a:glow>
              </a:effectLst>
            </a:endParaRPr>
          </a:p>
        </p:txBody>
      </p:sp>
    </p:spTree>
  </p:cSld>
  <p:clrMapOvr>
    <a:masterClrMapping/>
  </p:clrMapOvr>
  <p:transition spd="slow" advTm="2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main_900 (2).jpg"/>
          <p:cNvPicPr>
            <a:picLocks noChangeAspect="1" noChangeArrowheads="1"/>
          </p:cNvPicPr>
          <p:nvPr/>
        </p:nvPicPr>
        <p:blipFill>
          <a:blip r:embed="rId2"/>
          <a:srcRect/>
          <a:stretch>
            <a:fillRect/>
          </a:stretch>
        </p:blipFill>
        <p:spPr bwMode="auto">
          <a:xfrm>
            <a:off x="0" y="-1"/>
            <a:ext cx="9290050" cy="6858001"/>
          </a:xfrm>
          <a:prstGeom prst="rect">
            <a:avLst/>
          </a:prstGeom>
          <a:noFill/>
        </p:spPr>
      </p:pic>
      <p:sp>
        <p:nvSpPr>
          <p:cNvPr id="2" name="1 Rectángulo"/>
          <p:cNvSpPr/>
          <p:nvPr/>
        </p:nvSpPr>
        <p:spPr>
          <a:xfrm>
            <a:off x="215870" y="428604"/>
            <a:ext cx="2643206" cy="1477328"/>
          </a:xfrm>
          <a:prstGeom prst="rect">
            <a:avLst/>
          </a:prstGeom>
        </p:spPr>
        <p:txBody>
          <a:bodyPr wrap="square">
            <a:spAutoFit/>
          </a:bodyPr>
          <a:lstStyle/>
          <a:p>
            <a:r>
              <a:rPr lang="es-ES" dirty="0" err="1" smtClean="0">
                <a:latin typeface="Bauhaus 93" pitchFamily="82" charset="0"/>
              </a:rPr>
              <a:t>Tide</a:t>
            </a:r>
            <a:r>
              <a:rPr lang="es-ES" dirty="0" smtClean="0">
                <a:latin typeface="Bauhaus 93" pitchFamily="82" charset="0"/>
              </a:rPr>
              <a:t> </a:t>
            </a:r>
            <a:r>
              <a:rPr lang="es-ES" dirty="0" err="1" smtClean="0">
                <a:latin typeface="Bauhaus 93" pitchFamily="82" charset="0"/>
              </a:rPr>
              <a:t>Fighter</a:t>
            </a:r>
            <a:r>
              <a:rPr lang="es-ES" dirty="0" smtClean="0">
                <a:latin typeface="Bauhaus 93" pitchFamily="82" charset="0"/>
              </a:rPr>
              <a:t> : un niño jugando en el río Níger luchando contra la marea ayudado por una cuerda</a:t>
            </a:r>
            <a:r>
              <a:rPr lang="es-ES" dirty="0" smtClean="0"/>
              <a:t>.</a:t>
            </a:r>
            <a:endParaRPr lang="es-ES" dirty="0"/>
          </a:p>
        </p:txBody>
      </p:sp>
    </p:spTree>
  </p:cSld>
  <p:clrMapOvr>
    <a:masterClrMapping/>
  </p:clrMapOvr>
  <p:transition spd="slow" advTm="1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8-113.jpg"/>
          <p:cNvPicPr>
            <a:picLocks noChangeAspect="1" noChangeArrowheads="1"/>
          </p:cNvPicPr>
          <p:nvPr/>
        </p:nvPicPr>
        <p:blipFill>
          <a:blip r:embed="rId2"/>
          <a:srcRect/>
          <a:stretch>
            <a:fillRect/>
          </a:stretch>
        </p:blipFill>
        <p:spPr bwMode="auto">
          <a:xfrm>
            <a:off x="0" y="0"/>
            <a:ext cx="9380736" cy="6858000"/>
          </a:xfrm>
          <a:prstGeom prst="rect">
            <a:avLst/>
          </a:prstGeom>
          <a:noFill/>
        </p:spPr>
      </p:pic>
      <p:sp>
        <p:nvSpPr>
          <p:cNvPr id="2" name="1 Rectángulo"/>
          <p:cNvSpPr/>
          <p:nvPr/>
        </p:nvSpPr>
        <p:spPr>
          <a:xfrm>
            <a:off x="4359273" y="5072074"/>
            <a:ext cx="4645025" cy="2031325"/>
          </a:xfrm>
          <a:prstGeom prst="rect">
            <a:avLst/>
          </a:prstGeom>
        </p:spPr>
        <p:txBody>
          <a:bodyPr>
            <a:spAutoFit/>
          </a:bodyPr>
          <a:lstStyle/>
          <a:p>
            <a:r>
              <a:rPr lang="es-ES" b="1" dirty="0" smtClean="0">
                <a:effectLst>
                  <a:glow rad="228600">
                    <a:schemeClr val="accent1">
                      <a:satMod val="175000"/>
                      <a:alpha val="40000"/>
                    </a:schemeClr>
                  </a:glow>
                </a:effectLst>
              </a:rPr>
              <a:t>‘Desde arriba’, de </a:t>
            </a:r>
            <a:r>
              <a:rPr lang="es-ES" b="1" dirty="0" err="1" smtClean="0">
                <a:effectLst>
                  <a:glow rad="228600">
                    <a:schemeClr val="accent1">
                      <a:satMod val="175000"/>
                      <a:alpha val="40000"/>
                    </a:schemeClr>
                  </a:glow>
                </a:effectLst>
              </a:rPr>
              <a:t>Takahiro</a:t>
            </a:r>
            <a:r>
              <a:rPr lang="es-ES" b="1" dirty="0" smtClean="0">
                <a:effectLst>
                  <a:glow rad="228600">
                    <a:schemeClr val="accent1">
                      <a:satMod val="175000"/>
                      <a:alpha val="40000"/>
                    </a:schemeClr>
                  </a:glow>
                </a:effectLst>
              </a:rPr>
              <a:t> </a:t>
            </a:r>
            <a:r>
              <a:rPr lang="es-ES" b="1" dirty="0" err="1" smtClean="0">
                <a:effectLst>
                  <a:glow rad="228600">
                    <a:schemeClr val="accent1">
                      <a:satMod val="175000"/>
                      <a:alpha val="40000"/>
                    </a:schemeClr>
                  </a:glow>
                </a:effectLst>
              </a:rPr>
              <a:t>Bessho</a:t>
            </a:r>
            <a:r>
              <a:rPr lang="es-ES" b="1" dirty="0" smtClean="0">
                <a:effectLst>
                  <a:glow rad="228600">
                    <a:schemeClr val="accent1">
                      <a:satMod val="175000"/>
                      <a:alpha val="40000"/>
                    </a:schemeClr>
                  </a:glow>
                </a:effectLst>
              </a:rPr>
              <a:t>.</a:t>
            </a:r>
            <a:r>
              <a:rPr lang="es-ES" dirty="0" smtClean="0">
                <a:effectLst>
                  <a:glow rad="228600">
                    <a:schemeClr val="accent1">
                      <a:satMod val="175000"/>
                      <a:alpha val="40000"/>
                    </a:schemeClr>
                  </a:glow>
                </a:effectLst>
              </a:rPr>
              <a:t> Los </a:t>
            </a:r>
            <a:r>
              <a:rPr lang="es-ES" dirty="0" err="1" smtClean="0">
                <a:effectLst>
                  <a:glow rad="228600">
                    <a:schemeClr val="accent1">
                      <a:satMod val="175000"/>
                      <a:alpha val="40000"/>
                    </a:schemeClr>
                  </a:glow>
                </a:effectLst>
              </a:rPr>
              <a:t>metasequoia</a:t>
            </a:r>
            <a:r>
              <a:rPr lang="es-ES" dirty="0" smtClean="0">
                <a:effectLst>
                  <a:glow rad="228600">
                    <a:schemeClr val="accent1">
                      <a:satMod val="175000"/>
                      <a:alpha val="40000"/>
                    </a:schemeClr>
                  </a:glow>
                </a:effectLst>
              </a:rPr>
              <a:t> nevados, también llamados secuoyas del amanecer son un género de árboles. En la imagen, se entrelazan sobre una carretera de </a:t>
            </a:r>
            <a:r>
              <a:rPr lang="es-ES" dirty="0" err="1" smtClean="0">
                <a:effectLst>
                  <a:glow rad="228600">
                    <a:schemeClr val="accent1">
                      <a:satMod val="175000"/>
                      <a:alpha val="40000"/>
                    </a:schemeClr>
                  </a:glow>
                </a:effectLst>
              </a:rPr>
              <a:t>Takashima</a:t>
            </a:r>
            <a:r>
              <a:rPr lang="es-ES" dirty="0" smtClean="0">
                <a:effectLst>
                  <a:glow rad="228600">
                    <a:schemeClr val="accent1">
                      <a:satMod val="175000"/>
                      <a:alpha val="40000"/>
                    </a:schemeClr>
                  </a:glow>
                </a:effectLst>
              </a:rPr>
              <a:t> en Japón.</a:t>
            </a:r>
          </a:p>
          <a:p>
            <a:r>
              <a:rPr lang="es-ES" dirty="0" smtClean="0"/>
              <a:t/>
            </a:r>
            <a:br>
              <a:rPr lang="es-ES" dirty="0" smtClean="0"/>
            </a:br>
            <a:endParaRPr lang="es-ES" dirty="0"/>
          </a:p>
        </p:txBody>
      </p:sp>
    </p:spTree>
  </p:cSld>
  <p:clrMapOvr>
    <a:masterClrMapping/>
  </p:clrMapOvr>
  <p:transition spd="slow" advTm="23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4-206.jpg"/>
          <p:cNvPicPr>
            <a:picLocks noChangeAspect="1" noChangeArrowheads="1"/>
          </p:cNvPicPr>
          <p:nvPr/>
        </p:nvPicPr>
        <p:blipFill>
          <a:blip r:embed="rId3"/>
          <a:srcRect/>
          <a:stretch>
            <a:fillRect/>
          </a:stretch>
        </p:blipFill>
        <p:spPr bwMode="auto">
          <a:xfrm>
            <a:off x="-1" y="0"/>
            <a:ext cx="9322623" cy="6858000"/>
          </a:xfrm>
          <a:prstGeom prst="rect">
            <a:avLst/>
          </a:prstGeom>
          <a:noFill/>
        </p:spPr>
      </p:pic>
      <p:sp>
        <p:nvSpPr>
          <p:cNvPr id="2" name="1 Rectángulo"/>
          <p:cNvSpPr/>
          <p:nvPr/>
        </p:nvSpPr>
        <p:spPr>
          <a:xfrm>
            <a:off x="287307" y="428604"/>
            <a:ext cx="4645025" cy="1200329"/>
          </a:xfrm>
          <a:prstGeom prst="rect">
            <a:avLst/>
          </a:prstGeom>
        </p:spPr>
        <p:txBody>
          <a:bodyPr>
            <a:spAutoFit/>
          </a:bodyPr>
          <a:lstStyle/>
          <a:p>
            <a:r>
              <a:rPr lang="es-ES" dirty="0" smtClean="0">
                <a:solidFill>
                  <a:schemeClr val="bg1"/>
                </a:solidFill>
                <a:effectLst>
                  <a:glow rad="228600">
                    <a:schemeClr val="accent4">
                      <a:satMod val="175000"/>
                      <a:alpha val="40000"/>
                    </a:schemeClr>
                  </a:glow>
                </a:effectLst>
              </a:rPr>
              <a:t>‘</a:t>
            </a:r>
            <a:r>
              <a:rPr lang="es-ES" b="1" dirty="0" err="1" smtClean="0">
                <a:solidFill>
                  <a:schemeClr val="bg1"/>
                </a:solidFill>
                <a:effectLst>
                  <a:glow rad="228600">
                    <a:schemeClr val="accent4">
                      <a:satMod val="175000"/>
                      <a:alpha val="40000"/>
                    </a:schemeClr>
                  </a:glow>
                </a:effectLst>
              </a:rPr>
              <a:t>Illuminate</a:t>
            </a:r>
            <a:r>
              <a:rPr lang="es-ES" b="1" dirty="0" smtClean="0">
                <a:solidFill>
                  <a:schemeClr val="bg1"/>
                </a:solidFill>
                <a:effectLst>
                  <a:glow rad="228600">
                    <a:schemeClr val="accent4">
                      <a:satMod val="175000"/>
                      <a:alpha val="40000"/>
                    </a:schemeClr>
                  </a:glow>
                </a:effectLst>
              </a:rPr>
              <a:t>’, de Mike </a:t>
            </a:r>
            <a:r>
              <a:rPr lang="es-ES" b="1" dirty="0" err="1" smtClean="0">
                <a:solidFill>
                  <a:schemeClr val="bg1"/>
                </a:solidFill>
                <a:effectLst>
                  <a:glow rad="228600">
                    <a:schemeClr val="accent4">
                      <a:satMod val="175000"/>
                      <a:alpha val="40000"/>
                    </a:schemeClr>
                  </a:glow>
                </a:effectLst>
              </a:rPr>
              <a:t>Olbinski</a:t>
            </a:r>
            <a:r>
              <a:rPr lang="es-ES" b="1" dirty="0" smtClean="0">
                <a:solidFill>
                  <a:schemeClr val="bg1"/>
                </a:solidFill>
                <a:effectLst>
                  <a:glow rad="228600">
                    <a:schemeClr val="accent4">
                      <a:satMod val="175000"/>
                      <a:alpha val="40000"/>
                    </a:schemeClr>
                  </a:glow>
                </a:effectLst>
              </a:rPr>
              <a:t> </a:t>
            </a:r>
            <a:r>
              <a:rPr lang="es-ES" dirty="0" smtClean="0">
                <a:solidFill>
                  <a:schemeClr val="bg1"/>
                </a:solidFill>
                <a:effectLst>
                  <a:glow rad="228600">
                    <a:schemeClr val="accent4">
                      <a:satMod val="175000"/>
                      <a:alpha val="40000"/>
                    </a:schemeClr>
                  </a:glow>
                </a:effectLst>
              </a:rPr>
              <a:t>es otra de las fotografías ganadoras en la categoría de </a:t>
            </a:r>
            <a:r>
              <a:rPr lang="es-ES" b="1" dirty="0" smtClean="0">
                <a:solidFill>
                  <a:schemeClr val="bg1"/>
                </a:solidFill>
                <a:effectLst>
                  <a:glow rad="228600">
                    <a:schemeClr val="accent4">
                      <a:satMod val="175000"/>
                      <a:alpha val="40000"/>
                    </a:schemeClr>
                  </a:glow>
                </a:effectLst>
              </a:rPr>
              <a:t>Paisajes.</a:t>
            </a:r>
            <a:r>
              <a:rPr lang="es-ES" dirty="0" smtClean="0">
                <a:solidFill>
                  <a:schemeClr val="bg1"/>
                </a:solidFill>
                <a:effectLst>
                  <a:glow rad="228600">
                    <a:schemeClr val="accent4">
                      <a:satMod val="175000"/>
                      <a:alpha val="40000"/>
                    </a:schemeClr>
                  </a:glow>
                </a:effectLst>
              </a:rPr>
              <a:t> Una tormenta de verano desata rayos sobre el Borde Sur del Gran Cañón.</a:t>
            </a:r>
            <a:endParaRPr lang="es-ES" dirty="0">
              <a:solidFill>
                <a:schemeClr val="bg1"/>
              </a:solidFill>
              <a:effectLst>
                <a:glow rad="228600">
                  <a:schemeClr val="accent4">
                    <a:satMod val="175000"/>
                    <a:alpha val="40000"/>
                  </a:schemeClr>
                </a:glow>
              </a:effectLst>
            </a:endParaRPr>
          </a:p>
        </p:txBody>
      </p:sp>
    </p:spTree>
  </p:cSld>
  <p:clrMapOvr>
    <a:masterClrMapping/>
  </p:clrMapOvr>
  <p:transition spd="slow" advTm="17000">
    <p:random/>
    <p:sndAc>
      <p:stSnd>
        <p:snd r:embed="rId2" name="donald - las olas y el viento177220486.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5-173.jpg"/>
          <p:cNvPicPr>
            <a:picLocks noChangeAspect="1" noChangeArrowheads="1"/>
          </p:cNvPicPr>
          <p:nvPr/>
        </p:nvPicPr>
        <p:blipFill>
          <a:blip r:embed="rId2"/>
          <a:srcRect/>
          <a:stretch>
            <a:fillRect/>
          </a:stretch>
        </p:blipFill>
        <p:spPr bwMode="auto">
          <a:xfrm>
            <a:off x="0" y="0"/>
            <a:ext cx="9334290" cy="6858000"/>
          </a:xfrm>
          <a:prstGeom prst="rect">
            <a:avLst/>
          </a:prstGeom>
          <a:noFill/>
        </p:spPr>
      </p:pic>
      <p:sp>
        <p:nvSpPr>
          <p:cNvPr id="2" name="1 Rectángulo"/>
          <p:cNvSpPr/>
          <p:nvPr/>
        </p:nvSpPr>
        <p:spPr>
          <a:xfrm>
            <a:off x="287307" y="214290"/>
            <a:ext cx="7858180" cy="1477328"/>
          </a:xfrm>
          <a:prstGeom prst="rect">
            <a:avLst/>
          </a:prstGeom>
        </p:spPr>
        <p:txBody>
          <a:bodyPr wrap="square">
            <a:spAutoFit/>
          </a:bodyPr>
          <a:lstStyle/>
          <a:p>
            <a:r>
              <a:rPr lang="es-ES" b="1" dirty="0" err="1" smtClean="0"/>
              <a:t>Mother’s</a:t>
            </a:r>
            <a:r>
              <a:rPr lang="es-ES" b="1" dirty="0" smtClean="0"/>
              <a:t> </a:t>
            </a:r>
            <a:r>
              <a:rPr lang="es-ES" b="1" dirty="0" err="1" smtClean="0"/>
              <a:t>love</a:t>
            </a:r>
            <a:r>
              <a:rPr lang="es-ES" b="1" dirty="0" smtClean="0"/>
              <a:t>, por Alejandro Prieto</a:t>
            </a:r>
            <a:r>
              <a:rPr lang="es-ES" dirty="0" smtClean="0"/>
              <a:t>, fotografía ganadora en la categoría de </a:t>
            </a:r>
            <a:r>
              <a:rPr lang="es-ES" b="1" dirty="0" smtClean="0"/>
              <a:t>vida silvestre</a:t>
            </a:r>
            <a:r>
              <a:rPr lang="es-ES" dirty="0" smtClean="0"/>
              <a:t>. Un flamenco rosado caribeño adulto alimenta a un polluelo en Yucatán, México. Ambos padres alternan polluelos de alimentación, al principio con un alimento líquido para bebés llamado leche de cultivo, y luego con comida regurgitada.</a:t>
            </a:r>
            <a:endParaRPr lang="es-ES" dirty="0"/>
          </a:p>
        </p:txBody>
      </p:sp>
    </p:spTree>
  </p:cSld>
  <p:clrMapOvr>
    <a:masterClrMapping/>
  </p:clrMapOvr>
  <p:transition spd="slow" advTm="2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7-134.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
        <p:nvSpPr>
          <p:cNvPr id="2" name="1 Rectángulo"/>
          <p:cNvSpPr/>
          <p:nvPr/>
        </p:nvSpPr>
        <p:spPr>
          <a:xfrm>
            <a:off x="287307" y="285728"/>
            <a:ext cx="4645025" cy="2308324"/>
          </a:xfrm>
          <a:prstGeom prst="rect">
            <a:avLst/>
          </a:prstGeom>
        </p:spPr>
        <p:txBody>
          <a:bodyPr>
            <a:spAutoFit/>
          </a:bodyPr>
          <a:lstStyle/>
          <a:p>
            <a:r>
              <a:rPr lang="es-ES" b="1" dirty="0" smtClean="0"/>
              <a:t>‘White </a:t>
            </a:r>
            <a:r>
              <a:rPr lang="es-ES" b="1" dirty="0" err="1" smtClean="0"/>
              <a:t>Fighters</a:t>
            </a:r>
            <a:r>
              <a:rPr lang="es-ES" b="1" dirty="0" smtClean="0"/>
              <a:t>’, de </a:t>
            </a:r>
            <a:r>
              <a:rPr lang="es-ES" b="1" dirty="0" err="1" smtClean="0"/>
              <a:t>Bence</a:t>
            </a:r>
            <a:r>
              <a:rPr lang="es-ES" b="1" dirty="0" smtClean="0"/>
              <a:t> Mate</a:t>
            </a:r>
            <a:r>
              <a:rPr lang="es-ES" dirty="0" smtClean="0"/>
              <a:t>, foto ganadora en la categoría de </a:t>
            </a:r>
            <a:r>
              <a:rPr lang="es-ES" b="1" dirty="0" smtClean="0"/>
              <a:t>Vida salvaje</a:t>
            </a:r>
            <a:r>
              <a:rPr lang="es-ES" dirty="0" smtClean="0"/>
              <a:t>. En invierno, cuando todas las aguas se congelan, las aves acuáticas se reúnen alrededor de los agujeros que se crean en el lago. Algunos de ellos atrapan peces, mientras que otros deciden robarle peces de los demás o, incluso, atrapar a otras aves acuáticas.</a:t>
            </a:r>
            <a:endParaRPr lang="es-ES" dirty="0"/>
          </a:p>
        </p:txBody>
      </p:sp>
    </p:spTree>
  </p:cSld>
  <p:clrMapOvr>
    <a:masterClrMapping/>
  </p:clrMapOvr>
  <p:transition spd="slow" advTm="28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9-96.jpg"/>
          <p:cNvPicPr>
            <a:picLocks noChangeAspect="1" noChangeArrowheads="1"/>
          </p:cNvPicPr>
          <p:nvPr/>
        </p:nvPicPr>
        <p:blipFill>
          <a:blip r:embed="rId2"/>
          <a:srcRect/>
          <a:stretch>
            <a:fillRect/>
          </a:stretch>
        </p:blipFill>
        <p:spPr bwMode="auto">
          <a:xfrm>
            <a:off x="1" y="0"/>
            <a:ext cx="9290050" cy="6858000"/>
          </a:xfrm>
          <a:prstGeom prst="rect">
            <a:avLst/>
          </a:prstGeom>
          <a:noFill/>
        </p:spPr>
      </p:pic>
      <p:sp>
        <p:nvSpPr>
          <p:cNvPr id="2" name="1 Rectángulo"/>
          <p:cNvSpPr/>
          <p:nvPr/>
        </p:nvSpPr>
        <p:spPr>
          <a:xfrm>
            <a:off x="287307" y="285728"/>
            <a:ext cx="4645025" cy="2031325"/>
          </a:xfrm>
          <a:prstGeom prst="rect">
            <a:avLst/>
          </a:prstGeom>
        </p:spPr>
        <p:txBody>
          <a:bodyPr>
            <a:spAutoFit/>
          </a:bodyPr>
          <a:lstStyle/>
          <a:p>
            <a:r>
              <a:rPr lang="es-ES" b="1" dirty="0" smtClean="0">
                <a:solidFill>
                  <a:srgbClr val="FFFF00"/>
                </a:solidFill>
              </a:rPr>
              <a:t>‘</a:t>
            </a:r>
            <a:r>
              <a:rPr lang="es-ES" b="1" dirty="0" err="1" smtClean="0">
                <a:solidFill>
                  <a:srgbClr val="FFFF00"/>
                </a:solidFill>
              </a:rPr>
              <a:t>Drip</a:t>
            </a:r>
            <a:r>
              <a:rPr lang="es-ES" b="1" dirty="0" smtClean="0">
                <a:solidFill>
                  <a:srgbClr val="FFFF00"/>
                </a:solidFill>
              </a:rPr>
              <a:t>’, por Greg C.  En los flancos del volcán </a:t>
            </a:r>
            <a:r>
              <a:rPr lang="es-ES" b="1" dirty="0" err="1" smtClean="0">
                <a:solidFill>
                  <a:srgbClr val="FFFF00"/>
                </a:solidFill>
              </a:rPr>
              <a:t>Kilauea</a:t>
            </a:r>
            <a:r>
              <a:rPr lang="es-ES" b="1" dirty="0" smtClean="0">
                <a:solidFill>
                  <a:srgbClr val="FFFF00"/>
                </a:solidFill>
              </a:rPr>
              <a:t> en </a:t>
            </a:r>
            <a:r>
              <a:rPr lang="es-ES" b="1" dirty="0" err="1" smtClean="0">
                <a:solidFill>
                  <a:srgbClr val="FFFF00"/>
                </a:solidFill>
              </a:rPr>
              <a:t>Hawaii</a:t>
            </a:r>
            <a:r>
              <a:rPr lang="es-ES" b="1" dirty="0" smtClean="0">
                <a:solidFill>
                  <a:srgbClr val="FFFF00"/>
                </a:solidFill>
              </a:rPr>
              <a:t>, la única entrada en el océano de lava del mundo derrama roca fundida en el Océano Pacífico. Después de la erupción a principios de 2017, el flujo de lava tardó aproximadamente dos meses para llegar al mar, a seis kilómetros de distancia</a:t>
            </a:r>
            <a:r>
              <a:rPr lang="es-ES" b="1" dirty="0" smtClean="0"/>
              <a:t>.</a:t>
            </a:r>
            <a:endParaRPr lang="es-ES" b="1" dirty="0"/>
          </a:p>
        </p:txBody>
      </p:sp>
    </p:spTree>
  </p:cSld>
  <p:clrMapOvr>
    <a:masterClrMapping/>
  </p:clrMapOvr>
  <p:transition spd="slow" advTm="30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5980bf7d210000a31afc9a6a.jpe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501621" y="285728"/>
            <a:ext cx="7929618" cy="1477328"/>
          </a:xfrm>
          <a:prstGeom prst="rect">
            <a:avLst/>
          </a:prstGeom>
        </p:spPr>
        <p:txBody>
          <a:bodyPr wrap="square">
            <a:spAutoFit/>
          </a:bodyPr>
          <a:lstStyle/>
          <a:p>
            <a:r>
              <a:rPr lang="es-ES" b="1" dirty="0" smtClean="0"/>
              <a:t>"El volcán Monte Bromo es pequeño, pero es uno de los conos con gran actividad volcánica en Java (Indonesia). A comienzos de 2017, estuve por casualidad en el Monte Bromo durante el aumento de la actividad sísmica, subiendo el estado de alerta al segundo más alto." ― </a:t>
            </a:r>
            <a:r>
              <a:rPr lang="es-ES" b="1" dirty="0" err="1" smtClean="0"/>
              <a:t>Reynold</a:t>
            </a:r>
            <a:r>
              <a:rPr lang="es-ES" b="1" dirty="0" smtClean="0"/>
              <a:t> </a:t>
            </a:r>
            <a:r>
              <a:rPr lang="es-ES" b="1" dirty="0" err="1" smtClean="0"/>
              <a:t>Riksa</a:t>
            </a:r>
            <a:r>
              <a:rPr lang="es-ES" b="1" dirty="0" smtClean="0"/>
              <a:t> </a:t>
            </a:r>
            <a:r>
              <a:rPr lang="es-ES" b="1" dirty="0" err="1" smtClean="0"/>
              <a:t>Dewantara</a:t>
            </a:r>
            <a:r>
              <a:rPr lang="es-ES" b="1" dirty="0" smtClean="0"/>
              <a:t> (Mención de honor en Naturaleza)</a:t>
            </a:r>
            <a:endParaRPr lang="es-ES" b="1" dirty="0"/>
          </a:p>
        </p:txBody>
      </p:sp>
    </p:spTree>
  </p:cSld>
  <p:clrMapOvr>
    <a:masterClrMapping/>
  </p:clrMapOvr>
  <p:transition spd="slow" advTm="29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C:\Users\Jose Luis\Desktop\2-252.jpg"/>
          <p:cNvPicPr>
            <a:picLocks noChangeAspect="1" noChangeArrowheads="1"/>
          </p:cNvPicPr>
          <p:nvPr/>
        </p:nvPicPr>
        <p:blipFill>
          <a:blip r:embed="rId2"/>
          <a:srcRect/>
          <a:stretch>
            <a:fillRect/>
          </a:stretch>
        </p:blipFill>
        <p:spPr bwMode="auto">
          <a:xfrm>
            <a:off x="-1" y="0"/>
            <a:ext cx="9373119" cy="6858000"/>
          </a:xfrm>
          <a:prstGeom prst="rect">
            <a:avLst/>
          </a:prstGeom>
          <a:noFill/>
        </p:spPr>
      </p:pic>
      <p:sp>
        <p:nvSpPr>
          <p:cNvPr id="3" name="2 Rectángulo"/>
          <p:cNvSpPr/>
          <p:nvPr/>
        </p:nvSpPr>
        <p:spPr>
          <a:xfrm>
            <a:off x="2787637" y="5429264"/>
            <a:ext cx="6286544" cy="1200329"/>
          </a:xfrm>
          <a:prstGeom prst="rect">
            <a:avLst/>
          </a:prstGeom>
        </p:spPr>
        <p:txBody>
          <a:bodyPr wrap="square">
            <a:spAutoFit/>
          </a:bodyPr>
          <a:lstStyle/>
          <a:p>
            <a:pPr algn="ctr"/>
            <a:r>
              <a:rPr lang="es-ES" b="1" dirty="0" smtClean="0">
                <a:effectLst>
                  <a:glow rad="228600">
                    <a:schemeClr val="accent1">
                      <a:satMod val="175000"/>
                      <a:alpha val="40000"/>
                    </a:schemeClr>
                  </a:glow>
                </a:effectLst>
              </a:rPr>
              <a:t>Esta fotografía denominada ‘Rock Pool’ de </a:t>
            </a:r>
            <a:r>
              <a:rPr lang="es-ES" b="1" dirty="0" err="1" smtClean="0">
                <a:effectLst>
                  <a:glow rad="228600">
                    <a:schemeClr val="accent1">
                      <a:satMod val="175000"/>
                      <a:alpha val="40000"/>
                    </a:schemeClr>
                  </a:glow>
                </a:effectLst>
              </a:rPr>
              <a:t>Todd</a:t>
            </a:r>
            <a:r>
              <a:rPr lang="es-ES" b="1" dirty="0" smtClean="0">
                <a:effectLst>
                  <a:glow rad="228600">
                    <a:schemeClr val="accent1">
                      <a:satMod val="175000"/>
                      <a:alpha val="40000"/>
                    </a:schemeClr>
                  </a:glow>
                </a:effectLst>
              </a:rPr>
              <a:t> Kennedy es otra de las ganadoras en la categoría de Naturaleza. Una piscina de rocas naturales llenándose con la fuerza del romper de las olas formadas en el Océano Pacífico, en </a:t>
            </a:r>
            <a:r>
              <a:rPr lang="es-ES" b="1" dirty="0" err="1" smtClean="0">
                <a:effectLst>
                  <a:glow rad="228600">
                    <a:schemeClr val="accent1">
                      <a:satMod val="175000"/>
                      <a:alpha val="40000"/>
                    </a:schemeClr>
                  </a:glow>
                </a:effectLst>
              </a:rPr>
              <a:t>Sydney</a:t>
            </a:r>
            <a:r>
              <a:rPr lang="es-ES" b="1" dirty="0" smtClean="0">
                <a:effectLst>
                  <a:glow rad="228600">
                    <a:schemeClr val="accent1">
                      <a:satMod val="175000"/>
                      <a:alpha val="40000"/>
                    </a:schemeClr>
                  </a:glow>
                </a:effectLst>
              </a:rPr>
              <a:t>, Australia.</a:t>
            </a:r>
            <a:endParaRPr lang="es-ES" b="1" dirty="0">
              <a:effectLst>
                <a:glow rad="228600">
                  <a:schemeClr val="accent1">
                    <a:satMod val="175000"/>
                    <a:alpha val="40000"/>
                  </a:schemeClr>
                </a:glow>
              </a:effectLst>
            </a:endParaRPr>
          </a:p>
        </p:txBody>
      </p:sp>
    </p:spTree>
  </p:cSld>
  <p:clrMapOvr>
    <a:masterClrMapping/>
  </p:clrMapOvr>
  <p:transition spd="slow" advTm="2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12-76.jpg"/>
          <p:cNvPicPr>
            <a:picLocks noChangeAspect="1" noChangeArrowheads="1"/>
          </p:cNvPicPr>
          <p:nvPr/>
        </p:nvPicPr>
        <p:blipFill>
          <a:blip r:embed="rId3"/>
          <a:srcRect/>
          <a:stretch>
            <a:fillRect/>
          </a:stretch>
        </p:blipFill>
        <p:spPr bwMode="auto">
          <a:xfrm>
            <a:off x="0" y="0"/>
            <a:ext cx="9431299" cy="6858000"/>
          </a:xfrm>
          <a:prstGeom prst="rect">
            <a:avLst/>
          </a:prstGeom>
          <a:noFill/>
        </p:spPr>
      </p:pic>
      <p:sp>
        <p:nvSpPr>
          <p:cNvPr id="2" name="1 Rectángulo"/>
          <p:cNvSpPr/>
          <p:nvPr/>
        </p:nvSpPr>
        <p:spPr>
          <a:xfrm>
            <a:off x="6361093" y="2056686"/>
            <a:ext cx="2928957" cy="4801314"/>
          </a:xfrm>
          <a:prstGeom prst="rect">
            <a:avLst/>
          </a:prstGeom>
        </p:spPr>
        <p:txBody>
          <a:bodyPr wrap="square">
            <a:spAutoFit/>
          </a:bodyPr>
          <a:lstStyle/>
          <a:p>
            <a:pPr algn="ctr"/>
            <a:r>
              <a:rPr lang="es-ES" b="1" dirty="0" err="1" smtClean="0">
                <a:solidFill>
                  <a:srgbClr val="FFFF00"/>
                </a:solidFill>
                <a:effectLst>
                  <a:glow rad="228600">
                    <a:schemeClr val="accent2">
                      <a:satMod val="175000"/>
                      <a:alpha val="40000"/>
                    </a:schemeClr>
                  </a:glow>
                </a:effectLst>
              </a:rPr>
              <a:t>Macaque</a:t>
            </a:r>
            <a:r>
              <a:rPr lang="es-ES" b="1" dirty="0" smtClean="0">
                <a:solidFill>
                  <a:srgbClr val="FFFF00"/>
                </a:solidFill>
                <a:effectLst>
                  <a:glow rad="228600">
                    <a:schemeClr val="accent2">
                      <a:satMod val="175000"/>
                      <a:alpha val="40000"/>
                    </a:schemeClr>
                  </a:glow>
                </a:effectLst>
              </a:rPr>
              <a:t> </a:t>
            </a:r>
            <a:r>
              <a:rPr lang="es-ES" b="1" dirty="0" err="1" smtClean="0">
                <a:solidFill>
                  <a:srgbClr val="FFFF00"/>
                </a:solidFill>
                <a:effectLst>
                  <a:glow rad="228600">
                    <a:schemeClr val="accent2">
                      <a:satMod val="175000"/>
                      <a:alpha val="40000"/>
                    </a:schemeClr>
                  </a:glow>
                </a:effectLst>
              </a:rPr>
              <a:t>Maintenance</a:t>
            </a:r>
            <a:r>
              <a:rPr lang="es-ES" b="1" dirty="0" smtClean="0">
                <a:solidFill>
                  <a:srgbClr val="FFFF00"/>
                </a:solidFill>
                <a:effectLst>
                  <a:glow rad="228600">
                    <a:schemeClr val="accent2">
                      <a:satMod val="175000"/>
                      <a:alpha val="40000"/>
                    </a:schemeClr>
                  </a:glow>
                </a:effectLst>
              </a:rPr>
              <a:t>’ por Lance </a:t>
            </a:r>
            <a:r>
              <a:rPr lang="es-ES" b="1" dirty="0" err="1" smtClean="0">
                <a:solidFill>
                  <a:srgbClr val="FFFF00"/>
                </a:solidFill>
                <a:effectLst>
                  <a:glow rad="228600">
                    <a:schemeClr val="accent2">
                      <a:satMod val="175000"/>
                      <a:alpha val="40000"/>
                    </a:schemeClr>
                  </a:glow>
                </a:effectLst>
              </a:rPr>
              <a:t>McMillan</a:t>
            </a:r>
            <a:r>
              <a:rPr lang="es-ES" b="1" dirty="0" smtClean="0">
                <a:solidFill>
                  <a:srgbClr val="FFFF00"/>
                </a:solidFill>
                <a:effectLst>
                  <a:glow rad="228600">
                    <a:schemeClr val="accent2">
                      <a:satMod val="175000"/>
                      <a:alpha val="40000"/>
                    </a:schemeClr>
                  </a:glow>
                </a:effectLst>
              </a:rPr>
              <a:t>, </a:t>
            </a:r>
            <a:r>
              <a:rPr lang="es-ES" dirty="0" smtClean="0">
                <a:solidFill>
                  <a:srgbClr val="FFFF00"/>
                </a:solidFill>
                <a:effectLst>
                  <a:glow rad="228600">
                    <a:schemeClr val="accent2">
                      <a:satMod val="175000"/>
                      <a:alpha val="40000"/>
                    </a:schemeClr>
                  </a:glow>
                </a:effectLst>
              </a:rPr>
              <a:t>con mención de honor en la categoría de </a:t>
            </a:r>
            <a:r>
              <a:rPr lang="es-ES" b="1" dirty="0" smtClean="0">
                <a:solidFill>
                  <a:srgbClr val="FFFF00"/>
                </a:solidFill>
                <a:effectLst>
                  <a:glow rad="228600">
                    <a:schemeClr val="accent2">
                      <a:satMod val="175000"/>
                      <a:alpha val="40000"/>
                    </a:schemeClr>
                  </a:glow>
                </a:effectLst>
              </a:rPr>
              <a:t>Fauna Silvestre</a:t>
            </a:r>
            <a:r>
              <a:rPr lang="es-ES" dirty="0" smtClean="0">
                <a:solidFill>
                  <a:srgbClr val="FFFF00"/>
                </a:solidFill>
                <a:effectLst>
                  <a:glow rad="228600">
                    <a:schemeClr val="accent2">
                      <a:satMod val="175000"/>
                      <a:alpha val="40000"/>
                    </a:schemeClr>
                  </a:glow>
                </a:effectLst>
              </a:rPr>
              <a:t>. Un macaco que se prepara para su baño termal en el parque de monos de nieve en </a:t>
            </a:r>
            <a:r>
              <a:rPr lang="es-ES" dirty="0" err="1" smtClean="0">
                <a:solidFill>
                  <a:srgbClr val="FFFF00"/>
                </a:solidFill>
                <a:effectLst>
                  <a:glow rad="228600">
                    <a:schemeClr val="accent2">
                      <a:satMod val="175000"/>
                      <a:alpha val="40000"/>
                    </a:schemeClr>
                  </a:glow>
                </a:effectLst>
              </a:rPr>
              <a:t>Jigokudani</a:t>
            </a:r>
            <a:r>
              <a:rPr lang="es-ES" dirty="0" smtClean="0">
                <a:solidFill>
                  <a:srgbClr val="FFFF00"/>
                </a:solidFill>
                <a:effectLst>
                  <a:glow rad="228600">
                    <a:schemeClr val="accent2">
                      <a:satMod val="175000"/>
                      <a:alpha val="40000"/>
                    </a:schemeClr>
                  </a:glow>
                </a:effectLst>
              </a:rPr>
              <a:t>, el cual se ha convertido en un importante punto de atracción turística que atrae a visitantes de todo el mundo con la esperanza de echar un vistazo a estas increíbles criaturas acurrucadas en aguas termales…</a:t>
            </a:r>
            <a:endParaRPr lang="es-ES" dirty="0">
              <a:solidFill>
                <a:srgbClr val="FFFF00"/>
              </a:solidFill>
              <a:effectLst>
                <a:glow rad="228600">
                  <a:schemeClr val="accent2">
                    <a:satMod val="175000"/>
                    <a:alpha val="40000"/>
                  </a:schemeClr>
                </a:glow>
              </a:effectLst>
            </a:endParaRPr>
          </a:p>
        </p:txBody>
      </p:sp>
    </p:spTree>
  </p:cSld>
  <p:clrMapOvr>
    <a:masterClrMapping/>
  </p:clrMapOvr>
  <p:transition spd="slow" advTm="28000">
    <p:random/>
    <p:sndAc>
      <p:stSnd>
        <p:snd r:embed="rId2" name="03 siboney.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13-68.jpg"/>
          <p:cNvPicPr>
            <a:picLocks noChangeAspect="1" noChangeArrowheads="1"/>
          </p:cNvPicPr>
          <p:nvPr/>
        </p:nvPicPr>
        <p:blipFill>
          <a:blip r:embed="rId2"/>
          <a:srcRect/>
          <a:stretch>
            <a:fillRect/>
          </a:stretch>
        </p:blipFill>
        <p:spPr bwMode="auto">
          <a:xfrm>
            <a:off x="-20936" y="0"/>
            <a:ext cx="9310986" cy="6858000"/>
          </a:xfrm>
          <a:prstGeom prst="rect">
            <a:avLst/>
          </a:prstGeom>
          <a:noFill/>
        </p:spPr>
      </p:pic>
      <p:sp>
        <p:nvSpPr>
          <p:cNvPr id="2" name="1 Rectángulo"/>
          <p:cNvSpPr/>
          <p:nvPr/>
        </p:nvSpPr>
        <p:spPr>
          <a:xfrm>
            <a:off x="4716463" y="4286256"/>
            <a:ext cx="4073521" cy="2308324"/>
          </a:xfrm>
          <a:prstGeom prst="rect">
            <a:avLst/>
          </a:prstGeom>
        </p:spPr>
        <p:txBody>
          <a:bodyPr wrap="square">
            <a:spAutoFit/>
          </a:bodyPr>
          <a:lstStyle/>
          <a:p>
            <a:pPr algn="ctr"/>
            <a:r>
              <a:rPr lang="es-ES" b="1" dirty="0" smtClean="0"/>
              <a:t>‘</a:t>
            </a:r>
            <a:r>
              <a:rPr lang="es-ES" b="1" dirty="0" err="1" smtClean="0"/>
              <a:t>Life</a:t>
            </a:r>
            <a:r>
              <a:rPr lang="es-ES" b="1" dirty="0" smtClean="0"/>
              <a:t> </a:t>
            </a:r>
            <a:r>
              <a:rPr lang="es-ES" b="1" dirty="0" err="1" smtClean="0"/>
              <a:t>after</a:t>
            </a:r>
            <a:r>
              <a:rPr lang="es-ES" b="1" dirty="0" smtClean="0"/>
              <a:t> </a:t>
            </a:r>
            <a:r>
              <a:rPr lang="es-ES" b="1" dirty="0" err="1" smtClean="0"/>
              <a:t>life</a:t>
            </a:r>
            <a:r>
              <a:rPr lang="es-ES" b="1" dirty="0" smtClean="0"/>
              <a:t>’, por </a:t>
            </a:r>
            <a:r>
              <a:rPr lang="es-ES" b="1" dirty="0" err="1" smtClean="0"/>
              <a:t>por</a:t>
            </a:r>
            <a:r>
              <a:rPr lang="es-ES" b="1" dirty="0" smtClean="0"/>
              <a:t> </a:t>
            </a:r>
            <a:r>
              <a:rPr lang="es-ES" b="1" dirty="0" err="1" smtClean="0"/>
              <a:t>Agathe</a:t>
            </a:r>
            <a:r>
              <a:rPr lang="es-ES" b="1" dirty="0" smtClean="0"/>
              <a:t> Bernard. </a:t>
            </a:r>
            <a:r>
              <a:rPr lang="es-ES" dirty="0" smtClean="0"/>
              <a:t>Un majestuoso cedro que había sido arrastrado por un río glacial hacia el océano mientras pasa una bandada de pájaros blanco en ese momento. Según su autora “el ciclo de vida de la vida muy bien representado en un grandioso árbol que aún permanece después de muerto”.</a:t>
            </a:r>
            <a:endParaRPr lang="es-ES" dirty="0"/>
          </a:p>
        </p:txBody>
      </p:sp>
    </p:spTree>
  </p:cSld>
  <p:clrMapOvr>
    <a:masterClrMapping/>
  </p:clrMapOvr>
  <p:transition spd="slow" advTm="2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3-244.jpg"/>
          <p:cNvPicPr>
            <a:picLocks noChangeAspect="1" noChangeArrowheads="1"/>
          </p:cNvPicPr>
          <p:nvPr/>
        </p:nvPicPr>
        <p:blipFill>
          <a:blip r:embed="rId2"/>
          <a:srcRect/>
          <a:stretch>
            <a:fillRect/>
          </a:stretch>
        </p:blipFill>
        <p:spPr bwMode="auto">
          <a:xfrm>
            <a:off x="-1" y="0"/>
            <a:ext cx="9418007" cy="6858000"/>
          </a:xfrm>
          <a:prstGeom prst="rect">
            <a:avLst/>
          </a:prstGeom>
          <a:noFill/>
        </p:spPr>
      </p:pic>
      <p:sp>
        <p:nvSpPr>
          <p:cNvPr id="2" name="1 Rectángulo"/>
          <p:cNvSpPr/>
          <p:nvPr/>
        </p:nvSpPr>
        <p:spPr>
          <a:xfrm>
            <a:off x="573060" y="428604"/>
            <a:ext cx="3429024" cy="3416320"/>
          </a:xfrm>
          <a:prstGeom prst="rect">
            <a:avLst/>
          </a:prstGeom>
        </p:spPr>
        <p:txBody>
          <a:bodyPr wrap="square">
            <a:spAutoFit/>
          </a:bodyPr>
          <a:lstStyle/>
          <a:p>
            <a:r>
              <a:rPr lang="es-ES" b="1" dirty="0" smtClean="0">
                <a:solidFill>
                  <a:schemeClr val="bg1"/>
                </a:solidFill>
                <a:effectLst>
                  <a:glow rad="228600">
                    <a:schemeClr val="accent1">
                      <a:satMod val="175000"/>
                      <a:alpha val="40000"/>
                    </a:schemeClr>
                  </a:glow>
                </a:effectLst>
              </a:rPr>
              <a:t>‘</a:t>
            </a:r>
            <a:r>
              <a:rPr lang="es-ES" b="1" dirty="0" err="1" smtClean="0">
                <a:solidFill>
                  <a:schemeClr val="bg1"/>
                </a:solidFill>
                <a:effectLst>
                  <a:glow rad="228600">
                    <a:schemeClr val="accent1">
                      <a:satMod val="175000"/>
                      <a:alpha val="40000"/>
                    </a:schemeClr>
                  </a:glow>
                </a:effectLst>
              </a:rPr>
              <a:t>Fluorescent</a:t>
            </a:r>
            <a:r>
              <a:rPr lang="es-ES" b="1" dirty="0" smtClean="0">
                <a:solidFill>
                  <a:schemeClr val="bg1"/>
                </a:solidFill>
                <a:effectLst>
                  <a:glow rad="228600">
                    <a:schemeClr val="accent1">
                      <a:satMod val="175000"/>
                      <a:alpha val="40000"/>
                    </a:schemeClr>
                  </a:glow>
                </a:effectLst>
              </a:rPr>
              <a:t> </a:t>
            </a:r>
            <a:r>
              <a:rPr lang="es-ES" b="1" dirty="0" err="1" smtClean="0">
                <a:solidFill>
                  <a:schemeClr val="bg1"/>
                </a:solidFill>
                <a:effectLst>
                  <a:glow rad="228600">
                    <a:schemeClr val="accent1">
                      <a:satMod val="175000"/>
                      <a:alpha val="40000"/>
                    </a:schemeClr>
                  </a:glow>
                </a:effectLst>
              </a:rPr>
              <a:t>Anemone</a:t>
            </a:r>
            <a:r>
              <a:rPr lang="es-ES" b="1" dirty="0" smtClean="0">
                <a:solidFill>
                  <a:schemeClr val="bg1"/>
                </a:solidFill>
                <a:effectLst>
                  <a:glow rad="228600">
                    <a:schemeClr val="accent1">
                      <a:satMod val="175000"/>
                      <a:alpha val="40000"/>
                    </a:schemeClr>
                  </a:glow>
                </a:effectLst>
              </a:rPr>
              <a:t>’, de </a:t>
            </a:r>
            <a:r>
              <a:rPr lang="es-ES" b="1" dirty="0" err="1" smtClean="0">
                <a:solidFill>
                  <a:schemeClr val="bg1"/>
                </a:solidFill>
                <a:effectLst>
                  <a:glow rad="228600">
                    <a:schemeClr val="accent1">
                      <a:satMod val="175000"/>
                      <a:alpha val="40000"/>
                    </a:schemeClr>
                  </a:glow>
                </a:effectLst>
              </a:rPr>
              <a:t>Jim</a:t>
            </a:r>
            <a:r>
              <a:rPr lang="es-ES" b="1" dirty="0" smtClean="0">
                <a:solidFill>
                  <a:schemeClr val="bg1"/>
                </a:solidFill>
                <a:effectLst>
                  <a:glow rad="228600">
                    <a:schemeClr val="accent1">
                      <a:satMod val="175000"/>
                      <a:alpha val="40000"/>
                    </a:schemeClr>
                  </a:glow>
                </a:effectLst>
              </a:rPr>
              <a:t> </a:t>
            </a:r>
            <a:r>
              <a:rPr lang="es-ES" b="1" dirty="0" err="1" smtClean="0">
                <a:solidFill>
                  <a:schemeClr val="bg1"/>
                </a:solidFill>
                <a:effectLst>
                  <a:glow rad="228600">
                    <a:schemeClr val="accent1">
                      <a:satMod val="175000"/>
                      <a:alpha val="40000"/>
                    </a:schemeClr>
                  </a:glow>
                </a:effectLst>
              </a:rPr>
              <a:t>Obester</a:t>
            </a:r>
            <a:r>
              <a:rPr lang="es-ES" b="1" dirty="0" smtClean="0">
                <a:solidFill>
                  <a:schemeClr val="bg1"/>
                </a:solidFill>
                <a:effectLst>
                  <a:glow rad="228600">
                    <a:schemeClr val="accent1">
                      <a:satMod val="175000"/>
                      <a:alpha val="40000"/>
                    </a:schemeClr>
                  </a:glow>
                </a:effectLst>
              </a:rPr>
              <a:t> es el nombre de esta impresionante fotografía tomada en Hood Canal, en el estado americano de Washington, ganadora en la categoría de Fauna. Las luces </a:t>
            </a:r>
            <a:r>
              <a:rPr lang="es-ES" b="1" dirty="0" err="1" smtClean="0">
                <a:solidFill>
                  <a:schemeClr val="bg1"/>
                </a:solidFill>
                <a:effectLst>
                  <a:glow rad="228600">
                    <a:schemeClr val="accent1">
                      <a:satMod val="175000"/>
                      <a:alpha val="40000"/>
                    </a:schemeClr>
                  </a:glow>
                </a:effectLst>
              </a:rPr>
              <a:t>estroboscópicas</a:t>
            </a:r>
            <a:r>
              <a:rPr lang="es-ES" b="1" dirty="0" smtClean="0">
                <a:solidFill>
                  <a:schemeClr val="bg1"/>
                </a:solidFill>
                <a:effectLst>
                  <a:glow rad="228600">
                    <a:schemeClr val="accent1">
                      <a:satMod val="175000"/>
                      <a:alpha val="40000"/>
                    </a:schemeClr>
                  </a:glow>
                </a:effectLst>
              </a:rPr>
              <a:t> con filtro azul estimulan los pigmentos fluorescentes en los tentáculos claros de una anémona que habita en un tubo ¡fascinante!</a:t>
            </a:r>
            <a:endParaRPr lang="es-ES" b="1" dirty="0">
              <a:solidFill>
                <a:schemeClr val="bg1"/>
              </a:solidFill>
              <a:effectLst>
                <a:glow rad="228600">
                  <a:schemeClr val="accent1">
                    <a:satMod val="175000"/>
                    <a:alpha val="40000"/>
                  </a:schemeClr>
                </a:glow>
              </a:effectLst>
            </a:endParaRPr>
          </a:p>
        </p:txBody>
      </p:sp>
    </p:spTree>
  </p:cSld>
  <p:clrMapOvr>
    <a:masterClrMapping/>
  </p:clrMapOvr>
  <p:transition spd="slow" advTm="28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14-63.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2" name="1 Rectángulo"/>
          <p:cNvSpPr/>
          <p:nvPr/>
        </p:nvSpPr>
        <p:spPr>
          <a:xfrm>
            <a:off x="430183" y="5000636"/>
            <a:ext cx="4645025" cy="1477328"/>
          </a:xfrm>
          <a:prstGeom prst="rect">
            <a:avLst/>
          </a:prstGeom>
        </p:spPr>
        <p:txBody>
          <a:bodyPr>
            <a:spAutoFit/>
          </a:bodyPr>
          <a:lstStyle/>
          <a:p>
            <a:pPr algn="ctr"/>
            <a:r>
              <a:rPr lang="es-ES" b="1" dirty="0" smtClean="0">
                <a:effectLst>
                  <a:glow rad="228600">
                    <a:schemeClr val="accent2">
                      <a:satMod val="175000"/>
                      <a:alpha val="40000"/>
                    </a:schemeClr>
                  </a:glow>
                </a:effectLst>
              </a:rPr>
              <a:t>‘Fría y brumosa’, por </a:t>
            </a:r>
            <a:r>
              <a:rPr lang="es-ES" b="1" dirty="0" err="1" smtClean="0">
                <a:effectLst>
                  <a:glow rad="228600">
                    <a:schemeClr val="accent2">
                      <a:satMod val="175000"/>
                      <a:alpha val="40000"/>
                    </a:schemeClr>
                  </a:glow>
                </a:effectLst>
              </a:rPr>
              <a:t>Gheorghe</a:t>
            </a:r>
            <a:r>
              <a:rPr lang="es-ES" b="1" dirty="0" smtClean="0">
                <a:effectLst>
                  <a:glow rad="228600">
                    <a:schemeClr val="accent2">
                      <a:satMod val="175000"/>
                      <a:alpha val="40000"/>
                    </a:schemeClr>
                  </a:glow>
                </a:effectLst>
              </a:rPr>
              <a:t> Popa.</a:t>
            </a:r>
            <a:r>
              <a:rPr lang="es-ES" dirty="0" smtClean="0">
                <a:effectLst>
                  <a:glow rad="228600">
                    <a:schemeClr val="accent2">
                      <a:satMod val="175000"/>
                      <a:alpha val="40000"/>
                    </a:schemeClr>
                  </a:glow>
                </a:effectLst>
              </a:rPr>
              <a:t>  Mención de honor en la categoría de </a:t>
            </a:r>
            <a:r>
              <a:rPr lang="es-ES" b="1" dirty="0" smtClean="0">
                <a:effectLst>
                  <a:glow rad="228600">
                    <a:schemeClr val="accent2">
                      <a:satMod val="175000"/>
                      <a:alpha val="40000"/>
                    </a:schemeClr>
                  </a:glow>
                </a:effectLst>
              </a:rPr>
              <a:t>Paisajes</a:t>
            </a:r>
            <a:r>
              <a:rPr lang="es-ES" dirty="0" smtClean="0">
                <a:effectLst>
                  <a:glow rad="228600">
                    <a:schemeClr val="accent2">
                      <a:satMod val="175000"/>
                      <a:alpha val="40000"/>
                    </a:schemeClr>
                  </a:glow>
                </a:effectLst>
              </a:rPr>
              <a:t>. La niebla de la mañana empaña los árboles muertos del lago </a:t>
            </a:r>
            <a:r>
              <a:rPr lang="es-ES" dirty="0" err="1" smtClean="0">
                <a:effectLst>
                  <a:glow rad="228600">
                    <a:schemeClr val="accent2">
                      <a:satMod val="175000"/>
                      <a:alpha val="40000"/>
                    </a:schemeClr>
                  </a:glow>
                </a:effectLst>
              </a:rPr>
              <a:t>Cuejdel</a:t>
            </a:r>
            <a:r>
              <a:rPr lang="es-ES" dirty="0" smtClean="0">
                <a:effectLst>
                  <a:glow rad="228600">
                    <a:schemeClr val="accent2">
                      <a:satMod val="175000"/>
                      <a:alpha val="40000"/>
                    </a:schemeClr>
                  </a:glow>
                </a:effectLst>
              </a:rPr>
              <a:t> de Rumania, un embalse natural creado por deslizamientos de tierra.</a:t>
            </a:r>
            <a:endParaRPr lang="es-ES" dirty="0">
              <a:effectLst>
                <a:glow rad="228600">
                  <a:schemeClr val="accent2">
                    <a:satMod val="175000"/>
                    <a:alpha val="40000"/>
                  </a:schemeClr>
                </a:glow>
              </a:effectLst>
            </a:endParaRPr>
          </a:p>
        </p:txBody>
      </p:sp>
    </p:spTree>
  </p:cSld>
  <p:clrMapOvr>
    <a:masterClrMapping/>
  </p:clrMapOvr>
  <p:transition spd="slow" advTm="19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16-45.jpg"/>
          <p:cNvPicPr>
            <a:picLocks noChangeAspect="1" noChangeArrowheads="1"/>
          </p:cNvPicPr>
          <p:nvPr/>
        </p:nvPicPr>
        <p:blipFill>
          <a:blip r:embed="rId2"/>
          <a:srcRect/>
          <a:stretch>
            <a:fillRect/>
          </a:stretch>
        </p:blipFill>
        <p:spPr bwMode="auto">
          <a:xfrm>
            <a:off x="0" y="0"/>
            <a:ext cx="9303517" cy="6858000"/>
          </a:xfrm>
          <a:prstGeom prst="rect">
            <a:avLst/>
          </a:prstGeom>
          <a:noFill/>
        </p:spPr>
      </p:pic>
      <p:sp>
        <p:nvSpPr>
          <p:cNvPr id="2" name="1 Rectángulo"/>
          <p:cNvSpPr/>
          <p:nvPr/>
        </p:nvSpPr>
        <p:spPr>
          <a:xfrm>
            <a:off x="287307" y="5657671"/>
            <a:ext cx="4645025" cy="1200329"/>
          </a:xfrm>
          <a:prstGeom prst="rect">
            <a:avLst/>
          </a:prstGeom>
        </p:spPr>
        <p:txBody>
          <a:bodyPr>
            <a:spAutoFit/>
          </a:bodyPr>
          <a:lstStyle/>
          <a:p>
            <a:r>
              <a:rPr lang="es-ES" b="1" dirty="0" smtClean="0">
                <a:solidFill>
                  <a:srgbClr val="FFFF00"/>
                </a:solidFill>
              </a:rPr>
              <a:t>‘</a:t>
            </a:r>
            <a:r>
              <a:rPr lang="es-ES" b="1" dirty="0" err="1" smtClean="0">
                <a:solidFill>
                  <a:srgbClr val="FFFF00"/>
                </a:solidFill>
              </a:rPr>
              <a:t>Kalsoy</a:t>
            </a:r>
            <a:r>
              <a:rPr lang="es-ES" b="1" dirty="0" smtClean="0">
                <a:solidFill>
                  <a:srgbClr val="FFFF00"/>
                </a:solidFill>
              </a:rPr>
              <a:t>’, por </a:t>
            </a:r>
            <a:r>
              <a:rPr lang="es-ES" b="1" dirty="0" err="1" smtClean="0">
                <a:solidFill>
                  <a:srgbClr val="FFFF00"/>
                </a:solidFill>
              </a:rPr>
              <a:t>Wojciech</a:t>
            </a:r>
            <a:r>
              <a:rPr lang="es-ES" b="1" dirty="0" smtClean="0">
                <a:solidFill>
                  <a:srgbClr val="FFFF00"/>
                </a:solidFill>
              </a:rPr>
              <a:t> </a:t>
            </a:r>
            <a:r>
              <a:rPr lang="es-ES" b="1" dirty="0" err="1" smtClean="0">
                <a:solidFill>
                  <a:srgbClr val="FFFF00"/>
                </a:solidFill>
              </a:rPr>
              <a:t>Kruczyński</a:t>
            </a:r>
            <a:r>
              <a:rPr lang="es-ES" b="1" dirty="0" smtClean="0">
                <a:solidFill>
                  <a:srgbClr val="FFFF00"/>
                </a:solidFill>
              </a:rPr>
              <a:t>. </a:t>
            </a:r>
            <a:r>
              <a:rPr lang="es-ES" dirty="0" smtClean="0">
                <a:solidFill>
                  <a:srgbClr val="FFFF00"/>
                </a:solidFill>
              </a:rPr>
              <a:t>Fotografía en la categoría de</a:t>
            </a:r>
            <a:r>
              <a:rPr lang="es-ES" b="1" dirty="0" smtClean="0">
                <a:solidFill>
                  <a:srgbClr val="FFFF00"/>
                </a:solidFill>
              </a:rPr>
              <a:t> Naturaleza</a:t>
            </a:r>
            <a:r>
              <a:rPr lang="es-ES" dirty="0" smtClean="0">
                <a:solidFill>
                  <a:srgbClr val="FFFF00"/>
                </a:solidFill>
              </a:rPr>
              <a:t>. Un pueblo en la Isla de </a:t>
            </a:r>
            <a:r>
              <a:rPr lang="es-ES" dirty="0" err="1" smtClean="0">
                <a:solidFill>
                  <a:srgbClr val="FFFF00"/>
                </a:solidFill>
              </a:rPr>
              <a:t>Kalsoy</a:t>
            </a:r>
            <a:r>
              <a:rPr lang="es-ES" dirty="0" smtClean="0">
                <a:solidFill>
                  <a:srgbClr val="FFFF00"/>
                </a:solidFill>
              </a:rPr>
              <a:t> y el faro de </a:t>
            </a:r>
            <a:r>
              <a:rPr lang="es-ES" dirty="0" err="1" smtClean="0">
                <a:solidFill>
                  <a:srgbClr val="FFFF00"/>
                </a:solidFill>
              </a:rPr>
              <a:t>Kallur</a:t>
            </a:r>
            <a:r>
              <a:rPr lang="es-ES" dirty="0" smtClean="0">
                <a:solidFill>
                  <a:srgbClr val="FFFF00"/>
                </a:solidFill>
              </a:rPr>
              <a:t> en la luz del atardecer en las Islas </a:t>
            </a:r>
            <a:r>
              <a:rPr lang="es-ES" dirty="0" err="1" smtClean="0">
                <a:solidFill>
                  <a:srgbClr val="FFFF00"/>
                </a:solidFill>
              </a:rPr>
              <a:t>Feroe</a:t>
            </a:r>
            <a:r>
              <a:rPr lang="es-ES" dirty="0" smtClean="0">
                <a:solidFill>
                  <a:srgbClr val="FFFF00"/>
                </a:solidFill>
              </a:rPr>
              <a:t>, Dinamarca.</a:t>
            </a:r>
            <a:endParaRPr lang="es-ES" dirty="0">
              <a:solidFill>
                <a:srgbClr val="FFFF00"/>
              </a:solidFill>
            </a:endParaRPr>
          </a:p>
        </p:txBody>
      </p:sp>
    </p:spTree>
  </p:cSld>
  <p:clrMapOvr>
    <a:masterClrMapping/>
  </p:clrMapOvr>
  <p:transition spd="slow" advTm="20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Jose Luis\Desktop\18-37.jpg"/>
          <p:cNvPicPr>
            <a:picLocks noChangeAspect="1" noChangeArrowheads="1"/>
          </p:cNvPicPr>
          <p:nvPr/>
        </p:nvPicPr>
        <p:blipFill>
          <a:blip r:embed="rId2"/>
          <a:srcRect/>
          <a:stretch>
            <a:fillRect/>
          </a:stretch>
        </p:blipFill>
        <p:spPr bwMode="auto">
          <a:xfrm>
            <a:off x="1" y="0"/>
            <a:ext cx="9290050" cy="6858000"/>
          </a:xfrm>
          <a:prstGeom prst="rect">
            <a:avLst/>
          </a:prstGeom>
          <a:noFill/>
        </p:spPr>
      </p:pic>
      <p:sp>
        <p:nvSpPr>
          <p:cNvPr id="2" name="1 Rectángulo"/>
          <p:cNvSpPr/>
          <p:nvPr/>
        </p:nvSpPr>
        <p:spPr>
          <a:xfrm>
            <a:off x="930249" y="5657671"/>
            <a:ext cx="8359801" cy="1200329"/>
          </a:xfrm>
          <a:prstGeom prst="rect">
            <a:avLst/>
          </a:prstGeom>
          <a:solidFill>
            <a:schemeClr val="accent6">
              <a:lumMod val="40000"/>
              <a:lumOff val="60000"/>
              <a:alpha val="34000"/>
            </a:schemeClr>
          </a:solidFill>
        </p:spPr>
        <p:txBody>
          <a:bodyPr wrap="square">
            <a:spAutoFit/>
          </a:bodyPr>
          <a:lstStyle/>
          <a:p>
            <a:pPr algn="ctr"/>
            <a:r>
              <a:rPr lang="es-ES" b="1" dirty="0" smtClean="0"/>
              <a:t>‘Great Gray </a:t>
            </a:r>
            <a:r>
              <a:rPr lang="es-ES" b="1" dirty="0" err="1" smtClean="0"/>
              <a:t>Owl</a:t>
            </a:r>
            <a:r>
              <a:rPr lang="es-ES" b="1" dirty="0" smtClean="0"/>
              <a:t>’, por Harry Collins.  Un gran búho gris que caza roedores en un campo en New Hampshire, EE. UU. Al parecer es un visitante raro en esa zona por lo que a la </a:t>
            </a:r>
            <a:r>
              <a:rPr lang="es-ES" b="1" dirty="0" err="1" smtClean="0"/>
              <a:t>autorua</a:t>
            </a:r>
            <a:r>
              <a:rPr lang="es-ES" b="1" dirty="0" smtClean="0"/>
              <a:t> le valió la pena realizar un largo viaje para verlo. El búho no fue cebado ni alimentado ni  llamado para la fotografía, se tomó durante una cacería natural.</a:t>
            </a:r>
            <a:endParaRPr lang="es-ES" b="1" dirty="0"/>
          </a:p>
        </p:txBody>
      </p:sp>
    </p:spTree>
  </p:cSld>
  <p:clrMapOvr>
    <a:masterClrMapping/>
  </p:clrMapOvr>
  <p:transition spd="slow" advTm="2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17-42.jpg"/>
          <p:cNvPicPr>
            <a:picLocks noChangeAspect="1" noChangeArrowheads="1"/>
          </p:cNvPicPr>
          <p:nvPr/>
        </p:nvPicPr>
        <p:blipFill>
          <a:blip r:embed="rId2"/>
          <a:srcRect/>
          <a:stretch>
            <a:fillRect/>
          </a:stretch>
        </p:blipFill>
        <p:spPr bwMode="auto">
          <a:xfrm>
            <a:off x="0" y="0"/>
            <a:ext cx="9322622" cy="6858000"/>
          </a:xfrm>
          <a:prstGeom prst="rect">
            <a:avLst/>
          </a:prstGeom>
          <a:noFill/>
        </p:spPr>
      </p:pic>
      <p:sp>
        <p:nvSpPr>
          <p:cNvPr id="2" name="1 Rectángulo"/>
          <p:cNvSpPr/>
          <p:nvPr/>
        </p:nvSpPr>
        <p:spPr>
          <a:xfrm>
            <a:off x="215869" y="4929198"/>
            <a:ext cx="4645025" cy="1754326"/>
          </a:xfrm>
          <a:prstGeom prst="rect">
            <a:avLst/>
          </a:prstGeom>
        </p:spPr>
        <p:txBody>
          <a:bodyPr>
            <a:spAutoFit/>
          </a:bodyPr>
          <a:lstStyle/>
          <a:p>
            <a:r>
              <a:rPr lang="es-ES" b="1" dirty="0" smtClean="0">
                <a:solidFill>
                  <a:srgbClr val="FFFF00"/>
                </a:solidFill>
              </a:rPr>
              <a:t>‘</a:t>
            </a:r>
            <a:r>
              <a:rPr lang="es-ES" b="1" dirty="0" err="1" smtClean="0">
                <a:solidFill>
                  <a:srgbClr val="FFFF00"/>
                </a:solidFill>
              </a:rPr>
              <a:t>Drift</a:t>
            </a:r>
            <a:r>
              <a:rPr lang="es-ES" b="1" dirty="0" smtClean="0">
                <a:solidFill>
                  <a:srgbClr val="FFFF00"/>
                </a:solidFill>
              </a:rPr>
              <a:t>’, de </a:t>
            </a:r>
            <a:r>
              <a:rPr lang="es-ES" b="1" dirty="0" err="1" smtClean="0">
                <a:solidFill>
                  <a:srgbClr val="FFFF00"/>
                </a:solidFill>
              </a:rPr>
              <a:t>Matthew</a:t>
            </a:r>
            <a:r>
              <a:rPr lang="es-ES" b="1" dirty="0" smtClean="0">
                <a:solidFill>
                  <a:srgbClr val="FFFF00"/>
                </a:solidFill>
              </a:rPr>
              <a:t> Smith. </a:t>
            </a:r>
            <a:r>
              <a:rPr lang="es-ES" dirty="0" smtClean="0">
                <a:solidFill>
                  <a:srgbClr val="FFFF00"/>
                </a:solidFill>
              </a:rPr>
              <a:t>En la categoría</a:t>
            </a:r>
            <a:r>
              <a:rPr lang="es-ES" b="1" dirty="0" smtClean="0">
                <a:solidFill>
                  <a:srgbClr val="FFFF00"/>
                </a:solidFill>
              </a:rPr>
              <a:t> Bajo el agua, </a:t>
            </a:r>
            <a:r>
              <a:rPr lang="es-ES" dirty="0" smtClean="0">
                <a:solidFill>
                  <a:srgbClr val="FFFF00"/>
                </a:solidFill>
              </a:rPr>
              <a:t>un hombre de guerra del Pacífico navega cerca de la playa en la brisa de la mañana de verano. Miles de estos marineros náuticos terminan varados en la costa este de Australia cada verano.</a:t>
            </a:r>
            <a:endParaRPr lang="es-ES" dirty="0">
              <a:solidFill>
                <a:srgbClr val="FFFF00"/>
              </a:solidFill>
            </a:endParaRPr>
          </a:p>
        </p:txBody>
      </p:sp>
      <p:pic>
        <p:nvPicPr>
          <p:cNvPr id="4" name="Picture 2" descr="Resultado de imagen de google gif"/>
          <p:cNvPicPr>
            <a:picLocks noChangeAspect="1" noChangeArrowheads="1" noCrop="1"/>
          </p:cNvPicPr>
          <p:nvPr/>
        </p:nvPicPr>
        <p:blipFill>
          <a:blip r:embed="rId3">
            <a:duotone>
              <a:schemeClr val="accent5">
                <a:shade val="45000"/>
                <a:satMod val="135000"/>
              </a:schemeClr>
              <a:prstClr val="white"/>
            </a:duotone>
            <a:lum bright="18000" contrast="46000"/>
          </a:blip>
          <a:srcRect/>
          <a:stretch>
            <a:fillRect/>
          </a:stretch>
        </p:blipFill>
        <p:spPr bwMode="auto">
          <a:xfrm>
            <a:off x="0" y="0"/>
            <a:ext cx="9290050" cy="6858000"/>
          </a:xfrm>
          <a:prstGeom prst="rect">
            <a:avLst/>
          </a:prstGeom>
          <a:noFill/>
        </p:spPr>
      </p:pic>
    </p:spTree>
  </p:cSld>
  <p:clrMapOvr>
    <a:masterClrMapping/>
  </p:clrMapOvr>
  <p:transition spd="slow"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4"/>
                                        </p:tgtEl>
                                        <p:attrNameLst>
                                          <p:attrName>style.opacity</p:attrName>
                                        </p:attrNameLst>
                                      </p:cBhvr>
                                      <p:to>
                                        <p:strVal val="0.75"/>
                                      </p:to>
                                    </p:set>
                                    <p:animEffect filter="image" prLst="opacity: 0.75">
                                      <p:cBhvr rctx="IE">
                                        <p:cTn id="10"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30315" y="1714488"/>
            <a:ext cx="6429420" cy="3970318"/>
          </a:xfrm>
          <a:prstGeom prst="rect">
            <a:avLst/>
          </a:prstGeom>
        </p:spPr>
        <p:txBody>
          <a:bodyPr wrap="square">
            <a:spAutoFit/>
          </a:bodyPr>
          <a:lstStyle/>
          <a:p>
            <a:pPr algn="ctr"/>
            <a:r>
              <a:rPr lang="es-ES" sz="3600" dirty="0" smtClean="0">
                <a:latin typeface="Bauhaus 93" pitchFamily="82" charset="0"/>
              </a:rPr>
              <a:t>Conoce a los ganadores del </a:t>
            </a:r>
            <a:r>
              <a:rPr lang="es-ES" sz="3600" dirty="0" err="1" smtClean="0">
                <a:latin typeface="Bauhaus 93" pitchFamily="82" charset="0"/>
              </a:rPr>
              <a:t>Underwater</a:t>
            </a:r>
            <a:r>
              <a:rPr lang="es-ES" sz="3600" dirty="0" smtClean="0">
                <a:latin typeface="Bauhaus 93" pitchFamily="82" charset="0"/>
              </a:rPr>
              <a:t> </a:t>
            </a:r>
            <a:r>
              <a:rPr lang="es-ES" sz="3600" dirty="0" err="1" smtClean="0">
                <a:latin typeface="Bauhaus 93" pitchFamily="82" charset="0"/>
              </a:rPr>
              <a:t>Photographer</a:t>
            </a:r>
            <a:r>
              <a:rPr lang="es-ES" sz="3600" dirty="0" smtClean="0">
                <a:latin typeface="Bauhaus 93" pitchFamily="82" charset="0"/>
              </a:rPr>
              <a:t> of </a:t>
            </a:r>
            <a:r>
              <a:rPr lang="es-ES" sz="3600" dirty="0" err="1" smtClean="0">
                <a:latin typeface="Bauhaus 93" pitchFamily="82" charset="0"/>
              </a:rPr>
              <a:t>the</a:t>
            </a:r>
            <a:r>
              <a:rPr lang="es-ES" sz="3600" dirty="0" smtClean="0">
                <a:latin typeface="Bauhaus 93" pitchFamily="82" charset="0"/>
              </a:rPr>
              <a:t> </a:t>
            </a:r>
            <a:r>
              <a:rPr lang="es-ES" sz="3600" dirty="0" err="1" smtClean="0">
                <a:latin typeface="Bauhaus 93" pitchFamily="82" charset="0"/>
              </a:rPr>
              <a:t>Year</a:t>
            </a:r>
            <a:r>
              <a:rPr lang="es-ES" sz="3600" dirty="0" smtClean="0">
                <a:latin typeface="Bauhaus 93" pitchFamily="82" charset="0"/>
              </a:rPr>
              <a:t> 2017</a:t>
            </a:r>
          </a:p>
          <a:p>
            <a:pPr algn="ctr"/>
            <a:r>
              <a:rPr lang="es-ES" sz="3600" dirty="0" smtClean="0">
                <a:latin typeface="Bauhaus 93" pitchFamily="82" charset="0"/>
              </a:rPr>
              <a:t>Estas son las algunas de las fotografías reconocidas por el certamen como las mejores imágenes submarinas del año.</a:t>
            </a:r>
            <a:endParaRPr lang="es-ES" sz="3600" dirty="0">
              <a:latin typeface="Bauhaus 93" pitchFamily="82" charset="0"/>
            </a:endParaRPr>
          </a:p>
        </p:txBody>
      </p:sp>
      <p:sp>
        <p:nvSpPr>
          <p:cNvPr id="3" name="2 Rectángulo"/>
          <p:cNvSpPr/>
          <p:nvPr/>
        </p:nvSpPr>
        <p:spPr>
          <a:xfrm>
            <a:off x="0"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Jose Luis\Desktop\dancing-octopus_0bf7314a.jpg"/>
          <p:cNvPicPr>
            <a:picLocks noChangeAspect="1" noChangeArrowheads="1"/>
          </p:cNvPicPr>
          <p:nvPr/>
        </p:nvPicPr>
        <p:blipFill>
          <a:blip r:embed="rId2"/>
          <a:srcRect l="15150"/>
          <a:stretch>
            <a:fillRect/>
          </a:stretch>
        </p:blipFill>
        <p:spPr bwMode="auto">
          <a:xfrm>
            <a:off x="-712825" y="0"/>
            <a:ext cx="10002875" cy="6858000"/>
          </a:xfrm>
          <a:prstGeom prst="rect">
            <a:avLst/>
          </a:prstGeom>
          <a:noFill/>
        </p:spPr>
      </p:pic>
      <p:sp>
        <p:nvSpPr>
          <p:cNvPr id="2050" name="AutoShape 2" descr="&quot;Dancing octopus&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6716727" y="928670"/>
            <a:ext cx="2357454" cy="5509200"/>
          </a:xfrm>
          <a:prstGeom prst="rect">
            <a:avLst/>
          </a:prstGeom>
        </p:spPr>
        <p:txBody>
          <a:bodyPr wrap="square">
            <a:spAutoFit/>
          </a:bodyPr>
          <a:lstStyle/>
          <a:p>
            <a:pPr algn="r"/>
            <a:r>
              <a:rPr lang="es-ES" sz="1600" dirty="0" smtClean="0">
                <a:latin typeface="Bauhaus 93" pitchFamily="82" charset="0"/>
              </a:rPr>
              <a:t>En la laguna de Mayotte, durante las mareas bajas de primavera hay muy poca agua. Sólo 30 centímetros de hecho. Tuve que acercarme lo máximo posible a la superficie para crear este efecto. Conseguí un enfoque tan cercano gracias a una lente de ultra gran angular de 14 mm,</a:t>
            </a:r>
          </a:p>
          <a:p>
            <a:pPr algn="r"/>
            <a:r>
              <a:rPr lang="es-ES" sz="1600" dirty="0" smtClean="0">
                <a:latin typeface="Bauhaus 93" pitchFamily="82" charset="0"/>
              </a:rPr>
              <a:t> lo que dio una apariencia</a:t>
            </a:r>
          </a:p>
          <a:p>
            <a:pPr algn="r"/>
            <a:r>
              <a:rPr lang="es-ES" sz="1600" dirty="0" smtClean="0">
                <a:latin typeface="Bauhaus 93" pitchFamily="82" charset="0"/>
              </a:rPr>
              <a:t> gigantesca al pulpo. Además, no necesité flash porque tenía mucha luz natural".</a:t>
            </a:r>
            <a:endParaRPr lang="es-ES" sz="1600" dirty="0">
              <a:latin typeface="Bauhaus 93" pitchFamily="82" charset="0"/>
            </a:endParaRPr>
          </a:p>
        </p:txBody>
      </p:sp>
    </p:spTree>
  </p:cSld>
  <p:clrMapOvr>
    <a:masterClrMapping/>
  </p:clrMapOvr>
  <p:transition spd="slow" advTm="2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11-88.jpg"/>
          <p:cNvPicPr>
            <a:picLocks noChangeAspect="1" noChangeArrowheads="1"/>
          </p:cNvPicPr>
          <p:nvPr/>
        </p:nvPicPr>
        <p:blipFill>
          <a:blip r:embed="rId2"/>
          <a:srcRect/>
          <a:stretch>
            <a:fillRect/>
          </a:stretch>
        </p:blipFill>
        <p:spPr bwMode="auto">
          <a:xfrm>
            <a:off x="0" y="0"/>
            <a:ext cx="9290049" cy="7143776"/>
          </a:xfrm>
          <a:prstGeom prst="rect">
            <a:avLst/>
          </a:prstGeom>
          <a:noFill/>
        </p:spPr>
      </p:pic>
      <p:sp>
        <p:nvSpPr>
          <p:cNvPr id="2" name="1 Rectángulo"/>
          <p:cNvSpPr/>
          <p:nvPr/>
        </p:nvSpPr>
        <p:spPr>
          <a:xfrm>
            <a:off x="644497" y="357166"/>
            <a:ext cx="4645025" cy="1477328"/>
          </a:xfrm>
          <a:prstGeom prst="rect">
            <a:avLst/>
          </a:prstGeom>
        </p:spPr>
        <p:txBody>
          <a:bodyPr>
            <a:spAutoFit/>
          </a:bodyPr>
          <a:lstStyle/>
          <a:p>
            <a:r>
              <a:rPr lang="es-ES" b="1" dirty="0" smtClean="0">
                <a:solidFill>
                  <a:srgbClr val="FFFF00"/>
                </a:solidFill>
              </a:rPr>
              <a:t>‘Pez volador en movimiento’, por Michael Patrick O’Neill, En la categoría Bajo el agua, un pez volador atraviesa el agua oscura como la noche a cinco millas de Palm Beach, Florida ¡Precioso!</a:t>
            </a:r>
            <a:endParaRPr lang="es-ES" b="1" dirty="0">
              <a:solidFill>
                <a:srgbClr val="FFFF00"/>
              </a:solidFill>
            </a:endParaRPr>
          </a:p>
        </p:txBody>
      </p:sp>
    </p:spTree>
  </p:cSld>
  <p:clrMapOvr>
    <a:masterClrMapping/>
  </p:clrMapOvr>
  <p:transition spd="slow" advTm="1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6-147.jpg"/>
          <p:cNvPicPr>
            <a:picLocks noChangeAspect="1" noChangeArrowheads="1"/>
          </p:cNvPicPr>
          <p:nvPr/>
        </p:nvPicPr>
        <p:blipFill>
          <a:blip r:embed="rId3"/>
          <a:srcRect/>
          <a:stretch>
            <a:fillRect/>
          </a:stretch>
        </p:blipFill>
        <p:spPr bwMode="auto">
          <a:xfrm>
            <a:off x="0" y="0"/>
            <a:ext cx="9290050" cy="6858000"/>
          </a:xfrm>
          <a:prstGeom prst="rect">
            <a:avLst/>
          </a:prstGeom>
          <a:noFill/>
        </p:spPr>
      </p:pic>
      <p:sp>
        <p:nvSpPr>
          <p:cNvPr id="2" name="1 Rectángulo"/>
          <p:cNvSpPr/>
          <p:nvPr/>
        </p:nvSpPr>
        <p:spPr>
          <a:xfrm>
            <a:off x="358746" y="285728"/>
            <a:ext cx="4429156" cy="1754326"/>
          </a:xfrm>
          <a:prstGeom prst="rect">
            <a:avLst/>
          </a:prstGeom>
        </p:spPr>
        <p:txBody>
          <a:bodyPr wrap="square">
            <a:spAutoFit/>
          </a:bodyPr>
          <a:lstStyle/>
          <a:p>
            <a:r>
              <a:rPr lang="es-ES" b="1" dirty="0" smtClean="0"/>
              <a:t>‘In </a:t>
            </a:r>
            <a:r>
              <a:rPr lang="es-ES" b="1" dirty="0" err="1" smtClean="0"/>
              <a:t>Your</a:t>
            </a:r>
            <a:r>
              <a:rPr lang="es-ES" b="1" dirty="0" smtClean="0"/>
              <a:t> </a:t>
            </a:r>
            <a:r>
              <a:rPr lang="es-ES" b="1" dirty="0" err="1" smtClean="0"/>
              <a:t>Face</a:t>
            </a:r>
            <a:r>
              <a:rPr lang="es-ES" b="1" dirty="0" smtClean="0"/>
              <a:t>’, de </a:t>
            </a:r>
            <a:r>
              <a:rPr lang="es-ES" b="1" dirty="0" err="1" smtClean="0"/>
              <a:t>Shane</a:t>
            </a:r>
            <a:r>
              <a:rPr lang="es-ES" b="1" dirty="0" smtClean="0"/>
              <a:t> </a:t>
            </a:r>
            <a:r>
              <a:rPr lang="es-ES" b="1" dirty="0" err="1" smtClean="0"/>
              <a:t>Gross</a:t>
            </a:r>
            <a:r>
              <a:rPr lang="es-ES" dirty="0" smtClean="0"/>
              <a:t>, fotografía ganadora en la categoría </a:t>
            </a:r>
            <a:r>
              <a:rPr lang="es-ES" b="1" dirty="0" smtClean="0"/>
              <a:t>Bajo el agua</a:t>
            </a:r>
            <a:r>
              <a:rPr lang="es-ES" dirty="0" smtClean="0"/>
              <a:t>. Un tiburón de arrecife del Caribe investiga una cámara disparada remotamente en el área marina protegida de ‘</a:t>
            </a:r>
            <a:r>
              <a:rPr lang="es-ES" dirty="0" err="1" smtClean="0"/>
              <a:t>Gardens</a:t>
            </a:r>
            <a:r>
              <a:rPr lang="es-ES" dirty="0" smtClean="0"/>
              <a:t> of </a:t>
            </a:r>
            <a:r>
              <a:rPr lang="es-ES" dirty="0" err="1" smtClean="0"/>
              <a:t>the</a:t>
            </a:r>
            <a:r>
              <a:rPr lang="es-ES" dirty="0" smtClean="0"/>
              <a:t> </a:t>
            </a:r>
            <a:r>
              <a:rPr lang="es-ES" dirty="0" err="1" smtClean="0"/>
              <a:t>Queen</a:t>
            </a:r>
            <a:r>
              <a:rPr lang="es-ES" dirty="0" smtClean="0"/>
              <a:t>’ en Cuba.</a:t>
            </a:r>
            <a:endParaRPr lang="es-ES" dirty="0"/>
          </a:p>
        </p:txBody>
      </p:sp>
    </p:spTree>
  </p:cSld>
  <p:clrMapOvr>
    <a:masterClrMapping/>
  </p:clrMapOvr>
  <p:transition spd="slow" advTm="22000">
    <p:random/>
    <p:sndAc>
      <p:stSnd loop="1">
        <p:snd r:embed="rId2" name="02 Piensa en mi.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sunset_dd2241cb.jpg"/>
          <p:cNvPicPr>
            <a:picLocks noChangeAspect="1" noChangeArrowheads="1"/>
          </p:cNvPicPr>
          <p:nvPr/>
        </p:nvPicPr>
        <p:blipFill>
          <a:blip r:embed="rId2"/>
          <a:srcRect/>
          <a:stretch>
            <a:fillRect/>
          </a:stretch>
        </p:blipFill>
        <p:spPr bwMode="auto">
          <a:xfrm>
            <a:off x="-1" y="0"/>
            <a:ext cx="10145751" cy="6858000"/>
          </a:xfrm>
          <a:prstGeom prst="rect">
            <a:avLst/>
          </a:prstGeom>
          <a:noFill/>
        </p:spPr>
      </p:pic>
      <p:sp>
        <p:nvSpPr>
          <p:cNvPr id="2" name="1 Rectángulo"/>
          <p:cNvSpPr/>
          <p:nvPr/>
        </p:nvSpPr>
        <p:spPr>
          <a:xfrm>
            <a:off x="287307" y="4572008"/>
            <a:ext cx="8072494" cy="2031325"/>
          </a:xfrm>
          <a:prstGeom prst="rect">
            <a:avLst/>
          </a:prstGeom>
        </p:spPr>
        <p:txBody>
          <a:bodyPr wrap="square">
            <a:spAutoFit/>
          </a:bodyPr>
          <a:lstStyle/>
          <a:p>
            <a:r>
              <a:rPr lang="es-ES" b="1" dirty="0" smtClean="0">
                <a:solidFill>
                  <a:srgbClr val="FFFF00"/>
                </a:solidFill>
                <a:latin typeface="Bauhaus 93" pitchFamily="82" charset="0"/>
              </a:rPr>
              <a:t>"</a:t>
            </a:r>
            <a:r>
              <a:rPr lang="es-ES" b="1" dirty="0" err="1" smtClean="0">
                <a:solidFill>
                  <a:srgbClr val="FFFF00"/>
                </a:solidFill>
                <a:latin typeface="Bauhaus 93" pitchFamily="82" charset="0"/>
              </a:rPr>
              <a:t>Sunset</a:t>
            </a:r>
            <a:r>
              <a:rPr lang="es-ES" b="1" dirty="0" smtClean="0">
                <a:solidFill>
                  <a:srgbClr val="FFFF00"/>
                </a:solidFill>
                <a:latin typeface="Bauhaus 93" pitchFamily="82" charset="0"/>
              </a:rPr>
              <a:t>"</a:t>
            </a:r>
          </a:p>
          <a:p>
            <a:r>
              <a:rPr lang="es-ES" dirty="0" smtClean="0">
                <a:solidFill>
                  <a:srgbClr val="FFFF00"/>
                </a:solidFill>
                <a:latin typeface="Bauhaus 93" pitchFamily="82" charset="0"/>
              </a:rPr>
              <a:t>"Esta foto fue tomada durante una puesta del sol en un safari acuático por Egipto el pasado mes de marzo. Casi al final de la inmersión nos encontramos con una oleada de medusas nadando cerca de la superficie. No pude resistirme a fotografiar a esta hermosa criatura con la puesta de sol de fondo. Después de unos cuantos disparos usando flashes para captar mejor la forma de la medusa conseguí la foto </a:t>
            </a:r>
            <a:r>
              <a:rPr lang="es-ES" dirty="0" smtClean="0"/>
              <a:t>que me satisfizo"</a:t>
            </a:r>
            <a:endParaRPr lang="es-ES" dirty="0"/>
          </a:p>
        </p:txBody>
      </p:sp>
    </p:spTree>
  </p:cSld>
  <p:clrMapOvr>
    <a:masterClrMapping/>
  </p:clrMapOvr>
  <p:transition spd="slow" advTm="23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national-travel-year-3-min.jpg"/>
          <p:cNvPicPr>
            <a:picLocks noChangeAspect="1" noChangeArrowheads="1"/>
          </p:cNvPicPr>
          <p:nvPr/>
        </p:nvPicPr>
        <p:blipFill>
          <a:blip r:embed="rId2"/>
          <a:srcRect/>
          <a:stretch>
            <a:fillRect/>
          </a:stretch>
        </p:blipFill>
        <p:spPr bwMode="auto">
          <a:xfrm>
            <a:off x="0" y="0"/>
            <a:ext cx="9457178" cy="6858000"/>
          </a:xfrm>
          <a:prstGeom prst="rect">
            <a:avLst/>
          </a:prstGeom>
          <a:noFill/>
        </p:spPr>
      </p:pic>
      <p:sp>
        <p:nvSpPr>
          <p:cNvPr id="2" name="1 Rectángulo"/>
          <p:cNvSpPr/>
          <p:nvPr/>
        </p:nvSpPr>
        <p:spPr>
          <a:xfrm>
            <a:off x="358745" y="5286388"/>
            <a:ext cx="4645025" cy="1200329"/>
          </a:xfrm>
          <a:prstGeom prst="rect">
            <a:avLst/>
          </a:prstGeom>
        </p:spPr>
        <p:txBody>
          <a:bodyPr>
            <a:spAutoFit/>
          </a:bodyPr>
          <a:lstStyle/>
          <a:p>
            <a:r>
              <a:rPr lang="es-ES" dirty="0" smtClean="0">
                <a:solidFill>
                  <a:srgbClr val="FFFF00"/>
                </a:solidFill>
                <a:latin typeface="Bauhaus 93" pitchFamily="82" charset="0"/>
              </a:rPr>
              <a:t>Fotógrafo: </a:t>
            </a:r>
            <a:r>
              <a:rPr lang="es-ES" dirty="0" err="1" smtClean="0">
                <a:solidFill>
                  <a:srgbClr val="FFFF00"/>
                </a:solidFill>
                <a:latin typeface="Bauhaus 93" pitchFamily="82" charset="0"/>
              </a:rPr>
              <a:t>Clane</a:t>
            </a:r>
            <a:r>
              <a:rPr lang="es-ES" dirty="0" smtClean="0">
                <a:solidFill>
                  <a:srgbClr val="FFFF00"/>
                </a:solidFill>
                <a:latin typeface="Bauhaus 93" pitchFamily="82" charset="0"/>
              </a:rPr>
              <a:t> </a:t>
            </a:r>
            <a:r>
              <a:rPr lang="es-ES" dirty="0" err="1" smtClean="0">
                <a:solidFill>
                  <a:srgbClr val="FFFF00"/>
                </a:solidFill>
                <a:latin typeface="Bauhaus 93" pitchFamily="82" charset="0"/>
              </a:rPr>
              <a:t>Gessel</a:t>
            </a:r>
            <a:r>
              <a:rPr lang="es-ES" dirty="0" smtClean="0">
                <a:solidFill>
                  <a:srgbClr val="FFFF00"/>
                </a:solidFill>
                <a:latin typeface="Bauhaus 93" pitchFamily="82" charset="0"/>
              </a:rPr>
              <a:t/>
            </a:r>
            <a:br>
              <a:rPr lang="es-ES" dirty="0" smtClean="0">
                <a:solidFill>
                  <a:srgbClr val="FFFF00"/>
                </a:solidFill>
                <a:latin typeface="Bauhaus 93" pitchFamily="82" charset="0"/>
              </a:rPr>
            </a:br>
            <a:r>
              <a:rPr lang="es-ES" dirty="0" smtClean="0">
                <a:solidFill>
                  <a:srgbClr val="FFFF00"/>
                </a:solidFill>
                <a:latin typeface="Bauhaus 93" pitchFamily="82" charset="0"/>
              </a:rPr>
              <a:t>Categoría: Naturaleza</a:t>
            </a:r>
            <a:br>
              <a:rPr lang="es-ES" dirty="0" smtClean="0">
                <a:solidFill>
                  <a:srgbClr val="FFFF00"/>
                </a:solidFill>
                <a:latin typeface="Bauhaus 93" pitchFamily="82" charset="0"/>
              </a:rPr>
            </a:br>
            <a:r>
              <a:rPr lang="es-ES" dirty="0" smtClean="0">
                <a:solidFill>
                  <a:srgbClr val="FFFF00"/>
                </a:solidFill>
                <a:latin typeface="Bauhaus 93" pitchFamily="82" charset="0"/>
              </a:rPr>
              <a:t>Lugar: Parque Nacional Torres del </a:t>
            </a:r>
            <a:r>
              <a:rPr lang="es-ES" dirty="0" err="1" smtClean="0">
                <a:solidFill>
                  <a:srgbClr val="FFFF00"/>
                </a:solidFill>
                <a:latin typeface="Bauhaus 93" pitchFamily="82" charset="0"/>
              </a:rPr>
              <a:t>Paine</a:t>
            </a:r>
            <a:r>
              <a:rPr lang="es-ES" dirty="0" smtClean="0">
                <a:solidFill>
                  <a:srgbClr val="FFFF00"/>
                </a:solidFill>
                <a:latin typeface="Bauhaus 93" pitchFamily="82" charset="0"/>
              </a:rPr>
              <a:t> en la Patagonia</a:t>
            </a:r>
            <a:endParaRPr lang="es-ES" dirty="0">
              <a:solidFill>
                <a:srgbClr val="FFFF00"/>
              </a:solidFill>
              <a:latin typeface="Bauhaus 93" pitchFamily="82" charset="0"/>
            </a:endParaRPr>
          </a:p>
        </p:txBody>
      </p:sp>
    </p:spTree>
  </p:cSld>
  <p:clrMapOvr>
    <a:masterClrMapping/>
  </p:clrMapOvr>
  <p:transition spd="slow" advTm="12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30249" y="1214422"/>
            <a:ext cx="7286676" cy="4585871"/>
          </a:xfrm>
          <a:prstGeom prst="rect">
            <a:avLst/>
          </a:prstGeom>
        </p:spPr>
        <p:txBody>
          <a:bodyPr wrap="square">
            <a:spAutoFit/>
          </a:bodyPr>
          <a:lstStyle/>
          <a:p>
            <a:pPr algn="ctr"/>
            <a:r>
              <a:rPr lang="es-ES" sz="3200" b="1" dirty="0" smtClean="0">
                <a:latin typeface="Bauhaus 93" pitchFamily="82" charset="0"/>
              </a:rPr>
              <a:t>"</a:t>
            </a:r>
            <a:r>
              <a:rPr lang="es-ES" sz="3200" b="1" dirty="0" err="1" smtClean="0">
                <a:latin typeface="Bauhaus 93" pitchFamily="82" charset="0"/>
              </a:rPr>
              <a:t>Sealion</a:t>
            </a:r>
            <a:r>
              <a:rPr lang="es-ES" sz="3200" b="1" dirty="0" smtClean="0">
                <a:latin typeface="Bauhaus 93" pitchFamily="82" charset="0"/>
              </a:rPr>
              <a:t> </a:t>
            </a:r>
            <a:r>
              <a:rPr lang="es-ES" sz="3200" b="1" dirty="0" err="1" smtClean="0">
                <a:latin typeface="Bauhaus 93" pitchFamily="82" charset="0"/>
              </a:rPr>
              <a:t>playing</a:t>
            </a:r>
            <a:r>
              <a:rPr lang="es-ES" sz="3200" b="1" dirty="0" smtClean="0">
                <a:latin typeface="Bauhaus 93" pitchFamily="82" charset="0"/>
              </a:rPr>
              <a:t> </a:t>
            </a:r>
            <a:r>
              <a:rPr lang="es-ES" sz="3200" b="1" dirty="0" err="1" smtClean="0">
                <a:latin typeface="Bauhaus 93" pitchFamily="82" charset="0"/>
              </a:rPr>
              <a:t>with</a:t>
            </a:r>
            <a:r>
              <a:rPr lang="es-ES" sz="3200" b="1" dirty="0" smtClean="0">
                <a:latin typeface="Bauhaus 93" pitchFamily="82" charset="0"/>
              </a:rPr>
              <a:t> </a:t>
            </a:r>
            <a:r>
              <a:rPr lang="es-ES" sz="3200" b="1" dirty="0" err="1" smtClean="0">
                <a:latin typeface="Bauhaus 93" pitchFamily="82" charset="0"/>
              </a:rPr>
              <a:t>starfish</a:t>
            </a:r>
            <a:r>
              <a:rPr lang="es-ES" sz="3200" b="1" dirty="0" smtClean="0">
                <a:latin typeface="Bauhaus 93" pitchFamily="82" charset="0"/>
              </a:rPr>
              <a:t>"</a:t>
            </a:r>
          </a:p>
          <a:p>
            <a:pPr algn="ctr"/>
            <a:r>
              <a:rPr lang="es-ES" sz="2000" dirty="0" smtClean="0">
                <a:latin typeface="Bauhaus 93" pitchFamily="82" charset="0"/>
              </a:rPr>
              <a:t>"En Los Islotes se encuentra una de las guarderías de lobos marinos más importantes de México. Fue allí donde fui a intentar sacar algunas fotos de lobos marinos comiendo en los grandes bancos de sardinas. No tuve suerte porque no había sardinas, pero encontré muchas cosas interesantes como las que muestro en esta foto: un león marino juvenil jugando con las estrellas de mar.  Me sorprendió ver que se acercaban a la cámara con ellas en la boca,  e incluso las abandonaban y volvían después a por ellas. Mi intención fue entonces capturar el momento en que los lobos marinos atrapaban una estrella con la boca. Fui al área donde había más juveniles, hasta que finalmente me acerqué poco a poco y con respeto, pude capturar esta foto. Pasé cerca de cuatro horas en el agua".</a:t>
            </a:r>
            <a:endParaRPr lang="es-ES" sz="2000" dirty="0">
              <a:latin typeface="Bauhaus 93" pitchFamily="82" charset="0"/>
            </a:endParaRPr>
          </a:p>
        </p:txBody>
      </p:sp>
      <p:sp>
        <p:nvSpPr>
          <p:cNvPr id="4"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Jose Luis\Desktop\sealion-playing-with-starfish_047e8639.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Jose Luis\Desktop\last-flight_9a9edbcb.jpg"/>
          <p:cNvPicPr>
            <a:picLocks noChangeAspect="1" noChangeArrowheads="1"/>
          </p:cNvPicPr>
          <p:nvPr/>
        </p:nvPicPr>
        <p:blipFill>
          <a:blip r:embed="rId2"/>
          <a:srcRect/>
          <a:stretch>
            <a:fillRect/>
          </a:stretch>
        </p:blipFill>
        <p:spPr bwMode="auto">
          <a:xfrm>
            <a:off x="-47394" y="0"/>
            <a:ext cx="9337444" cy="6858000"/>
          </a:xfrm>
          <a:prstGeom prst="rect">
            <a:avLst/>
          </a:prstGeom>
          <a:noFill/>
        </p:spPr>
      </p:pic>
      <p:sp>
        <p:nvSpPr>
          <p:cNvPr id="4" name="3 Rectángulo"/>
          <p:cNvSpPr/>
          <p:nvPr/>
        </p:nvSpPr>
        <p:spPr>
          <a:xfrm>
            <a:off x="1787505" y="0"/>
            <a:ext cx="7216793" cy="2862322"/>
          </a:xfrm>
          <a:prstGeom prst="rect">
            <a:avLst/>
          </a:prstGeom>
        </p:spPr>
        <p:txBody>
          <a:bodyPr wrap="square">
            <a:spAutoFit/>
          </a:bodyPr>
          <a:lstStyle/>
          <a:p>
            <a:pPr algn="r"/>
            <a:r>
              <a:rPr lang="es-ES" b="1" dirty="0" smtClean="0">
                <a:solidFill>
                  <a:srgbClr val="FFFF00"/>
                </a:solidFill>
              </a:rPr>
              <a:t>"</a:t>
            </a:r>
            <a:r>
              <a:rPr lang="es-ES" b="1" dirty="0" err="1" smtClean="0">
                <a:solidFill>
                  <a:srgbClr val="FFFF00"/>
                </a:solidFill>
              </a:rPr>
              <a:t>Last</a:t>
            </a:r>
            <a:r>
              <a:rPr lang="es-ES" b="1" dirty="0" smtClean="0">
                <a:solidFill>
                  <a:srgbClr val="FFFF00"/>
                </a:solidFill>
              </a:rPr>
              <a:t> Flight"</a:t>
            </a:r>
          </a:p>
          <a:p>
            <a:pPr algn="r"/>
            <a:r>
              <a:rPr lang="es-ES" b="1" dirty="0" smtClean="0">
                <a:solidFill>
                  <a:srgbClr val="FFFF00"/>
                </a:solidFill>
              </a:rPr>
              <a:t>"Este B-17G accidentado de la fuerza aérea de los Estados Unidos se estrelló en las proximidades de la isla de Vis, en Croacia, después de ser abatido por fuego antiaéreo durante un bombardeo sobre Europa en 1944. El copiloto </a:t>
            </a:r>
            <a:r>
              <a:rPr lang="es-ES" b="1" dirty="0" err="1" smtClean="0">
                <a:solidFill>
                  <a:srgbClr val="FFFF00"/>
                </a:solidFill>
              </a:rPr>
              <a:t>Ernest</a:t>
            </a:r>
            <a:r>
              <a:rPr lang="es-ES" b="1" dirty="0" smtClean="0">
                <a:solidFill>
                  <a:srgbClr val="FFFF00"/>
                </a:solidFill>
              </a:rPr>
              <a:t> </a:t>
            </a:r>
            <a:r>
              <a:rPr lang="es-ES" b="1" dirty="0" err="1" smtClean="0">
                <a:solidFill>
                  <a:srgbClr val="FFFF00"/>
                </a:solidFill>
              </a:rPr>
              <a:t>Vienneau</a:t>
            </a:r>
            <a:r>
              <a:rPr lang="es-ES" b="1" dirty="0" smtClean="0">
                <a:solidFill>
                  <a:srgbClr val="FFFF00"/>
                </a:solidFill>
              </a:rPr>
              <a:t> falleció en el accidente. El famoso bombardero de la Segunda Guerra Mundial se encuentra a 72 metros de profundidad y en unas condiciones bastante buenas de conservación. Quería capturar una imagen que mostrara la verdadera escala de la aeronave, así que disparé con luz natural equilibrando el color durante la edición posterior". </a:t>
            </a:r>
            <a:endParaRPr lang="es-ES" b="1" dirty="0">
              <a:solidFill>
                <a:srgbClr val="FFFF00"/>
              </a:solidFill>
            </a:endParaRPr>
          </a:p>
        </p:txBody>
      </p:sp>
    </p:spTree>
  </p:cSld>
  <p:clrMapOvr>
    <a:masterClrMapping/>
  </p:clrMapOvr>
  <p:transition spd="slow" advTm="30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Jose Luis\Desktop\green-turtles-in-the-rays_741433f2.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2" name="1 Rectángulo"/>
          <p:cNvSpPr/>
          <p:nvPr/>
        </p:nvSpPr>
        <p:spPr>
          <a:xfrm>
            <a:off x="644497" y="0"/>
            <a:ext cx="8645553" cy="1354217"/>
          </a:xfrm>
          <a:prstGeom prst="rect">
            <a:avLst/>
          </a:prstGeom>
          <a:solidFill>
            <a:srgbClr val="92D050">
              <a:alpha val="32000"/>
            </a:srgbClr>
          </a:solidFill>
        </p:spPr>
        <p:txBody>
          <a:bodyPr wrap="square">
            <a:spAutoFit/>
          </a:bodyPr>
          <a:lstStyle/>
          <a:p>
            <a:pPr algn="r"/>
            <a:r>
              <a:rPr lang="es-ES" b="1" dirty="0" smtClean="0"/>
              <a:t>"</a:t>
            </a:r>
            <a:r>
              <a:rPr lang="es-ES" sz="1600" b="1" dirty="0" smtClean="0"/>
              <a:t>Green </a:t>
            </a:r>
            <a:r>
              <a:rPr lang="es-ES" sz="1600" b="1" dirty="0" err="1" smtClean="0"/>
              <a:t>Turtles</a:t>
            </a:r>
            <a:r>
              <a:rPr lang="es-ES" sz="1600" b="1" dirty="0" smtClean="0"/>
              <a:t> in </a:t>
            </a:r>
            <a:r>
              <a:rPr lang="es-ES" sz="1600" b="1" dirty="0" err="1" smtClean="0"/>
              <a:t>the</a:t>
            </a:r>
            <a:r>
              <a:rPr lang="es-ES" sz="1600" b="1" dirty="0" smtClean="0"/>
              <a:t> </a:t>
            </a:r>
            <a:r>
              <a:rPr lang="es-ES" sz="1600" b="1" dirty="0" err="1" smtClean="0"/>
              <a:t>rays</a:t>
            </a:r>
            <a:r>
              <a:rPr lang="es-ES" sz="1600" b="1" dirty="0" smtClean="0"/>
              <a:t>"</a:t>
            </a:r>
          </a:p>
          <a:p>
            <a:pPr algn="r"/>
            <a:r>
              <a:rPr lang="es-ES" sz="1600" b="1" dirty="0" smtClean="0"/>
              <a:t>"Durante un viaje de buceo a Tenerife, me encontré con estas tortugas verdes. Era temprano por la mañana y los rayos de sol perforaban la superficie del mar.  Ajusté mi cámara y esperé a que las tortugas se acercaran lo suficiente como para pulsar el botón.  Al poco tiempo las tortugas estaban dando vueltas a nuestro alrededor y fue una gran oportunidad para fotografiarlas".</a:t>
            </a:r>
            <a:endParaRPr lang="es-ES" sz="1600" b="1" dirty="0"/>
          </a:p>
        </p:txBody>
      </p:sp>
    </p:spTree>
  </p:cSld>
  <p:clrMapOvr>
    <a:masterClrMapping/>
  </p:clrMapOvr>
  <p:transition spd="slow" advTm="29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15-59.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
        <p:nvSpPr>
          <p:cNvPr id="2" name="1 Rectángulo"/>
          <p:cNvSpPr/>
          <p:nvPr/>
        </p:nvSpPr>
        <p:spPr>
          <a:xfrm>
            <a:off x="287307" y="5072074"/>
            <a:ext cx="4645025" cy="1477328"/>
          </a:xfrm>
          <a:prstGeom prst="rect">
            <a:avLst/>
          </a:prstGeom>
        </p:spPr>
        <p:txBody>
          <a:bodyPr>
            <a:spAutoFit/>
          </a:bodyPr>
          <a:lstStyle/>
          <a:p>
            <a:r>
              <a:rPr lang="es-ES" b="1" dirty="0" smtClean="0">
                <a:solidFill>
                  <a:srgbClr val="FFFF00"/>
                </a:solidFill>
              </a:rPr>
              <a:t>‘</a:t>
            </a:r>
            <a:r>
              <a:rPr lang="es-ES" b="1" dirty="0" err="1" smtClean="0">
                <a:solidFill>
                  <a:srgbClr val="FFFF00"/>
                </a:solidFill>
              </a:rPr>
              <a:t>Predators</a:t>
            </a:r>
            <a:r>
              <a:rPr lang="es-ES" b="1" dirty="0" smtClean="0">
                <a:solidFill>
                  <a:srgbClr val="FFFF00"/>
                </a:solidFill>
              </a:rPr>
              <a:t> </a:t>
            </a:r>
            <a:r>
              <a:rPr lang="es-ES" b="1" dirty="0" err="1" smtClean="0">
                <a:solidFill>
                  <a:srgbClr val="FFFF00"/>
                </a:solidFill>
              </a:rPr>
              <a:t>on</a:t>
            </a:r>
            <a:r>
              <a:rPr lang="es-ES" b="1" dirty="0" smtClean="0">
                <a:solidFill>
                  <a:srgbClr val="FFFF00"/>
                </a:solidFill>
              </a:rPr>
              <a:t> a </a:t>
            </a:r>
            <a:r>
              <a:rPr lang="es-ES" b="1" dirty="0" err="1" smtClean="0">
                <a:solidFill>
                  <a:srgbClr val="FFFF00"/>
                </a:solidFill>
              </a:rPr>
              <a:t>Bait</a:t>
            </a:r>
            <a:r>
              <a:rPr lang="es-ES" b="1" dirty="0" smtClean="0">
                <a:solidFill>
                  <a:srgbClr val="FFFF00"/>
                </a:solidFill>
              </a:rPr>
              <a:t> </a:t>
            </a:r>
            <a:r>
              <a:rPr lang="es-ES" b="1" dirty="0" err="1" smtClean="0">
                <a:solidFill>
                  <a:srgbClr val="FFFF00"/>
                </a:solidFill>
              </a:rPr>
              <a:t>Ball</a:t>
            </a:r>
            <a:r>
              <a:rPr lang="es-ES" b="1" dirty="0" smtClean="0">
                <a:solidFill>
                  <a:srgbClr val="FFFF00"/>
                </a:solidFill>
              </a:rPr>
              <a:t>’, por Jennifer </a:t>
            </a:r>
            <a:r>
              <a:rPr lang="es-ES" b="1" dirty="0" err="1" smtClean="0">
                <a:solidFill>
                  <a:srgbClr val="FFFF00"/>
                </a:solidFill>
              </a:rPr>
              <a:t>O’Neil</a:t>
            </a:r>
            <a:r>
              <a:rPr lang="es-ES" b="1" dirty="0" smtClean="0">
                <a:solidFill>
                  <a:srgbClr val="FFFF00"/>
                </a:solidFill>
              </a:rPr>
              <a:t>,</a:t>
            </a:r>
            <a:r>
              <a:rPr lang="es-ES" dirty="0" smtClean="0">
                <a:solidFill>
                  <a:srgbClr val="FFFF00"/>
                </a:solidFill>
              </a:rPr>
              <a:t> Mención de honor en la categoría </a:t>
            </a:r>
            <a:r>
              <a:rPr lang="es-ES" b="1" dirty="0" smtClean="0">
                <a:solidFill>
                  <a:srgbClr val="FFFF00"/>
                </a:solidFill>
              </a:rPr>
              <a:t>Bajo el agua</a:t>
            </a:r>
            <a:r>
              <a:rPr lang="es-ES" dirty="0" smtClean="0">
                <a:solidFill>
                  <a:srgbClr val="FFFF00"/>
                </a:solidFill>
              </a:rPr>
              <a:t>. Filmada en </a:t>
            </a:r>
            <a:r>
              <a:rPr lang="es-ES" dirty="0" err="1" smtClean="0">
                <a:solidFill>
                  <a:srgbClr val="FFFF00"/>
                </a:solidFill>
              </a:rPr>
              <a:t>Bonaire</a:t>
            </a:r>
            <a:r>
              <a:rPr lang="es-ES" dirty="0" smtClean="0">
                <a:solidFill>
                  <a:srgbClr val="FFFF00"/>
                </a:solidFill>
              </a:rPr>
              <a:t>, esta foto es de una práctica de caza en una escuela de </a:t>
            </a:r>
            <a:r>
              <a:rPr lang="es-ES" dirty="0" err="1" smtClean="0">
                <a:solidFill>
                  <a:srgbClr val="FFFF00"/>
                </a:solidFill>
              </a:rPr>
              <a:t>scad</a:t>
            </a:r>
            <a:r>
              <a:rPr lang="es-ES" dirty="0" smtClean="0">
                <a:solidFill>
                  <a:srgbClr val="FFFF00"/>
                </a:solidFill>
              </a:rPr>
              <a:t>. Una hermosa bola de cebo en torno a la red…</a:t>
            </a:r>
            <a:endParaRPr lang="es-ES" dirty="0">
              <a:solidFill>
                <a:srgbClr val="FFFF00"/>
              </a:solidFill>
            </a:endParaRPr>
          </a:p>
        </p:txBody>
      </p:sp>
    </p:spTree>
  </p:cSld>
  <p:clrMapOvr>
    <a:masterClrMapping/>
  </p:clrMapOvr>
  <p:transition spd="slow" advTm="1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imp-of-darkness_48c6df97.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2" name="1 Rectángulo"/>
          <p:cNvSpPr/>
          <p:nvPr/>
        </p:nvSpPr>
        <p:spPr>
          <a:xfrm>
            <a:off x="287306" y="0"/>
            <a:ext cx="9002743" cy="2308324"/>
          </a:xfrm>
          <a:prstGeom prst="rect">
            <a:avLst/>
          </a:prstGeom>
        </p:spPr>
        <p:txBody>
          <a:bodyPr wrap="square">
            <a:spAutoFit/>
          </a:bodyPr>
          <a:lstStyle/>
          <a:p>
            <a:r>
              <a:rPr lang="es-ES" b="1" dirty="0" smtClean="0">
                <a:solidFill>
                  <a:srgbClr val="FFFF00"/>
                </a:solidFill>
              </a:rPr>
              <a:t>"</a:t>
            </a:r>
            <a:r>
              <a:rPr lang="es-ES" b="1" dirty="0" err="1" smtClean="0">
                <a:solidFill>
                  <a:srgbClr val="FFFF00"/>
                </a:solidFill>
              </a:rPr>
              <a:t>Imp</a:t>
            </a:r>
            <a:r>
              <a:rPr lang="es-ES" b="1" dirty="0" smtClean="0">
                <a:solidFill>
                  <a:srgbClr val="FFFF00"/>
                </a:solidFill>
              </a:rPr>
              <a:t> of </a:t>
            </a:r>
            <a:r>
              <a:rPr lang="es-ES" b="1" dirty="0" err="1" smtClean="0">
                <a:solidFill>
                  <a:srgbClr val="FFFF00"/>
                </a:solidFill>
              </a:rPr>
              <a:t>darkness</a:t>
            </a:r>
            <a:r>
              <a:rPr lang="es-ES" b="1" dirty="0" smtClean="0">
                <a:solidFill>
                  <a:srgbClr val="FFFF00"/>
                </a:solidFill>
              </a:rPr>
              <a:t>"</a:t>
            </a:r>
          </a:p>
          <a:p>
            <a:r>
              <a:rPr lang="es-ES" b="1" dirty="0" smtClean="0">
                <a:solidFill>
                  <a:srgbClr val="FFFF00"/>
                </a:solidFill>
              </a:rPr>
              <a:t>"En su visita a las islas Galápagos, Charles Darwin se vio asombrado por la apariencia de algunos animales y escribió: «Las rocas de lava negra en la playa son frecuentadas por lagartos torpes, grandes y repugnantes. Son tan negros como las rocas porosas sobre las que se arrastran y buscan sus presas desde el mar. Yo los llamo "diablillos de la oscuridad». La iguana marina no es más que uno de estos monstruos. Endémica de las islas Galápagos, es un raro privilegio compartir un momento bajo el agua con este animal, ahora una especie en peligro de extinción".</a:t>
            </a:r>
            <a:endParaRPr lang="es-ES" b="1" dirty="0">
              <a:solidFill>
                <a:srgbClr val="FFFF00"/>
              </a:solidFill>
            </a:endParaRPr>
          </a:p>
        </p:txBody>
      </p:sp>
    </p:spTree>
  </p:cSld>
  <p:clrMapOvr>
    <a:masterClrMapping/>
  </p:clrMapOvr>
  <p:transition spd="slow" advTm="31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4563" y="1285860"/>
            <a:ext cx="7072362" cy="5078313"/>
          </a:xfrm>
          <a:prstGeom prst="rect">
            <a:avLst/>
          </a:prstGeom>
        </p:spPr>
        <p:txBody>
          <a:bodyPr wrap="square">
            <a:spAutoFit/>
          </a:bodyPr>
          <a:lstStyle/>
          <a:p>
            <a:pPr algn="ctr"/>
            <a:r>
              <a:rPr lang="es-ES" sz="2800" dirty="0" smtClean="0">
                <a:latin typeface="Bauhaus 93" pitchFamily="82" charset="0"/>
              </a:rPr>
              <a:t>"</a:t>
            </a:r>
            <a:r>
              <a:rPr lang="es-ES" sz="2800" dirty="0" err="1" smtClean="0">
                <a:latin typeface="Bauhaus 93" pitchFamily="82" charset="0"/>
              </a:rPr>
              <a:t>Out</a:t>
            </a:r>
            <a:r>
              <a:rPr lang="es-ES" sz="2800" dirty="0" smtClean="0">
                <a:latin typeface="Bauhaus 93" pitchFamily="82" charset="0"/>
              </a:rPr>
              <a:t> of </a:t>
            </a:r>
            <a:r>
              <a:rPr lang="es-ES" sz="2800" dirty="0" err="1" smtClean="0">
                <a:latin typeface="Bauhaus 93" pitchFamily="82" charset="0"/>
              </a:rPr>
              <a:t>the</a:t>
            </a:r>
            <a:r>
              <a:rPr lang="es-ES" sz="2800" dirty="0" smtClean="0">
                <a:latin typeface="Bauhaus 93" pitchFamily="82" charset="0"/>
              </a:rPr>
              <a:t> Blue"</a:t>
            </a:r>
          </a:p>
          <a:p>
            <a:pPr algn="ctr"/>
            <a:r>
              <a:rPr lang="es-ES" sz="2800" dirty="0" smtClean="0">
                <a:latin typeface="Bauhaus 93" pitchFamily="82" charset="0"/>
              </a:rPr>
              <a:t>British </a:t>
            </a:r>
            <a:r>
              <a:rPr lang="es-ES" sz="2800" dirty="0" err="1" smtClean="0">
                <a:latin typeface="Bauhaus 93" pitchFamily="82" charset="0"/>
              </a:rPr>
              <a:t>Underwater</a:t>
            </a:r>
            <a:r>
              <a:rPr lang="es-ES" sz="2800" dirty="0" smtClean="0">
                <a:latin typeface="Bauhaus 93" pitchFamily="82" charset="0"/>
              </a:rPr>
              <a:t> </a:t>
            </a:r>
            <a:r>
              <a:rPr lang="es-ES" sz="2800" dirty="0" err="1" smtClean="0">
                <a:latin typeface="Bauhaus 93" pitchFamily="82" charset="0"/>
              </a:rPr>
              <a:t>Photographer</a:t>
            </a:r>
            <a:r>
              <a:rPr lang="es-ES" sz="2800" dirty="0" smtClean="0">
                <a:latin typeface="Bauhaus 93" pitchFamily="82" charset="0"/>
              </a:rPr>
              <a:t> of </a:t>
            </a:r>
            <a:r>
              <a:rPr lang="es-ES" sz="2800" dirty="0" err="1" smtClean="0">
                <a:latin typeface="Bauhaus 93" pitchFamily="82" charset="0"/>
              </a:rPr>
              <a:t>the</a:t>
            </a:r>
            <a:r>
              <a:rPr lang="es-ES" sz="2800" dirty="0" smtClean="0">
                <a:latin typeface="Bauhaus 93" pitchFamily="82" charset="0"/>
              </a:rPr>
              <a:t> </a:t>
            </a:r>
            <a:r>
              <a:rPr lang="es-ES" sz="2800" dirty="0" err="1" smtClean="0">
                <a:latin typeface="Bauhaus 93" pitchFamily="82" charset="0"/>
              </a:rPr>
              <a:t>Year</a:t>
            </a:r>
            <a:r>
              <a:rPr lang="es-ES" sz="2800" dirty="0" smtClean="0">
                <a:latin typeface="Bauhaus 93" pitchFamily="82" charset="0"/>
              </a:rPr>
              <a:t> 2017</a:t>
            </a:r>
          </a:p>
          <a:p>
            <a:pPr algn="ctr"/>
            <a:r>
              <a:rPr lang="es-ES" sz="2000" dirty="0" smtClean="0">
                <a:latin typeface="Bauhaus 93" pitchFamily="82" charset="0"/>
              </a:rPr>
              <a:t>"El cenote de </a:t>
            </a:r>
            <a:r>
              <a:rPr lang="es-ES" sz="2000" dirty="0" err="1" smtClean="0">
                <a:latin typeface="Bauhaus 93" pitchFamily="82" charset="0"/>
              </a:rPr>
              <a:t>Kukulkan</a:t>
            </a:r>
            <a:r>
              <a:rPr lang="es-ES" sz="2000" dirty="0" smtClean="0">
                <a:latin typeface="Bauhaus 93" pitchFamily="82" charset="0"/>
              </a:rPr>
              <a:t>, en la península de Yucatán, México, forma parte del sistema de </a:t>
            </a:r>
            <a:r>
              <a:rPr lang="es-ES" sz="2000" dirty="0" err="1" smtClean="0">
                <a:latin typeface="Bauhaus 93" pitchFamily="82" charset="0"/>
              </a:rPr>
              <a:t>Chac</a:t>
            </a:r>
            <a:r>
              <a:rPr lang="es-ES" sz="2000" dirty="0" smtClean="0">
                <a:latin typeface="Bauhaus 93" pitchFamily="82" charset="0"/>
              </a:rPr>
              <a:t> </a:t>
            </a:r>
            <a:r>
              <a:rPr lang="es-ES" sz="2000" dirty="0" err="1" smtClean="0">
                <a:latin typeface="Bauhaus 93" pitchFamily="82" charset="0"/>
              </a:rPr>
              <a:t>Mool</a:t>
            </a:r>
            <a:r>
              <a:rPr lang="es-ES" sz="2000" dirty="0" smtClean="0">
                <a:latin typeface="Bauhaus 93" pitchFamily="82" charset="0"/>
              </a:rPr>
              <a:t>, un lugar espectacular por los efectos que produce la </a:t>
            </a:r>
            <a:r>
              <a:rPr lang="es-ES" sz="2000" dirty="0" err="1" smtClean="0">
                <a:latin typeface="Bauhaus 93" pitchFamily="82" charset="0"/>
              </a:rPr>
              <a:t>la</a:t>
            </a:r>
            <a:r>
              <a:rPr lang="es-ES" sz="2000" dirty="0" smtClean="0">
                <a:latin typeface="Bauhaus 93" pitchFamily="82" charset="0"/>
              </a:rPr>
              <a:t> luz del sol penetrando en la oscuridad. Aparté los flashes y me coloqué en las sombras de la caverna. A través del visor pude ver que el contorno de la roca formaba ante mi una agradable simetría. Me posicioné para centrar el marco de la foto. Las luces parpadeaban periódicamente con el ir y venir del sol entre las nubes. De repente reapareció la luz, llamé a mi compañero y guía de buceo, Andrea </a:t>
            </a:r>
            <a:r>
              <a:rPr lang="es-ES" sz="2000" dirty="0" err="1" smtClean="0">
                <a:latin typeface="Bauhaus 93" pitchFamily="82" charset="0"/>
              </a:rPr>
              <a:t>Costanza</a:t>
            </a:r>
            <a:r>
              <a:rPr lang="es-ES" sz="2000" dirty="0" smtClean="0">
                <a:latin typeface="Bauhaus 93" pitchFamily="82" charset="0"/>
              </a:rPr>
              <a:t> de </a:t>
            </a:r>
            <a:r>
              <a:rPr lang="es-ES" sz="2000" dirty="0" err="1" smtClean="0">
                <a:latin typeface="Bauhaus 93" pitchFamily="82" charset="0"/>
              </a:rPr>
              <a:t>ProDive</a:t>
            </a:r>
            <a:r>
              <a:rPr lang="es-ES" sz="2000" dirty="0" smtClean="0">
                <a:latin typeface="Bauhaus 93" pitchFamily="82" charset="0"/>
              </a:rPr>
              <a:t>, que se situó al borde de los haces de luz más potentes completando la composición".</a:t>
            </a:r>
            <a:endParaRPr lang="es-ES" sz="2000" dirty="0">
              <a:latin typeface="Bauhaus 93" pitchFamily="82" charset="0"/>
            </a:endParaRPr>
          </a:p>
        </p:txBody>
      </p:sp>
      <p:sp>
        <p:nvSpPr>
          <p:cNvPr id="4" name="2 Rectángulo"/>
          <p:cNvSpPr/>
          <p:nvPr/>
        </p:nvSpPr>
        <p:spPr>
          <a:xfrm>
            <a:off x="0"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out-of-the-blue_79890cc7.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green-turtles-in-the-rays_741433f2.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3061831" cy="3785030"/>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14 de enero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20:43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6">
                <a:shade val="45000"/>
                <a:satMod val="135000"/>
              </a:schemeClr>
              <a:prstClr val="white"/>
            </a:duotone>
          </a:blip>
          <a:srcRect/>
          <a:stretch>
            <a:fillRect/>
          </a:stretch>
        </p:blipFill>
        <p:spPr bwMode="auto">
          <a:xfrm>
            <a:off x="1288335" y="5611366"/>
            <a:ext cx="2040922" cy="93406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ncurso fotograf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concurso fotografico</Template>
  <TotalTime>6</TotalTime>
  <Words>476</Words>
  <Application>Microsoft Office PowerPoint</Application>
  <PresentationFormat>Personalizado</PresentationFormat>
  <Paragraphs>60</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concurso fotografico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2018-01-14T19:37:53Z</dcterms:created>
  <dcterms:modified xsi:type="dcterms:W3CDTF">2018-01-14T19:44:16Z</dcterms:modified>
</cp:coreProperties>
</file>