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Default Extension="wmv" ContentType="video/x-ms-wm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4" r:id="rId2"/>
  </p:sldMasterIdLst>
  <p:sldIdLst>
    <p:sldId id="792" r:id="rId3"/>
    <p:sldId id="802" r:id="rId4"/>
    <p:sldId id="801" r:id="rId5"/>
    <p:sldId id="784" r:id="rId6"/>
    <p:sldId id="461" r:id="rId7"/>
    <p:sldId id="462" r:id="rId8"/>
    <p:sldId id="613" r:id="rId9"/>
    <p:sldId id="614" r:id="rId10"/>
    <p:sldId id="729" r:id="rId11"/>
    <p:sldId id="616" r:id="rId12"/>
    <p:sldId id="618" r:id="rId13"/>
    <p:sldId id="619" r:id="rId14"/>
    <p:sldId id="732" r:id="rId15"/>
    <p:sldId id="730" r:id="rId16"/>
    <p:sldId id="623" r:id="rId17"/>
    <p:sldId id="624" r:id="rId18"/>
    <p:sldId id="803" r:id="rId19"/>
    <p:sldId id="793" r:id="rId20"/>
    <p:sldId id="734" r:id="rId21"/>
    <p:sldId id="610" r:id="rId22"/>
    <p:sldId id="745" r:id="rId23"/>
    <p:sldId id="733" r:id="rId24"/>
    <p:sldId id="463" r:id="rId25"/>
    <p:sldId id="628" r:id="rId26"/>
    <p:sldId id="741" r:id="rId27"/>
    <p:sldId id="736" r:id="rId28"/>
    <p:sldId id="629" r:id="rId29"/>
    <p:sldId id="630" r:id="rId30"/>
    <p:sldId id="740" r:id="rId31"/>
    <p:sldId id="631" r:id="rId32"/>
    <p:sldId id="731" r:id="rId33"/>
    <p:sldId id="742" r:id="rId34"/>
    <p:sldId id="743" r:id="rId35"/>
    <p:sldId id="737" r:id="rId36"/>
    <p:sldId id="782" r:id="rId37"/>
    <p:sldId id="794" r:id="rId38"/>
    <p:sldId id="717" r:id="rId39"/>
    <p:sldId id="638" r:id="rId40"/>
    <p:sldId id="640" r:id="rId41"/>
    <p:sldId id="641" r:id="rId42"/>
    <p:sldId id="642" r:id="rId43"/>
    <p:sldId id="643" r:id="rId44"/>
    <p:sldId id="644" r:id="rId45"/>
    <p:sldId id="645" r:id="rId46"/>
    <p:sldId id="533" r:id="rId47"/>
    <p:sldId id="651" r:id="rId48"/>
    <p:sldId id="646" r:id="rId49"/>
    <p:sldId id="653" r:id="rId50"/>
    <p:sldId id="654" r:id="rId51"/>
    <p:sldId id="780" r:id="rId52"/>
    <p:sldId id="795" r:id="rId53"/>
    <p:sldId id="464" r:id="rId54"/>
    <p:sldId id="658" r:id="rId55"/>
    <p:sldId id="659" r:id="rId56"/>
    <p:sldId id="664" r:id="rId57"/>
    <p:sldId id="665" r:id="rId58"/>
    <p:sldId id="666" r:id="rId59"/>
    <p:sldId id="668" r:id="rId60"/>
    <p:sldId id="670" r:id="rId61"/>
    <p:sldId id="672" r:id="rId62"/>
    <p:sldId id="573" r:id="rId63"/>
    <p:sldId id="667" r:id="rId64"/>
    <p:sldId id="674" r:id="rId65"/>
    <p:sldId id="676" r:id="rId66"/>
    <p:sldId id="677" r:id="rId67"/>
    <p:sldId id="678" r:id="rId68"/>
    <p:sldId id="681" r:id="rId69"/>
    <p:sldId id="679" r:id="rId70"/>
    <p:sldId id="684" r:id="rId71"/>
    <p:sldId id="465" r:id="rId72"/>
    <p:sldId id="687" r:id="rId73"/>
    <p:sldId id="796" r:id="rId74"/>
    <p:sldId id="688" r:id="rId75"/>
    <p:sldId id="557" r:id="rId76"/>
    <p:sldId id="689" r:id="rId77"/>
    <p:sldId id="690" r:id="rId78"/>
    <p:sldId id="691" r:id="rId79"/>
    <p:sldId id="621" r:id="rId80"/>
    <p:sldId id="692" r:id="rId81"/>
    <p:sldId id="693" r:id="rId82"/>
    <p:sldId id="694" r:id="rId83"/>
    <p:sldId id="695" r:id="rId84"/>
    <p:sldId id="753" r:id="rId85"/>
    <p:sldId id="696" r:id="rId86"/>
    <p:sldId id="750" r:id="rId87"/>
    <p:sldId id="797" r:id="rId88"/>
    <p:sldId id="776" r:id="rId89"/>
    <p:sldId id="530" r:id="rId90"/>
    <p:sldId id="789" r:id="rId91"/>
    <p:sldId id="697" r:id="rId92"/>
    <p:sldId id="466" r:id="rId93"/>
    <p:sldId id="798" r:id="rId94"/>
    <p:sldId id="754" r:id="rId95"/>
    <p:sldId id="757" r:id="rId96"/>
    <p:sldId id="759" r:id="rId97"/>
    <p:sldId id="760" r:id="rId98"/>
    <p:sldId id="764" r:id="rId99"/>
    <p:sldId id="771" r:id="rId100"/>
    <p:sldId id="772" r:id="rId101"/>
    <p:sldId id="567" r:id="rId102"/>
    <p:sldId id="769" r:id="rId103"/>
    <p:sldId id="770" r:id="rId104"/>
    <p:sldId id="774" r:id="rId105"/>
    <p:sldId id="539" r:id="rId106"/>
    <p:sldId id="781" r:id="rId107"/>
    <p:sldId id="775" r:id="rId108"/>
    <p:sldId id="799" r:id="rId109"/>
    <p:sldId id="705" r:id="rId110"/>
    <p:sldId id="787" r:id="rId111"/>
    <p:sldId id="706" r:id="rId112"/>
    <p:sldId id="779" r:id="rId113"/>
    <p:sldId id="468" r:id="rId114"/>
    <p:sldId id="723" r:id="rId115"/>
    <p:sldId id="712" r:id="rId116"/>
    <p:sldId id="487" r:id="rId117"/>
    <p:sldId id="713" r:id="rId118"/>
    <p:sldId id="722" r:id="rId119"/>
    <p:sldId id="714" r:id="rId120"/>
    <p:sldId id="499" r:id="rId121"/>
    <p:sldId id="800" r:id="rId122"/>
    <p:sldId id="469" r:id="rId123"/>
    <p:sldId id="791" r:id="rId124"/>
    <p:sldId id="715" r:id="rId125"/>
    <p:sldId id="716" r:id="rId126"/>
    <p:sldId id="609" r:id="rId127"/>
    <p:sldId id="470" r:id="rId128"/>
    <p:sldId id="785" r:id="rId129"/>
    <p:sldId id="719" r:id="rId130"/>
    <p:sldId id="788" r:id="rId131"/>
    <p:sldId id="721" r:id="rId132"/>
    <p:sldId id="685" r:id="rId133"/>
    <p:sldId id="607" r:id="rId134"/>
    <p:sldId id="724" r:id="rId135"/>
    <p:sldId id="790" r:id="rId136"/>
    <p:sldId id="728" r:id="rId137"/>
    <p:sldId id="805" r:id="rId13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0000FF"/>
    <a:srgbClr val="996600"/>
    <a:srgbClr val="FF9B9B"/>
    <a:srgbClr val="66FF33"/>
    <a:srgbClr val="009900"/>
    <a:srgbClr val="FF4747"/>
    <a:srgbClr val="0066F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5021" autoAdjust="0"/>
    <p:restoredTop sz="94660"/>
  </p:normalViewPr>
  <p:slideViewPr>
    <p:cSldViewPr>
      <p:cViewPr varScale="1">
        <p:scale>
          <a:sx n="75" d="100"/>
          <a:sy n="75" d="100"/>
        </p:scale>
        <p:origin x="-90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7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117" Type="http://schemas.openxmlformats.org/officeDocument/2006/relationships/slide" Target="slides/slide115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slide" Target="slides/slide110.xml"/><Relationship Id="rId133" Type="http://schemas.openxmlformats.org/officeDocument/2006/relationships/slide" Target="slides/slide131.xml"/><Relationship Id="rId138" Type="http://schemas.openxmlformats.org/officeDocument/2006/relationships/slide" Target="slides/slide136.xml"/><Relationship Id="rId16" Type="http://schemas.openxmlformats.org/officeDocument/2006/relationships/slide" Target="slides/slide14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102" Type="http://schemas.openxmlformats.org/officeDocument/2006/relationships/slide" Target="slides/slide100.xml"/><Relationship Id="rId123" Type="http://schemas.openxmlformats.org/officeDocument/2006/relationships/slide" Target="slides/slide121.xml"/><Relationship Id="rId128" Type="http://schemas.openxmlformats.org/officeDocument/2006/relationships/slide" Target="slides/slide126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113" Type="http://schemas.openxmlformats.org/officeDocument/2006/relationships/slide" Target="slides/slide111.xml"/><Relationship Id="rId118" Type="http://schemas.openxmlformats.org/officeDocument/2006/relationships/slide" Target="slides/slide116.xml"/><Relationship Id="rId134" Type="http://schemas.openxmlformats.org/officeDocument/2006/relationships/slide" Target="slides/slide132.xml"/><Relationship Id="rId139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121" Type="http://schemas.openxmlformats.org/officeDocument/2006/relationships/slide" Target="slides/slide119.xml"/><Relationship Id="rId142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116" Type="http://schemas.openxmlformats.org/officeDocument/2006/relationships/slide" Target="slides/slide114.xml"/><Relationship Id="rId124" Type="http://schemas.openxmlformats.org/officeDocument/2006/relationships/slide" Target="slides/slide122.xml"/><Relationship Id="rId129" Type="http://schemas.openxmlformats.org/officeDocument/2006/relationships/slide" Target="slides/slide127.xml"/><Relationship Id="rId137" Type="http://schemas.openxmlformats.org/officeDocument/2006/relationships/slide" Target="slides/slide13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11" Type="http://schemas.openxmlformats.org/officeDocument/2006/relationships/slide" Target="slides/slide109.xml"/><Relationship Id="rId132" Type="http://schemas.openxmlformats.org/officeDocument/2006/relationships/slide" Target="slides/slide130.xml"/><Relationship Id="rId14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14" Type="http://schemas.openxmlformats.org/officeDocument/2006/relationships/slide" Target="slides/slide112.xml"/><Relationship Id="rId119" Type="http://schemas.openxmlformats.org/officeDocument/2006/relationships/slide" Target="slides/slide117.xml"/><Relationship Id="rId127" Type="http://schemas.openxmlformats.org/officeDocument/2006/relationships/slide" Target="slides/slide12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122" Type="http://schemas.openxmlformats.org/officeDocument/2006/relationships/slide" Target="slides/slide120.xml"/><Relationship Id="rId130" Type="http://schemas.openxmlformats.org/officeDocument/2006/relationships/slide" Target="slides/slide128.xml"/><Relationship Id="rId135" Type="http://schemas.openxmlformats.org/officeDocument/2006/relationships/slide" Target="slides/slide13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120" Type="http://schemas.openxmlformats.org/officeDocument/2006/relationships/slide" Target="slides/slide118.xml"/><Relationship Id="rId125" Type="http://schemas.openxmlformats.org/officeDocument/2006/relationships/slide" Target="slides/slide123.xml"/><Relationship Id="rId141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110" Type="http://schemas.openxmlformats.org/officeDocument/2006/relationships/slide" Target="slides/slide108.xml"/><Relationship Id="rId115" Type="http://schemas.openxmlformats.org/officeDocument/2006/relationships/slide" Target="slides/slide113.xml"/><Relationship Id="rId131" Type="http://schemas.openxmlformats.org/officeDocument/2006/relationships/slide" Target="slides/slide129.xml"/><Relationship Id="rId136" Type="http://schemas.openxmlformats.org/officeDocument/2006/relationships/slide" Target="slides/slide134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126" Type="http://schemas.openxmlformats.org/officeDocument/2006/relationships/slide" Target="slides/slide12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059750"/>
      </p:ext>
    </p:extLst>
  </p:cSld>
  <p:clrMapOvr>
    <a:masterClrMapping/>
  </p:clrMapOvr>
  <p:transition spd="med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131068"/>
      </p:ext>
    </p:extLst>
  </p:cSld>
  <p:clrMapOvr>
    <a:masterClrMapping/>
  </p:clrMapOvr>
  <p:transition spd="med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745087"/>
      </p:ext>
    </p:extLst>
  </p:cSld>
  <p:clrMapOvr>
    <a:masterClrMapping/>
  </p:clrMapOvr>
  <p:transition spd="med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9754119"/>
      </p:ext>
    </p:extLst>
  </p:cSld>
  <p:clrMapOvr>
    <a:masterClrMapping/>
  </p:clrMapOvr>
  <p:transition spd="med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7975214"/>
      </p:ext>
    </p:extLst>
  </p:cSld>
  <p:clrMapOvr>
    <a:masterClrMapping/>
  </p:clrMapOvr>
  <p:transition spd="med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9363538"/>
      </p:ext>
    </p:extLst>
  </p:cSld>
  <p:clrMapOvr>
    <a:masterClrMapping/>
  </p:clrMapOvr>
  <p:transition spd="med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0969849"/>
      </p:ext>
    </p:extLst>
  </p:cSld>
  <p:clrMapOvr>
    <a:masterClrMapping/>
  </p:clrMapOvr>
  <p:transition spd="med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8415867"/>
      </p:ext>
    </p:extLst>
  </p:cSld>
  <p:clrMapOvr>
    <a:masterClrMapping/>
  </p:clrMapOvr>
  <p:transition spd="med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5539453"/>
      </p:ext>
    </p:extLst>
  </p:cSld>
  <p:clrMapOvr>
    <a:masterClrMapping/>
  </p:clrMapOvr>
  <p:transition spd="med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2647923"/>
      </p:ext>
    </p:extLst>
  </p:cSld>
  <p:clrMapOvr>
    <a:masterClrMapping/>
  </p:clrMapOvr>
  <p:transition spd="med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343498"/>
      </p:ext>
    </p:extLst>
  </p:cSld>
  <p:clrMapOvr>
    <a:masterClrMapping/>
  </p:clrMapOvr>
  <p:transition spd="med" advTm="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3/20/2015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3631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3/20/2015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89851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3/20/2015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81588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3/20/2015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55691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3/20/2015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31019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3/20/2015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870252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3/20/2015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87199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3/20/2015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488818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3/20/2015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52288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3/20/2015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5685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3/20/2015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0226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4116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3/20/2015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9243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3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6" Type="http://schemas.microsoft.com/office/2007/relationships/hdphoto" Target="../media/hdphoto2.wdp"/><Relationship Id="rId5" Type="http://schemas.openxmlformats.org/officeDocument/2006/relationships/image" Target="../media/image4.jpeg"/><Relationship Id="rId10" Type="http://schemas.openxmlformats.org/officeDocument/2006/relationships/audio" Target="../media/audio1.wav"/><Relationship Id="rId4" Type="http://schemas.microsoft.com/office/2007/relationships/hdphoto" Target="../media/hdphoto1.wdp"/><Relationship Id="rId9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92.xml"/><Relationship Id="rId3" Type="http://schemas.openxmlformats.org/officeDocument/2006/relationships/slide" Target="slide18.xml"/><Relationship Id="rId7" Type="http://schemas.openxmlformats.org/officeDocument/2006/relationships/slide" Target="slide107.xml"/><Relationship Id="rId12" Type="http://schemas.openxmlformats.org/officeDocument/2006/relationships/slide" Target="slide51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Relationship Id="rId6" Type="http://schemas.openxmlformats.org/officeDocument/2006/relationships/slide" Target="slide120.xml"/><Relationship Id="rId11" Type="http://schemas.openxmlformats.org/officeDocument/2006/relationships/slide" Target="slide72.xml"/><Relationship Id="rId5" Type="http://schemas.openxmlformats.org/officeDocument/2006/relationships/slide" Target="slide36.xml"/><Relationship Id="rId10" Type="http://schemas.openxmlformats.org/officeDocument/2006/relationships/slide" Target="slide1.xml"/><Relationship Id="rId4" Type="http://schemas.openxmlformats.org/officeDocument/2006/relationships/image" Target="../media/image7.gif"/><Relationship Id="rId9" Type="http://schemas.openxmlformats.org/officeDocument/2006/relationships/slide" Target="slide8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28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7.gif"/><Relationship Id="rId5" Type="http://schemas.openxmlformats.org/officeDocument/2006/relationships/slide" Target="slide3.xml"/><Relationship Id="rId4" Type="http://schemas.microsoft.com/office/2007/relationships/hdphoto" Target="../media/hdphoto5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3.xml"/><Relationship Id="rId6" Type="http://schemas.openxmlformats.org/officeDocument/2006/relationships/audio" Target="../media/audio2.wav"/><Relationship Id="rId5" Type="http://schemas.microsoft.com/office/2007/relationships/hdphoto" Target="../media/hdphoto5.wdp"/><Relationship Id="rId4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3.xml"/><Relationship Id="rId4" Type="http://schemas.microsoft.com/office/2007/relationships/hdphoto" Target="../media/hdphoto8.wdp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28.gif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png"/><Relationship Id="rId9" Type="http://schemas.openxmlformats.org/officeDocument/2006/relationships/image" Target="../media/image27.gi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54.jpeg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openxmlformats.org/officeDocument/2006/relationships/image" Target="../media/image53.jpeg"/><Relationship Id="rId5" Type="http://schemas.openxmlformats.org/officeDocument/2006/relationships/image" Target="../media/image52.png"/><Relationship Id="rId4" Type="http://schemas.openxmlformats.org/officeDocument/2006/relationships/audio" Target="../media/audio1.wav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4" Type="http://schemas.openxmlformats.org/officeDocument/2006/relationships/audio" Target="../media/audio1.wav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7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7.gif"/><Relationship Id="rId5" Type="http://schemas.openxmlformats.org/officeDocument/2006/relationships/slide" Target="slide3.xml"/><Relationship Id="rId4" Type="http://schemas.openxmlformats.org/officeDocument/2006/relationships/image" Target="../media/image28.gi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5" Type="http://schemas.openxmlformats.org/officeDocument/2006/relationships/audio" Target="../media/audio1.wav"/><Relationship Id="rId4" Type="http://schemas.openxmlformats.org/officeDocument/2006/relationships/image" Target="../media/image74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4" Type="http://schemas.openxmlformats.org/officeDocument/2006/relationships/audio" Target="../media/audio1.wav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3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3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13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3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3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3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3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3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3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3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3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13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3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3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3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13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3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102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7.gif"/><Relationship Id="rId4" Type="http://schemas.openxmlformats.org/officeDocument/2006/relationships/slide" Target="slide3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3.xml"/><Relationship Id="rId4" Type="http://schemas.openxmlformats.org/officeDocument/2006/relationships/audio" Target="../media/audio2.wav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4" Type="http://schemas.openxmlformats.org/officeDocument/2006/relationships/audio" Target="../media/audio1.wav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3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13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g"/><Relationship Id="rId1" Type="http://schemas.openxmlformats.org/officeDocument/2006/relationships/slideLayout" Target="../slideLayouts/slideLayout13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g"/><Relationship Id="rId1" Type="http://schemas.openxmlformats.org/officeDocument/2006/relationships/slideLayout" Target="../slideLayouts/slideLayout13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3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3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g"/><Relationship Id="rId1" Type="http://schemas.openxmlformats.org/officeDocument/2006/relationships/slideLayout" Target="../slideLayouts/slideLayout13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g"/><Relationship Id="rId1" Type="http://schemas.openxmlformats.org/officeDocument/2006/relationships/slideLayout" Target="../slideLayouts/slideLayout13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g"/><Relationship Id="rId1" Type="http://schemas.openxmlformats.org/officeDocument/2006/relationships/slideLayout" Target="../slideLayouts/slideLayout13.xml"/></Relationships>
</file>

<file path=ppt/slides/_rels/slide83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13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3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7.gif"/><Relationship Id="rId5" Type="http://schemas.openxmlformats.org/officeDocument/2006/relationships/slide" Target="slide3.xml"/><Relationship Id="rId4" Type="http://schemas.openxmlformats.org/officeDocument/2006/relationships/image" Target="../media/image28.gif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3.xml"/><Relationship Id="rId5" Type="http://schemas.openxmlformats.org/officeDocument/2006/relationships/audio" Target="../media/audio2.wav"/><Relationship Id="rId4" Type="http://schemas.openxmlformats.org/officeDocument/2006/relationships/image" Target="../media/image116.jpeg"/></Relationships>
</file>

<file path=ppt/slides/_rels/slide87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image" Target="../media/image11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19.jpeg"/><Relationship Id="rId4" Type="http://schemas.openxmlformats.org/officeDocument/2006/relationships/image" Target="../media/image118.jpe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eg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2.jpe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5.jpe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3.xml"/></Relationships>
</file>

<file path=ppt/slides/_rels/slide9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gif"/><Relationship Id="rId3" Type="http://schemas.openxmlformats.org/officeDocument/2006/relationships/slideLayout" Target="../slideLayouts/slideLayout13.xml"/><Relationship Id="rId7" Type="http://schemas.openxmlformats.org/officeDocument/2006/relationships/slide" Target="slide3.xml"/><Relationship Id="rId2" Type="http://schemas.openxmlformats.org/officeDocument/2006/relationships/video" Target="../media/media2.wmv"/><Relationship Id="rId1" Type="http://schemas.microsoft.com/office/2007/relationships/media" Target="../media/media2.wmv"/><Relationship Id="rId6" Type="http://schemas.openxmlformats.org/officeDocument/2006/relationships/image" Target="../media/image28.gif"/><Relationship Id="rId5" Type="http://schemas.openxmlformats.org/officeDocument/2006/relationships/image" Target="../media/image127.jpeg"/><Relationship Id="rId4" Type="http://schemas.openxmlformats.org/officeDocument/2006/relationships/image" Target="../media/image126.pn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audio" Target="../media/audio3.wav"/><Relationship Id="rId2" Type="http://schemas.openxmlformats.org/officeDocument/2006/relationships/video" Target="../media/media2.wmv"/><Relationship Id="rId1" Type="http://schemas.microsoft.com/office/2007/relationships/media" Target="../media/media2.wmv"/><Relationship Id="rId6" Type="http://schemas.openxmlformats.org/officeDocument/2006/relationships/image" Target="../media/image127.jpeg"/><Relationship Id="rId5" Type="http://schemas.openxmlformats.org/officeDocument/2006/relationships/image" Target="../media/image126.png"/><Relationship Id="rId4" Type="http://schemas.openxmlformats.org/officeDocument/2006/relationships/audio" Target="../media/audio3.wav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4" Type="http://schemas.openxmlformats.org/officeDocument/2006/relationships/audio" Target="../media/audio1.wav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g"/><Relationship Id="rId1" Type="http://schemas.openxmlformats.org/officeDocument/2006/relationships/slideLayout" Target="../slideLayouts/slideLayout13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jpg"/><Relationship Id="rId1" Type="http://schemas.openxmlformats.org/officeDocument/2006/relationships/slideLayout" Target="../slideLayouts/slideLayout13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g"/><Relationship Id="rId1" Type="http://schemas.openxmlformats.org/officeDocument/2006/relationships/slideLayout" Target="../slideLayouts/slideLayout13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g"/><Relationship Id="rId1" Type="http://schemas.openxmlformats.org/officeDocument/2006/relationships/slideLayout" Target="../slideLayouts/slideLayout13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13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jpeg"/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13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13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jpg"/><Relationship Id="rId1" Type="http://schemas.openxmlformats.org/officeDocument/2006/relationships/slideLayout" Target="../slideLayouts/slideLayout13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jpeg"/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13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jpeg"/><Relationship Id="rId1" Type="http://schemas.openxmlformats.org/officeDocument/2006/relationships/slideLayout" Target="../slideLayouts/slideLayout13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13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jpeg"/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13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144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7.gif"/><Relationship Id="rId4" Type="http://schemas.openxmlformats.org/officeDocument/2006/relationships/slide" Target="slide3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4" Type="http://schemas.openxmlformats.org/officeDocument/2006/relationships/audio" Target="../media/audio1.wav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4" Type="http://schemas.openxmlformats.org/officeDocument/2006/relationships/audio" Target="../media/audio1.wav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jpeg"/><Relationship Id="rId1" Type="http://schemas.openxmlformats.org/officeDocument/2006/relationships/slideLayout" Target="../slideLayouts/slideLayout13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jpeg"/><Relationship Id="rId1" Type="http://schemas.openxmlformats.org/officeDocument/2006/relationships/slideLayout" Target="../slideLayouts/slideLayout13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3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eg"/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51.jpeg"/><Relationship Id="rId4" Type="http://schemas.openxmlformats.org/officeDocument/2006/relationships/image" Target="../media/image150.jpeg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3.jpeg"/><Relationship Id="rId2" Type="http://schemas.openxmlformats.org/officeDocument/2006/relationships/image" Target="../media/image152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55.jpeg"/><Relationship Id="rId4" Type="http://schemas.openxmlformats.org/officeDocument/2006/relationships/image" Target="../media/image154.jpeg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7.jpeg"/><Relationship Id="rId2" Type="http://schemas.openxmlformats.org/officeDocument/2006/relationships/image" Target="../media/image156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59.jpeg"/><Relationship Id="rId4" Type="http://schemas.openxmlformats.org/officeDocument/2006/relationships/image" Target="../media/image158.jpeg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gif"/><Relationship Id="rId3" Type="http://schemas.openxmlformats.org/officeDocument/2006/relationships/image" Target="../media/image161.jpeg"/><Relationship Id="rId7" Type="http://schemas.openxmlformats.org/officeDocument/2006/relationships/slide" Target="slide3.xml"/><Relationship Id="rId2" Type="http://schemas.openxmlformats.org/officeDocument/2006/relationships/image" Target="../media/image160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8.gif"/><Relationship Id="rId5" Type="http://schemas.openxmlformats.org/officeDocument/2006/relationships/image" Target="../media/image163.jpeg"/><Relationship Id="rId4" Type="http://schemas.openxmlformats.org/officeDocument/2006/relationships/image" Target="../media/image162.jpeg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jpeg"/><Relationship Id="rId7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63.jpeg"/><Relationship Id="rId5" Type="http://schemas.openxmlformats.org/officeDocument/2006/relationships/image" Target="../media/image162.jpeg"/><Relationship Id="rId4" Type="http://schemas.openxmlformats.org/officeDocument/2006/relationships/image" Target="../media/image161.jpeg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5" Type="http://schemas.openxmlformats.org/officeDocument/2006/relationships/audio" Target="../media/audio1.wav"/><Relationship Id="rId4" Type="http://schemas.openxmlformats.org/officeDocument/2006/relationships/image" Target="../media/image165.jpeg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6.jpeg"/><Relationship Id="rId1" Type="http://schemas.openxmlformats.org/officeDocument/2006/relationships/slideLayout" Target="../slideLayouts/slideLayout13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7.jpeg"/><Relationship Id="rId1" Type="http://schemas.openxmlformats.org/officeDocument/2006/relationships/slideLayout" Target="../slideLayouts/slideLayout13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8.jpeg"/><Relationship Id="rId1" Type="http://schemas.openxmlformats.org/officeDocument/2006/relationships/slideLayout" Target="../slideLayouts/slideLayout13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9.jpeg"/><Relationship Id="rId1" Type="http://schemas.openxmlformats.org/officeDocument/2006/relationships/slideLayout" Target="../slideLayouts/slideLayout13.xml"/></Relationships>
</file>

<file path=ppt/slides/_rels/slide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1.jpeg"/><Relationship Id="rId2" Type="http://schemas.openxmlformats.org/officeDocument/2006/relationships/image" Target="../media/image170.jpeg"/><Relationship Id="rId1" Type="http://schemas.openxmlformats.org/officeDocument/2006/relationships/slideLayout" Target="../slideLayouts/slideLayout13.xml"/></Relationships>
</file>

<file path=ppt/slides/_rels/slide1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2.jpeg"/><Relationship Id="rId1" Type="http://schemas.openxmlformats.org/officeDocument/2006/relationships/slideLayout" Target="../slideLayouts/slideLayout13.xml"/></Relationships>
</file>

<file path=ppt/slides/_rels/slide1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4.jpeg"/><Relationship Id="rId2" Type="http://schemas.openxmlformats.org/officeDocument/2006/relationships/image" Target="../media/image173.jpeg"/><Relationship Id="rId1" Type="http://schemas.openxmlformats.org/officeDocument/2006/relationships/slideLayout" Target="../slideLayouts/slideLayout13.xml"/></Relationships>
</file>

<file path=ppt/slides/_rels/slide1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jpeg"/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0.jpeg"/></Relationships>
</file>

<file path=ppt/slides/_rels/slide1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5.jpeg"/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77.jpeg"/><Relationship Id="rId4" Type="http://schemas.openxmlformats.org/officeDocument/2006/relationships/image" Target="../media/image176.jpeg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8.jpeg"/><Relationship Id="rId1" Type="http://schemas.openxmlformats.org/officeDocument/2006/relationships/slideLayout" Target="../slideLayouts/slideLayout13.xml"/></Relationships>
</file>

<file path=ppt/slides/_rels/slide1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79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gif"/></Relationships>
</file>

<file path=ppt/slides/_rels/slide1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8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81.png"/><Relationship Id="rId10" Type="http://schemas.openxmlformats.org/officeDocument/2006/relationships/image" Target="../media/image18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03359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fade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Emilio\Desktop\535515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96236">
            <a:off x="35496" y="25588"/>
            <a:ext cx="1741630" cy="1819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66" name="Picture 2" descr="E:\Comprimir\559579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10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48680"/>
            <a:ext cx="7916186" cy="55130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 txBox="1">
            <a:spLocks noChangeArrowheads="1"/>
          </p:cNvSpPr>
          <p:nvPr/>
        </p:nvSpPr>
        <p:spPr bwMode="auto">
          <a:xfrm rot="257633">
            <a:off x="2231479" y="2048334"/>
            <a:ext cx="5479683" cy="1160176"/>
          </a:xfrm>
          <a:prstGeom prst="rect">
            <a:avLst/>
          </a:prstGeom>
          <a:noFill/>
          <a:ln w="9525">
            <a:noFill/>
            <a:bevel/>
            <a:headEnd/>
            <a:tailEnd/>
          </a:ln>
          <a:scene3d>
            <a:camera prst="orthographicFront">
              <a:rot lat="20699999" lon="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Plain">
              <a:avLst/>
            </a:prstTxWarp>
            <a:scene3d>
              <a:camera prst="perspectiveRelaxed"/>
              <a:lightRig rig="threePt" dir="t"/>
            </a:scene3d>
            <a:sp3d extrusionH="57150" contourW="12700">
              <a:bevelT w="0" h="95250"/>
              <a:extrusionClr>
                <a:schemeClr val="bg1"/>
              </a:extrusionClr>
              <a:contourClr>
                <a:schemeClr val="tx1"/>
              </a:contourClr>
            </a:sp3d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lnSpc>
                <a:spcPct val="150000"/>
              </a:lnSpc>
              <a:buFontTx/>
              <a:buNone/>
            </a:pPr>
            <a:r>
              <a:rPr lang="es-MX" altLang="es-MX" sz="4000" kern="0" dirty="0" smtClean="0">
                <a:solidFill>
                  <a:srgbClr val="996600"/>
                </a:solidFill>
                <a:effectLst>
                  <a:outerShdw dist="38100" dir="5400000" algn="ctr" rotWithShape="0">
                    <a:srgbClr val="66FF33"/>
                  </a:outerShdw>
                </a:effectLst>
                <a:latin typeface="Monotype Corsiva" pitchFamily="66" charset="0"/>
              </a:rPr>
              <a:t>CONCORDE</a:t>
            </a:r>
          </a:p>
          <a:p>
            <a:pPr marL="0" indent="0" algn="ctr">
              <a:lnSpc>
                <a:spcPct val="150000"/>
              </a:lnSpc>
              <a:buFontTx/>
              <a:buNone/>
            </a:pPr>
            <a:r>
              <a:rPr lang="es-MX" altLang="es-MX" sz="4000" kern="0" dirty="0">
                <a:solidFill>
                  <a:srgbClr val="FF0000"/>
                </a:solidFill>
                <a:effectLst>
                  <a:outerShdw dist="38100" dir="5400000" algn="ctr" rotWithShape="0">
                    <a:srgbClr val="66FF33"/>
                  </a:outerShdw>
                </a:effectLst>
                <a:latin typeface="Monotype Corsiva" pitchFamily="66" charset="0"/>
              </a:rPr>
              <a:t>U</a:t>
            </a:r>
            <a:r>
              <a:rPr lang="es-MX" altLang="es-MX" sz="4000" kern="0" dirty="0" smtClean="0">
                <a:solidFill>
                  <a:srgbClr val="FF0000"/>
                </a:solidFill>
                <a:effectLst>
                  <a:outerShdw dist="38100" dir="5400000" algn="ctr" rotWithShape="0">
                    <a:srgbClr val="66FF33"/>
                  </a:outerShdw>
                </a:effectLst>
                <a:latin typeface="Monotype Corsiva" pitchFamily="66" charset="0"/>
              </a:rPr>
              <a:t>n lugar en la historia</a:t>
            </a:r>
            <a:endParaRPr lang="es-ES" altLang="es-MX" sz="4000" kern="0" dirty="0">
              <a:solidFill>
                <a:srgbClr val="FF0000"/>
              </a:solidFill>
              <a:effectLst>
                <a:outerShdw dist="38100" dir="5400000" algn="ctr" rotWithShape="0">
                  <a:srgbClr val="66FF33"/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971600" y="260648"/>
            <a:ext cx="7200800" cy="634863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Plain">
              <a:avLst/>
            </a:prstTxWarp>
            <a:scene3d>
              <a:camera prst="perspectiveAbove" fov="3600000"/>
              <a:lightRig rig="threePt" dir="t"/>
            </a:scene3d>
            <a:sp3d extrusionH="57150" contourW="12700">
              <a:bevelT w="0" h="95250"/>
              <a:extrusionClr>
                <a:schemeClr val="bg1"/>
              </a:extrusionClr>
              <a:contourClr>
                <a:schemeClr val="tx1"/>
              </a:contourClr>
            </a:sp3d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4000" kern="0" dirty="0" smtClean="0">
                <a:solidFill>
                  <a:srgbClr val="FFFF00"/>
                </a:solidFill>
                <a:effectLst>
                  <a:outerShdw dist="25400" dir="5400000" algn="ctr" rotWithShape="0">
                    <a:srgbClr val="66FF33"/>
                  </a:outerShdw>
                </a:effectLst>
                <a:latin typeface="Monotype Corsiva" pitchFamily="66" charset="0"/>
              </a:rPr>
              <a:t>Esta presentación avanza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4000" kern="0" dirty="0" smtClean="0">
                <a:solidFill>
                  <a:srgbClr val="FFFF00"/>
                </a:solidFill>
                <a:effectLst>
                  <a:outerShdw dist="25400" dir="5400000" algn="ctr" rotWithShape="0">
                    <a:srgbClr val="66FF33"/>
                  </a:outerShdw>
                </a:effectLst>
                <a:latin typeface="Monotype Corsiva" pitchFamily="66" charset="0"/>
              </a:rPr>
              <a:t>Semi - automática,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4000" kern="0" dirty="0" smtClean="0">
                <a:solidFill>
                  <a:srgbClr val="FFFF00"/>
                </a:solidFill>
                <a:effectLst>
                  <a:outerShdw dist="25400" dir="5400000" algn="ctr" rotWithShape="0">
                    <a:srgbClr val="66FF33"/>
                  </a:outerShdw>
                </a:effectLst>
                <a:latin typeface="Monotype Corsiva" pitchFamily="66" charset="0"/>
              </a:rPr>
              <a:t>simplemente relájate con la música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4000" kern="0" dirty="0" smtClean="0">
                <a:solidFill>
                  <a:srgbClr val="FFFF00"/>
                </a:solidFill>
                <a:effectLst>
                  <a:outerShdw dist="25400" dir="5400000" algn="ctr" rotWithShape="0">
                    <a:srgbClr val="66FF33"/>
                  </a:outerShdw>
                </a:effectLst>
                <a:latin typeface="Monotype Corsiva" pitchFamily="66" charset="0"/>
              </a:rPr>
              <a:t>y observa las diapositivas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4000" kern="0" dirty="0" smtClean="0">
                <a:solidFill>
                  <a:srgbClr val="FFFF00"/>
                </a:solidFill>
                <a:effectLst>
                  <a:outerShdw dist="25400" dir="5400000" algn="ctr" rotWithShape="0">
                    <a:srgbClr val="66FF33"/>
                  </a:outerShdw>
                </a:effectLst>
                <a:latin typeface="Monotype Corsiva" pitchFamily="66" charset="0"/>
              </a:rPr>
              <a:t>Leyendo los párrafos respectivos.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endParaRPr lang="es-ES" altLang="es-MX" sz="4000" kern="0" dirty="0">
              <a:solidFill>
                <a:srgbClr val="FFFF00"/>
              </a:solidFill>
              <a:effectLst>
                <a:outerShdw dist="25400" dir="5400000" algn="ctr" rotWithShape="0">
                  <a:srgbClr val="66FF33"/>
                </a:outerShdw>
              </a:effectLst>
              <a:latin typeface="Monotype Corsiva" pitchFamily="66" charset="0"/>
            </a:endParaRP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4000" kern="0" dirty="0" smtClean="0">
                <a:solidFill>
                  <a:srgbClr val="FFFF00"/>
                </a:solidFill>
                <a:effectLst>
                  <a:outerShdw dist="25400" dir="5400000" algn="ctr" rotWithShape="0">
                    <a:srgbClr val="66FF33"/>
                  </a:outerShdw>
                </a:effectLst>
                <a:latin typeface="Monotype Corsiva" pitchFamily="66" charset="0"/>
              </a:rPr>
              <a:t>Debido a la duración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4000" kern="0" dirty="0" smtClean="0">
                <a:solidFill>
                  <a:srgbClr val="FFFF00"/>
                </a:solidFill>
                <a:effectLst>
                  <a:outerShdw dist="25400" dir="5400000" algn="ctr" rotWithShape="0">
                    <a:srgbClr val="66FF33"/>
                  </a:outerShdw>
                </a:effectLst>
                <a:latin typeface="Monotype Corsiva" pitchFamily="66" charset="0"/>
              </a:rPr>
              <a:t>( 52 min. 50 seg. ),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4000" kern="0" dirty="0" smtClean="0">
                <a:solidFill>
                  <a:srgbClr val="FFFF00"/>
                </a:solidFill>
                <a:effectLst>
                  <a:outerShdw dist="25400" dir="5400000" algn="ctr" rotWithShape="0">
                    <a:srgbClr val="66FF33"/>
                  </a:outerShdw>
                </a:effectLst>
                <a:latin typeface="Monotype Corsiva" pitchFamily="66" charset="0"/>
              </a:rPr>
              <a:t>se ha dividido en 8 pausas,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4000" kern="0" dirty="0" smtClean="0">
                <a:solidFill>
                  <a:srgbClr val="FFFF00"/>
                </a:solidFill>
                <a:effectLst>
                  <a:outerShdw dist="25400" dir="5400000" algn="ctr" rotWithShape="0">
                    <a:srgbClr val="66FF33"/>
                  </a:outerShdw>
                </a:effectLst>
                <a:latin typeface="Monotype Corsiva" pitchFamily="66" charset="0"/>
              </a:rPr>
              <a:t>con el objeto de disfrutarlo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4000" kern="0" dirty="0" smtClean="0">
                <a:solidFill>
                  <a:srgbClr val="FFFF00"/>
                </a:solidFill>
                <a:effectLst>
                  <a:outerShdw dist="25400" dir="5400000" algn="ctr" rotWithShape="0">
                    <a:srgbClr val="66FF33"/>
                  </a:outerShdw>
                </a:effectLst>
                <a:latin typeface="Monotype Corsiva" pitchFamily="66" charset="0"/>
              </a:rPr>
              <a:t>al máximo </a:t>
            </a:r>
          </a:p>
          <a:p>
            <a:pPr marL="0" indent="0" algn="ctr">
              <a:spcBef>
                <a:spcPts val="0"/>
              </a:spcBef>
              <a:buFontTx/>
              <a:buNone/>
            </a:pPr>
            <a:r>
              <a:rPr lang="es-ES" altLang="es-MX" sz="4000" kern="0" dirty="0" smtClean="0">
                <a:solidFill>
                  <a:srgbClr val="FFFF00"/>
                </a:solidFill>
                <a:effectLst>
                  <a:outerShdw dist="25400" dir="5400000" algn="ctr" rotWithShape="0">
                    <a:srgbClr val="66FF33"/>
                  </a:outerShdw>
                </a:effectLst>
                <a:latin typeface="Monotype Corsiva" pitchFamily="66" charset="0"/>
              </a:rPr>
              <a:t>en varias sesiones.</a:t>
            </a:r>
            <a:endParaRPr lang="es-ES" altLang="es-MX" sz="4000" kern="0" dirty="0">
              <a:solidFill>
                <a:srgbClr val="FFFF00"/>
              </a:solidFill>
              <a:effectLst>
                <a:outerShdw dist="25400" dir="5400000" algn="ctr" rotWithShape="0">
                  <a:srgbClr val="66FF33"/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3" name="Picture 3" descr="E:\Comprimir\concordeCLR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2520" y="6409134"/>
            <a:ext cx="15240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M:\()  Musica\[]  Musica gifs\Email 01.gif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260648"/>
            <a:ext cx="1440160" cy="408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>
            <a:hlinkClick r:id="rId9" action="ppaction://hlinksldjump"/>
          </p:cNvPr>
          <p:cNvSpPr txBox="1"/>
          <p:nvPr/>
        </p:nvSpPr>
        <p:spPr>
          <a:xfrm>
            <a:off x="251520" y="-80571"/>
            <a:ext cx="13695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MX" sz="1400" b="1" dirty="0" smtClean="0"/>
          </a:p>
          <a:p>
            <a:pPr algn="ctr"/>
            <a:r>
              <a:rPr lang="es-MX" sz="1400" b="1" dirty="0" smtClean="0"/>
              <a:t>        Para abrir el</a:t>
            </a:r>
          </a:p>
          <a:p>
            <a:pPr algn="ctr"/>
            <a:endParaRPr lang="es-MX" sz="1400" b="1" dirty="0"/>
          </a:p>
          <a:p>
            <a:pPr algn="ctr"/>
            <a:r>
              <a:rPr lang="es-MX" sz="1400" b="1" dirty="0" err="1" smtClean="0"/>
              <a:t>Click</a:t>
            </a:r>
            <a:r>
              <a:rPr lang="es-MX" sz="1400" b="1" dirty="0" smtClean="0"/>
              <a:t> </a:t>
            </a:r>
          </a:p>
          <a:p>
            <a:pPr algn="ctr"/>
            <a:r>
              <a:rPr lang="es-MX" sz="1400" b="1" dirty="0" smtClean="0"/>
              <a:t>aquí</a:t>
            </a:r>
          </a:p>
          <a:p>
            <a:pPr algn="ctr"/>
            <a:endParaRPr lang="es-MX" sz="1400" b="1" dirty="0" smtClean="0"/>
          </a:p>
          <a:p>
            <a:pPr algn="ctr"/>
            <a:endParaRPr lang="es-MX" sz="1400" b="1" dirty="0" smtClean="0"/>
          </a:p>
        </p:txBody>
      </p:sp>
    </p:spTree>
    <p:extLst>
      <p:ext uri="{BB962C8B-B14F-4D97-AF65-F5344CB8AC3E}">
        <p14:creationId xmlns:p14="http://schemas.microsoft.com/office/powerpoint/2010/main" val="3211429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000">
        <p:fade/>
        <p:sndAc>
          <p:stSnd>
            <p:snd r:embed="rId2" name="Ema - Concorde 310' 1 .wav"/>
          </p:stSnd>
        </p:sndAc>
      </p:transition>
    </mc:Choice>
    <mc:Fallback xmlns="">
      <p:transition spd="slow" advTm="22000">
        <p:fade/>
        <p:sndAc>
          <p:stSnd>
            <p:snd r:embed="rId10" name="Ema - Concorde 310' 1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6" presetClass="entr" presetSubtype="16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7" presetClass="emph" presetSubtype="0" repeatCount="indefinite" fill="remove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78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FF66"/>
                                      </p:to>
                                    </p:animClr>
                                    <p:animClr clrSpc="rgb" dir="cw">
                                      <p:cBhvr>
                                        <p:cTn id="79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9FF66"/>
                                      </p:to>
                                    </p:animClr>
                                    <p:set>
                                      <p:cBhvr>
                                        <p:cTn id="80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build="allAtOnce"/>
      <p:bldP spid="8" grpId="0"/>
      <p:bldP spid="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1049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000">
        <p:fade/>
        <p:sndAc>
          <p:stSnd>
            <p:snd r:embed="rId2" name="Ema - Concorde 310' 1 .wav"/>
          </p:stSnd>
        </p:sndAc>
      </p:transition>
    </mc:Choice>
    <mc:Fallback>
      <p:transition spd="slow" advTm="1000">
        <p:fade/>
        <p:sndAc>
          <p:stSnd>
            <p:snd r:embed="rId2" name="Ema - Concorde 310' 1 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755576" y="1124744"/>
            <a:ext cx="3381118" cy="4154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MX" sz="21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Pausa 1   Duración   06’  48”  </a:t>
            </a:r>
            <a:endParaRPr lang="es-MX" sz="21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1547664" y="1628800"/>
            <a:ext cx="3320204" cy="4154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MX" sz="21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Pausa 2   Duración   07’ 38”  </a:t>
            </a:r>
            <a:endParaRPr lang="es-MX" sz="21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2339752" y="2132856"/>
            <a:ext cx="3381118" cy="4154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MX" sz="21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Pausa 3   Duración   07’  01”  </a:t>
            </a:r>
            <a:endParaRPr lang="es-MX" sz="21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1" name="40 CuadroTexto"/>
          <p:cNvSpPr txBox="1"/>
          <p:nvPr/>
        </p:nvSpPr>
        <p:spPr>
          <a:xfrm>
            <a:off x="3135098" y="2636912"/>
            <a:ext cx="3381118" cy="4154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MX" sz="2100" b="1" dirty="0" smtClean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Pausa 4   Duración   06’  38”  </a:t>
            </a:r>
            <a:endParaRPr lang="es-MX" sz="2100" b="1" dirty="0">
              <a:ln w="11430"/>
              <a:solidFill>
                <a:schemeClr val="bg1">
                  <a:lumMod val="9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3" name="42 CuadroTexto"/>
          <p:cNvSpPr txBox="1"/>
          <p:nvPr/>
        </p:nvSpPr>
        <p:spPr>
          <a:xfrm>
            <a:off x="3131840" y="3670867"/>
            <a:ext cx="3381118" cy="4154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MX" sz="2100" b="1" dirty="0" smtClean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Pausa 5   Duración   04’  16”  </a:t>
            </a:r>
            <a:endParaRPr lang="es-MX" sz="2100" b="1" dirty="0">
              <a:ln w="11430"/>
              <a:solidFill>
                <a:schemeClr val="bg1">
                  <a:lumMod val="9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5" name="44 CuadroTexto"/>
          <p:cNvSpPr txBox="1"/>
          <p:nvPr/>
        </p:nvSpPr>
        <p:spPr>
          <a:xfrm>
            <a:off x="2271002" y="4139788"/>
            <a:ext cx="3381118" cy="4154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MX" sz="2100" b="1" dirty="0" smtClean="0">
                <a:ln w="11430"/>
                <a:solidFill>
                  <a:srgbClr val="8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Pausa 6   Duración   08’  45”  </a:t>
            </a:r>
            <a:endParaRPr lang="es-MX" sz="2100" b="1" dirty="0">
              <a:ln w="11430"/>
              <a:solidFill>
                <a:srgbClr val="8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7" name="46 CuadroTexto"/>
          <p:cNvSpPr txBox="1"/>
          <p:nvPr/>
        </p:nvSpPr>
        <p:spPr>
          <a:xfrm>
            <a:off x="1478914" y="4643844"/>
            <a:ext cx="3381118" cy="4154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MX" sz="2100" b="1" dirty="0" smtClean="0">
                <a:ln w="11430"/>
                <a:solidFill>
                  <a:srgbClr val="8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Pausa 7   Duración   07’  05”  </a:t>
            </a:r>
            <a:endParaRPr lang="es-MX" sz="2100" b="1" dirty="0">
              <a:ln w="11430"/>
              <a:solidFill>
                <a:srgbClr val="8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9" name="48 CuadroTexto"/>
          <p:cNvSpPr txBox="1"/>
          <p:nvPr/>
        </p:nvSpPr>
        <p:spPr>
          <a:xfrm>
            <a:off x="686826" y="5147900"/>
            <a:ext cx="3381118" cy="4154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MX" sz="2100" b="1" dirty="0" smtClean="0">
                <a:ln w="11430"/>
                <a:solidFill>
                  <a:srgbClr val="8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Pausa 8   Duración   06’  24”  </a:t>
            </a:r>
            <a:endParaRPr lang="es-MX" sz="2100" b="1" dirty="0">
              <a:ln w="11430"/>
              <a:solidFill>
                <a:srgbClr val="8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2538995" y="3121804"/>
            <a:ext cx="4625293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MX" sz="2800" b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Ir al inicio</a:t>
            </a:r>
            <a:r>
              <a:rPr lang="es-MX" sz="2800" b="1" dirty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s-MX" sz="2800" b="1" dirty="0" smtClean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Duración   </a:t>
            </a:r>
            <a:r>
              <a:rPr lang="es-MX" sz="2800" b="1" dirty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06’  </a:t>
            </a:r>
            <a:r>
              <a:rPr lang="es-MX" sz="2800" b="1" dirty="0" smtClean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10”</a:t>
            </a:r>
            <a:r>
              <a:rPr lang="es-MX" sz="2800" b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</a:t>
            </a:r>
          </a:p>
        </p:txBody>
      </p:sp>
      <p:pic>
        <p:nvPicPr>
          <p:cNvPr id="25" name="Picture 6" descr="C:\Users\Emilio\Desktop\concorde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807988"/>
            <a:ext cx="1510387" cy="964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" descr="C:\Users\Emilio\Desktop\concorde.gif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340768"/>
            <a:ext cx="1510387" cy="964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" descr="C:\Users\Emilio\Desktop\concorde.gif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869160"/>
            <a:ext cx="1510387" cy="964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6" descr="C:\Users\Emilio\Desktop\concorde.gif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9805" y="4365104"/>
            <a:ext cx="1510387" cy="964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6" descr="C:\Users\Emilio\Desktop\concorde.gif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1893" y="3861048"/>
            <a:ext cx="1510387" cy="964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6" descr="C:\Users\Emilio\Desktop\concorde.gif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5989" y="3400276"/>
            <a:ext cx="1510387" cy="964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6" descr="C:\Users\Emilio\Desktop\concorde.gif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8077" y="2852936"/>
            <a:ext cx="1510387" cy="964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6" descr="C:\Users\Emilio\Desktop\concorde.gif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5989" y="2348880"/>
            <a:ext cx="1510387" cy="964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6" descr="C:\Users\Emilio\Desktop\concorde.gif">
            <a:hlinkClick r:id="rId12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844824"/>
            <a:ext cx="1510387" cy="964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1614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8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8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8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8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8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8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8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8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8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8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8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8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1" presetClass="entr" presetSubtype="8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8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9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1" presetClass="entr" presetSubtype="8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2" dur="1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1" presetClass="entr" presetSubtype="8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5" dur="1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1" presetClass="entr" presetSubtype="8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8" dur="1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1" presetClass="entr" presetSubtype="8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1" dur="1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1" presetClass="entr" presetSubtype="8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4" dur="1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1" presetClass="entr" presetSubtype="8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7" dur="1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1" grpId="0"/>
      <p:bldP spid="23" grpId="0"/>
      <p:bldP spid="41" grpId="0"/>
      <p:bldP spid="43" grpId="0"/>
      <p:bldP spid="45" grpId="0"/>
      <p:bldP spid="47" grpId="0"/>
      <p:bldP spid="49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1340768"/>
            <a:ext cx="7200800" cy="41319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Tipo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Avión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comercial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supersónico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ts val="1500"/>
              </a:lnSpc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ts val="1500"/>
              </a:lnSpc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Fabricantes	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BAC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(ahora BAE Systems)</a:t>
            </a:r>
          </a:p>
          <a:p>
            <a:pPr>
              <a:lnSpc>
                <a:spcPts val="1500"/>
              </a:lnSpc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Aérospatiale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(ahora EADS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ts val="1500"/>
              </a:lnSpc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ts val="1500"/>
              </a:lnSpc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Primer vuelo	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2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marzo de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1969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ts val="1500"/>
              </a:lnSpc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ts val="1500"/>
              </a:lnSpc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Introducido	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21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enero de 1976</a:t>
            </a:r>
          </a:p>
          <a:p>
            <a:pPr>
              <a:lnSpc>
                <a:spcPts val="1500"/>
              </a:lnSpc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ts val="1500"/>
              </a:lnSpc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Retirado	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26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noviembre de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2003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ts val="1500"/>
              </a:lnSpc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ts val="1500"/>
              </a:lnSpc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Estado	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Retirado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servicio,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ts val="1500"/>
              </a:lnSpc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último vuelo fue el 24 de octubre de 2003</a:t>
            </a:r>
          </a:p>
          <a:p>
            <a:pPr>
              <a:lnSpc>
                <a:spcPts val="1500"/>
              </a:lnSpc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ts val="1500"/>
              </a:lnSpc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Usuarios</a:t>
            </a:r>
          </a:p>
          <a:p>
            <a:pPr>
              <a:lnSpc>
                <a:spcPts val="1500"/>
              </a:lnSpc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principales	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British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Airways</a:t>
            </a:r>
          </a:p>
          <a:p>
            <a:pPr>
              <a:lnSpc>
                <a:spcPts val="1500"/>
              </a:lnSpc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Air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France</a:t>
            </a:r>
          </a:p>
          <a:p>
            <a:pPr>
              <a:lnSpc>
                <a:spcPts val="1500"/>
              </a:lnSpc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ts val="15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construidos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20 —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incluyendo 6 aviones no comerciales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ts val="1500"/>
              </a:lnSpc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ts val="1500"/>
              </a:lnSpc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Coste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unitario           23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millones de £ (en 1977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31214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00">
        <p:fade/>
      </p:transition>
    </mc:Choice>
    <mc:Fallback xmlns="">
      <p:transition spd="slow" advTm="3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496" y="116632"/>
            <a:ext cx="396044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Aérospatiale-BAC Concorde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fué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avión supersónico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utilizado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el transporte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pasajeros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ctr"/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construido a partir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conjunto de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trabajos </a:t>
            </a: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fabricantes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British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Aircraft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Corporation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británico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Aérospatiale francés. </a:t>
            </a:r>
          </a:p>
        </p:txBody>
      </p:sp>
      <p:pic>
        <p:nvPicPr>
          <p:cNvPr id="3" name="Picture 2" descr="E:\Comprimir\maincutawa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88640"/>
            <a:ext cx="5040560" cy="3163920"/>
          </a:xfrm>
          <a:prstGeom prst="rect">
            <a:avLst/>
          </a:prstGeom>
          <a:ln w="63500" cap="rnd">
            <a:solidFill>
              <a:schemeClr val="tx2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210086" y="4462080"/>
            <a:ext cx="3933913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1969 realizó su primer vuelo, entrando en servicio en 1976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volando durante 27 años,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hasta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salida de circulación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2003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E:\Comprimir\16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497" y="3209549"/>
            <a:ext cx="5174591" cy="35318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9857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000">
        <p:fade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462151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principales destinos fueron los aeropuertos de Londres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Heathrow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Londres, Reino Unido; París-Charles de Gaulle en París, Francia;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JFK en Nueva York, el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Dulles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Washington, ambos en Estados Unidos;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así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el Aeropuerto Internacional Ministro Pistarini de Buenos Aires,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Argentina, </a:t>
            </a:r>
          </a:p>
        </p:txBody>
      </p:sp>
      <p:pic>
        <p:nvPicPr>
          <p:cNvPr id="3" name="Picture 2" descr="E:\Comprimir\concord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2109211"/>
            <a:ext cx="6192689" cy="4416133"/>
          </a:xfrm>
          <a:prstGeom prst="rect">
            <a:avLst/>
          </a:prstGeom>
          <a:noFill/>
          <a:ln w="127000" cap="sq">
            <a:gradFill flip="none" rotWithShape="1">
              <a:gsLst>
                <a:gs pos="0">
                  <a:srgbClr val="0000FF"/>
                </a:gs>
                <a:gs pos="60000">
                  <a:schemeClr val="bg1"/>
                </a:gs>
                <a:gs pos="39000">
                  <a:schemeClr val="bg1"/>
                </a:gs>
                <a:gs pos="100000">
                  <a:srgbClr val="FF0000"/>
                </a:gs>
              </a:gsLst>
              <a:path path="circle">
                <a:fillToRect t="100000" r="100000"/>
              </a:path>
              <a:tileRect l="-100000" b="-100000"/>
            </a:gradFill>
            <a:bevel/>
          </a:ln>
          <a:scene3d>
            <a:camera prst="orthographicFront">
              <a:rot lat="900000" lon="20699994" rev="0"/>
            </a:camera>
            <a:lightRig rig="threePt" dir="t"/>
          </a:scene3d>
          <a:sp3d extrusionH="190500">
            <a:bevelT w="254000" h="254000" prst="relaxedInset"/>
            <a:bevelB w="254000" h="2540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300192" y="2143884"/>
            <a:ext cx="284380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Aeropuerto Internacional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Benito Juárez"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Ciudad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México,</a:t>
            </a: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Aeropuerto Internacional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Dorado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ciudad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Bogotá, Colombia </a:t>
            </a:r>
          </a:p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el de </a:t>
            </a:r>
            <a:r>
              <a:rPr lang="es-MX" sz="20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Maiquetia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aeropuerto 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sirve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ciudad de Caracas, Venezuela.</a:t>
            </a:r>
          </a:p>
        </p:txBody>
      </p:sp>
    </p:spTree>
    <p:extLst>
      <p:ext uri="{BB962C8B-B14F-4D97-AF65-F5344CB8AC3E}">
        <p14:creationId xmlns:p14="http://schemas.microsoft.com/office/powerpoint/2010/main" val="1623775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000">
        <p:fade/>
      </p:transition>
    </mc:Choice>
    <mc:Fallback xmlns="">
      <p:transition spd="slow" advTm="3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508104" y="1005696"/>
            <a:ext cx="36004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Podía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llegar a los destinos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mitad del tiempo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que tardaba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avión comercial convencional debido a su mayor velocidad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E:\Comprimir\02375-047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515" y="44624"/>
            <a:ext cx="5376597" cy="30243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Emilio\Desktop\sst_tu144_cccp680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484" y="4049743"/>
            <a:ext cx="7256916" cy="2808257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51520" y="3212976"/>
            <a:ext cx="86409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segundo avión a reacción supersónico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usado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manera comercial, </a:t>
            </a: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siendo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solo superado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Tupolev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Tu-144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85397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:fade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971600" y="258901"/>
            <a:ext cx="72008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nombre Concorde, proviene de la unión y colaboración </a:t>
            </a:r>
          </a:p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Francia y Reino Unido en el desarrollo y fabricación del aparato.</a:t>
            </a:r>
          </a:p>
          <a:p>
            <a:pPr lvl="0" algn="ctr"/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Además, los gobiernos francés y británico </a:t>
            </a:r>
          </a:p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habían dado generosas subvenciones a British Airways y Air France para la adquisición del aparato</a:t>
            </a:r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E:\Comprimir\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9598" y="1106742"/>
            <a:ext cx="6382882" cy="419446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0" y="2132856"/>
            <a:ext cx="24117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Sólo se construyeron 20 unidades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desarrollo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fabricación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fueron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gran inversión económica para las empresas </a:t>
            </a:r>
          </a:p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BAC y Aérospatiale. </a:t>
            </a:r>
          </a:p>
        </p:txBody>
      </p:sp>
    </p:spTree>
    <p:extLst>
      <p:ext uri="{BB962C8B-B14F-4D97-AF65-F5344CB8AC3E}">
        <p14:creationId xmlns:p14="http://schemas.microsoft.com/office/powerpoint/2010/main" val="2560719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000">
        <p:fade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908720"/>
            <a:ext cx="45720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grave accidente de uno de los Concorde el 25 de julio de 2000 </a:t>
            </a: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y otros factores </a:t>
            </a: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la escasa rentabilidad, </a:t>
            </a: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precipitaron su retiro definitivo.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E:\Comprimir\1_feu-concorde-520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19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16632"/>
            <a:ext cx="4428976" cy="3153668"/>
          </a:xfrm>
          <a:prstGeom prst="ellipse">
            <a:avLst/>
          </a:prstGeom>
          <a:ln w="38100" cap="rnd">
            <a:gradFill flip="none" rotWithShape="1">
              <a:gsLst>
                <a:gs pos="0">
                  <a:srgbClr val="0000FF"/>
                </a:gs>
                <a:gs pos="50000">
                  <a:schemeClr val="bg1"/>
                </a:gs>
                <a:gs pos="100000">
                  <a:srgbClr val="FF0000"/>
                </a:gs>
              </a:gsLst>
              <a:lin ang="0" scaled="1"/>
              <a:tileRect/>
            </a:gra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292080" y="4509120"/>
            <a:ext cx="36724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último vuelo </a:t>
            </a:r>
            <a:r>
              <a:rPr lang="es-MX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fué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26 de noviembre de 2003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2" descr="E:\Comprimir\Imagen2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924944"/>
            <a:ext cx="4896544" cy="359407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90500" cap="sq" cmpd="sng">
            <a:gradFill flip="none" rotWithShape="1">
              <a:gsLst>
                <a:gs pos="0">
                  <a:srgbClr val="0000FF"/>
                </a:gs>
                <a:gs pos="50000">
                  <a:schemeClr val="bg1"/>
                </a:gs>
                <a:gs pos="100000">
                  <a:srgbClr val="FF0000"/>
                </a:gs>
              </a:gsLst>
              <a:lin ang="18900000" scaled="1"/>
              <a:tileRect/>
            </a:gra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14474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>
        <p:fade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548680"/>
            <a:ext cx="72008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Está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considerado como uno de los iconos de la aviación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E:\Comprimir\148194456_062948b0ac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8082530" cy="47525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00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3962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3568" y="1797784"/>
            <a:ext cx="777686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década de 1950, Reino Unido, Francia, Estados Unidos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Unión Soviética empezaron a considerar el desarrollo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avión comercial supersónico para el desplazamiento de pasajeros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grandes velocidades supersónicas, aunque algunos ministros de la OACI no estaban del todo de acuerdo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Users\Emilio\Desktop\l2000_7_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337" y="3455983"/>
            <a:ext cx="5520967" cy="3213378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Emilio\Desktop\sideondim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925" y="260648"/>
            <a:ext cx="7229475" cy="1495425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161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:fade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Users\Emilio\Desktop\AerospatialeBAC-Concorde-d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620688"/>
            <a:ext cx="4608513" cy="3446098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572000" y="926718"/>
            <a:ext cx="4572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empresa británica,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Bristol </a:t>
            </a:r>
            <a:r>
              <a:rPr lang="es-MX" sz="20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Aeroplane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sz="20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Company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(BAC) </a:t>
            </a:r>
          </a:p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la francesa Sud </a:t>
            </a:r>
            <a:r>
              <a:rPr lang="es-MX" sz="20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Aviation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estaban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trabajando en dos diseños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lvl="0" algn="ctr"/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Mientras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británicos desarrollaban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llamado Tipo 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223, </a:t>
            </a: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franceses trabajaban en un avión bautizado como </a:t>
            </a:r>
            <a:r>
              <a:rPr lang="es-MX" sz="20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Super-Caravelle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95536" y="1907540"/>
            <a:ext cx="79208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MX" dirty="0" smtClean="0"/>
              <a:t> </a:t>
            </a:r>
            <a:endParaRPr lang="es-MX" dirty="0"/>
          </a:p>
        </p:txBody>
      </p:sp>
      <p:sp>
        <p:nvSpPr>
          <p:cNvPr id="5" name="4 Rectángulo"/>
          <p:cNvSpPr/>
          <p:nvPr/>
        </p:nvSpPr>
        <p:spPr>
          <a:xfrm>
            <a:off x="251520" y="4370328"/>
            <a:ext cx="86409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Ambos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proyectos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estaban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siendo financiados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gran parte por los gobiernos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 respectivos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países.</a:t>
            </a:r>
          </a:p>
          <a:p>
            <a:pPr algn="ctr"/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británicos trabajaban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desarrollo de un avión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largo alcance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capacidad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unas 100 personas,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mientras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los franceses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tenían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intención de construir un avión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medio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alcance.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0739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000">
        <p:fade/>
      </p:transition>
    </mc:Choice>
    <mc:Fallback xmlns="">
      <p:transition spd="slow" advTm="3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milio\Desktop\Imagen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211" y="260648"/>
            <a:ext cx="3836261" cy="309634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35496" y="836712"/>
            <a:ext cx="489654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diseños estuvieron listos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principios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1960,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costo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construcción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 grande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gobierno británico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exigió 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BAC que buscase ayuda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construcción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financiación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proyecto.</a:t>
            </a:r>
          </a:p>
        </p:txBody>
      </p:sp>
      <p:pic>
        <p:nvPicPr>
          <p:cNvPr id="4" name="Picture 3" descr="E:\Comprimir\concorde_0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59" y="2852936"/>
            <a:ext cx="4998613" cy="37444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182557" y="5157192"/>
            <a:ext cx="392594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Sólo Francia mostró un interés real. </a:t>
            </a:r>
          </a:p>
        </p:txBody>
      </p:sp>
    </p:spTree>
    <p:extLst>
      <p:ext uri="{BB962C8B-B14F-4D97-AF65-F5344CB8AC3E}">
        <p14:creationId xmlns:p14="http://schemas.microsoft.com/office/powerpoint/2010/main" val="264453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>
        <p:fade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404664"/>
            <a:ext cx="72008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proyecto se negoció entre Francia y Gran Bretaña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se tratara de un tratado internacional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lugar de un acuerdo comercial—,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incluyendo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incluso cláusulas que penalizaban severamente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abandono de alguna de las partes implicadas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E:\Comprimir\300px-British_Airways_Concorde_G-BOAC_03 10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897" y="2420888"/>
            <a:ext cx="5363607" cy="3997760"/>
          </a:xfrm>
          <a:prstGeom prst="rect">
            <a:avLst/>
          </a:prstGeom>
          <a:noFill/>
          <a:ln w="190500">
            <a:solidFill>
              <a:srgbClr val="FF0000"/>
            </a:solidFill>
          </a:ln>
          <a:scene3d>
            <a:camera prst="isometricOffAxis1Right"/>
            <a:lightRig rig="threePt" dir="t"/>
          </a:scene3d>
          <a:sp3d extrusionH="190500">
            <a:bevelT w="254000" h="254000" prst="artDeco"/>
            <a:bevelB w="254000" h="2540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 rot="20695427">
            <a:off x="0" y="4161274"/>
            <a:ext cx="37799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"proyecto" de tratado se firmó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 de noviembre de 1962. </a:t>
            </a:r>
          </a:p>
        </p:txBody>
      </p:sp>
    </p:spTree>
    <p:extLst>
      <p:ext uri="{BB962C8B-B14F-4D97-AF65-F5344CB8AC3E}">
        <p14:creationId xmlns:p14="http://schemas.microsoft.com/office/powerpoint/2010/main" val="452017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00">
        <p:fade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 rot="157041">
            <a:off x="827584" y="4605608"/>
            <a:ext cx="741682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ese momento, las empresas Aérospatiale y BAC se unieron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iniciar la construcción conjunto del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Concorde.</a:t>
            </a:r>
          </a:p>
          <a:p>
            <a:pPr algn="ctr"/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embargo, los clientes potenciales no mostraron interés alguno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adquisición de la versión de corto alcance, la cual se abandonó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E:\Comprimir\Concord3 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7690317" cy="3837582"/>
          </a:xfrm>
          <a:prstGeom prst="rect">
            <a:avLst/>
          </a:prstGeom>
          <a:noFill/>
          <a:ln w="63500" cap="rnd">
            <a:solidFill>
              <a:srgbClr val="0000FF"/>
            </a:solidFill>
            <a:bevel/>
          </a:ln>
          <a:scene3d>
            <a:camera prst="perspectiveLeft"/>
            <a:lightRig rig="threePt" dir="t"/>
          </a:scene3d>
          <a:sp3d extrusionH="190500">
            <a:bevelT w="254000" h="254000" prst="riblet"/>
            <a:bevelB w="254000" h="2540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436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>
        <p:fade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3635896" y="6381328"/>
            <a:ext cx="4536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err="1" smtClean="0">
                <a:solidFill>
                  <a:srgbClr val="FFFF00"/>
                </a:solidFill>
              </a:rPr>
              <a:t>Click</a:t>
            </a:r>
            <a:r>
              <a:rPr lang="es-MX" sz="2000" b="1" dirty="0" smtClean="0">
                <a:solidFill>
                  <a:srgbClr val="FFFF00"/>
                </a:solidFill>
              </a:rPr>
              <a:t> en el                        para ir al menú</a:t>
            </a:r>
          </a:p>
        </p:txBody>
      </p:sp>
      <p:sp>
        <p:nvSpPr>
          <p:cNvPr id="2" name="1 Rectángulo"/>
          <p:cNvSpPr/>
          <p:nvPr/>
        </p:nvSpPr>
        <p:spPr>
          <a:xfrm>
            <a:off x="35496" y="404664"/>
            <a:ext cx="388843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versión de larga distancia,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consorcio dio órdenes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producción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 unidades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Am, BOAC y Air France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fueron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clientes de lanzamiento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seis pedidos cada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uno.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 descr="C:\Users\Emilio\Desktop\thCAI8CJO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7" y="188640"/>
            <a:ext cx="5400599" cy="3024335"/>
          </a:xfrm>
          <a:prstGeom prst="rect">
            <a:avLst/>
          </a:prstGeom>
          <a:noFill/>
          <a:scene3d>
            <a:camera prst="perspectiveRight"/>
            <a:lightRig rig="threePt" dir="t"/>
          </a:scene3d>
          <a:sp3d extrusionH="190500">
            <a:bevelT w="254000" h="254000" prst="artDeco"/>
            <a:bevelB w="254000" h="2540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Emilio\Desktop\concorde_16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-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212976"/>
            <a:ext cx="3875773" cy="3078628"/>
          </a:xfrm>
          <a:prstGeom prst="rect">
            <a:avLst/>
          </a:prstGeom>
          <a:noFill/>
          <a:ln w="63500">
            <a:gradFill flip="none" rotWithShape="1">
              <a:gsLst>
                <a:gs pos="0">
                  <a:srgbClr val="0000FF"/>
                </a:gs>
                <a:gs pos="50000">
                  <a:schemeClr val="bg1"/>
                </a:gs>
                <a:gs pos="100000">
                  <a:srgbClr val="FF0000"/>
                </a:gs>
              </a:gsLst>
              <a:lin ang="13500000" scaled="1"/>
              <a:tileRect/>
            </a:gradFill>
          </a:ln>
          <a:scene3d>
            <a:camera prst="perspectiveAbove"/>
            <a:lightRig rig="threePt" dir="t"/>
          </a:scene3d>
          <a:sp3d extrusionH="317500">
            <a:bevelT w="254000" h="254000" prst="softRound"/>
            <a:bevelB w="254000" h="2540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4067944" y="3356992"/>
            <a:ext cx="514806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aerolíneas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Panair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do Brasil,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Continental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Airlines,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Japan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Airlines, Lufthansa, American Airlines, </a:t>
            </a:r>
            <a:r>
              <a:rPr lang="es-MX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United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Airlines, Air India,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Canadá,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Braniff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 </a:t>
            </a:r>
            <a:r>
              <a:rPr lang="es-MX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Singapore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Airlines, Irán Air,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Olympic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Airways,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Qantas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CCAA,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Middle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East Airlines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TWA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también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expresaron interés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adquisición del aparato.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5220072" y="5857448"/>
            <a:ext cx="35036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solidFill>
                  <a:srgbClr val="FFFF00"/>
                </a:solidFill>
              </a:rPr>
              <a:t>Pausa 1                Para continuar</a:t>
            </a:r>
          </a:p>
        </p:txBody>
      </p:sp>
      <p:pic>
        <p:nvPicPr>
          <p:cNvPr id="17" name="Picture 2" descr="E:\Imagenes\GIF'S\Versiones-Del-Concorde-63013.gif">
            <a:hlinkClick r:id="rId5" action="ppaction://hlinksldjump"/>
          </p:cNvPr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6237312"/>
            <a:ext cx="1323387" cy="669256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M:\()  Musica\[]  Musica gifs\raton4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5661248"/>
            <a:ext cx="1080120" cy="688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3617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7" presetClass="emph" presetSubtype="0" repeatCount="indefinite" fill="remove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5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16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7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7" presetClass="emph" presetSubtype="0" repeatCount="indefinite" fill="remove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8" grpId="0"/>
      <p:bldP spid="8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5940152" y="6165304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solidFill>
                  <a:srgbClr val="FFFF00"/>
                </a:solidFill>
              </a:rPr>
              <a:t>De la pausa 1</a:t>
            </a:r>
          </a:p>
        </p:txBody>
      </p:sp>
      <p:sp>
        <p:nvSpPr>
          <p:cNvPr id="2" name="1 Rectángulo"/>
          <p:cNvSpPr/>
          <p:nvPr/>
        </p:nvSpPr>
        <p:spPr>
          <a:xfrm>
            <a:off x="35496" y="404664"/>
            <a:ext cx="388843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versión de larga distancia,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consorcio dio órdenes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producción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 unidades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Am, BOAC y Air France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fueron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clientes de lanzamiento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seis pedidos cada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uno.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 descr="C:\Users\Emilio\Desktop\thCAI8CJO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7" y="188640"/>
            <a:ext cx="5400599" cy="3024335"/>
          </a:xfrm>
          <a:prstGeom prst="rect">
            <a:avLst/>
          </a:prstGeom>
          <a:noFill/>
          <a:scene3d>
            <a:camera prst="perspectiveRight"/>
            <a:lightRig rig="threePt" dir="t"/>
          </a:scene3d>
          <a:sp3d extrusionH="190500">
            <a:bevelT w="254000" h="254000" prst="artDeco"/>
            <a:bevelB w="254000" h="2540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Emilio\Desktop\concorde_16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-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212976"/>
            <a:ext cx="3875773" cy="3078628"/>
          </a:xfrm>
          <a:prstGeom prst="rect">
            <a:avLst/>
          </a:prstGeom>
          <a:noFill/>
          <a:ln w="63500">
            <a:gradFill flip="none" rotWithShape="1">
              <a:gsLst>
                <a:gs pos="0">
                  <a:srgbClr val="0000FF"/>
                </a:gs>
                <a:gs pos="50000">
                  <a:schemeClr val="bg1"/>
                </a:gs>
                <a:gs pos="100000">
                  <a:srgbClr val="FF0000"/>
                </a:gs>
              </a:gsLst>
              <a:lin ang="13500000" scaled="1"/>
              <a:tileRect/>
            </a:gradFill>
          </a:ln>
          <a:scene3d>
            <a:camera prst="perspectiveAbove"/>
            <a:lightRig rig="threePt" dir="t"/>
          </a:scene3d>
          <a:sp3d extrusionH="317500">
            <a:bevelT w="254000" h="254000" prst="softRound"/>
            <a:bevelB w="254000" h="2540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4067944" y="3356992"/>
            <a:ext cx="514806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aerolíneas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Panair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do Brasil,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Continental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Airlines,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Japan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Airlines, Lufthansa, American Airlines, </a:t>
            </a:r>
            <a:r>
              <a:rPr lang="es-MX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United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Airlines, Air India,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Canadá,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Braniff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 </a:t>
            </a:r>
            <a:r>
              <a:rPr lang="es-MX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Singapore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Airlines, Irán Air,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Olympic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Airways,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Qantas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CCAA,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Middle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East Airlines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TWA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también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expresaron interés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adquisición del aparato.</a:t>
            </a:r>
          </a:p>
        </p:txBody>
      </p:sp>
      <p:sp>
        <p:nvSpPr>
          <p:cNvPr id="13" name="12 CuadroTexto"/>
          <p:cNvSpPr txBox="1"/>
          <p:nvPr/>
        </p:nvSpPr>
        <p:spPr>
          <a:xfrm>
            <a:off x="9396536" y="6165884"/>
            <a:ext cx="68640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800" dirty="0" smtClean="0"/>
              <a:t>00:  06’  10’’</a:t>
            </a:r>
            <a:endParaRPr lang="es-MX" sz="800" dirty="0"/>
          </a:p>
        </p:txBody>
      </p:sp>
    </p:spTree>
    <p:extLst>
      <p:ext uri="{BB962C8B-B14F-4D97-AF65-F5344CB8AC3E}">
        <p14:creationId xmlns:p14="http://schemas.microsoft.com/office/powerpoint/2010/main" val="1573028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00">
        <p:fade/>
        <p:sndAc>
          <p:stSnd>
            <p:snd r:embed="rId2" name="Ema - Mix 1 .wav"/>
          </p:stSnd>
        </p:sndAc>
      </p:transition>
    </mc:Choice>
    <mc:Fallback xmlns="">
      <p:transition spd="slow" advTm="38000">
        <p:fade/>
        <p:sndAc>
          <p:stSnd>
            <p:snd r:embed="rId6" name="Ema - Mix 1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mph" presetSubtype="0" repeatCount="indefinite" fill="remove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9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10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1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260648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Tupolev</a:t>
            </a:r>
            <a:r>
              <a:rPr lang="es-MX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Tu-144 (en ruso: Ту-144, designación OTAN: </a:t>
            </a:r>
            <a:r>
              <a:rPr lang="es-MX" sz="20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Charger</a:t>
            </a:r>
            <a:r>
              <a:rPr lang="es-MX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1 ) </a:t>
            </a:r>
          </a:p>
          <a:p>
            <a:pPr algn="ctr"/>
            <a:r>
              <a:rPr lang="es-MX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el primer avión supersónico de pasajeros construido </a:t>
            </a:r>
          </a:p>
          <a:p>
            <a:pPr algn="ctr"/>
            <a:r>
              <a:rPr lang="es-MX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forma independiente por la Unión Soviética, </a:t>
            </a:r>
          </a:p>
          <a:p>
            <a:pPr algn="ctr"/>
            <a:r>
              <a:rPr lang="es-MX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el fabricante de aviones </a:t>
            </a:r>
            <a:r>
              <a:rPr lang="es-MX" sz="20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Túpolev</a:t>
            </a:r>
            <a:r>
              <a:rPr lang="es-MX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565171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0">
        <p:fade/>
        <p:sndAc>
          <p:stSnd>
            <p:snd r:embed="rId2" name="Ema - Concorde 310' 1 .wav"/>
          </p:stSnd>
        </p:sndAc>
      </p:transition>
    </mc:Choice>
    <mc:Fallback xmlns="">
      <p:transition spd="slow" advTm="20000">
        <p:fade/>
        <p:sndAc>
          <p:stSnd>
            <p:snd r:embed="rId4" name="Ema - Concorde 310' 1 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-36512" y="-27384"/>
            <a:ext cx="918051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primer vuelo de un prototipo de pruebas del Tu-144,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llevó a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cabo</a:t>
            </a: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31 de diciembre de 1968 cerca de Moscú, </a:t>
            </a:r>
          </a:p>
          <a:p>
            <a:pPr algn="ctr"/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 meses antes que el primer vuelo del Concorde de Francia y Reino Unido, </a:t>
            </a:r>
          </a:p>
          <a:p>
            <a:pPr algn="ctr"/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estaba siendo construido en forma paralela y al que superaba en tamaño,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peso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velocidad y capacidad, </a:t>
            </a:r>
          </a:p>
        </p:txBody>
      </p:sp>
    </p:spTree>
    <p:extLst>
      <p:ext uri="{BB962C8B-B14F-4D97-AF65-F5344CB8AC3E}">
        <p14:creationId xmlns:p14="http://schemas.microsoft.com/office/powerpoint/2010/main" val="796793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5000">
        <p:fade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251520" y="5589240"/>
            <a:ext cx="86409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no en autonomía y alcance, </a:t>
            </a:r>
            <a:r>
              <a:rPr lang="es-MX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</a:t>
            </a:r>
            <a:r>
              <a:rPr lang="es-MX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primeros diseños, </a:t>
            </a:r>
            <a:endParaRPr lang="es-MX" sz="2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consumían </a:t>
            </a:r>
            <a:r>
              <a:rPr lang="es-MX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mucho combustible </a:t>
            </a:r>
            <a:r>
              <a:rPr lang="es-MX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vuelo supersónico.</a:t>
            </a:r>
          </a:p>
        </p:txBody>
      </p:sp>
      <p:pic>
        <p:nvPicPr>
          <p:cNvPr id="8194" name="Picture 2" descr="C:\Users\Emilio\Desktop\000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644" y="620688"/>
            <a:ext cx="6168684" cy="4626513"/>
          </a:xfrm>
          <a:prstGeom prst="rect">
            <a:avLst/>
          </a:prstGeom>
          <a:noFill/>
          <a:ln w="127000" cap="rnd">
            <a:solidFill>
              <a:schemeClr val="tx2">
                <a:lumMod val="75000"/>
              </a:schemeClr>
            </a:solidFill>
            <a:bevel/>
          </a:ln>
          <a:scene3d>
            <a:camera prst="isometricOffAxis2Left"/>
            <a:lightRig rig="threePt" dir="t"/>
          </a:scene3d>
          <a:sp3d extrusionH="190500">
            <a:bevelT w="254000" h="254000" prst="relaxedInse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5331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fad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88032" y="332656"/>
            <a:ext cx="85324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Tu-144 superó por primera vez la barrera del sonido, el 5 de junio de 1969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15 de julio de 1969, se convirtió en el primer transporte comercial,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excedió la velocidad de Mach 2.</a:t>
            </a:r>
          </a:p>
        </p:txBody>
      </p:sp>
    </p:spTree>
    <p:extLst>
      <p:ext uri="{BB962C8B-B14F-4D97-AF65-F5344CB8AC3E}">
        <p14:creationId xmlns:p14="http://schemas.microsoft.com/office/powerpoint/2010/main" val="2947647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7000">
        <p:fade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922449"/>
            <a:ext cx="7200800" cy="49032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lnSpc>
                <a:spcPts val="2400"/>
              </a:lnSpc>
            </a:pPr>
            <a:r>
              <a:rPr lang="es-MX" sz="5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anose="04020705040A02060702" pitchFamily="82" charset="0"/>
              </a:rPr>
              <a:t>Denominación</a:t>
            </a:r>
            <a:endParaRPr lang="es-MX" sz="54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" name="Picture 2" descr="E:\Comprimir\2059489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30237"/>
            <a:ext cx="7909799" cy="5279084"/>
          </a:xfrm>
          <a:prstGeom prst="rect">
            <a:avLst/>
          </a:prstGeom>
          <a:noFill/>
          <a:ln w="127000" cap="rnd">
            <a:solidFill>
              <a:srgbClr val="009900"/>
            </a:solidFill>
            <a:bevel/>
          </a:ln>
          <a:scene3d>
            <a:camera prst="perspectiveRelaxedModerately"/>
            <a:lightRig rig="threePt" dir="t"/>
          </a:scene3d>
          <a:sp3d extrusionH="190500">
            <a:bevelT w="254000" h="254000" prst="artDeco"/>
            <a:bevelB w="254000" h="2540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8449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36512" y="548680"/>
            <a:ext cx="36004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nombre que se le dio al avión, "Concorde",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reflejo del tratado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firmado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entre los gobiernos británico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francés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5004048" y="548680"/>
            <a:ext cx="417646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las empresas francesa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>
              <a:lnSpc>
                <a:spcPts val="2400"/>
              </a:lnSpc>
            </a:pP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Aérospatiale </a:t>
            </a: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>
              <a:lnSpc>
                <a:spcPts val="2400"/>
              </a:lnSpc>
            </a:pP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británica, </a:t>
            </a:r>
          </a:p>
          <a:p>
            <a:pPr lvl="0" algn="ctr">
              <a:lnSpc>
                <a:spcPts val="2400"/>
              </a:lnSpc>
            </a:pP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British </a:t>
            </a:r>
            <a:r>
              <a:rPr lang="es-MX" sz="20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Aircraft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sz="20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Corporation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>
              <a:lnSpc>
                <a:spcPts val="2400"/>
              </a:lnSpc>
            </a:pP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respectivamente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88760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7000">
        <p:fade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Comprimir\sello-concord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60649"/>
            <a:ext cx="3456384" cy="3168352"/>
          </a:xfrm>
          <a:prstGeom prst="rect">
            <a:avLst/>
          </a:prstGeom>
          <a:noFill/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perspectiveLeft"/>
            <a:lightRig rig="threePt" dir="t"/>
          </a:scene3d>
          <a:sp3d extrusionH="190500">
            <a:bevelT w="254000" h="82550" prst="softRound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5496" y="1268760"/>
            <a:ext cx="57606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palabra significa concordia;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francés se escribe "Concorde"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inglés "Concord",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significando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empleándose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manera similar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ambos idiomas.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572000" y="4365104"/>
            <a:ext cx="453650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Reino Unido,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antes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su nombramiento definitivo, </a:t>
            </a:r>
          </a:p>
          <a:p>
            <a:pPr algn="ctr">
              <a:lnSpc>
                <a:spcPts val="2400"/>
              </a:lnSpc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creó una gran polémica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distintas opiniones </a:t>
            </a:r>
          </a:p>
          <a:p>
            <a:pPr algn="ctr">
              <a:lnSpc>
                <a:spcPts val="2400"/>
              </a:lnSpc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sobre como debía nombrarse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aeronave.</a:t>
            </a:r>
          </a:p>
        </p:txBody>
      </p:sp>
      <p:pic>
        <p:nvPicPr>
          <p:cNvPr id="5" name="Picture 2" descr="E:\Comprimir\Imagen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234139"/>
            <a:ext cx="4392488" cy="32191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6314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1000">
        <p:fade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/>
      </p:par>
    </p:tnLst>
  </p:timing>
  <p:extLst mod="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82647" y="685145"/>
            <a:ext cx="718975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Finalmente, fue de uso común en Reino Unido nombrar al avión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"Concord", pero sin poner artículo de ningún tipo delante.</a:t>
            </a:r>
          </a:p>
        </p:txBody>
      </p:sp>
      <p:pic>
        <p:nvPicPr>
          <p:cNvPr id="3" name="Picture 2" descr="E:\Comprimir\KSFO-to-KDFW-with-concord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647" y="2073765"/>
            <a:ext cx="7189753" cy="38035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4243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000">
        <p:fad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552162"/>
            <a:ext cx="7200800" cy="5078313"/>
          </a:xfrm>
          <a:prstGeom prst="rect">
            <a:avLst/>
          </a:prstGeom>
        </p:spPr>
        <p:txBody>
          <a:bodyPr wrap="squar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MX" sz="36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Concorde G-BOAC </a:t>
            </a:r>
          </a:p>
          <a:p>
            <a:pPr algn="ctr"/>
            <a:r>
              <a:rPr lang="es-MX" sz="36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 </a:t>
            </a:r>
            <a:r>
              <a:rPr lang="es-MX" sz="36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British </a:t>
            </a:r>
            <a:r>
              <a:rPr lang="es-MX" sz="36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Airways</a:t>
            </a:r>
          </a:p>
          <a:p>
            <a:pPr algn="ctr"/>
            <a:endParaRPr lang="es-MX" sz="3600" b="1" dirty="0" smtClean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es-MX" sz="36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es-MX" sz="3600" b="1" dirty="0" smtClean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es-MX" sz="36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es-MX" sz="3600" b="1" dirty="0" smtClean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es-MX" sz="36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36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Pruebas y primer </a:t>
            </a:r>
            <a:r>
              <a:rPr lang="es-MX" sz="36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vuelo</a:t>
            </a:r>
            <a:endParaRPr lang="es-MX" sz="36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39676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fad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496" y="548680"/>
            <a:ext cx="417646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febrero de 1965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empezó la construcción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 prototipos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Concorde 001 fue construido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Aérospatiale en Toulouse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002 por BAC en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Filton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Bristol.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E:\Comprimir\Imagen18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6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35745"/>
            <a:ext cx="4631600" cy="3149239"/>
          </a:xfrm>
          <a:prstGeom prst="rect">
            <a:avLst/>
          </a:prstGeom>
          <a:ln w="127000" cap="rnd">
            <a:gradFill flip="none" rotWithShape="1">
              <a:gsLst>
                <a:gs pos="0">
                  <a:srgbClr val="0000FF"/>
                </a:gs>
                <a:gs pos="60000">
                  <a:schemeClr val="bg1"/>
                </a:gs>
                <a:gs pos="40000">
                  <a:schemeClr val="bg1"/>
                </a:gs>
                <a:gs pos="100000">
                  <a:srgbClr val="FF0000"/>
                </a:gs>
              </a:gsLst>
              <a:lin ang="0" scaled="1"/>
              <a:tileRect/>
            </a:gra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572000" y="4481825"/>
            <a:ext cx="453650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Concorde 001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hizo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primer vuelo de prueba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de marzo de 1969,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Toulouse,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siendo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pilotado por André </a:t>
            </a:r>
            <a:r>
              <a:rPr lang="es-MX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Turcat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E:\Comprimir\Concorde_planview_arp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831" y="3610984"/>
            <a:ext cx="4382201" cy="3346408"/>
          </a:xfrm>
          <a:prstGeom prst="rect">
            <a:avLst/>
          </a:prstGeom>
          <a:noFill/>
          <a:ln w="127000" cmpd="sng">
            <a:solidFill>
              <a:schemeClr val="accent2">
                <a:lumMod val="40000"/>
                <a:lumOff val="60000"/>
              </a:schemeClr>
            </a:solidFill>
          </a:ln>
          <a:scene3d>
            <a:camera prst="perspectiveBelow"/>
            <a:lightRig rig="threePt" dir="t"/>
          </a:scene3d>
          <a:sp3d extrusionH="190500">
            <a:bevelT w="254000" h="254000" prst="relaxedInset"/>
            <a:bevelB w="254000" h="2540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641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4000">
        <p:fade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Comprimir\fbtsd_reti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548680"/>
            <a:ext cx="6120680" cy="2304256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scene3d>
            <a:camera prst="perspectiveContrastingLeftFacing"/>
            <a:lightRig rig="threePt" dir="t"/>
          </a:scene3d>
          <a:sp3d>
            <a:bevelT w="254000" h="254000" prst="slope"/>
            <a:bevelB w="254000" h="2540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0" y="1405225"/>
            <a:ext cx="409034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1 de octubre de ese mismo año, </a:t>
            </a:r>
          </a:p>
          <a:p>
            <a:pPr lvl="0" algn="ctr">
              <a:lnSpc>
                <a:spcPts val="2400"/>
              </a:lnSpc>
            </a:pP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Concorde superó por primera vez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>
              <a:lnSpc>
                <a:spcPts val="2400"/>
              </a:lnSpc>
            </a:pP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velocidad del sonido.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724128" y="4437112"/>
            <a:ext cx="338437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Gran Bretaña,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Concorde 002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realizó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primer vuelo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 de abril de 1969,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pilotado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Brian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Trubshaw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pic>
        <p:nvPicPr>
          <p:cNvPr id="5" name="Picture 2" descr="E:\Comprimir\concord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043" y="2852936"/>
            <a:ext cx="5581093" cy="371840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886115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8000">
        <p:fade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  <p:extLst mod="1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Comprimir\Concorde-AFR-BA-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122" y="116633"/>
            <a:ext cx="6025070" cy="3240360"/>
          </a:xfrm>
          <a:prstGeom prst="rect">
            <a:avLst/>
          </a:prstGeom>
          <a:noFill/>
          <a:ln w="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132574" y="769928"/>
            <a:ext cx="297593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Ambos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prototipos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fueron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presentados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público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7 y el 8 de junio de 1969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París Air Show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E:\Comprimir\concorde_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475085"/>
            <a:ext cx="4536505" cy="32662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-11875" y="4869160"/>
            <a:ext cx="44398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Causando  la </a:t>
            </a:r>
            <a:r>
              <a:rPr lang="es-MX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admiracion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del publico </a:t>
            </a: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general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2034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000">
        <p:fad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:\Paracaidas\G-BOA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-315416"/>
            <a:ext cx="5544616" cy="36359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0" y="476672"/>
            <a:ext cx="377991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Entre </a:t>
            </a:r>
            <a:r>
              <a:rPr lang="es-MX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1970 y 1971, </a:t>
            </a:r>
            <a:endParaRPr lang="es-MX" sz="20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mientras </a:t>
            </a:r>
            <a:r>
              <a:rPr lang="es-MX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desarrollo avanzaba, </a:t>
            </a:r>
            <a:endParaRPr lang="es-MX" sz="20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</a:t>
            </a:r>
            <a:r>
              <a:rPr lang="es-MX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empezaron a hacer demostraciones </a:t>
            </a:r>
            <a:endParaRPr lang="es-MX" sz="20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</a:t>
            </a:r>
            <a:r>
              <a:rPr lang="es-MX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dos prototipos </a:t>
            </a:r>
            <a:endParaRPr lang="es-MX" sz="20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</a:t>
            </a:r>
            <a:r>
              <a:rPr lang="es-MX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captar </a:t>
            </a:r>
            <a:endParaRPr lang="es-MX" sz="20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posibles compradores.</a:t>
            </a:r>
            <a:endParaRPr lang="es-MX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 descr="E:\Comprimir\Concorde_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3159383"/>
            <a:ext cx="4824537" cy="36093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004048" y="4608489"/>
            <a:ext cx="4139952" cy="1052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de septiembre de 1971 </a:t>
            </a:r>
            <a:endParaRPr lang="es-MX" sz="2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Concorde 001, </a:t>
            </a:r>
            <a:r>
              <a:rPr lang="es-MX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realizó </a:t>
            </a:r>
          </a:p>
          <a:p>
            <a:pPr algn="ctr">
              <a:lnSpc>
                <a:spcPts val="2400"/>
              </a:lnSpc>
            </a:pPr>
            <a:r>
              <a:rPr lang="es-MX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</a:t>
            </a:r>
            <a:r>
              <a:rPr lang="es-MX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primer vuelo trasatlántico, </a:t>
            </a:r>
          </a:p>
        </p:txBody>
      </p:sp>
    </p:spTree>
    <p:extLst>
      <p:ext uri="{BB962C8B-B14F-4D97-AF65-F5344CB8AC3E}">
        <p14:creationId xmlns:p14="http://schemas.microsoft.com/office/powerpoint/2010/main" val="3479035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0">
        <p:fade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940658"/>
            <a:ext cx="86409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hazaña repetida por el Concorde 002, el 2 de junio de 1972.</a:t>
            </a:r>
          </a:p>
        </p:txBody>
      </p:sp>
    </p:spTree>
    <p:extLst>
      <p:ext uri="{BB962C8B-B14F-4D97-AF65-F5344CB8AC3E}">
        <p14:creationId xmlns:p14="http://schemas.microsoft.com/office/powerpoint/2010/main" val="787190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  <p:extLst mod="1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Comprimir\Concorde_4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16632"/>
            <a:ext cx="4680520" cy="32259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496" y="1333217"/>
            <a:ext cx="43204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1973, el Concorde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>
              <a:lnSpc>
                <a:spcPts val="2400"/>
              </a:lnSpc>
            </a:pP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concretamente el prototipo 002— </a:t>
            </a:r>
          </a:p>
          <a:p>
            <a:pPr lvl="0" algn="ctr">
              <a:lnSpc>
                <a:spcPts val="2400"/>
              </a:lnSpc>
            </a:pP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hizo su primera visita a Estados Unidos, </a:t>
            </a:r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572000" y="4521314"/>
            <a:ext cx="45365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aterrizando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nuevo aeropuerto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Dallas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conmemorar su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apertura.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E:\Comprimir\A1CA20F2B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-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419" y="3342591"/>
            <a:ext cx="5204677" cy="325476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7446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6000">
        <p:fade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  <p:extLst mod="1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355976" y="678175"/>
            <a:ext cx="468052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Todas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estas demostraciones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espectáculos ofrecidos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llevaron 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en 1972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pedidos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sobrepasaran las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70 unidades,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combinación de factores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llevó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la cancelación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mayoría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encargos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E:\Comprimir\thCARLEKG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94674"/>
            <a:ext cx="3816424" cy="286231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Comprimir\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996952"/>
            <a:ext cx="4464496" cy="3416153"/>
          </a:xfrm>
          <a:prstGeom prst="rect">
            <a:avLst/>
          </a:prstGeom>
          <a:ln w="127000" cap="sq">
            <a:gradFill flip="none" rotWithShape="1">
              <a:gsLst>
                <a:gs pos="0">
                  <a:srgbClr val="D6B19C"/>
                </a:gs>
                <a:gs pos="30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2700000" scaled="1"/>
              <a:tileRect/>
            </a:gra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scene3d>
            <a:camera prst="orthographicFront">
              <a:rot lat="21299999" lon="20399986" rev="0"/>
            </a:camera>
            <a:lightRig rig="threePt" dir="t"/>
          </a:scene3d>
          <a:sp3d extrusionH="635000">
            <a:bevelT w="190500" h="127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35496" y="4154304"/>
            <a:ext cx="43204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crisis petrolera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1973,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dificultades financieras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compañías,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problemas medioambientales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el ruido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despegar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 altos niveles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polución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5215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7000">
        <p:fade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/>
      </p:par>
    </p:tnLst>
  </p:timing>
  <p:extLst mod="1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roducción 2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9512" y="-156195"/>
            <a:ext cx="4788531" cy="35851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 fov="2700000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2050" name="Picture 2" descr="E:\Comprimir\1291635366072concorde-detd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-156195"/>
            <a:ext cx="4788531" cy="35851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980044" y="980728"/>
            <a:ext cx="412845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accidente de un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Tupolev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Tu-144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Salón Aeronáutico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Bourget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(París)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había puesto seriamente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duda la viabilidad comercial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aviones supersónicos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8892480" y="666936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 </a:t>
            </a:r>
            <a:endParaRPr lang="es-MX" dirty="0"/>
          </a:p>
        </p:txBody>
      </p:sp>
      <p:sp>
        <p:nvSpPr>
          <p:cNvPr id="3" name="2 CuadroTexto"/>
          <p:cNvSpPr txBox="1"/>
          <p:nvPr/>
        </p:nvSpPr>
        <p:spPr>
          <a:xfrm>
            <a:off x="9252520" y="44624"/>
            <a:ext cx="49564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800" dirty="0" smtClean="0"/>
              <a:t>2:26:00</a:t>
            </a:r>
            <a:endParaRPr lang="es-MX" sz="800" dirty="0"/>
          </a:p>
        </p:txBody>
      </p:sp>
      <p:sp>
        <p:nvSpPr>
          <p:cNvPr id="11" name="10 Rectángulo"/>
          <p:cNvSpPr/>
          <p:nvPr/>
        </p:nvSpPr>
        <p:spPr>
          <a:xfrm>
            <a:off x="107504" y="3735030"/>
            <a:ext cx="561662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1976 sólo cuatro países se mantenían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posibles compradores: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Francia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China, Gran Bretaña e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Irán.</a:t>
            </a:r>
          </a:p>
          <a:p>
            <a:pPr algn="ctr">
              <a:lnSpc>
                <a:spcPts val="2400"/>
              </a:lnSpc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Finalmente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sólo Air France y British Airways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hicieron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pedidos, recibiendo grandes subvenciones de sus gobiernos para "animar"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compra de más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unidades.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2" descr="E:\Comprimir\1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948942"/>
            <a:ext cx="3384376" cy="307234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16 CuadroTexto"/>
          <p:cNvSpPr txBox="1"/>
          <p:nvPr/>
        </p:nvSpPr>
        <p:spPr>
          <a:xfrm>
            <a:off x="3347864" y="6410654"/>
            <a:ext cx="4608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err="1" smtClean="0">
                <a:solidFill>
                  <a:srgbClr val="FFFF00"/>
                </a:solidFill>
              </a:rPr>
              <a:t>Click</a:t>
            </a:r>
            <a:r>
              <a:rPr lang="es-MX" sz="2000" b="1" dirty="0" smtClean="0">
                <a:solidFill>
                  <a:srgbClr val="FFFF00"/>
                </a:solidFill>
              </a:rPr>
              <a:t> en el                            para ir al menú</a:t>
            </a:r>
          </a:p>
        </p:txBody>
      </p:sp>
      <p:sp>
        <p:nvSpPr>
          <p:cNvPr id="19" name="18 CuadroTexto"/>
          <p:cNvSpPr txBox="1"/>
          <p:nvPr/>
        </p:nvSpPr>
        <p:spPr>
          <a:xfrm>
            <a:off x="5220072" y="5949280"/>
            <a:ext cx="35036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solidFill>
                  <a:srgbClr val="FFFF00"/>
                </a:solidFill>
              </a:rPr>
              <a:t>Pausa 2                Para continuar</a:t>
            </a:r>
          </a:p>
        </p:txBody>
      </p:sp>
      <p:pic>
        <p:nvPicPr>
          <p:cNvPr id="20" name="Picture 3" descr="M:\()  Musica\[]  Musica gifs\raton4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5813630"/>
            <a:ext cx="1080120" cy="688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E:\Imagenes\GIF'S\Versiones-Del-Concorde-63013.gif">
            <a:hlinkClick r:id="rId8" action="ppaction://hlinksldjump"/>
          </p:cNvPr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6237312"/>
            <a:ext cx="1323387" cy="669256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5914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939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59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5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5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7" presetClass="emph" presetSubtype="0" repeatCount="indefinite" fill="remove" grpId="1" nodeType="withEffect">
                                  <p:stCondLst>
                                    <p:cond delay="5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7" presetClass="emph" presetSubtype="0" repeatCount="indefinite" fill="remove" grpId="1" nodeType="withEffect">
                                  <p:stCondLst>
                                    <p:cond delay="5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5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26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27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ntr" presetSubtype="32" fill="hold" nodeType="withEffect">
                                  <p:stCondLst>
                                    <p:cond delay="5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32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  <p:bldLst>
      <p:bldP spid="17" grpId="0"/>
      <p:bldP spid="17" grpId="1"/>
      <p:bldP spid="19" grpId="0"/>
      <p:bldP spid="19" grpId="1"/>
    </p:bldLst>
  </p:timing>
  <p:extLst mod="1">
    <p:ext uri="{E180D4A7-C9FB-4DFB-919C-405C955672EB}">
      <p14:showEvtLst xmlns:p14="http://schemas.microsoft.com/office/powerpoint/2010/main">
        <p14:playEvt time="22002" objId="6"/>
        <p14:stopEvt time="35699" objId="6"/>
      </p14:showEvt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roducción 2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79512" y="-156195"/>
            <a:ext cx="4788531" cy="35851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 fov="2700000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2050" name="Picture 2" descr="E:\Comprimir\1291635366072concorde-detdn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-156195"/>
            <a:ext cx="4788531" cy="35851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980044" y="980728"/>
            <a:ext cx="412845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accidente de un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Tupolev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Tu-144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Salón Aeronáutico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Bourget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(París)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había puesto seriamente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duda la viabilidad comercial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aviones supersónicos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8892480" y="666936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 </a:t>
            </a:r>
            <a:endParaRPr lang="es-MX" dirty="0"/>
          </a:p>
        </p:txBody>
      </p:sp>
      <p:sp>
        <p:nvSpPr>
          <p:cNvPr id="3" name="2 CuadroTexto"/>
          <p:cNvSpPr txBox="1"/>
          <p:nvPr/>
        </p:nvSpPr>
        <p:spPr>
          <a:xfrm>
            <a:off x="9252520" y="44624"/>
            <a:ext cx="49564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800" dirty="0" smtClean="0"/>
              <a:t>2:26:00</a:t>
            </a:r>
            <a:endParaRPr lang="es-MX" sz="800" dirty="0"/>
          </a:p>
        </p:txBody>
      </p:sp>
      <p:sp>
        <p:nvSpPr>
          <p:cNvPr id="11" name="10 Rectángulo"/>
          <p:cNvSpPr/>
          <p:nvPr/>
        </p:nvSpPr>
        <p:spPr>
          <a:xfrm>
            <a:off x="107504" y="3735030"/>
            <a:ext cx="561662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1976 sólo cuatro países se mantenían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posibles compradores: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Francia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China, Gran Bretaña e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Irán.</a:t>
            </a:r>
          </a:p>
          <a:p>
            <a:pPr algn="ctr">
              <a:lnSpc>
                <a:spcPts val="2400"/>
              </a:lnSpc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Finalmente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sólo Air France y British Airways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hicieron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pedidos, recibiendo grandes subvenciones de sus gobiernos para "animar"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compra de más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unidades.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2" descr="E:\Comprimir\1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948942"/>
            <a:ext cx="3384376" cy="307234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2 CuadroTexto"/>
          <p:cNvSpPr txBox="1"/>
          <p:nvPr/>
        </p:nvSpPr>
        <p:spPr>
          <a:xfrm>
            <a:off x="5940152" y="6165304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solidFill>
                  <a:srgbClr val="FFFF00"/>
                </a:solidFill>
              </a:rPr>
              <a:t>De la pausa 2</a:t>
            </a:r>
          </a:p>
        </p:txBody>
      </p:sp>
    </p:spTree>
    <p:extLst>
      <p:ext uri="{BB962C8B-B14F-4D97-AF65-F5344CB8AC3E}">
        <p14:creationId xmlns:p14="http://schemas.microsoft.com/office/powerpoint/2010/main" val="3182289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8000">
        <p:fade/>
        <p:sndAc>
          <p:stSnd>
            <p:snd r:embed="rId4" name="Ema - Concorde 310' 1 .wav"/>
          </p:stSnd>
        </p:sndAc>
      </p:transition>
    </mc:Choice>
    <mc:Fallback xmlns="">
      <p:transition spd="slow" advTm="88000">
        <p:fade/>
        <p:sndAc>
          <p:stSnd>
            <p:snd r:embed="rId8" name="Ema - Concorde 310' 1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939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7" presetClass="emph" presetSubtype="0" repeatCount="indefinite" fill="remove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4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15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8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  <p:bldLst>
      <p:bldP spid="13" grpId="0"/>
      <p:bldP spid="13" grpId="1"/>
    </p:bldLst>
  </p:timing>
  <p:extLst mod="1">
    <p:ext uri="{E180D4A7-C9FB-4DFB-919C-405C955672EB}">
      <p14:showEvtLst xmlns:p14="http://schemas.microsoft.com/office/powerpoint/2010/main">
        <p14:playEvt time="22002" objId="6"/>
        <p14:stopEvt time="35699" objId="6"/>
      </p14:showEvt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67544" y="277480"/>
            <a:ext cx="820891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Estados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Unidos canceló el desarrollo del Boeing 2707 en 1971,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que su programa de transporte supersónico quedó suspendido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ctr">
              <a:lnSpc>
                <a:spcPts val="2400"/>
              </a:lnSpc>
            </a:pP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Algunos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observadores franceses e ingleses participantes en el proyecto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Concorde, sugieren que la fuerte oposición estadounidense al proyecto del Concorde alegando problemas de contaminación acústica y ambiental eran en realidad una manera de presión para evitar el desarrollo de un avión supersónico comercial europeo al no tener ellos un proyecto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viable.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E:\Comprimir\British_Airways_Concorde_G-BOAC_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710" y="1124744"/>
            <a:ext cx="5472594" cy="3600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9156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9000">
        <p:fade/>
        <p:sndAc>
          <p:stSnd>
            <p:snd r:embed="rId2" name="Ema - Concorde 310' 1 .wav"/>
          </p:stSnd>
        </p:sndAc>
      </p:transition>
    </mc:Choice>
    <mc:Fallback xmlns="">
      <p:transition spd="slow" advTm="29000">
        <p:fade/>
        <p:sndAc>
          <p:stSnd>
            <p:snd r:embed="rId4" name="Ema - Concorde 310' 1 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180528" y="441240"/>
            <a:ext cx="47525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E:\Comprimir\conc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-379999"/>
            <a:ext cx="5040560" cy="38089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0" y="293510"/>
            <a:ext cx="4211960" cy="62318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También otros países </a:t>
            </a: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India o Malasia </a:t>
            </a:r>
          </a:p>
          <a:p>
            <a:pPr algn="ctr">
              <a:lnSpc>
                <a:spcPts val="2400"/>
              </a:lnSpc>
            </a:pP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suspendieron programas similares alegando exceso de ruido.</a:t>
            </a:r>
          </a:p>
          <a:p>
            <a:pPr algn="ctr">
              <a:lnSpc>
                <a:spcPts val="2400"/>
              </a:lnSpc>
            </a:pP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 de noviembre de 1974,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prototipo 001 realizó el vuelo civil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más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rápido realizado </a:t>
            </a: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historia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través del Atlántico Norte.</a:t>
            </a:r>
          </a:p>
          <a:p>
            <a:pPr algn="ctr">
              <a:lnSpc>
                <a:spcPts val="2400"/>
              </a:lnSpc>
            </a:pP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 primeros aviones completaron </a:t>
            </a:r>
          </a:p>
          <a:p>
            <a:pPr algn="ctr">
              <a:lnSpc>
                <a:spcPts val="2400"/>
              </a:lnSpc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5,335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horas de pruebas de vuelo </a:t>
            </a:r>
          </a:p>
          <a:p>
            <a:pPr algn="ctr">
              <a:lnSpc>
                <a:spcPts val="2400"/>
              </a:lnSpc>
            </a:pP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las que </a:t>
            </a: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2,000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realizaron </a:t>
            </a:r>
          </a:p>
          <a:p>
            <a:pPr algn="ctr">
              <a:lnSpc>
                <a:spcPts val="2400"/>
              </a:lnSpc>
            </a:pP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velocidades supersónicas.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costos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unitarios fueron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23 000 000 de £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46 millones de dólares) </a:t>
            </a: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1977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</a:t>
            </a: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costos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desarrollo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fueron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seis veces mayores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cantidad </a:t>
            </a: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proyectada.</a:t>
            </a:r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E:\Comprimir\concorde 111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068961"/>
            <a:ext cx="5328592" cy="36724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4535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8000">
        <p:fade/>
      </p:transition>
    </mc:Choice>
    <mc:Fallback xmlns="">
      <p:transition spd="slow" advTm="3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4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55576" y="796642"/>
            <a:ext cx="4320480" cy="1408222"/>
          </a:xfrm>
          <a:prstGeom prst="rect">
            <a:avLst/>
          </a:prstGeom>
        </p:spPr>
        <p:txBody>
          <a:bodyPr wrap="square">
            <a:prstTxWarp prst="textWave1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lnSpc>
                <a:spcPts val="2400"/>
              </a:lnSpc>
            </a:pPr>
            <a:r>
              <a:rPr lang="es-MX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Diseño</a:t>
            </a:r>
            <a:endParaRPr lang="es-MX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44281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23528" y="298391"/>
            <a:ext cx="84969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Concorde fue pionero en el uso de nuevas tecnologías aeronáuticas. </a:t>
            </a:r>
          </a:p>
          <a:p>
            <a:pPr algn="ctr">
              <a:lnSpc>
                <a:spcPts val="2400"/>
              </a:lnSpc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 alas delta y sus cuatro motores </a:t>
            </a:r>
            <a:r>
              <a:rPr lang="es-MX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Olympus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fueron desarrollados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un primer momento para el bombardero estratégico </a:t>
            </a:r>
            <a:r>
              <a:rPr lang="es-MX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Avro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Vulcan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  <a:p>
            <a:pPr algn="ctr">
              <a:lnSpc>
                <a:spcPts val="2400"/>
              </a:lnSpc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Concorde fue pionero en el uso del sistema de vuelo "</a:t>
            </a:r>
            <a:r>
              <a:rPr lang="es-MX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fly-by-wire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",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además su aviónica era única, pues era el primer avión comercial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usar circuitos híbridos.</a:t>
            </a:r>
          </a:p>
        </p:txBody>
      </p:sp>
      <p:pic>
        <p:nvPicPr>
          <p:cNvPr id="3" name="Picture 2" descr="E:\Comprimir\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516" y="2870938"/>
            <a:ext cx="5136572" cy="3852429"/>
          </a:xfrm>
          <a:prstGeom prst="rect">
            <a:avLst/>
          </a:prstGeom>
          <a:noFill/>
          <a:effectLst/>
          <a:scene3d>
            <a:camera prst="orthographicFront"/>
            <a:lightRig rig="threePt" dir="t"/>
          </a:scene3d>
          <a:sp3d extrusionH="190500">
            <a:bevelT w="254000" h="254000" prst="relaxedInset"/>
            <a:bevelB w="254000" h="2540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364088" y="3814008"/>
            <a:ext cx="36004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jefe de proyecto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>
              <a:lnSpc>
                <a:spcPts val="2400"/>
              </a:lnSpc>
            </a:pP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diseñador principal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>
              <a:lnSpc>
                <a:spcPts val="2400"/>
              </a:lnSpc>
            </a:pP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Pierre </a:t>
            </a:r>
            <a:r>
              <a:rPr lang="es-MX" sz="20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Satre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lvl="0" algn="ctr">
              <a:lnSpc>
                <a:spcPts val="2400"/>
              </a:lnSpc>
            </a:pP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teniendo a Sir </a:t>
            </a:r>
            <a:r>
              <a:rPr lang="es-MX" sz="20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Archibald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Russell como su adjunto.</a:t>
            </a:r>
          </a:p>
        </p:txBody>
      </p:sp>
    </p:spTree>
    <p:extLst>
      <p:ext uri="{BB962C8B-B14F-4D97-AF65-F5344CB8AC3E}">
        <p14:creationId xmlns:p14="http://schemas.microsoft.com/office/powerpoint/2010/main" val="90649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9000">
        <p:fade/>
      </p:transition>
    </mc:Choice>
    <mc:Fallback xmlns="">
      <p:transition spd="slow" advTm="2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23528" y="657264"/>
            <a:ext cx="8496944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4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Movimiento del centro de presión</a:t>
            </a:r>
          </a:p>
          <a:p>
            <a:pPr algn="ctr">
              <a:lnSpc>
                <a:spcPts val="2400"/>
              </a:lnSpc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un avión supera el Mach,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centro de presión del aparato se desplaza hacia atrás. </a:t>
            </a:r>
          </a:p>
          <a:p>
            <a:pPr algn="ctr">
              <a:lnSpc>
                <a:spcPts val="2400"/>
              </a:lnSpc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reducir este cambio, los ingenieros diseñaron las alas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una manera distinta a la convencional.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E:\Comprimir\Imagen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268760"/>
            <a:ext cx="5432182" cy="36004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 extrusionH="190500">
            <a:bevelT w="254000" h="254000"/>
            <a:bevelB w="254000" h="2540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8948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000">
        <p:fad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23528" y="404664"/>
            <a:ext cx="849694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embargo todavía existía un cambio de unos dos metros.</a:t>
            </a:r>
          </a:p>
          <a:p>
            <a:pPr algn="ctr">
              <a:lnSpc>
                <a:spcPts val="2400"/>
              </a:lnSpc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Esto podría haberse corregido pero hubiera sido perjudicial para la seguridad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bordo del avión cuando este se encontrara volando a altas velocidades.</a:t>
            </a:r>
          </a:p>
          <a:p>
            <a:pPr algn="ctr">
              <a:lnSpc>
                <a:spcPts val="2400"/>
              </a:lnSpc>
            </a:pP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solución fue distribuir el combustible a lo largo del centro del avión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mover el centro de masa eficazmente.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E:\Comprimir\concorde 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839938"/>
            <a:ext cx="4846713" cy="3613398"/>
          </a:xfrm>
          <a:prstGeom prst="rect">
            <a:avLst/>
          </a:prstGeom>
          <a:noFill/>
          <a:ln w="127000">
            <a:gradFill flip="none" rotWithShape="1">
              <a:gsLst>
                <a:gs pos="0">
                  <a:srgbClr val="0000FF"/>
                </a:gs>
                <a:gs pos="59560">
                  <a:schemeClr val="bg1"/>
                </a:gs>
                <a:gs pos="40000">
                  <a:schemeClr val="bg1"/>
                </a:gs>
                <a:gs pos="100000">
                  <a:srgbClr val="FF0000"/>
                </a:gs>
              </a:gsLst>
              <a:lin ang="0" scaled="1"/>
              <a:tileRect/>
            </a:gradFill>
          </a:ln>
          <a:scene3d>
            <a:camera prst="orthographicFront"/>
            <a:lightRig rig="threePt" dir="t"/>
          </a:scene3d>
          <a:sp3d extrusionH="190500">
            <a:bevelT w="254000" h="254000" prst="artDeco"/>
            <a:bevelB w="254000" h="2540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1160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0">
        <p:fade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 rot="21359881">
            <a:off x="2388724" y="4708512"/>
            <a:ext cx="4320480" cy="1812292"/>
          </a:xfrm>
          <a:prstGeom prst="rect">
            <a:avLst/>
          </a:prstGeom>
        </p:spPr>
        <p:txBody>
          <a:bodyPr wrap="square">
            <a:prstTxWarp prst="textCurveUp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lnSpc>
                <a:spcPts val="2400"/>
              </a:lnSpc>
            </a:pPr>
            <a:r>
              <a:rPr lang="es-MX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Motores</a:t>
            </a:r>
            <a:endParaRPr lang="es-MX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Picture 2" descr="E:\Comprimir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04664"/>
            <a:ext cx="5760640" cy="4320480"/>
          </a:xfrm>
          <a:prstGeom prst="rect">
            <a:avLst/>
          </a:prstGeom>
          <a:ln w="127000" cap="rnd">
            <a:solidFill>
              <a:srgbClr val="C00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2211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508104" y="44624"/>
            <a:ext cx="3635896" cy="34778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lnSpc>
                <a:spcPts val="2400"/>
              </a:lnSpc>
            </a:pPr>
            <a:r>
              <a:rPr lang="es-MX" sz="20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Motor Rolls-Royce </a:t>
            </a:r>
            <a:r>
              <a:rPr lang="es-MX" sz="2000" b="1" dirty="0" err="1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Olimpus</a:t>
            </a:r>
            <a:r>
              <a:rPr lang="es-MX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</a:t>
            </a:r>
            <a:r>
              <a:rPr lang="es-MX" sz="20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motor que montaba </a:t>
            </a:r>
          </a:p>
          <a:p>
            <a:pPr algn="ctr">
              <a:lnSpc>
                <a:spcPts val="2400"/>
              </a:lnSpc>
            </a:pPr>
            <a:r>
              <a:rPr lang="es-MX" sz="20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el Concorde.</a:t>
            </a:r>
          </a:p>
          <a:p>
            <a:pPr algn="ctr">
              <a:lnSpc>
                <a:spcPts val="2400"/>
              </a:lnSpc>
            </a:pPr>
            <a:endParaRPr lang="es-MX" sz="2000" b="1" dirty="0" smtClean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que el Concorde fuera económicamente viable necesitaría recorrer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largas distancias,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esto también requeriría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alta eficiencia en cuanto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consumo de combustible</a:t>
            </a:r>
            <a:r>
              <a:rPr lang="es-MX" sz="2000" dirty="0" smtClean="0">
                <a:ln w="11430"/>
              </a:rPr>
              <a:t>.</a:t>
            </a:r>
            <a:endParaRPr lang="es-MX" sz="2000" dirty="0">
              <a:ln w="11430"/>
            </a:endParaRPr>
          </a:p>
        </p:txBody>
      </p:sp>
      <p:pic>
        <p:nvPicPr>
          <p:cNvPr id="3" name="Picture 2" descr="E:\Comprimir\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-315416"/>
            <a:ext cx="5256583" cy="35123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0" y="3171740"/>
            <a:ext cx="486003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000" b="1" dirty="0" smtClean="0"/>
              <a:t>Para un vuelo supersónico óptimo se pensó </a:t>
            </a:r>
          </a:p>
          <a:p>
            <a:pPr algn="ctr">
              <a:lnSpc>
                <a:spcPts val="2400"/>
              </a:lnSpc>
            </a:pPr>
            <a:r>
              <a:rPr lang="es-MX" sz="2000" b="1" dirty="0" smtClean="0"/>
              <a:t>en un primer momento en utilizar motores </a:t>
            </a:r>
            <a:r>
              <a:rPr lang="es-MX" sz="2000" b="1" dirty="0" err="1" smtClean="0"/>
              <a:t>turbofan</a:t>
            </a:r>
            <a:r>
              <a:rPr lang="es-MX" sz="2000" b="1" dirty="0" smtClean="0"/>
              <a:t>, pero estos fueron rechazados </a:t>
            </a:r>
          </a:p>
          <a:p>
            <a:pPr algn="ctr">
              <a:lnSpc>
                <a:spcPts val="2400"/>
              </a:lnSpc>
            </a:pPr>
            <a:r>
              <a:rPr lang="es-MX" sz="2000" b="1" dirty="0" smtClean="0"/>
              <a:t>por su empuje excesivo.</a:t>
            </a:r>
            <a:endParaRPr lang="es-MX" sz="2000" b="1" dirty="0"/>
          </a:p>
          <a:p>
            <a:pPr algn="ctr">
              <a:lnSpc>
                <a:spcPts val="2400"/>
              </a:lnSpc>
            </a:pPr>
            <a:r>
              <a:rPr lang="es-MX" sz="2000" b="1" dirty="0" smtClean="0"/>
              <a:t>Al final los turborreactores </a:t>
            </a:r>
          </a:p>
          <a:p>
            <a:pPr algn="ctr">
              <a:lnSpc>
                <a:spcPts val="2400"/>
              </a:lnSpc>
            </a:pPr>
            <a:r>
              <a:rPr lang="es-MX" sz="2000" b="1" dirty="0" smtClean="0"/>
              <a:t>fueron los motores elegidos.</a:t>
            </a:r>
            <a:endParaRPr lang="es-MX" sz="2000" b="1" dirty="0"/>
          </a:p>
          <a:p>
            <a:pPr algn="ctr">
              <a:lnSpc>
                <a:spcPts val="2400"/>
              </a:lnSpc>
            </a:pPr>
            <a:r>
              <a:rPr lang="es-MX" sz="2000" b="1" dirty="0" smtClean="0"/>
              <a:t>El motor fue desarrollado por Rolls-Royce, llamado Rolls-Royce/</a:t>
            </a:r>
            <a:r>
              <a:rPr lang="es-MX" sz="2000" b="1" dirty="0" err="1" smtClean="0"/>
              <a:t>Snecma</a:t>
            </a:r>
            <a:r>
              <a:rPr lang="es-MX" sz="2000" b="1" dirty="0" smtClean="0"/>
              <a:t> </a:t>
            </a:r>
            <a:r>
              <a:rPr lang="es-MX" sz="2000" b="1" dirty="0" err="1" smtClean="0"/>
              <a:t>Olympus</a:t>
            </a:r>
            <a:r>
              <a:rPr lang="es-MX" sz="2000" b="1" dirty="0" smtClean="0"/>
              <a:t> 593.</a:t>
            </a:r>
          </a:p>
          <a:p>
            <a:pPr algn="ctr">
              <a:lnSpc>
                <a:spcPts val="2400"/>
              </a:lnSpc>
            </a:pPr>
            <a:r>
              <a:rPr lang="es-MX" sz="2000" b="1" dirty="0" smtClean="0"/>
              <a:t>Este motor había sido desarrollado </a:t>
            </a:r>
          </a:p>
          <a:p>
            <a:pPr algn="ctr">
              <a:lnSpc>
                <a:spcPts val="2400"/>
              </a:lnSpc>
            </a:pPr>
            <a:r>
              <a:rPr lang="es-MX" sz="2000" b="1" dirty="0" smtClean="0"/>
              <a:t>para el bombardero </a:t>
            </a:r>
            <a:r>
              <a:rPr lang="es-MX" sz="2000" b="1" dirty="0" err="1" smtClean="0"/>
              <a:t>Avro</a:t>
            </a:r>
            <a:r>
              <a:rPr lang="es-MX" sz="2000" b="1" dirty="0" smtClean="0"/>
              <a:t> </a:t>
            </a:r>
            <a:r>
              <a:rPr lang="es-MX" sz="2000" b="1" dirty="0" err="1" smtClean="0"/>
              <a:t>vulcan</a:t>
            </a:r>
            <a:r>
              <a:rPr lang="es-MX" sz="2000" b="1" dirty="0" smtClean="0"/>
              <a:t>.</a:t>
            </a:r>
            <a:endParaRPr lang="es-MX" sz="2000" b="1" dirty="0"/>
          </a:p>
          <a:p>
            <a:pPr algn="ctr">
              <a:lnSpc>
                <a:spcPts val="2400"/>
              </a:lnSpc>
            </a:pPr>
            <a:r>
              <a:rPr lang="es-MX" sz="2000" b="1" dirty="0" smtClean="0"/>
              <a:t>Para el Concorde fue desarrollado </a:t>
            </a:r>
          </a:p>
          <a:p>
            <a:pPr algn="ctr">
              <a:lnSpc>
                <a:spcPts val="2400"/>
              </a:lnSpc>
            </a:pPr>
            <a:r>
              <a:rPr lang="es-MX" sz="2000" b="1" dirty="0" smtClean="0"/>
              <a:t>una variante con postcombustión.</a:t>
            </a:r>
            <a:endParaRPr lang="es-MX" sz="2000" b="1" dirty="0"/>
          </a:p>
        </p:txBody>
      </p:sp>
      <p:pic>
        <p:nvPicPr>
          <p:cNvPr id="5" name="Picture 2" descr="E:\Comprimir\Concorde%20Museum%20Sinsheim%202006%20(6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640757"/>
            <a:ext cx="4104456" cy="3028603"/>
          </a:xfrm>
          <a:prstGeom prst="rect">
            <a:avLst/>
          </a:prstGeom>
          <a:noFill/>
          <a:ln w="190500" cap="sq" cmpd="sng">
            <a:solidFill>
              <a:srgbClr val="996600"/>
            </a:solidFill>
            <a:bevel/>
          </a:ln>
          <a:scene3d>
            <a:camera prst="orthographicFront"/>
            <a:lightRig rig="threePt" dir="t"/>
          </a:scene3d>
          <a:sp3d extrusionH="190500">
            <a:bevelT w="254000" h="254000" prst="slope"/>
            <a:bevelB w="254000" h="2540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2940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1000">
        <p:fade/>
      </p:transition>
    </mc:Choice>
    <mc:Fallback xmlns="">
      <p:transition spd="slow" advTm="4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3" name="Picture 3" descr="E:\Comprimir\concorde_016_of_16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532" y="242645"/>
            <a:ext cx="3864428" cy="289832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E:\Comprimir\thCA9QUB2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916832"/>
            <a:ext cx="4032448" cy="30243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E:\Comprimir\0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615532"/>
            <a:ext cx="4071770" cy="30538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0327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1182231"/>
            <a:ext cx="4572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Todos los motores reactivos convencionales pueden tomar aire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perturbación alguna hasta la velocidad de Mach 0.5, por eso la velocidad del aire debe ser disminuida desde el Mach 2.0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—velocidad crucero del concorde—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entra a los canales del motor.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E:\Comprimir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88641"/>
            <a:ext cx="4248472" cy="3096344"/>
          </a:xfrm>
          <a:prstGeom prst="rect">
            <a:avLst/>
          </a:prstGeom>
          <a:noFill/>
          <a:ln w="254000" cap="sq">
            <a:solidFill>
              <a:schemeClr val="tx2">
                <a:lumMod val="50000"/>
              </a:schemeClr>
            </a:solidFill>
            <a:bevel/>
          </a:ln>
          <a:scene3d>
            <a:camera prst="orthographicFront"/>
            <a:lightRig rig="threePt" dir="t"/>
          </a:scene3d>
          <a:sp3d extrusionH="190500">
            <a:bevelT w="254000" h="254000" prst="artDeco"/>
            <a:bevelB w="254000" h="2540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5496" y="44624"/>
            <a:ext cx="439248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diseño de los canales de entrada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motores del concorde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fase crítica.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5220072" y="3735030"/>
            <a:ext cx="392392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particular, estos canales necesitan controlar las ondas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choque supersónicas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se generan como consecuencia de esta reducción de velocidad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evitar daños en los motores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—si las ondas entran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los motores, estos vibran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se pueden fracturar—.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2" descr="E:\Comprimir\avion-concorde-british-airways-never-was-an-arrow-i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501008"/>
            <a:ext cx="4824536" cy="2972259"/>
          </a:xfrm>
          <a:prstGeom prst="rect">
            <a:avLst/>
          </a:prstGeom>
          <a:noFill/>
          <a:ln w="127000">
            <a:solidFill>
              <a:schemeClr val="bg1">
                <a:lumMod val="50000"/>
              </a:schemeClr>
            </a:solidFill>
          </a:ln>
          <a:scene3d>
            <a:camera prst="obliqueBottomRight"/>
            <a:lightRig rig="threePt" dir="t"/>
          </a:scene3d>
          <a:sp3d extrusionH="635000">
            <a:bevelT w="254000" h="254000" prst="artDeco"/>
            <a:bevelB w="254000" h="2540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623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3000">
        <p:fade/>
      </p:transition>
    </mc:Choice>
    <mc:Fallback xmlns="">
      <p:transition spd="slow" advTm="3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23528" y="260648"/>
            <a:ext cx="849694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Esto se logró mediante la adición de rampas a la entrada de los canales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una abertura de extracción del flujo, las cuales se mueven de posición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durante el vuelo para desacelerar el aire —esto resulta complicado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los no profesionales, está basado en la ley de conservación de la masa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el estrangulamiento del flujo a la entrada de los canales que suministran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aire al motor por medio de cuñas que aumenta o disminuyen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diámetro de la sección de entrada—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3" descr="E:\Comprimir\Concorde_Engine_Intakes_(794607127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511" y="2151980"/>
            <a:ext cx="6444841" cy="43013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4538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8000">
        <p:fade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23528" y="613137"/>
            <a:ext cx="84969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rampas están ubicadas encima de los canales de entrada de aire al motor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se mueven hacia abajo y la abertura se mueve hacia arriba y hacia abajo haciendo que el aire entre o salga.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E:\Comprimir\ConcordeWEB-full-7196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3146" y="2204864"/>
            <a:ext cx="4887366" cy="3621888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  <a:sp3d>
            <a:bevelT w="254000" h="254000" prst="relaxedInset"/>
            <a:bevelB w="254000" h="2540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-36512" y="3290208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efectividad del sistema de entrada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>
              <a:lnSpc>
                <a:spcPts val="2400"/>
              </a:lnSpc>
            </a:pP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tal que durante el vuelo supersónico </a:t>
            </a:r>
          </a:p>
          <a:p>
            <a:pPr lvl="0" algn="ctr">
              <a:lnSpc>
                <a:spcPts val="2400"/>
              </a:lnSpc>
            </a:pP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63% del empuje de los motores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>
              <a:lnSpc>
                <a:spcPts val="2400"/>
              </a:lnSpc>
            </a:pP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atribuye a los canales de entrada </a:t>
            </a:r>
          </a:p>
          <a:p>
            <a:pPr lvl="0" algn="ctr">
              <a:lnSpc>
                <a:spcPts val="2400"/>
              </a:lnSpc>
            </a:pP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aunque las toberas generan el 29%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>
              <a:lnSpc>
                <a:spcPts val="2400"/>
              </a:lnSpc>
            </a:pP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motores solo el 8% del empuje.</a:t>
            </a:r>
          </a:p>
        </p:txBody>
      </p:sp>
    </p:spTree>
    <p:extLst>
      <p:ext uri="{BB962C8B-B14F-4D97-AF65-F5344CB8AC3E}">
        <p14:creationId xmlns:p14="http://schemas.microsoft.com/office/powerpoint/2010/main" val="1343955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6000">
        <p:fade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4725144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esto le pasara al Concorde a velocidades supersónicas,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causaría en teoría un fallo catastrófico de la estructura.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572000" y="908720"/>
            <a:ext cx="4572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fallos del motor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>
              <a:lnSpc>
                <a:spcPts val="2400"/>
              </a:lnSpc>
            </a:pP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causan muchos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problemas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>
              <a:lnSpc>
                <a:spcPts val="2400"/>
              </a:lnSpc>
            </a:pP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aviones convencionales subsónicos,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>
              <a:lnSpc>
                <a:spcPts val="2400"/>
              </a:lnSpc>
            </a:pP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no solo el avión pierde empuje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>
              <a:lnSpc>
                <a:spcPts val="2400"/>
              </a:lnSpc>
            </a:pP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lugar donde se encuentra 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motor, sino que aumenta la resistencia inducida por el mismo —el motor—,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>
              <a:lnSpc>
                <a:spcPts val="2400"/>
              </a:lnSpc>
            </a:pP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causando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el avión banquee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>
              <a:lnSpc>
                <a:spcPts val="2400"/>
              </a:lnSpc>
            </a:pP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dirección del motor dañado.</a:t>
            </a:r>
          </a:p>
        </p:txBody>
      </p:sp>
      <p:pic>
        <p:nvPicPr>
          <p:cNvPr id="4" name="Picture 2" descr="E:\Comprimir\concorde-1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7360" y="143054"/>
            <a:ext cx="6205464" cy="4654098"/>
          </a:xfrm>
          <a:prstGeom prst="rect">
            <a:avLst/>
          </a:prstGeom>
          <a:noFill/>
          <a:effectLst>
            <a:softEdge rad="95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9252520" y="35332"/>
            <a:ext cx="54694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800" dirty="0" smtClean="0"/>
              <a:t>00:23:33</a:t>
            </a:r>
            <a:endParaRPr lang="es-MX" sz="800" dirty="0"/>
          </a:p>
        </p:txBody>
      </p:sp>
    </p:spTree>
    <p:extLst>
      <p:ext uri="{BB962C8B-B14F-4D97-AF65-F5344CB8AC3E}">
        <p14:creationId xmlns:p14="http://schemas.microsoft.com/office/powerpoint/2010/main" val="1291886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5000">
        <p:fade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23133"/>
            <a:ext cx="500404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embargo, durante el fallo de un motor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necesidad del canal de entrada es de cero por lo que los efectos inmediatos del fallo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un motor son contrarrestados al abrirse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abertura y la extensión completa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las rampas que </a:t>
            </a:r>
            <a:r>
              <a:rPr lang="es-MX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deflectan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aire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hacia abajo del canal,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ganando sustentación y haciendo aerodinámico el compartimiento del motor, disminuyendo los efectos de la resistencia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el motor dañado.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E:\Comprimir\[imagenes_4ever_eu]%20concorde,%20air%20france,%20avion%201479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9632" y="476672"/>
            <a:ext cx="3116823" cy="2016224"/>
          </a:xfrm>
          <a:prstGeom prst="rect">
            <a:avLst/>
          </a:prstGeom>
          <a:noFill/>
          <a:ln w="127000" cap="rnd">
            <a:solidFill>
              <a:srgbClr val="0000FF"/>
            </a:solidFill>
            <a:bevel/>
          </a:ln>
          <a:scene3d>
            <a:camera prst="isometricOffAxis1Right"/>
            <a:lightRig rig="threePt" dir="t"/>
          </a:scene3d>
          <a:sp3d extrusionH="444500">
            <a:bevelT w="254000" h="254000" prst="divot"/>
            <a:bevelB w="254000" h="2540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572000" y="2564904"/>
            <a:ext cx="4572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pesar de que las simulaciones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ordenador predijeron dificultades considerables, en la práctica el Concorde fue capaz de apagar 2 de sus motores volando a Mach 2.0 sin la aparición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los problemas de control esperados.</a:t>
            </a:r>
          </a:p>
          <a:p>
            <a:pPr algn="ctr">
              <a:lnSpc>
                <a:spcPts val="2400"/>
              </a:lnSpc>
            </a:pP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pilotos de Concorde son entrenados rutinariamente en simuladores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poder enfrentar mejor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fallos de dos motores al mismo tiempo.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E:\Comprimir\CONCORDE-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592" y="3525761"/>
            <a:ext cx="4968552" cy="26395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HeroicExtremeLeftFacing"/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3528392" y="6410654"/>
            <a:ext cx="5220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err="1" smtClean="0">
                <a:solidFill>
                  <a:srgbClr val="FFFF00"/>
                </a:solidFill>
              </a:rPr>
              <a:t>Click</a:t>
            </a:r>
            <a:r>
              <a:rPr lang="es-MX" sz="2000" b="1" dirty="0" smtClean="0">
                <a:solidFill>
                  <a:srgbClr val="FFFF00"/>
                </a:solidFill>
              </a:rPr>
              <a:t> en el                        para ir al menú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5388800" y="5949280"/>
            <a:ext cx="35036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solidFill>
                  <a:srgbClr val="FFFF00"/>
                </a:solidFill>
              </a:rPr>
              <a:t>Pausa 3                Para continuar</a:t>
            </a:r>
          </a:p>
        </p:txBody>
      </p:sp>
      <p:pic>
        <p:nvPicPr>
          <p:cNvPr id="9" name="Picture 3" descr="M:\()  Musica\[]  Musica gifs\raton4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5813630"/>
            <a:ext cx="1080120" cy="688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E:\Imagenes\GIF'S\Versiones-Del-Concorde-63013.gif">
            <a:hlinkClick r:id="rId5" action="ppaction://hlinksldjump"/>
          </p:cNvPr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2829" y="6216128"/>
            <a:ext cx="1323387" cy="669256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5591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3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3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3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7" presetClass="emph" presetSubtype="0" repeatCount="indefinite" fill="remove" grpId="1" nodeType="withEffect">
                                  <p:stCondLst>
                                    <p:cond delay="3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5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16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7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7" presetClass="emph" presetSubtype="0" repeatCount="indefinite" fill="remove" grpId="1" nodeType="withEffect">
                                  <p:stCondLst>
                                    <p:cond delay="3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ntr" presetSubtype="32" fill="hold" nodeType="withEffect">
                                  <p:stCondLst>
                                    <p:cond delay="36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8" grpId="0"/>
      <p:bldP spid="8" grpId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23133"/>
            <a:ext cx="500404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embargo, durante el fallo de un motor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necesidad del canal de entrada es de cero por lo que los efectos inmediatos del fallo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un motor son contrarrestados al abrirse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abertura y la extensión completa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las rampas que </a:t>
            </a:r>
            <a:r>
              <a:rPr lang="es-MX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deflectan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aire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hacia abajo del canal,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ganando sustentación y haciendo aerodinámico el compartimiento del motor, disminuyendo los efectos de la resistencia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el motor dañado.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E:\Comprimir\[imagenes_4ever_eu]%20concorde,%20air%20france,%20avion%2014792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9632" y="476672"/>
            <a:ext cx="3116823" cy="2016224"/>
          </a:xfrm>
          <a:prstGeom prst="rect">
            <a:avLst/>
          </a:prstGeom>
          <a:noFill/>
          <a:ln w="127000" cap="rnd">
            <a:solidFill>
              <a:srgbClr val="0000FF"/>
            </a:solidFill>
            <a:bevel/>
          </a:ln>
          <a:scene3d>
            <a:camera prst="isometricOffAxis1Right"/>
            <a:lightRig rig="threePt" dir="t"/>
          </a:scene3d>
          <a:sp3d extrusionH="444500">
            <a:bevelT w="254000" h="254000" prst="divot"/>
            <a:bevelB w="254000" h="2540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572000" y="2564904"/>
            <a:ext cx="4572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pesar de que las simulaciones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ordenador predijeron dificultades considerables, en la práctica el Concorde fue capaz de apagar 2 de sus motores volando a Mach 2.0 sin la aparición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los problemas de control esperados.</a:t>
            </a:r>
          </a:p>
          <a:p>
            <a:pPr algn="ctr">
              <a:lnSpc>
                <a:spcPts val="2400"/>
              </a:lnSpc>
            </a:pP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pilotos de Concorde son entrenados rutinariamente en simuladores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poder enfrentar mejor </a:t>
            </a:r>
          </a:p>
          <a:p>
            <a:pPr algn="ctr">
              <a:lnSpc>
                <a:spcPts val="2400"/>
              </a:lnSpc>
            </a:pP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fallos de dos motores al mismo tiempo.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E:\Comprimir\CONCORDE-0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592" y="3525761"/>
            <a:ext cx="4968552" cy="26395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HeroicExtremeLeftFacing"/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CuadroTexto"/>
          <p:cNvSpPr txBox="1"/>
          <p:nvPr/>
        </p:nvSpPr>
        <p:spPr>
          <a:xfrm>
            <a:off x="5940152" y="6165304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solidFill>
                  <a:srgbClr val="FFFF00"/>
                </a:solidFill>
              </a:rPr>
              <a:t>De la pausa 3</a:t>
            </a:r>
          </a:p>
        </p:txBody>
      </p:sp>
    </p:spTree>
    <p:extLst>
      <p:ext uri="{BB962C8B-B14F-4D97-AF65-F5344CB8AC3E}">
        <p14:creationId xmlns:p14="http://schemas.microsoft.com/office/powerpoint/2010/main" val="3180914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1000">
        <p:fade/>
        <p:sndAc>
          <p:stSnd>
            <p:snd r:embed="rId2" name="Ema - Concorde 310' 1 .wav"/>
          </p:stSnd>
        </p:sndAc>
      </p:transition>
    </mc:Choice>
    <mc:Fallback xmlns="">
      <p:transition spd="slow" advTm="51000">
        <p:fade/>
        <p:sndAc>
          <p:stSnd>
            <p:snd r:embed="rId5" name="Ema - Concorde 310' 1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mph" presetSubtype="0" repeatCount="indefinite" fill="remove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9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10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1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 rot="1529208">
            <a:off x="3243163" y="972967"/>
            <a:ext cx="4320480" cy="923330"/>
          </a:xfrm>
          <a:prstGeom prst="rect">
            <a:avLst/>
          </a:prstGeom>
        </p:spPr>
        <p:txBody>
          <a:bodyPr wrap="square">
            <a:prstTxWarp prst="textFadeRight">
              <a:avLst>
                <a:gd name="adj" fmla="val 41785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MX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Estructura</a:t>
            </a:r>
            <a:endParaRPr lang="es-MX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2052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fade/>
        <p:sndAc>
          <p:stSnd>
            <p:snd r:embed="rId2" name="Ema - Concorde 310' 1 .wav"/>
          </p:stSnd>
        </p:sndAc>
      </p:transition>
    </mc:Choice>
    <mc:Fallback xmlns="">
      <p:transition spd="slow" advTm="4000">
        <p:fade/>
        <p:sndAc>
          <p:stSnd>
            <p:snd r:embed="rId4" name="Ema - Concorde 310' 1 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260648"/>
            <a:ext cx="864096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6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Esquema </a:t>
            </a:r>
            <a:r>
              <a:rPr lang="es-MX" sz="36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los sistemas de </a:t>
            </a:r>
            <a:r>
              <a:rPr lang="es-MX" sz="36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admisión</a:t>
            </a:r>
          </a:p>
          <a:p>
            <a:pPr algn="ctr"/>
            <a:endParaRPr lang="es-MX" sz="36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360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36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360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36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360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36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360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360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Debido a la alta velocidad a la que operaba el Concorde, a menudo la estructura sufría la acción de fuerzas externas que podían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dañarla.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E:\Comprimir\Imagen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3" y="1035866"/>
            <a:ext cx="6726367" cy="4841406"/>
          </a:xfrm>
          <a:prstGeom prst="rect">
            <a:avLst/>
          </a:prstGeom>
          <a:ln w="190500" cap="sq">
            <a:solidFill>
              <a:srgbClr val="66FF33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190500">
            <a:bevelT w="254000" h="254000" prst="hardEdge"/>
            <a:bevelB w="254000" h="254000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3916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000">
        <p:fad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757450" y="514415"/>
            <a:ext cx="435105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avión se encontraba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pruebas había mucha preocupación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mantener un control preciso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aparato a velocidades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supersónicas.</a:t>
            </a:r>
          </a:p>
          <a:p>
            <a:pPr algn="ctr"/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estos problemas fueron resueltos por los cambios en los alerones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laterales.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E:\Comprimir\Imagen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88640"/>
            <a:ext cx="4577938" cy="3312367"/>
          </a:xfrm>
          <a:prstGeom prst="round2DiagRect">
            <a:avLst>
              <a:gd name="adj1" fmla="val 36458"/>
              <a:gd name="adj2" fmla="val 0"/>
            </a:avLst>
          </a:prstGeom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5496" y="3774519"/>
            <a:ext cx="381642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avión sobrepasa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velocidad del sonido,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centro de presiones se altera, para combatir este fenómeno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ingenieros desarrollaron nuevos alerones "flexibles"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unas nuevas alas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reducir este desplazamiento en solo 2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metros.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E:\Comprimir\concorde_sonic-boo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492896"/>
            <a:ext cx="5014706" cy="42484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6280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7000">
        <p:fade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496" y="757153"/>
            <a:ext cx="90364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También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redistribuyó el combustible a lo largo de la nave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fin de no afectar al centro de masa durante la aceleración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desaceleración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modo de control de ajuste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auxiliar.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E:\Comprimir\British_Concord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233811"/>
            <a:ext cx="7002058" cy="37874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isometricOffAxis2Lef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251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fad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36512" y="18490"/>
            <a:ext cx="4320480" cy="175432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MX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Sistemas </a:t>
            </a:r>
          </a:p>
          <a:p>
            <a:pPr algn="ctr"/>
            <a:r>
              <a:rPr lang="es-MX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 admisión</a:t>
            </a:r>
            <a:endParaRPr lang="es-MX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76101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2420888"/>
            <a:ext cx="37799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cabina del avión se mantenía por lo general,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cuanto a presión,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equivalente de una altitud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1800 - 2400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metros.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E:\Comprimir\novConcordeD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340768"/>
            <a:ext cx="6575581" cy="4392488"/>
          </a:xfrm>
          <a:prstGeom prst="rect">
            <a:avLst/>
          </a:prstGeom>
          <a:noFill/>
          <a:effectLst>
            <a:softEdge rad="317500"/>
          </a:effectLst>
          <a:scene3d>
            <a:camera prst="perspectiveContrastingLeftFacing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51520" y="416858"/>
            <a:ext cx="86409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40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Presurización de la cabina</a:t>
            </a:r>
          </a:p>
        </p:txBody>
      </p:sp>
    </p:spTree>
    <p:extLst>
      <p:ext uri="{BB962C8B-B14F-4D97-AF65-F5344CB8AC3E}">
        <p14:creationId xmlns:p14="http://schemas.microsoft.com/office/powerpoint/2010/main" val="2647109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000">
        <p:fad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572000" y="186893"/>
            <a:ext cx="4571999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aviones subsónicos suelen volar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altura media de 40 000 pies,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unos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12 000 metros, pues por encima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50 000 pies las condiciones atmosféricas pueden poner en riesgo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integridad física de los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pasajeros;</a:t>
            </a: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también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 peligrosos los cambios violentos de altura y su correspondiente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presión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atmosférica debido a la reducción de la densidad del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aire.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E:\Comprimir\247309-cabine-concorde-lors-derniers-vol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218859"/>
            <a:ext cx="4176463" cy="2778093"/>
          </a:xfrm>
          <a:prstGeom prst="rect">
            <a:avLst/>
          </a:prstGeom>
          <a:noFill/>
          <a:ln w="190500" cap="sq">
            <a:gradFill flip="none" rotWithShape="1">
              <a:gsLst>
                <a:gs pos="0">
                  <a:srgbClr val="0000FF"/>
                </a:gs>
                <a:gs pos="59000">
                  <a:schemeClr val="bg1"/>
                </a:gs>
                <a:gs pos="40000">
                  <a:schemeClr val="bg1"/>
                </a:gs>
                <a:gs pos="100000">
                  <a:srgbClr val="FF0000"/>
                </a:gs>
              </a:gsLst>
              <a:lin ang="5400000" scaled="1"/>
              <a:tileRect/>
            </a:gradFill>
            <a:bevel/>
          </a:ln>
          <a:scene3d>
            <a:camera prst="perspectiveAbove"/>
            <a:lightRig rig="threePt" dir="t"/>
          </a:scene3d>
          <a:sp3d extrusionH="190500">
            <a:bevelT w="254000" h="254000" prst="relaxedInset"/>
            <a:bevelB w="254000" h="2540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0" y="4010288"/>
            <a:ext cx="460749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caso de que se produzca una violación de la integridad estructural de la cabina,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máscaras de oxígeno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otros elementos de emergencia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pierden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utilidad,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sufriendo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pasajeros de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hipoxia.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E:\Comprimir\interior-del-concord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3" y="2852936"/>
            <a:ext cx="4896545" cy="436162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3388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2000">
        <p:fade/>
      </p:transition>
    </mc:Choice>
    <mc:Fallback xmlns="">
      <p:transition spd="slow" advTm="3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188640"/>
            <a:ext cx="46440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diseño y presurización especial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cabina del Concorde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permitía volar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hasta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altura máxima de 60 000 pies,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equivalente a unos 18 000 metros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altura.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E:\Comprimir\concord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344" y="188641"/>
            <a:ext cx="4212144" cy="3096344"/>
          </a:xfrm>
          <a:prstGeom prst="rect">
            <a:avLst/>
          </a:prstGeom>
          <a:ln w="127000" cap="rnd">
            <a:solidFill>
              <a:srgbClr val="FFFF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6557236" y="3826783"/>
            <a:ext cx="255126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 ventanas eran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más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pequeñas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normal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ralentizar cambios bruscos 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presión atmosférica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cabina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relación al exterior.</a:t>
            </a:r>
          </a:p>
        </p:txBody>
      </p:sp>
      <p:pic>
        <p:nvPicPr>
          <p:cNvPr id="6" name="Picture 2" descr="E:\Comprimir\IMAGEN-10514945-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284984"/>
            <a:ext cx="7031936" cy="3528392"/>
          </a:xfrm>
          <a:prstGeom prst="rect">
            <a:avLst/>
          </a:prstGeom>
          <a:noFill/>
          <a:effectLst>
            <a:softEdge rad="317500"/>
          </a:effectLst>
          <a:scene3d>
            <a:camera prst="perspectiveRigh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0" y="1988840"/>
            <a:ext cx="47515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aeronave también estaba equipada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sistemas de reserva de aire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aumentar en casos de emergencia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presión en la cabina. </a:t>
            </a:r>
          </a:p>
        </p:txBody>
      </p:sp>
    </p:spTree>
    <p:extLst>
      <p:ext uri="{BB962C8B-B14F-4D97-AF65-F5344CB8AC3E}">
        <p14:creationId xmlns:p14="http://schemas.microsoft.com/office/powerpoint/2010/main" val="301681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0">
        <p:fade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 rot="455201">
            <a:off x="300396" y="394975"/>
            <a:ext cx="8640960" cy="9233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MX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Características </a:t>
            </a: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 </a:t>
            </a:r>
            <a:r>
              <a:rPr lang="es-MX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vuelo</a:t>
            </a:r>
            <a:endParaRPr lang="es-MX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Picture 2" descr="E:\Comprimir\British_Airways_BAC_Concord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12" y="1412776"/>
            <a:ext cx="8893448" cy="41148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7023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E:\Comprimir\Imagen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32656"/>
            <a:ext cx="5112568" cy="282892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gradFill>
              <a:gsLst>
                <a:gs pos="0">
                  <a:srgbClr val="FFFFFF"/>
                </a:gs>
                <a:gs pos="7001">
                  <a:srgbClr val="E6E6E6"/>
                </a:gs>
                <a:gs pos="32001">
                  <a:srgbClr val="7D8496"/>
                </a:gs>
                <a:gs pos="47000">
                  <a:srgbClr val="E6E6E6"/>
                </a:gs>
                <a:gs pos="85001">
                  <a:srgbClr val="7D8496"/>
                </a:gs>
                <a:gs pos="100000">
                  <a:srgbClr val="E6E6E6"/>
                </a:gs>
              </a:gsLst>
              <a:lin ang="5400000" scaled="0"/>
            </a:gra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" name="Picture 2" descr="E:\Comprimir\Imagen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501008"/>
            <a:ext cx="4968552" cy="307181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gradFill>
              <a:gsLst>
                <a:gs pos="0">
                  <a:srgbClr val="FFFFFF"/>
                </a:gs>
                <a:gs pos="7001">
                  <a:srgbClr val="E6E6E6"/>
                </a:gs>
                <a:gs pos="32001">
                  <a:srgbClr val="7D8496"/>
                </a:gs>
                <a:gs pos="47000">
                  <a:srgbClr val="E6E6E6"/>
                </a:gs>
                <a:gs pos="85001">
                  <a:srgbClr val="7D8496"/>
                </a:gs>
                <a:gs pos="100000">
                  <a:srgbClr val="E6E6E6"/>
                </a:gs>
              </a:gsLst>
              <a:lin ang="5400000" scaled="0"/>
            </a:gra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169704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932040" y="841936"/>
            <a:ext cx="410445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Mientras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los aviones comerciales subsónicos tardaban alrededor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 horas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completar un viaje entre París y Nueva York,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Concorde solo necesitaba alrededor de 3 horas y 30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minutos.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E:\Comprimir\concorde 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-225405"/>
            <a:ext cx="4680519" cy="35103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5496" y="3861048"/>
            <a:ext cx="352839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altitud máxima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alcanzaba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18 300 metros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velocidad de crucero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era </a:t>
            </a: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Mach 2,02 —2140km/h—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doble de la velocidad media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aviones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convencionales.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E:\Comprimir\Noir_wallpapers_5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539256"/>
            <a:ext cx="5472608" cy="32021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9933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8000">
        <p:fade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Comprimir\300px-British_Airways_Concorde_G-BOAC_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-116996"/>
            <a:ext cx="4909948" cy="34739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496" y="350654"/>
            <a:ext cx="417646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Ningún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otro aparato operaba </a:t>
            </a: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altura tan elevada </a:t>
            </a: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hacía el Concorde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que para la seguridad </a:t>
            </a: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aparato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establecían </a:t>
            </a: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patrones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</a:t>
            </a: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clima, </a:t>
            </a:r>
          </a:p>
          <a:p>
            <a:pPr algn="ctr"/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según su posición </a:t>
            </a: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variaciones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vientos </a:t>
            </a: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Atlántico Norte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océano más transitado </a:t>
            </a: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avión—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determinar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tiempo </a:t>
            </a: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subida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despegar y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bajada en el momento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aterrizar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932040" y="3846527"/>
            <a:ext cx="417646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velocidad media de aterrizaje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274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km/h; </a:t>
            </a: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debido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diseño especial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Concorde con sus alas en forma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delta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fue equipado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acelerador automático para reducir la carga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trabajo del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piloto.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E:\Comprimir\7FD46468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233381"/>
            <a:ext cx="4752528" cy="3417977"/>
          </a:xfrm>
          <a:prstGeom prst="ellipse">
            <a:avLst/>
          </a:prstGeom>
          <a:ln w="190500" cap="rnd">
            <a:solidFill>
              <a:srgbClr val="00206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1706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6000">
        <p:fade/>
      </p:transition>
    </mc:Choice>
    <mc:Fallback xmlns="">
      <p:transition spd="slow" advTm="3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496" y="548680"/>
            <a:ext cx="91085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diseño de su ala provocaba la formación de vórtices y bajas presiones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sobre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superficie de esta por lo que estaba obligado a despegar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velocidad menor que los aviones convencionales y con mayor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ángulo.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E:\Comprimir\20-patrick_baudry-pilote-essais-airbus-concord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412776"/>
            <a:ext cx="6935166" cy="48169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9810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000">
        <p:fad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491880" y="260648"/>
            <a:ext cx="5688632" cy="175432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MX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Frenos </a:t>
            </a:r>
          </a:p>
          <a:p>
            <a:pPr algn="ctr"/>
            <a:r>
              <a:rPr lang="es-MX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 </a:t>
            </a: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tren de </a:t>
            </a:r>
            <a:r>
              <a:rPr lang="es-MX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aterrizaje</a:t>
            </a:r>
            <a:endParaRPr lang="es-MX" sz="20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64963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131840" y="1261209"/>
            <a:ext cx="60121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Debido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la forma en ala delta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aeronave,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tren de aterrizaje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tuvo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ser diseñado extraordinariamente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fuerte.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E:\Comprimir\40919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3384376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0" y="3990543"/>
            <a:ext cx="428396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rotación,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Concorde se elevaba unos 18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grados.</a:t>
            </a:r>
          </a:p>
          <a:p>
            <a:pPr algn="ctr"/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conlleva una serie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aumentos en las tensiones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parte trasera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tren de aterrizaje y las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alas.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E:\Comprimir\Imagen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636912"/>
            <a:ext cx="4675852" cy="403244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361216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0">
        <p:fade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901169"/>
            <a:ext cx="42119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Durante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desarrollo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inconveniente inesperado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requirió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un rediseño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importante.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E:\Comprimir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19066"/>
            <a:ext cx="5760640" cy="149776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444208" y="2276872"/>
            <a:ext cx="241176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Debido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alto nivel de rotación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añadieron al tren un pequeño juego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ruedas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parte trasera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debido a la gran altura del avión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necesario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tren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retraiga telescópicamente antes de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girar.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Users\Emilio\Desktop\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276872"/>
            <a:ext cx="5689600" cy="42672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9252520" y="0"/>
            <a:ext cx="54694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800" dirty="0" smtClean="0"/>
              <a:t>00:19:60</a:t>
            </a:r>
            <a:endParaRPr lang="es-MX" sz="800" dirty="0"/>
          </a:p>
        </p:txBody>
      </p:sp>
    </p:spTree>
    <p:extLst>
      <p:ext uri="{BB962C8B-B14F-4D97-AF65-F5344CB8AC3E}">
        <p14:creationId xmlns:p14="http://schemas.microsoft.com/office/powerpoint/2010/main" val="411956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0">
        <p:fade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496" y="548680"/>
            <a:ext cx="45182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Debido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la alta velocidad en el aterrizaje —400 km/h—,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necesario equipar unos frenos mejorados y más fuertes de lo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normal.</a:t>
            </a:r>
          </a:p>
        </p:txBody>
      </p:sp>
      <p:pic>
        <p:nvPicPr>
          <p:cNvPr id="3" name="Picture 2" descr="E:\Comprimir\Concorde  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-291857"/>
            <a:ext cx="4658799" cy="36488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292080" y="3407509"/>
            <a:ext cx="381642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frenos eran antideslizantes, equipaban un sistema que evitaba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durante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puesta en marcha los neumáticos perdieran tracción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hubiera una pérdida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 del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aparato.</a:t>
            </a:r>
          </a:p>
          <a:p>
            <a:pPr algn="ctr"/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Fueron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desarrollados por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Dunlop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siendo los primeros en diseñarse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teniendo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carbono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principal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elemento.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E:\Comprimir\Concorde Wallpaper 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284984"/>
            <a:ext cx="5040560" cy="3384376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1194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7000">
        <p:fade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496" y="548680"/>
            <a:ext cx="90364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frenos eran capaces de detener al Concorde con un peso de 188 toneladas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velocidad de 310 km/h en una milla —1600 metros—;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 tipo de maniobras los frenos alcanzaban temperaturas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entre 300 y 500°C, necesitándose varias horas para la refrigeración.</a:t>
            </a:r>
          </a:p>
        </p:txBody>
      </p:sp>
      <p:pic>
        <p:nvPicPr>
          <p:cNvPr id="3" name="Picture 2" descr="E:\Comprimir\unknown-concorde-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283" y="2160194"/>
            <a:ext cx="6480125" cy="3645070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937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3000">
        <p:fade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339752" y="561454"/>
            <a:ext cx="4320480" cy="4163690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MX" sz="80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Operadores</a:t>
            </a:r>
            <a:endParaRPr lang="es-MX" sz="80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68579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496" y="44624"/>
            <a:ext cx="8136904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Aerolíneas</a:t>
            </a:r>
          </a:p>
          <a:p>
            <a:pPr algn="ctr"/>
            <a:r>
              <a:rPr lang="es-MX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Fecha </a:t>
            </a:r>
            <a:r>
              <a:rPr lang="es-MX" sz="32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entrada en servicio del </a:t>
            </a:r>
            <a:r>
              <a:rPr lang="es-MX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Concorde</a:t>
            </a:r>
          </a:p>
          <a:p>
            <a:pPr algn="ctr"/>
            <a:endParaRPr lang="es-MX" sz="2000" dirty="0"/>
          </a:p>
          <a:p>
            <a:pPr lvl="0" algn="ctr"/>
            <a:r>
              <a:rPr lang="es-MX" sz="2000" dirty="0"/>
              <a:t> </a:t>
            </a:r>
            <a:r>
              <a:rPr lang="es-MX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British </a:t>
            </a:r>
            <a:r>
              <a:rPr lang="es-MX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Airways 27 </a:t>
            </a:r>
            <a:r>
              <a:rPr lang="es-MX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febrero de </a:t>
            </a:r>
            <a:r>
              <a:rPr lang="es-MX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1975        Air France 27 </a:t>
            </a:r>
            <a:r>
              <a:rPr lang="es-MX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octubre de </a:t>
            </a:r>
            <a:r>
              <a:rPr lang="es-MX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1976</a:t>
            </a:r>
          </a:p>
          <a:p>
            <a:pPr lvl="0" algn="ctr"/>
            <a:r>
              <a:rPr lang="es-MX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s-MX" sz="2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/>
              <a:t> </a:t>
            </a:r>
            <a:r>
              <a:rPr lang="es-MX" sz="20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Braniff</a:t>
            </a:r>
            <a:r>
              <a:rPr lang="es-MX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International Airways</a:t>
            </a:r>
          </a:p>
          <a:p>
            <a:pPr algn="ctr"/>
            <a:r>
              <a:rPr lang="es-MX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Alquiló algunos Concorde con su tripulación durante unos </a:t>
            </a:r>
            <a:r>
              <a:rPr lang="es-MX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meses.</a:t>
            </a:r>
            <a:endParaRPr lang="es-MX" sz="2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sz="20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Singapore</a:t>
            </a:r>
            <a:r>
              <a:rPr lang="es-MX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sz="20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Airlines</a:t>
            </a:r>
            <a:endParaRPr lang="es-MX" sz="2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Operó un Concorde alquilado durante un breve </a:t>
            </a:r>
            <a:r>
              <a:rPr lang="es-MX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periodo.</a:t>
            </a:r>
            <a:endParaRPr lang="es-MX" sz="2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059832" y="6330280"/>
            <a:ext cx="5220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err="1" smtClean="0">
                <a:solidFill>
                  <a:srgbClr val="FFFF00"/>
                </a:solidFill>
              </a:rPr>
              <a:t>Click</a:t>
            </a:r>
            <a:r>
              <a:rPr lang="es-MX" sz="2000" b="1" dirty="0" smtClean="0">
                <a:solidFill>
                  <a:srgbClr val="FFFF00"/>
                </a:solidFill>
              </a:rPr>
              <a:t> en el                       para ir al menú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5004048" y="5785440"/>
            <a:ext cx="35036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solidFill>
                  <a:srgbClr val="FFFF00"/>
                </a:solidFill>
              </a:rPr>
              <a:t>Pausa 4                Para continuar</a:t>
            </a:r>
          </a:p>
        </p:txBody>
      </p:sp>
      <p:pic>
        <p:nvPicPr>
          <p:cNvPr id="6" name="Picture 3" descr="M:\()  Musica\[]  Musica gifs\raton4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5589240"/>
            <a:ext cx="1080120" cy="688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Imagenes\GIF'S\Versiones-Del-Concorde-63013.gif">
            <a:hlinkClick r:id="rId4" action="ppaction://hlinksldjump"/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6165304"/>
            <a:ext cx="1323387" cy="669256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7765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7" presetClass="emph" presetSubtype="0" repeatCount="indefinite" fill="remove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5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16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7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7" presetClass="emph" presetSubtype="0" repeatCount="indefinite" fill="remove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ntr" presetSubtype="32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5" grpId="0"/>
      <p:bldP spid="5" grpId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 l="-2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496" y="44624"/>
            <a:ext cx="8136904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Aerolíneas</a:t>
            </a:r>
          </a:p>
          <a:p>
            <a:pPr algn="ctr"/>
            <a:r>
              <a:rPr lang="es-MX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Fecha </a:t>
            </a:r>
            <a:r>
              <a:rPr lang="es-MX" sz="32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entrada en servicio del </a:t>
            </a:r>
            <a:r>
              <a:rPr lang="es-MX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Concorde</a:t>
            </a:r>
          </a:p>
          <a:p>
            <a:pPr algn="ctr"/>
            <a:endParaRPr lang="es-MX" sz="2000" dirty="0"/>
          </a:p>
          <a:p>
            <a:pPr lvl="0" algn="ctr"/>
            <a:r>
              <a:rPr lang="es-MX" sz="2000" dirty="0"/>
              <a:t> </a:t>
            </a:r>
            <a:r>
              <a:rPr lang="es-MX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British </a:t>
            </a:r>
            <a:r>
              <a:rPr lang="es-MX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Airways 27 </a:t>
            </a:r>
            <a:r>
              <a:rPr lang="es-MX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febrero de </a:t>
            </a:r>
            <a:r>
              <a:rPr lang="es-MX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1975        Air France 27 </a:t>
            </a:r>
            <a:r>
              <a:rPr lang="es-MX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octubre de </a:t>
            </a:r>
            <a:r>
              <a:rPr lang="es-MX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1976</a:t>
            </a:r>
          </a:p>
          <a:p>
            <a:pPr lvl="0" algn="ctr"/>
            <a:r>
              <a:rPr lang="es-MX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s-MX" sz="2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/>
              <a:t> </a:t>
            </a:r>
            <a:r>
              <a:rPr lang="es-MX" sz="20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Braniff</a:t>
            </a:r>
            <a:r>
              <a:rPr lang="es-MX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International Airways</a:t>
            </a:r>
          </a:p>
          <a:p>
            <a:pPr algn="ctr"/>
            <a:r>
              <a:rPr lang="es-MX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Alquiló algunos Concorde con su tripulación durante unos </a:t>
            </a:r>
            <a:r>
              <a:rPr lang="es-MX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meses.</a:t>
            </a:r>
            <a:endParaRPr lang="es-MX" sz="2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sz="20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Singapore</a:t>
            </a:r>
            <a:r>
              <a:rPr lang="es-MX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sz="20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Airlines</a:t>
            </a:r>
            <a:endParaRPr lang="es-MX" sz="2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Operó un Concorde alquilado durante un breve </a:t>
            </a:r>
            <a:r>
              <a:rPr lang="es-MX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periodo.</a:t>
            </a:r>
            <a:endParaRPr lang="es-MX" sz="2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940152" y="6165304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solidFill>
                  <a:srgbClr val="FFFF00"/>
                </a:solidFill>
              </a:rPr>
              <a:t>De la pausa 4</a:t>
            </a:r>
          </a:p>
        </p:txBody>
      </p:sp>
    </p:spTree>
    <p:extLst>
      <p:ext uri="{BB962C8B-B14F-4D97-AF65-F5344CB8AC3E}">
        <p14:creationId xmlns:p14="http://schemas.microsoft.com/office/powerpoint/2010/main" val="2096173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8000">
        <p:fade/>
        <p:sndAc>
          <p:stSnd>
            <p:snd r:embed="rId2" name="Ema - Mix 1 .wav"/>
          </p:stSnd>
        </p:sndAc>
      </p:transition>
    </mc:Choice>
    <mc:Fallback xmlns="">
      <p:transition spd="slow" advTm="28000">
        <p:fade/>
        <p:sndAc>
          <p:stSnd>
            <p:snd r:embed="rId4" name="Ema - Mix 1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mph" presetSubtype="0" repeatCount="indefinite" fill="remove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9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10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1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55776" y="4771018"/>
            <a:ext cx="6588224" cy="175432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MX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Historia </a:t>
            </a: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operacional</a:t>
            </a:r>
          </a:p>
          <a:p>
            <a:pPr algn="ctr"/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Vuelos </a:t>
            </a:r>
            <a:r>
              <a:rPr lang="es-MX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regulares</a:t>
            </a:r>
            <a:endParaRPr lang="es-MX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13444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fade/>
        <p:sndAc>
          <p:stSnd>
            <p:snd r:embed="rId2" name="Ema - Concorde 310' 1 .wav"/>
          </p:stSnd>
        </p:sndAc>
      </p:transition>
    </mc:Choice>
    <mc:Fallback xmlns="">
      <p:transition spd="slow" advTm="4000">
        <p:fade/>
        <p:sndAc>
          <p:stSnd>
            <p:snd r:embed="rId4" name="Ema - Concorde 310' 1 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Comprimir\e concorde198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96752"/>
            <a:ext cx="8324820" cy="44954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657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11560" y="2276872"/>
            <a:ext cx="367240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reina Isabel II en compañía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duque Felipe de Edimburgo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bajando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un Concorde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British Airways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Aeropuerto Internacional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Austin-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Bergstrom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Austin,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Texas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Estados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Unidos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1991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E:\Comprimir\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060848"/>
            <a:ext cx="4059167" cy="26441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2307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000">
        <p:fad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908720"/>
            <a:ext cx="8640960" cy="501675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MX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Los </a:t>
            </a:r>
            <a:r>
              <a:rPr lang="es-MX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vuelos regulares del Concorde comenzaron el 21 de enero de 1976 </a:t>
            </a:r>
            <a:endParaRPr lang="es-MX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con </a:t>
            </a:r>
            <a:r>
              <a:rPr lang="es-MX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las rutas Londres-</a:t>
            </a:r>
            <a:r>
              <a:rPr lang="es-MX" sz="20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Baréin</a:t>
            </a:r>
            <a:r>
              <a:rPr lang="es-MX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y París-Río de </a:t>
            </a:r>
            <a:r>
              <a:rPr lang="es-MX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Janeiro.</a:t>
            </a:r>
          </a:p>
          <a:p>
            <a:pPr algn="ctr"/>
            <a:endParaRPr lang="es-MX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La </a:t>
            </a:r>
            <a:r>
              <a:rPr lang="es-MX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ruta París-Caracas —a través de las Azores— </a:t>
            </a:r>
            <a:endParaRPr lang="es-MX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comenzó </a:t>
            </a:r>
            <a:r>
              <a:rPr lang="es-MX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el 10 de abril de ese mismo año. </a:t>
            </a:r>
            <a:endParaRPr lang="es-MX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es-MX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El </a:t>
            </a:r>
            <a:r>
              <a:rPr lang="es-MX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congreso de Estados Unidos había prohibido los vuelos del Concorde </a:t>
            </a:r>
            <a:endParaRPr lang="es-MX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</a:t>
            </a:r>
            <a:r>
              <a:rPr lang="es-MX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aeropuertos estadounidenses, debido principalmente </a:t>
            </a:r>
            <a:endParaRPr lang="es-MX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</a:t>
            </a:r>
            <a:r>
              <a:rPr lang="es-MX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las numerosas protestas ciudadanas por el exceso de ruido </a:t>
            </a:r>
            <a:endParaRPr lang="es-MX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 </a:t>
            </a:r>
            <a:r>
              <a:rPr lang="es-MX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el control que el Concorde ejercería sobre las rutas transoceánicas</a:t>
            </a:r>
            <a:r>
              <a:rPr lang="es-MX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</a:p>
          <a:p>
            <a:pPr algn="ctr"/>
            <a:endParaRPr lang="es-MX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Sin embargo, el secretario de transporte estadounidense, William Coleman, </a:t>
            </a:r>
            <a:endParaRPr lang="es-MX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dio </a:t>
            </a:r>
            <a:r>
              <a:rPr lang="es-MX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permiso a Air France y British Airways para operar el Concorde </a:t>
            </a:r>
            <a:endParaRPr lang="es-MX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en </a:t>
            </a:r>
            <a:r>
              <a:rPr lang="es-MX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el Aeropuerto Internacional de </a:t>
            </a:r>
            <a:r>
              <a:rPr lang="es-MX" sz="20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Dulles</a:t>
            </a:r>
            <a:r>
              <a:rPr lang="es-MX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Washington, </a:t>
            </a:r>
            <a:endParaRPr lang="es-MX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por </a:t>
            </a:r>
            <a:r>
              <a:rPr lang="es-MX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lo que las rutas del Concorde con </a:t>
            </a:r>
            <a:r>
              <a:rPr lang="es-MX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EE.UU. </a:t>
            </a:r>
          </a:p>
          <a:p>
            <a:pPr algn="ctr"/>
            <a:r>
              <a:rPr lang="es-MX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empezaron </a:t>
            </a:r>
            <a:r>
              <a:rPr lang="es-MX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el 24 de mayo de </a:t>
            </a:r>
            <a:r>
              <a:rPr lang="es-MX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1976.</a:t>
            </a:r>
            <a:endParaRPr lang="es-MX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1907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1000">
        <p:fade/>
      </p:transition>
    </mc:Choice>
    <mc:Fallback xmlns="">
      <p:transition spd="slow" advTm="5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1052736"/>
            <a:ext cx="8640960" cy="470898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MX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Nueva </a:t>
            </a:r>
            <a:r>
              <a:rPr lang="es-MX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York también prohibió a nivel local las operaciones del Concorde </a:t>
            </a:r>
            <a:endParaRPr lang="es-MX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en </a:t>
            </a:r>
            <a:r>
              <a:rPr lang="es-MX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el aeropuerto </a:t>
            </a:r>
            <a:r>
              <a:rPr lang="es-MX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JFK.</a:t>
            </a:r>
          </a:p>
          <a:p>
            <a:pPr algn="ctr"/>
            <a:endParaRPr lang="es-MX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La </a:t>
            </a:r>
            <a:r>
              <a:rPr lang="es-MX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prohibición llegó a su fin el 17 de octubre de 1977 cuando la Corte Suprema </a:t>
            </a:r>
            <a:endParaRPr lang="es-MX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 </a:t>
            </a:r>
            <a:r>
              <a:rPr lang="es-MX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Estados Unidos desestimó los esfuerzos —dirigidos por Carol Berman— </a:t>
            </a:r>
            <a:endParaRPr lang="es-MX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para </a:t>
            </a:r>
            <a:r>
              <a:rPr lang="es-MX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continuar con la </a:t>
            </a:r>
            <a:r>
              <a:rPr lang="es-MX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prohibición.</a:t>
            </a:r>
          </a:p>
          <a:p>
            <a:pPr algn="ctr"/>
            <a:endParaRPr lang="es-MX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La </a:t>
            </a:r>
            <a:r>
              <a:rPr lang="es-MX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Corte Suprema argumentó en su decisión de no prohibir los vuelos </a:t>
            </a:r>
            <a:endParaRPr lang="es-MX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del </a:t>
            </a:r>
            <a:r>
              <a:rPr lang="es-MX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Concorde que aviones como el Air </a:t>
            </a:r>
            <a:r>
              <a:rPr lang="es-MX" sz="20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Force</a:t>
            </a:r>
            <a:r>
              <a:rPr lang="es-MX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s-MX" sz="20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One</a:t>
            </a:r>
            <a:r>
              <a:rPr lang="es-MX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endParaRPr lang="es-MX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—</a:t>
            </a:r>
            <a:r>
              <a:rPr lang="es-MX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que en ese momento era un Boeing VC-137— </a:t>
            </a:r>
            <a:endParaRPr lang="es-MX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tenían </a:t>
            </a:r>
            <a:r>
              <a:rPr lang="es-MX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un impacto ambiental y sónico mucho mayor que el Concorde </a:t>
            </a:r>
            <a:endParaRPr lang="es-MX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</a:t>
            </a:r>
            <a:r>
              <a:rPr lang="es-MX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velocidades subsónicas y durante el despegue y el </a:t>
            </a:r>
            <a:r>
              <a:rPr lang="es-MX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aterrizaje.</a:t>
            </a:r>
          </a:p>
          <a:p>
            <a:pPr algn="ctr"/>
            <a:endParaRPr lang="es-MX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Los </a:t>
            </a:r>
            <a:r>
              <a:rPr lang="es-MX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vuelos regulares entre Londres y París con Nueva York, </a:t>
            </a:r>
            <a:endParaRPr lang="es-MX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comenzaron </a:t>
            </a:r>
            <a:r>
              <a:rPr lang="es-MX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el 22 de noviembre de 1977</a:t>
            </a:r>
            <a:r>
              <a:rPr lang="es-MX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  <a:endParaRPr lang="es-MX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19442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1000">
        <p:fade/>
      </p:transition>
    </mc:Choice>
    <mc:Fallback xmlns="">
      <p:transition spd="slow" advTm="4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548680"/>
            <a:ext cx="7200800" cy="107721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MX" sz="32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Un </a:t>
            </a:r>
            <a:r>
              <a:rPr lang="es-MX" sz="32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Concorde en el Aeropuerto JFK </a:t>
            </a:r>
            <a:endParaRPr lang="es-MX" sz="3200" b="1" dirty="0" smtClean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32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 </a:t>
            </a:r>
            <a:r>
              <a:rPr lang="es-MX" sz="32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Nueva York</a:t>
            </a:r>
            <a:r>
              <a:rPr lang="es-MX" sz="32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  <a:endParaRPr lang="es-MX" sz="32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Picture 2" descr="E:\Comprimir\Imagen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731" y="1340768"/>
            <a:ext cx="7827693" cy="47525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8973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-27384"/>
            <a:ext cx="9144000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1977, British Airways y </a:t>
            </a:r>
            <a:r>
              <a:rPr lang="es-MX" sz="20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Singapore</a:t>
            </a:r>
            <a:r>
              <a:rPr lang="es-MX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sz="20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Airlines</a:t>
            </a:r>
            <a:r>
              <a:rPr lang="es-MX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firmaron un acuerdo </a:t>
            </a:r>
            <a:endParaRPr lang="es-MX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</a:t>
            </a:r>
            <a:r>
              <a:rPr lang="es-MX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compartir un Concorde que cubriría la ruta Londres-Singapur —vía </a:t>
            </a:r>
            <a:r>
              <a:rPr lang="es-MX" sz="20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Baréin</a:t>
            </a:r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—.</a:t>
            </a:r>
          </a:p>
          <a:p>
            <a:pPr algn="ctr"/>
            <a:endParaRPr lang="es-MX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MX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aeronave —el G-BOAD— fue pintada con los colores de </a:t>
            </a:r>
            <a:r>
              <a:rPr lang="es-MX" sz="20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Singapore</a:t>
            </a:r>
            <a:r>
              <a:rPr lang="es-MX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sz="20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Airlines</a:t>
            </a:r>
            <a:r>
              <a:rPr lang="es-MX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s-MX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</a:t>
            </a:r>
            <a:r>
              <a:rPr lang="es-MX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parte, mientras que la otra se pintó con los colores de British </a:t>
            </a:r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Airways.</a:t>
            </a:r>
          </a:p>
          <a:p>
            <a:pPr algn="ctr"/>
            <a:endParaRPr lang="es-MX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MX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ruta fue suspendida tras sólo tres vuelos </a:t>
            </a:r>
            <a:endParaRPr lang="es-MX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</a:t>
            </a:r>
            <a:r>
              <a:rPr lang="es-MX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quejas de la vecina Malasia alegando exceso de </a:t>
            </a:r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ruido.</a:t>
            </a:r>
          </a:p>
          <a:p>
            <a:pPr algn="ctr"/>
            <a:endParaRPr lang="es-MX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</a:t>
            </a:r>
            <a:r>
              <a:rPr lang="es-MX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 hasta 1979 cuando se reanudó la ruta, </a:t>
            </a:r>
            <a:endParaRPr lang="es-MX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volviéndose </a:t>
            </a:r>
            <a:r>
              <a:rPr lang="es-MX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cancelar </a:t>
            </a:r>
            <a:r>
              <a:rPr lang="es-MX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poco </a:t>
            </a:r>
            <a:r>
              <a:rPr lang="es-MX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después por el veto indio a que el Concorde alcanzara </a:t>
            </a:r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velocidades </a:t>
            </a:r>
            <a:r>
              <a:rPr lang="es-MX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supersónicas en su espacio </a:t>
            </a:r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aéreo.</a:t>
            </a:r>
          </a:p>
          <a:p>
            <a:pPr algn="ctr"/>
            <a:endParaRPr lang="es-MX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MX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ruta fue cancelada definitivamente en </a:t>
            </a:r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1980.</a:t>
            </a:r>
            <a:endParaRPr lang="es-MX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28299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4000">
        <p:fade/>
      </p:transition>
    </mc:Choice>
    <mc:Fallback xmlns="">
      <p:transition spd="slow" advTm="4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908720"/>
            <a:ext cx="864096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Durante </a:t>
            </a:r>
            <a:r>
              <a:rPr lang="es-MX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auge petrolero de México, Air France estableció una ruta </a:t>
            </a:r>
            <a:endParaRPr lang="es-MX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entre </a:t>
            </a:r>
            <a:r>
              <a:rPr lang="es-MX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Washington —en ocasiones también desde Nueva York— </a:t>
            </a:r>
            <a:endParaRPr lang="es-MX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MX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Ciudad de México, realizándose dos vuelos semanales</a:t>
            </a:r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—.</a:t>
            </a:r>
          </a:p>
          <a:p>
            <a:pPr algn="ctr"/>
            <a:endParaRPr lang="es-MX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MX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ruta se mantuvo entre septiembre de 1978 y noviembre de </a:t>
            </a:r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1982,</a:t>
            </a:r>
          </a:p>
          <a:p>
            <a:pPr algn="ctr"/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momento </a:t>
            </a:r>
            <a:r>
              <a:rPr lang="es-MX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el cual debido a una crisis económica y una gran falta </a:t>
            </a:r>
            <a:endParaRPr lang="es-MX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rentabilidad —en los últimos vuelos el avión iba casi vacío— fue clausurada</a:t>
            </a:r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ctr"/>
            <a:endParaRPr lang="es-MX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Durante </a:t>
            </a:r>
            <a:r>
              <a:rPr lang="es-MX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tiempo que esta ruta se mantuvo vigente, </a:t>
            </a:r>
            <a:endParaRPr lang="es-MX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</a:t>
            </a:r>
            <a:r>
              <a:rPr lang="es-MX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compañías que operaban el Concorde tuvieron problemas </a:t>
            </a:r>
            <a:endParaRPr lang="es-MX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</a:t>
            </a:r>
            <a:r>
              <a:rPr lang="es-MX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estado de Florida por los altos índices </a:t>
            </a:r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contaminación acústica </a:t>
            </a:r>
            <a:endParaRPr lang="es-MX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MX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una ley que prohibía los vuelos supersónicos </a:t>
            </a:r>
            <a:endParaRPr lang="es-MX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espacio aéreo de ese </a:t>
            </a:r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estado.</a:t>
            </a:r>
          </a:p>
          <a:p>
            <a:pPr algn="ctr"/>
            <a:endParaRPr lang="es-MX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Durante </a:t>
            </a:r>
            <a:r>
              <a:rPr lang="es-MX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vuelo, el Concorde tenía que desacelerar de Mach 2.02 a Mach 0.95, para cruzar Florida, para luego acelerar hasta su destino —Ciudad de México</a:t>
            </a:r>
            <a:r>
              <a:rPr lang="es-MX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—.</a:t>
            </a:r>
            <a:endParaRPr lang="es-MX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67009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8000">
        <p:fade/>
      </p:transition>
    </mc:Choice>
    <mc:Fallback xmlns="">
      <p:transition spd="slow" advTm="5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-27384"/>
            <a:ext cx="8640960" cy="686341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MX" sz="20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Entre </a:t>
            </a:r>
            <a:r>
              <a:rPr lang="es-MX" sz="20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1978 y 1980, </a:t>
            </a:r>
            <a:r>
              <a:rPr lang="es-MX" sz="2000" b="1" dirty="0" err="1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Braniff</a:t>
            </a:r>
            <a:r>
              <a:rPr lang="es-MX" sz="20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International Airways alquiló 10 Concordes, </a:t>
            </a:r>
            <a:endParaRPr lang="es-MX" sz="2000" b="1" dirty="0" smtClean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cinco </a:t>
            </a:r>
            <a:r>
              <a:rPr lang="es-MX" sz="20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 Air France y otros tantos de British </a:t>
            </a:r>
            <a:r>
              <a:rPr lang="es-MX" sz="20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Airways.</a:t>
            </a:r>
          </a:p>
          <a:p>
            <a:pPr algn="ctr"/>
            <a:endParaRPr lang="es-MX" sz="2000" b="1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Estos </a:t>
            </a:r>
            <a:r>
              <a:rPr lang="es-MX" sz="20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fueron utilizados en vuelos subsónicos entre Dallas y el Aeropuerto </a:t>
            </a:r>
            <a:r>
              <a:rPr lang="es-MX" sz="2000" b="1" dirty="0" err="1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Dulles</a:t>
            </a:r>
            <a:r>
              <a:rPr lang="es-MX" sz="20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volando con las tripulaciones de </a:t>
            </a:r>
            <a:r>
              <a:rPr lang="es-MX" sz="2000" b="1" dirty="0" err="1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Braniff</a:t>
            </a:r>
            <a:r>
              <a:rPr lang="es-MX" sz="20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</a:p>
          <a:p>
            <a:pPr algn="ctr"/>
            <a:endParaRPr lang="es-MX" sz="2000" b="1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Las </a:t>
            </a:r>
            <a:r>
              <a:rPr lang="es-MX" sz="20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aeronaves se registraron tanto en sus países europeos de origen </a:t>
            </a:r>
            <a:endParaRPr lang="es-MX" sz="2000" b="1" dirty="0" smtClean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como </a:t>
            </a:r>
            <a:r>
              <a:rPr lang="es-MX" sz="20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en Estados </a:t>
            </a:r>
            <a:r>
              <a:rPr lang="es-MX" sz="20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Unidos.</a:t>
            </a:r>
          </a:p>
          <a:p>
            <a:pPr algn="ctr"/>
            <a:endParaRPr lang="es-MX" sz="2000" b="1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es-MX" sz="2000" b="1" dirty="0" smtClean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es-MX" sz="2000" b="1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es-MX" sz="2000" b="1" dirty="0" smtClean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es-MX" sz="2000" b="1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es-MX" sz="2000" b="1" dirty="0" smtClean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es-MX" sz="2000" b="1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es-MX" sz="2000" b="1" dirty="0" smtClean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es-MX" sz="2000" b="1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es-MX" sz="2000" b="1" dirty="0" smtClean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es-MX" sz="2000" b="1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La </a:t>
            </a:r>
            <a:r>
              <a:rPr lang="es-MX" sz="20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falta de rentabilidad de los vuelos </a:t>
            </a:r>
            <a:endParaRPr lang="es-MX" sz="2000" b="1" dirty="0" smtClean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—</a:t>
            </a:r>
            <a:r>
              <a:rPr lang="es-MX" sz="20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menos del 50% de las plazas eran reservadas— </a:t>
            </a:r>
            <a:endParaRPr lang="es-MX" sz="2000" b="1" dirty="0" smtClean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obligó </a:t>
            </a:r>
            <a:r>
              <a:rPr lang="es-MX" sz="20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</a:t>
            </a:r>
            <a:r>
              <a:rPr lang="es-MX" sz="2000" b="1" dirty="0" err="1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Braniff</a:t>
            </a:r>
            <a:r>
              <a:rPr lang="es-MX" sz="20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a poner fin a sus vuelos con el Concorde en mayo de </a:t>
            </a:r>
            <a:r>
              <a:rPr lang="es-MX" sz="20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1980.</a:t>
            </a:r>
            <a:endParaRPr lang="es-MX" sz="2000" b="1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9252520" y="45204"/>
            <a:ext cx="54694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800" dirty="0" smtClean="0"/>
              <a:t>00:37:00</a:t>
            </a:r>
            <a:endParaRPr lang="es-MX" sz="800" dirty="0"/>
          </a:p>
        </p:txBody>
      </p:sp>
    </p:spTree>
    <p:extLst>
      <p:ext uri="{BB962C8B-B14F-4D97-AF65-F5344CB8AC3E}">
        <p14:creationId xmlns:p14="http://schemas.microsoft.com/office/powerpoint/2010/main" val="2394559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5000">
        <p:fade/>
      </p:transition>
    </mc:Choice>
    <mc:Fallback xmlns="">
      <p:transition spd="slow" advTm="3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1096283"/>
            <a:ext cx="864096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4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 </a:t>
            </a:r>
            <a:r>
              <a:rPr lang="es-MX" sz="40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sus compras de Concorde</a:t>
            </a:r>
          </a:p>
          <a:p>
            <a:pPr algn="ctr"/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1981, el futuro del Concorde en el Reino Unido se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ensombrecía.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85015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fad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Comprimir\concorde_04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7677" b="71212" l="0" r="974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6496" y="2720280"/>
            <a:ext cx="4032448" cy="2964581"/>
          </a:xfrm>
          <a:prstGeom prst="rect">
            <a:avLst/>
          </a:prstGeom>
          <a:noFill/>
          <a:scene3d>
            <a:camera prst="orthographicFront">
              <a:rot lat="0" lon="21599922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971600" y="1549241"/>
            <a:ext cx="72008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gobierno británico no había hecho más que perder dinero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entrada 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Concorde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servicio,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planteándose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cancelar su servicio por completo.</a:t>
            </a:r>
          </a:p>
        </p:txBody>
      </p:sp>
    </p:spTree>
    <p:extLst>
      <p:ext uri="{BB962C8B-B14F-4D97-AF65-F5344CB8AC3E}">
        <p14:creationId xmlns:p14="http://schemas.microsoft.com/office/powerpoint/2010/main" val="2894365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8000">
        <p:fade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4139952" y="1412776"/>
            <a:ext cx="49685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cancelación de algunas pruebas y otros recortes </a:t>
            </a: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redujeron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considerablemente los costos.</a:t>
            </a:r>
          </a:p>
          <a:p>
            <a:pPr algn="ctr"/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pesar de ello, el gobierno no estaba dispuesto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seguir perdiendo dinero.</a:t>
            </a:r>
          </a:p>
        </p:txBody>
      </p:sp>
      <p:pic>
        <p:nvPicPr>
          <p:cNvPr id="1026" name="Picture 2" descr="E:\Comprimir\concord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214" y="476672"/>
            <a:ext cx="4035150" cy="2688419"/>
          </a:xfrm>
          <a:prstGeom prst="rect">
            <a:avLst/>
          </a:prstGeom>
          <a:noFill/>
          <a:ln w="127000" cap="sq" cmpd="sng">
            <a:solidFill>
              <a:schemeClr val="accent4">
                <a:lumMod val="75000"/>
              </a:schemeClr>
            </a:solidFill>
            <a:bevel/>
          </a:ln>
          <a:scene3d>
            <a:camera prst="isometricOffAxis2Left"/>
            <a:lightRig rig="threePt" dir="t"/>
          </a:scene3d>
          <a:sp3d extrusionH="190500">
            <a:bevelT w="254000" h="254000" prst="cross"/>
            <a:bevelB w="254000" h="2540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5496" y="3735030"/>
            <a:ext cx="410445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finales de 1983, el director de BA,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Sir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John King, convenció al gobierno </a:t>
            </a:r>
          </a:p>
          <a:p>
            <a:pPr algn="ctr"/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que vendiera la aeronave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así evitar más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pérdidas.</a:t>
            </a:r>
          </a:p>
          <a:p>
            <a:pPr algn="ctr"/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Sir John King se dio cuenta de que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producto estaba muy devaluado </a:t>
            </a:r>
          </a:p>
          <a:p>
            <a:pPr algn="ctr"/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comparación con lo que pensaban muchos de los posibles compradores.</a:t>
            </a:r>
          </a:p>
        </p:txBody>
      </p:sp>
      <p:pic>
        <p:nvPicPr>
          <p:cNvPr id="5" name="Picture 2" descr="E:\Comprimir\concord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5449" y="3356992"/>
            <a:ext cx="4779039" cy="3312368"/>
          </a:xfrm>
          <a:prstGeom prst="round2DiagRect">
            <a:avLst>
              <a:gd name="adj1" fmla="val 16667"/>
              <a:gd name="adj2" fmla="val 0"/>
            </a:avLst>
          </a:prstGeom>
          <a:ln w="127000" cap="sq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  <a:bevel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 extrusionH="190500">
            <a:bevelT w="254000" h="254000" prst="relaxedInset"/>
            <a:bevelB w="254000" h="2540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6202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9000">
        <p:fade/>
      </p:transition>
    </mc:Choice>
    <mc:Fallback xmlns="">
      <p:transition spd="slow" advTm="2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496" y="1077704"/>
            <a:ext cx="439248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Después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llevar a cabo un estudio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mercado, British Airways descubrió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 posibles clientes pensaban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Concorde era mucho más caro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que en realidad estaba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valorado.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E:\Comprimir\Imagen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16632"/>
            <a:ext cx="4582795" cy="32282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E:\Comprimir\ConcordeB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852936"/>
            <a:ext cx="4468540" cy="309634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4572000" y="3356992"/>
            <a:ext cx="453650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British Airways conseguía unos 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beneficios y </a:t>
            </a:r>
            <a:r>
              <a:rPr lang="es-MX" sz="20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rentablilidad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mucho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mayores </a:t>
            </a:r>
          </a:p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los de su homólogo francés,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pues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British 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llegó a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afirmar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los años 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más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rentables cada avión daba unos beneficios 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 millones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libras, 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ingreso total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1750 millones de 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libras</a:t>
            </a: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—los costos de desarrollo habían sido 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1000 millones—.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0" y="6330280"/>
            <a:ext cx="5076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err="1" smtClean="0">
                <a:solidFill>
                  <a:srgbClr val="FFFF00"/>
                </a:solidFill>
              </a:rPr>
              <a:t>Click</a:t>
            </a:r>
            <a:r>
              <a:rPr lang="es-MX" sz="2000" b="1" dirty="0" smtClean="0">
                <a:solidFill>
                  <a:srgbClr val="FFFF00"/>
                </a:solidFill>
              </a:rPr>
              <a:t> en el                        para Regresar al menú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1428360" y="5929456"/>
            <a:ext cx="35036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solidFill>
                  <a:srgbClr val="FFFF00"/>
                </a:solidFill>
              </a:rPr>
              <a:t>Pausa 5                Para continuar</a:t>
            </a:r>
          </a:p>
        </p:txBody>
      </p:sp>
      <p:pic>
        <p:nvPicPr>
          <p:cNvPr id="10" name="Picture 3" descr="M:\()  Musica\[]  Musica gifs\raton4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5733256"/>
            <a:ext cx="1080120" cy="688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E:\Imagenes\GIF'S\Versiones-Del-Concorde-63013.gif">
            <a:hlinkClick r:id="rId5" action="ppaction://hlinksldjump"/>
          </p:cNvPr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6216128"/>
            <a:ext cx="1323387" cy="669256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1382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7" presetClass="emph" presetSubtype="0" repeatCount="indefinite" fill="remove" grpId="1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5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16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7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7" presetClass="emph" presetSubtype="0" repeatCount="indefinite" fill="remove" grpId="1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ntr" presetSubtype="32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9" grpId="0"/>
      <p:bldP spid="9" grpId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496" y="1077704"/>
            <a:ext cx="439248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Después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llevar a cabo un estudio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mercado, British Airways descubrió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 posibles clientes pensaban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Concorde era mucho más caro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que en realidad estaba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valorado.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E:\Comprimir\Imagen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16632"/>
            <a:ext cx="4582795" cy="32282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E:\Comprimir\ConcordeB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852936"/>
            <a:ext cx="4468540" cy="309634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4572000" y="3356992"/>
            <a:ext cx="453650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British Airways conseguía unos 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beneficios y </a:t>
            </a:r>
            <a:r>
              <a:rPr lang="es-MX" sz="20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rentablilidad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mucho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mayores </a:t>
            </a:r>
          </a:p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los de su homólogo francés,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pues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British 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llegó a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afirmar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los años 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más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rentables cada avión daba unos beneficios 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 millones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libras, 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ingreso total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1750 millones de 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libras</a:t>
            </a: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—los costos de desarrollo habían sido 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1000 millones—.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1403648" y="6165304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solidFill>
                  <a:srgbClr val="FFFF00"/>
                </a:solidFill>
              </a:rPr>
              <a:t>De la pausa 5</a:t>
            </a:r>
          </a:p>
        </p:txBody>
      </p:sp>
    </p:spTree>
    <p:extLst>
      <p:ext uri="{BB962C8B-B14F-4D97-AF65-F5344CB8AC3E}">
        <p14:creationId xmlns:p14="http://schemas.microsoft.com/office/powerpoint/2010/main" val="4273438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3000">
        <p:fade/>
        <p:sndAc>
          <p:stSnd>
            <p:snd r:embed="rId2" name="Ema - Mix 1 .wav"/>
          </p:stSnd>
        </p:sndAc>
      </p:transition>
    </mc:Choice>
    <mc:Fallback xmlns="">
      <p:transition spd="slow" advTm="33000">
        <p:fade/>
        <p:sndAc>
          <p:stSnd>
            <p:snd r:embed="rId5" name="Ema - Mix 1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mph" presetSubtype="0" repeatCount="indefinite" fill="remove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9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10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1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Comprimir\e concord%20med%20folj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4392488" cy="3168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E:\Comprimir\Concorde-1C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204864"/>
            <a:ext cx="4740657" cy="2952328"/>
          </a:xfrm>
          <a:prstGeom prst="rect">
            <a:avLst/>
          </a:prstGeom>
          <a:solidFill>
            <a:srgbClr val="FFFFFF">
              <a:shade val="85000"/>
            </a:srgbClr>
          </a:solidFill>
          <a:ln w="95250" cap="rnd">
            <a:gradFill>
              <a:gsLst>
                <a:gs pos="0">
                  <a:srgbClr val="DCEBF5"/>
                </a:gs>
                <a:gs pos="8000">
                  <a:srgbClr val="83A7C3"/>
                </a:gs>
                <a:gs pos="13000">
                  <a:srgbClr val="768FB9"/>
                </a:gs>
                <a:gs pos="21001">
                  <a:srgbClr val="83A7C3"/>
                </a:gs>
                <a:gs pos="52000">
                  <a:srgbClr val="FFFFFF"/>
                </a:gs>
                <a:gs pos="56000">
                  <a:srgbClr val="9C6563"/>
                </a:gs>
                <a:gs pos="58000">
                  <a:srgbClr val="80302D"/>
                </a:gs>
                <a:gs pos="71001">
                  <a:srgbClr val="C0524E"/>
                </a:gs>
                <a:gs pos="94000">
                  <a:srgbClr val="EBDAD4"/>
                </a:gs>
                <a:gs pos="100000">
                  <a:srgbClr val="55261C"/>
                </a:gs>
              </a:gsLst>
              <a:lin ang="5400000" scaled="0"/>
            </a:gra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sp>
        <p:nvSpPr>
          <p:cNvPr id="4" name="3 Rectángulo"/>
          <p:cNvSpPr/>
          <p:nvPr/>
        </p:nvSpPr>
        <p:spPr>
          <a:xfrm>
            <a:off x="251520" y="5869721"/>
            <a:ext cx="86409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1984 y 1991, British Airways voló con el Concorde sólo tres veces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semana entre Londres y Miami, con parada en Washington,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Aeropuerto Internacional </a:t>
            </a:r>
            <a:r>
              <a:rPr lang="es-MX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Dulles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499993" y="764704"/>
            <a:ext cx="46029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Concorde 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también volaba 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Barbados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durante las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vacaciones 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invierno.</a:t>
            </a:r>
          </a:p>
        </p:txBody>
      </p:sp>
      <p:pic>
        <p:nvPicPr>
          <p:cNvPr id="7" name="Picture 3" descr="P:\Paracaidas\F-BTSD 21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07706"/>
            <a:ext cx="4032448" cy="23695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2013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00">
        <p:fade/>
        <p:sndAc>
          <p:stSnd>
            <p:snd r:embed="rId2" name="Ema - Mix 1 .wav"/>
          </p:stSnd>
        </p:sndAc>
      </p:transition>
    </mc:Choice>
    <mc:Fallback xmlns="">
      <p:transition spd="slow" advTm="21000">
        <p:fade/>
        <p:sndAc>
          <p:stSnd>
            <p:snd r:embed="rId8" name="Ema - Mix 1 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Comprimir\concorde-pepsi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3331" y="-315416"/>
            <a:ext cx="5058949" cy="3534489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pic>
        <p:nvPicPr>
          <p:cNvPr id="4" name="Picture 2" descr="E:\Comprimir\Concorde-peps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192" y="3861048"/>
            <a:ext cx="4267200" cy="275272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Comprimir\Imagen1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629868"/>
            <a:ext cx="4267200" cy="31115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04192" y="2865130"/>
            <a:ext cx="87070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 France también fletó servicios con el Concorde </a:t>
            </a:r>
          </a:p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operados por tour operadores franceses en vuelos chárter a destinos europeos.</a:t>
            </a:r>
          </a:p>
        </p:txBody>
      </p:sp>
    </p:spTree>
    <p:extLst>
      <p:ext uri="{BB962C8B-B14F-4D97-AF65-F5344CB8AC3E}">
        <p14:creationId xmlns:p14="http://schemas.microsoft.com/office/powerpoint/2010/main" val="140474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>
        <p:fade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Comprimir\e q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573016"/>
            <a:ext cx="5760640" cy="28956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E:\Comprimir\e redarrows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15852"/>
            <a:ext cx="3927725" cy="288031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Comprimir\ej6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4664"/>
            <a:ext cx="3855343" cy="289150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2444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000">
        <p:fad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691680" y="2492896"/>
            <a:ext cx="57606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Accidente </a:t>
            </a:r>
          </a:p>
          <a:p>
            <a:pPr algn="ctr"/>
            <a:r>
              <a:rPr lang="es-MX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del </a:t>
            </a:r>
            <a:r>
              <a:rPr lang="es-MX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Vuelo 4590 </a:t>
            </a:r>
            <a:endParaRPr lang="es-MX" sz="40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es-MX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de </a:t>
            </a:r>
            <a:r>
              <a:rPr lang="es-MX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Air France</a:t>
            </a:r>
          </a:p>
        </p:txBody>
      </p:sp>
      <p:sp>
        <p:nvSpPr>
          <p:cNvPr id="3" name="2 Rectángulo"/>
          <p:cNvSpPr/>
          <p:nvPr/>
        </p:nvSpPr>
        <p:spPr>
          <a:xfrm>
            <a:off x="251520" y="1988840"/>
            <a:ext cx="86409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Hasta el año 2000, año del 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fatal</a:t>
            </a: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563888" y="4469050"/>
            <a:ext cx="2005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Concorde 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F-BTSC</a:t>
            </a:r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84406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>
        <p:fade/>
        <p:sndAc>
          <p:stSnd>
            <p:snd r:embed="rId2" name="Ema - I'm Sorry Paul I'm So Sorry 1 .wav"/>
          </p:stSnd>
        </p:sndAc>
      </p:transition>
    </mc:Choice>
    <mc:Fallback xmlns="">
      <p:transition spd="slow" advTm="12000">
        <p:fade/>
        <p:sndAc>
          <p:stSnd>
            <p:snd r:embed="rId3" name="Ema - I'm Sorry Paul I'm So Sorry 1 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rincipio del fin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83968" y="260648"/>
            <a:ext cx="3965691" cy="28803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 fov="2700000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3" name="Picture 2" descr="E:\Comprimir\Accidente_Concord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9" y="260648"/>
            <a:ext cx="3960440" cy="28803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0" y="339035"/>
            <a:ext cx="864096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Vuelo               4590</a:t>
            </a:r>
          </a:p>
          <a:p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lvl="0"/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Tipo	</a:t>
            </a:r>
            <a:r>
              <a:rPr lang="es-MX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Concorde</a:t>
            </a:r>
          </a:p>
          <a:p>
            <a:pPr lvl="0"/>
            <a:endParaRPr lang="es-MX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Operador	</a:t>
            </a:r>
            <a:r>
              <a:rPr lang="es-MX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Air 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France</a:t>
            </a:r>
          </a:p>
          <a:p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Fecha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25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julio de 2000</a:t>
            </a:r>
          </a:p>
          <a:p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Salida               </a:t>
            </a:r>
            <a:r>
              <a:rPr lang="es-MX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Aeropuerto 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Charles de Gaulle, París Francia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Destino            </a:t>
            </a:r>
            <a:r>
              <a:rPr lang="es-MX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Aeropuerto 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Internacional John F. </a:t>
            </a:r>
            <a:r>
              <a:rPr lang="es-MX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Kennedy, New York, Estados Unidos</a:t>
            </a:r>
            <a:endParaRPr lang="es-MX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Causa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Fallo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mecánico (fuente del objeto externo que causó el otro accidente</a:t>
            </a: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Lugar	</a:t>
            </a: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Aeropuerto Charles de Gaulle, </a:t>
            </a:r>
            <a:r>
              <a:rPr lang="es-MX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París Francia</a:t>
            </a:r>
            <a:endParaRPr lang="es-MX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Coordenadas  49° 00′ 35″ N</a:t>
            </a:r>
          </a:p>
          <a:p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002° 32′ 52″E</a:t>
            </a:r>
          </a:p>
          <a:p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49.00972,  2.54778</a:t>
            </a:r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8892480" y="6651948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 </a:t>
            </a:r>
            <a:endParaRPr lang="es-MX" dirty="0"/>
          </a:p>
        </p:txBody>
      </p:sp>
      <p:sp>
        <p:nvSpPr>
          <p:cNvPr id="10" name="9 CuadroTexto"/>
          <p:cNvSpPr txBox="1"/>
          <p:nvPr/>
        </p:nvSpPr>
        <p:spPr>
          <a:xfrm>
            <a:off x="9447002" y="6453336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 </a:t>
            </a:r>
            <a:endParaRPr lang="es-MX" dirty="0"/>
          </a:p>
        </p:txBody>
      </p:sp>
      <p:sp>
        <p:nvSpPr>
          <p:cNvPr id="8" name="7 CuadroTexto"/>
          <p:cNvSpPr txBox="1"/>
          <p:nvPr/>
        </p:nvSpPr>
        <p:spPr>
          <a:xfrm>
            <a:off x="9324528" y="594928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 </a:t>
            </a:r>
            <a:endParaRPr lang="es-MX" dirty="0"/>
          </a:p>
        </p:txBody>
      </p:sp>
      <p:sp>
        <p:nvSpPr>
          <p:cNvPr id="12" name="11 CuadroTexto"/>
          <p:cNvSpPr txBox="1"/>
          <p:nvPr/>
        </p:nvSpPr>
        <p:spPr>
          <a:xfrm>
            <a:off x="9447002" y="6525344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 </a:t>
            </a:r>
            <a:endParaRPr lang="es-MX" dirty="0"/>
          </a:p>
        </p:txBody>
      </p:sp>
      <p:sp>
        <p:nvSpPr>
          <p:cNvPr id="15" name="14 CuadroTexto"/>
          <p:cNvSpPr txBox="1"/>
          <p:nvPr/>
        </p:nvSpPr>
        <p:spPr>
          <a:xfrm>
            <a:off x="3024336" y="6330280"/>
            <a:ext cx="5220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err="1" smtClean="0">
                <a:solidFill>
                  <a:srgbClr val="FFFF00"/>
                </a:solidFill>
              </a:rPr>
              <a:t>Click</a:t>
            </a:r>
            <a:r>
              <a:rPr lang="es-MX" sz="2000" b="1" dirty="0" smtClean="0">
                <a:solidFill>
                  <a:srgbClr val="FFFF00"/>
                </a:solidFill>
              </a:rPr>
              <a:t> en el                        para ir al menú</a:t>
            </a:r>
          </a:p>
        </p:txBody>
      </p:sp>
      <p:sp>
        <p:nvSpPr>
          <p:cNvPr id="17" name="16 CuadroTexto"/>
          <p:cNvSpPr txBox="1"/>
          <p:nvPr/>
        </p:nvSpPr>
        <p:spPr>
          <a:xfrm>
            <a:off x="4968552" y="5785440"/>
            <a:ext cx="35036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solidFill>
                  <a:srgbClr val="FFFF00"/>
                </a:solidFill>
              </a:rPr>
              <a:t>Pausa 6                Para continuar</a:t>
            </a:r>
          </a:p>
        </p:txBody>
      </p:sp>
      <p:pic>
        <p:nvPicPr>
          <p:cNvPr id="18" name="Picture 3" descr="M:\()  Musica\[]  Musica gifs\raton4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624" y="5589240"/>
            <a:ext cx="1080120" cy="688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E:\Imagenes\GIF'S\Versiones-Del-Concorde-63013.gif">
            <a:hlinkClick r:id="rId7" action="ppaction://hlinksldjump"/>
          </p:cNvPr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6165304"/>
            <a:ext cx="1323387" cy="669256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0012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8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2444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59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5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5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7" presetClass="emph" presetSubtype="0" repeatCount="indefinite" fill="remove" grpId="1" nodeType="withEffect">
                                  <p:stCondLst>
                                    <p:cond delay="5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7" presetClass="emph" presetSubtype="0" repeatCount="indefinite" fill="remove" grpId="1" nodeType="withEffect">
                                  <p:stCondLst>
                                    <p:cond delay="5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5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26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27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ntr" presetSubtype="32" fill="hold" nodeType="withEffect">
                                  <p:stCondLst>
                                    <p:cond delay="5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32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  <p:bldLst>
      <p:bldP spid="15" grpId="0"/>
      <p:bldP spid="15" grpId="1"/>
      <p:bldP spid="17" grpId="0"/>
      <p:bldP spid="17" grpId="1"/>
    </p:bldLst>
  </p:timing>
  <p:extLst mod="1"/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rincipio del fin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83968" y="260648"/>
            <a:ext cx="3965691" cy="28803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 fov="2700000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3" name="Picture 2" descr="E:\Comprimir\Accidente_Concorde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9" y="260648"/>
            <a:ext cx="3960440" cy="28803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0" y="339035"/>
            <a:ext cx="864096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Artículo principal: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Vuelo               4590</a:t>
            </a:r>
          </a:p>
          <a:p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lvl="0"/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Tipo	</a:t>
            </a:r>
            <a:r>
              <a:rPr lang="es-MX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Concorde</a:t>
            </a:r>
          </a:p>
          <a:p>
            <a:pPr lvl="0"/>
            <a:endParaRPr lang="es-MX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Operador	</a:t>
            </a:r>
            <a:r>
              <a:rPr lang="es-MX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Air 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France</a:t>
            </a:r>
          </a:p>
          <a:p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Fecha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25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julio de 2000</a:t>
            </a:r>
          </a:p>
          <a:p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Salida               </a:t>
            </a:r>
            <a:r>
              <a:rPr lang="es-MX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Aeropuerto 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Charles de Gaulle, París Francia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Destino            </a:t>
            </a:r>
            <a:r>
              <a:rPr lang="es-MX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Aeropuerto 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Internacional John F. </a:t>
            </a:r>
            <a:r>
              <a:rPr lang="es-MX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Kennedy, New York, Estados Unidos</a:t>
            </a:r>
            <a:endParaRPr lang="es-MX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Causa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Fallo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mecánico (fuente del objeto externo que causó el otro accidente</a:t>
            </a: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Lugar	</a:t>
            </a: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Aeropuerto Charles de Gaulle, </a:t>
            </a:r>
            <a:r>
              <a:rPr lang="es-MX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París Francia</a:t>
            </a:r>
            <a:endParaRPr lang="es-MX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Coordenadas  49° 00′ 35″ N</a:t>
            </a:r>
          </a:p>
          <a:p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002° 32′ 52″E</a:t>
            </a:r>
          </a:p>
          <a:p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49.00972,  2.54778</a:t>
            </a:r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8892480" y="6651948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 </a:t>
            </a:r>
            <a:endParaRPr lang="es-MX" dirty="0"/>
          </a:p>
        </p:txBody>
      </p:sp>
      <p:sp>
        <p:nvSpPr>
          <p:cNvPr id="10" name="9 CuadroTexto"/>
          <p:cNvSpPr txBox="1"/>
          <p:nvPr/>
        </p:nvSpPr>
        <p:spPr>
          <a:xfrm>
            <a:off x="9447002" y="6453336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 </a:t>
            </a:r>
            <a:endParaRPr lang="es-MX" dirty="0"/>
          </a:p>
        </p:txBody>
      </p:sp>
      <p:sp>
        <p:nvSpPr>
          <p:cNvPr id="8" name="7 CuadroTexto"/>
          <p:cNvSpPr txBox="1"/>
          <p:nvPr/>
        </p:nvSpPr>
        <p:spPr>
          <a:xfrm>
            <a:off x="9324528" y="594928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 </a:t>
            </a:r>
            <a:endParaRPr lang="es-MX" dirty="0"/>
          </a:p>
        </p:txBody>
      </p:sp>
      <p:sp>
        <p:nvSpPr>
          <p:cNvPr id="12" name="11 CuadroTexto"/>
          <p:cNvSpPr txBox="1"/>
          <p:nvPr/>
        </p:nvSpPr>
        <p:spPr>
          <a:xfrm>
            <a:off x="9447002" y="6525344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 </a:t>
            </a:r>
            <a:endParaRPr lang="es-MX" dirty="0"/>
          </a:p>
        </p:txBody>
      </p:sp>
      <p:sp>
        <p:nvSpPr>
          <p:cNvPr id="13" name="12 CuadroTexto"/>
          <p:cNvSpPr txBox="1"/>
          <p:nvPr/>
        </p:nvSpPr>
        <p:spPr>
          <a:xfrm>
            <a:off x="5652120" y="6165304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solidFill>
                  <a:srgbClr val="FFFF00"/>
                </a:solidFill>
              </a:rPr>
              <a:t>De la pausa 6</a:t>
            </a:r>
          </a:p>
        </p:txBody>
      </p:sp>
    </p:spTree>
    <p:extLst>
      <p:ext uri="{BB962C8B-B14F-4D97-AF65-F5344CB8AC3E}">
        <p14:creationId xmlns:p14="http://schemas.microsoft.com/office/powerpoint/2010/main" val="1525110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000">
        <p:fade/>
        <p:sndAc>
          <p:stSnd>
            <p:snd r:embed="rId4" name="Ema - I'm Sorry Paul I'm So Sorry 1 .wav"/>
          </p:stSnd>
        </p:sndAc>
      </p:transition>
    </mc:Choice>
    <mc:Fallback xmlns="">
      <p:transition spd="slow" advTm="151000">
        <p:fade/>
        <p:sndAc>
          <p:stSnd>
            <p:snd r:embed="rId7" name="Ema - I'm Sorry Paul I'm So Sorry 1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2444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7" presetClass="emph" presetSubtype="0" repeatCount="indefinite" fill="remove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4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15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8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  <p:bldLst>
      <p:bldP spid="13" grpId="0"/>
      <p:bldP spid="13" grpId="1"/>
    </p:bldLst>
  </p:timing>
  <p:extLst mod="1"/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63888" y="116632"/>
            <a:ext cx="547260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25 de julio de 2000, el vuelo 4590 de Air France, con matrícula F-BTSC,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estrelló en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Gonesse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(Francia)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muriendo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100 pasajeros de la aeronave,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nueve tripulantes y cuatro personas en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tierra.</a:t>
            </a:r>
          </a:p>
          <a:p>
            <a:pPr algn="ctr"/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primer gran accidente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que se veía implicado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directamente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Concorde.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15415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22000">
        <p:fade/>
        <p:sndAc>
          <p:stSnd>
            <p:snd r:embed="rId2" name="Ema - Concorde 310' 1 .wav"/>
          </p:stSnd>
        </p:sndAc>
      </p:transition>
    </mc:Choice>
    <mc:Fallback xmlns="">
      <p:transition spd="slow" advTm="22000">
        <p:fade/>
        <p:sndAc>
          <p:stSnd>
            <p:snd r:embed="rId4" name="Ema - Concorde 310' 1 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547664" y="116632"/>
            <a:ext cx="734481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Según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investigación oficial llevada a cabo por la Oficina francesa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investigación de accidentes aéreos (BEA),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accidente fue causado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franja de titanio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había desprendido de un Continental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Airlines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DC-10 </a:t>
            </a: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había despegado minutos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antes.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95883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16000">
        <p:fade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3995936" y="44624"/>
            <a:ext cx="511256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fragmento de metal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perforó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uno de los neumáticos del Concorde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 se encontraba a una velocidad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km/h.</a:t>
            </a:r>
          </a:p>
          <a:p>
            <a:pPr algn="ctr"/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neumático explotó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uno de los trozos de goma desprendidos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golpeó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uno de los tanques de combustible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36559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16000">
        <p:fade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323528" y="44624"/>
            <a:ext cx="856895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depósito no se vio afectado, pero provocó una onda de choque </a:t>
            </a:r>
          </a:p>
          <a:p>
            <a:pPr algn="ctr"/>
            <a:r>
              <a:rPr lang="es-MX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hizo reventar una de las válvulas de combustible </a:t>
            </a:r>
            <a:endParaRPr lang="es-MX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situada </a:t>
            </a:r>
            <a:r>
              <a:rPr lang="es-MX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el ala izquierda.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1981289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Esto causó una fuga de combustible en el depósito principal que, </a:t>
            </a:r>
          </a:p>
          <a:p>
            <a:pPr algn="ctr"/>
            <a:r>
              <a:rPr lang="es-MX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unido a las chispas provocadas por el cableado que se había visto afectado </a:t>
            </a:r>
          </a:p>
          <a:p>
            <a:pPr algn="ctr"/>
            <a:r>
              <a:rPr lang="es-MX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el impacto inicial, provocó un incendio en el motor 2.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5579948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respuesta, la tripulación bloqueó el motor afectado.</a:t>
            </a:r>
          </a:p>
        </p:txBody>
      </p:sp>
    </p:spTree>
    <p:extLst>
      <p:ext uri="{BB962C8B-B14F-4D97-AF65-F5344CB8AC3E}">
        <p14:creationId xmlns:p14="http://schemas.microsoft.com/office/powerpoint/2010/main" val="792489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26000">
        <p:fade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4932040" y="1844824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MX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6 de diciembre de 2010, </a:t>
            </a:r>
            <a:endParaRPr lang="es-MX" sz="20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Continental </a:t>
            </a:r>
            <a:r>
              <a:rPr lang="es-MX" sz="2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Airlines</a:t>
            </a:r>
            <a:r>
              <a:rPr lang="es-MX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John Taylor, </a:t>
            </a:r>
          </a:p>
          <a:p>
            <a:pPr lvl="0" algn="ctr"/>
            <a:r>
              <a:rPr lang="es-MX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uno de sus mecánicos, </a:t>
            </a:r>
            <a:endParaRPr lang="es-MX" sz="20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fueron </a:t>
            </a:r>
            <a:r>
              <a:rPr lang="es-MX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declarados culpables </a:t>
            </a:r>
            <a:endParaRPr lang="es-MX" sz="20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</a:t>
            </a:r>
            <a:r>
              <a:rPr lang="es-MX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homicidio involuntario.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736304" y="44624"/>
            <a:ext cx="640769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avión, que había logrado despegar, </a:t>
            </a:r>
            <a:endParaRPr lang="es-MX" sz="20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sufrió </a:t>
            </a:r>
            <a:r>
              <a:rPr lang="es-MX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pérdida de fuerza </a:t>
            </a:r>
            <a:r>
              <a:rPr lang="es-MX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motores 1 y 2, </a:t>
            </a:r>
            <a:endParaRPr lang="es-MX" sz="20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</a:t>
            </a:r>
            <a:r>
              <a:rPr lang="es-MX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le hizo perder altura y velocidad; </a:t>
            </a:r>
          </a:p>
          <a:p>
            <a:pPr algn="ctr"/>
            <a:r>
              <a:rPr lang="es-MX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ese momento el avión sufrió un violento descenso hasta chocar </a:t>
            </a:r>
            <a:r>
              <a:rPr lang="es-MX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contra </a:t>
            </a:r>
            <a:r>
              <a:rPr lang="es-MX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hotel Les </a:t>
            </a:r>
            <a:r>
              <a:rPr lang="es-MX" sz="2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Relais</a:t>
            </a:r>
            <a:r>
              <a:rPr lang="es-MX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sz="2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Bleus</a:t>
            </a:r>
            <a:r>
              <a:rPr lang="es-MX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</a:t>
            </a:r>
            <a:r>
              <a:rPr lang="es-MX" sz="2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Gonesse</a:t>
            </a:r>
            <a:r>
              <a:rPr lang="es-MX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58623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25000">
        <p:fade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Comprimir\thCAJ2P2CQ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875928"/>
            <a:ext cx="4909728" cy="327315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sp>
        <p:nvSpPr>
          <p:cNvPr id="5" name="4 Rectángulo"/>
          <p:cNvSpPr/>
          <p:nvPr/>
        </p:nvSpPr>
        <p:spPr>
          <a:xfrm>
            <a:off x="251520" y="1490008"/>
            <a:ext cx="43204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Antes de producirse el accidente,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Concorde estaba considerado </a:t>
            </a:r>
          </a:p>
          <a:p>
            <a:pPr algn="ctr"/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el avión de pasajeros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seguro del mundo, </a:t>
            </a:r>
          </a:p>
          <a:p>
            <a:pPr algn="ctr"/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pues nunca había registrado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ningún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muerto.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251520" y="4941168"/>
            <a:ext cx="86409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raíz del accidente, al aparato se le aplicaron mejoras de seguridad </a:t>
            </a:r>
          </a:p>
          <a:p>
            <a:pPr algn="ctr"/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un mejor control en el sistema electrónico, </a:t>
            </a:r>
          </a:p>
          <a:p>
            <a:pPr algn="ctr"/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unos rediseñados tanques de combustible, mucho más resistentes, </a:t>
            </a:r>
          </a:p>
          <a:p>
            <a:pPr algn="ctr"/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un revestimiento extra a los neumáticos para impedir futuros problemas.</a:t>
            </a:r>
          </a:p>
        </p:txBody>
      </p:sp>
    </p:spTree>
    <p:extLst>
      <p:ext uri="{BB962C8B-B14F-4D97-AF65-F5344CB8AC3E}">
        <p14:creationId xmlns:p14="http://schemas.microsoft.com/office/powerpoint/2010/main" val="211590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24000">
        <p:fade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Comprimir\thCAMZ5X7Q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4624"/>
            <a:ext cx="4320480" cy="34563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5496" y="789672"/>
            <a:ext cx="496855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primer vuelo después de las modificaciones partió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Aeropuerto de Londres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Heathrow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 de julio de 2001, </a:t>
            </a:r>
          </a:p>
          <a:p>
            <a:pPr algn="ctr"/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piloteado por el comandante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Mike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Bannister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pic>
        <p:nvPicPr>
          <p:cNvPr id="5" name="Picture 3" descr="P:\Paracaidas\G-Boac 2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140968"/>
            <a:ext cx="4752528" cy="31387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4932040" y="4221088"/>
            <a:ext cx="41764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Durante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3 horas y 20 minutos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duró el vuelo sobre el Atlántico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dirección a Islandia,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Bannister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alcanzó la velocidad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Mach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2.02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18 000 m de altura,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luego regresar a Reino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Unido.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56664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24000">
        <p:fade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 descr="E:\Comprimir\Imagen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16632"/>
            <a:ext cx="7200800" cy="4719736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sp>
        <p:nvSpPr>
          <p:cNvPr id="5" name="4 Rectángulo"/>
          <p:cNvSpPr/>
          <p:nvPr/>
        </p:nvSpPr>
        <p:spPr>
          <a:xfrm>
            <a:off x="1979712" y="5013176"/>
            <a:ext cx="52200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vuelo de prueba fue considerado un éxito, además de ser ampliamente 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seguido </a:t>
            </a: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medios de comunicación y la población.</a:t>
            </a:r>
          </a:p>
        </p:txBody>
      </p:sp>
    </p:spTree>
    <p:extLst>
      <p:ext uri="{BB962C8B-B14F-4D97-AF65-F5344CB8AC3E}">
        <p14:creationId xmlns:p14="http://schemas.microsoft.com/office/powerpoint/2010/main" val="2741360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11000">
        <p:fad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139952" y="404664"/>
            <a:ext cx="482453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British Airways realizó otro vuelo de prueba entre Londres y Nueva York </a:t>
            </a:r>
          </a:p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—los pasajeros eran exclusivamente trabajadores de la propia compañía— </a:t>
            </a:r>
          </a:p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11 de septiembre de 2001, </a:t>
            </a:r>
          </a:p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aterrizando en el aeropuerto minutos antes </a:t>
            </a:r>
          </a:p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que se llevasen a cabo los atentados contra el </a:t>
            </a:r>
            <a:r>
              <a:rPr lang="es-MX" sz="20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World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sz="20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Trade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Center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8940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1000">
        <p:fade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E:\Comprimir\thCAYW65G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-290453"/>
            <a:ext cx="5472608" cy="35754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652120" y="620688"/>
            <a:ext cx="34563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vuelos regulares comenzaron el 7 de noviembre de 2001, </a:t>
            </a:r>
          </a:p>
          <a:p>
            <a:pPr algn="ctr"/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volviéndose a reanudar las rutas que unían París y Londres </a:t>
            </a:r>
          </a:p>
          <a:p>
            <a:pPr algn="ctr"/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el JFK de Nueva York,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donde los pasajeros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Concorde </a:t>
            </a:r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fueron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recibidos </a:t>
            </a:r>
            <a:endParaRPr 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alcalde Rudy </a:t>
            </a:r>
            <a:r>
              <a:rPr lang="es-MX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Giuliani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pic>
        <p:nvPicPr>
          <p:cNvPr id="4" name="Picture 2" descr="C:\Users\Emilio\Desktop\Imagen3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501008"/>
            <a:ext cx="4568834" cy="310934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-36512" y="4437112"/>
            <a:ext cx="42119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Hasta el año 2003,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France 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British Airways </a:t>
            </a:r>
          </a:p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continuaron volando diariamente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Nueva York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20496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3000">
        <p:fade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P:\Paracaidas\F-WTSA 1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749370"/>
            <a:ext cx="4690592" cy="31197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95535" y="5325015"/>
            <a:ext cx="836299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</a:t>
            </a:r>
            <a:r>
              <a:rPr lang="es-MX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razones dadas para retirarlo fueron los siguientes: </a:t>
            </a:r>
          </a:p>
          <a:p>
            <a:pPr algn="ctr"/>
            <a:r>
              <a:rPr lang="es-MX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bajo número de pasajeros tras el accidente del 25 de julio de 2000, </a:t>
            </a:r>
          </a:p>
          <a:p>
            <a:pPr algn="ctr"/>
            <a:r>
              <a:rPr lang="es-MX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aumento de los costos del mantenimiento y la caída de los viajes en avión </a:t>
            </a:r>
          </a:p>
          <a:p>
            <a:pPr algn="ctr"/>
            <a:r>
              <a:rPr lang="es-MX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tras el 11 de septiembre de 2001.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683568" y="332656"/>
            <a:ext cx="7704856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6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Retiro</a:t>
            </a:r>
          </a:p>
          <a:p>
            <a:pPr algn="ctr"/>
            <a:endParaRPr lang="es-MX" dirty="0"/>
          </a:p>
          <a:p>
            <a:pPr algn="ctr"/>
            <a:r>
              <a:rPr lang="es-MX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último vuelo de un Concorde comercial, el 26 de noviembre de 2003.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683568" y="2708920"/>
            <a:ext cx="36004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10 de abril de 2003, </a:t>
            </a:r>
            <a:endParaRPr lang="es-MX" sz="20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 </a:t>
            </a:r>
            <a:r>
              <a:rPr lang="es-MX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France y British Airways </a:t>
            </a:r>
            <a:endParaRPr lang="es-MX" sz="20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anunciaron </a:t>
            </a:r>
            <a:r>
              <a:rPr lang="es-MX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mismo tiempo </a:t>
            </a:r>
            <a:endParaRPr lang="es-MX" sz="20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</a:t>
            </a:r>
            <a:r>
              <a:rPr lang="es-MX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retirarían el Concorde </a:t>
            </a:r>
            <a:endParaRPr lang="es-MX" sz="20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es-MX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finales de año.</a:t>
            </a:r>
          </a:p>
        </p:txBody>
      </p:sp>
    </p:spTree>
    <p:extLst>
      <p:ext uri="{BB962C8B-B14F-4D97-AF65-F5344CB8AC3E}">
        <p14:creationId xmlns:p14="http://schemas.microsoft.com/office/powerpoint/2010/main" val="2532914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7000">
        <p:fade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251520" y="573648"/>
            <a:ext cx="864096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es-MX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pesar de que en el momento de su entrada en servicio, en la década de 1970, </a:t>
            </a:r>
            <a:endParaRPr lang="es-MX" sz="20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Concorde fue una revolución tecnológica, en el momento de su retirada </a:t>
            </a:r>
            <a:endParaRPr lang="es-MX" sz="20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MX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falta de competencia de la que había gozado le había llevado a no actualizar </a:t>
            </a:r>
            <a:endParaRPr lang="es-MX" sz="20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</a:t>
            </a:r>
            <a:r>
              <a:rPr lang="es-MX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aeronaves ni hacer nuevas variantes como hicieron otros aviones de la época como el Boeing 747, lo que precipitó su </a:t>
            </a:r>
            <a:r>
              <a:rPr lang="es-MX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retirada.</a:t>
            </a:r>
            <a:endParaRPr lang="es-MX" sz="2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2" descr="E:\Comprimir\Imagen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85" y="2797969"/>
            <a:ext cx="4706079" cy="34393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4836022" y="2780928"/>
            <a:ext cx="391244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Poco antes de la retirada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Concorde, Richard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Branson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ofreció a British Airways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posibilidad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su compañía,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Virgin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Atlantic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Airways,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comprara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flota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Concorde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simbólico precio de una libra cada aeronave, </a:t>
            </a:r>
          </a:p>
          <a:p>
            <a:pPr algn="ctr"/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su precio de compra real era de 26 000 000 de £.</a:t>
            </a:r>
          </a:p>
        </p:txBody>
      </p:sp>
    </p:spTree>
    <p:extLst>
      <p:ext uri="{BB962C8B-B14F-4D97-AF65-F5344CB8AC3E}">
        <p14:creationId xmlns:p14="http://schemas.microsoft.com/office/powerpoint/2010/main" val="327656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8000">
        <p:fade/>
      </p:transition>
    </mc:Choice>
    <mc:Fallback xmlns="">
      <p:transition spd="slow" advTm="3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E:\Comprimir\NOIN0723_ConcordeA_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-315416"/>
            <a:ext cx="4039651" cy="36724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4291171" y="332656"/>
            <a:ext cx="481733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Branson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argumentó que la razón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 precio simbólico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debido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British Airways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también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había pagado este precio simbólico al adquirir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aparatos,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gobierno británico había subvencionado </a:t>
            </a:r>
          </a:p>
          <a:p>
            <a:pPr algn="ctr"/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mayor parte de los gastos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652120" y="2668850"/>
            <a:ext cx="250395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 rechazó esa oferta.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35496" y="3645024"/>
            <a:ext cx="43204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Branson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afirmó en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Economist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llegó a ofrecer más de 5 millones de libras, que también fueron rechazadas.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4869" y="5057889"/>
            <a:ext cx="435549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Cualquier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esperanza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el Concorde siguiera funcionando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vio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frustada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Airbus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rechazó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encargarse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mantenimiento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Concorde.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E:\Comprimir\1767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642" y="3284984"/>
            <a:ext cx="4568845" cy="338437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79748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3000">
        <p:fade/>
      </p:transition>
    </mc:Choice>
    <mc:Fallback xmlns="">
      <p:transition spd="slow" advTm="3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9252520" y="0"/>
            <a:ext cx="54694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800" dirty="0" smtClean="0"/>
              <a:t>00:09:00</a:t>
            </a:r>
            <a:endParaRPr lang="es-MX" sz="800" dirty="0"/>
          </a:p>
        </p:txBody>
      </p:sp>
      <p:pic>
        <p:nvPicPr>
          <p:cNvPr id="7" name="Picture 2" descr="E:\Comprimir\concorde1 100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3400897" cy="25114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0" y="2636912"/>
            <a:ext cx="91440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France realizó su último vuelo comercial con un Concorde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 de mayo de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2003,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un último vuelo entre París y Nueva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York.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Durante la semana siguiente, 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Concorde F-DEAR 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hizo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serie de vuelos conmemorativos con viajes entre París y Nueva York, </a:t>
            </a:r>
          </a:p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teniendo a bordo empleados de la compañía y otras personalidades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último vuelo de un Concorde de Air France tuvo lugar el 27 de junio de 2003, </a:t>
            </a:r>
          </a:p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el F-BVFC voló hasta Toulouse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15 de noviembre de 2003, se celebró en París una subasta de piezas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otros recuerdos del Concorde a cargo de la casa de subastas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Christie's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asistiendo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cientos de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personas.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851920" y="188640"/>
            <a:ext cx="5040560" cy="707886"/>
          </a:xfrm>
          <a:prstGeom prst="rect">
            <a:avLst/>
          </a:prstGeom>
        </p:spPr>
        <p:txBody>
          <a:bodyPr wrap="square">
            <a:prstTxWarp prst="textPlain">
              <a:avLst/>
            </a:prstTxWarp>
            <a:spAutoFit/>
          </a:bodyPr>
          <a:lstStyle/>
          <a:p>
            <a:pPr lvl="0" algn="ctr"/>
            <a:r>
              <a:rPr lang="es-MX" sz="40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 France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3724424" y="1124744"/>
            <a:ext cx="5383063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France realizó su último vuelo comercial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Concorde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 de mayo de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2003, </a:t>
            </a: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último vuelo entre París y Nueva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York.</a:t>
            </a:r>
          </a:p>
          <a:p>
            <a:pPr algn="ctr"/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Durante la semana siguiente, 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Concorde 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F-DEAR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3059832" y="6341258"/>
            <a:ext cx="5220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err="1" smtClean="0">
                <a:solidFill>
                  <a:srgbClr val="FFFF00"/>
                </a:solidFill>
              </a:rPr>
              <a:t>Click</a:t>
            </a:r>
            <a:r>
              <a:rPr lang="es-MX" sz="2000" b="1" dirty="0" smtClean="0">
                <a:solidFill>
                  <a:srgbClr val="FFFF00"/>
                </a:solidFill>
              </a:rPr>
              <a:t> en el                        para ir al menú</a:t>
            </a:r>
          </a:p>
        </p:txBody>
      </p:sp>
      <p:sp>
        <p:nvSpPr>
          <p:cNvPr id="18" name="17 CuadroTexto"/>
          <p:cNvSpPr txBox="1"/>
          <p:nvPr/>
        </p:nvSpPr>
        <p:spPr>
          <a:xfrm>
            <a:off x="4968552" y="5785440"/>
            <a:ext cx="35036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solidFill>
                  <a:srgbClr val="FFFF00"/>
                </a:solidFill>
              </a:rPr>
              <a:t>Pausa 7                Para continuar</a:t>
            </a:r>
          </a:p>
        </p:txBody>
      </p:sp>
      <p:pic>
        <p:nvPicPr>
          <p:cNvPr id="19" name="Picture 3" descr="M:\()  Musica\[]  Musica gifs\raton4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624" y="5589240"/>
            <a:ext cx="1080120" cy="688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E:\Imagenes\GIF'S\Versiones-Del-Concorde-63013.gif">
            <a:hlinkClick r:id="rId4" action="ppaction://hlinksldjump"/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6165304"/>
            <a:ext cx="1323387" cy="669256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767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2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2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7" presetClass="emph" presetSubtype="0" repeatCount="indefinite" fill="remove" grpId="1" nodeType="withEffect">
                                  <p:stCondLst>
                                    <p:cond delay="2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5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16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7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7" presetClass="emph" presetSubtype="0" repeatCount="indefinite" fill="remove" grpId="1" nodeType="withEffect">
                                  <p:stCondLst>
                                    <p:cond delay="2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ntr" presetSubtype="32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18" grpId="0"/>
      <p:bldP spid="18" grpId="1"/>
    </p:bld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9252520" y="0"/>
            <a:ext cx="54694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800" dirty="0" smtClean="0"/>
              <a:t>00:09:00</a:t>
            </a:r>
            <a:endParaRPr lang="es-MX" sz="800" dirty="0"/>
          </a:p>
        </p:txBody>
      </p:sp>
      <p:pic>
        <p:nvPicPr>
          <p:cNvPr id="7" name="Picture 2" descr="E:\Comprimir\concorde1 1000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3400897" cy="25114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0" y="2636912"/>
            <a:ext cx="91440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France realizó su último vuelo comercial con un Concorde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 de mayo de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2003,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un último vuelo entre París y Nueva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York.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Durante la semana siguiente, 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Concorde F-DEAR 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hizo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serie de vuelos conmemorativos con viajes entre París y Nueva York, </a:t>
            </a:r>
          </a:p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teniendo a bordo empleados de la compañía y otras personalidades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último vuelo de un Concorde de Air France tuvo lugar el 27 de junio de 2003, </a:t>
            </a:r>
          </a:p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el F-BVFC voló hasta Toulouse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15 de noviembre de 2003, se celebró en París una subasta de piezas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otros recuerdos del Concorde a cargo de la casa de subastas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Christie's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asistiendo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cientos de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personas.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851920" y="188640"/>
            <a:ext cx="5040560" cy="707886"/>
          </a:xfrm>
          <a:prstGeom prst="rect">
            <a:avLst/>
          </a:prstGeom>
        </p:spPr>
        <p:txBody>
          <a:bodyPr wrap="square">
            <a:prstTxWarp prst="textPlain">
              <a:avLst/>
            </a:prstTxWarp>
            <a:spAutoFit/>
          </a:bodyPr>
          <a:lstStyle/>
          <a:p>
            <a:pPr lvl="0" algn="ctr"/>
            <a:r>
              <a:rPr lang="es-MX" sz="40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 France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3724424" y="1124744"/>
            <a:ext cx="5383063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France realizó su último vuelo comercial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Concorde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 de mayo de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2003, </a:t>
            </a: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último vuelo entre París y Nueva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York.</a:t>
            </a:r>
          </a:p>
          <a:p>
            <a:pPr algn="ctr"/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Durante la semana siguiente, 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Concorde </a:t>
            </a:r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F-DEAR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5652120" y="6165304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solidFill>
                  <a:srgbClr val="FFFF00"/>
                </a:solidFill>
              </a:rPr>
              <a:t>De la pausa 7</a:t>
            </a:r>
          </a:p>
        </p:txBody>
      </p:sp>
    </p:spTree>
    <p:extLst>
      <p:ext uri="{BB962C8B-B14F-4D97-AF65-F5344CB8AC3E}">
        <p14:creationId xmlns:p14="http://schemas.microsoft.com/office/powerpoint/2010/main" val="2220917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7000">
        <p:fade/>
        <p:sndAc>
          <p:stSnd>
            <p:snd r:embed="rId2" name="Ema - Concorde 310' 1 .wav"/>
          </p:stSnd>
        </p:sndAc>
      </p:transition>
    </mc:Choice>
    <mc:Fallback xmlns="">
      <p:transition spd="slow" advTm="57000">
        <p:fade/>
        <p:sndAc>
          <p:stSnd>
            <p:snd r:embed="rId4" name="Ema - Concorde 310' 1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mph" presetSubtype="0" repeatCount="indefinite" fill="remove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9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10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1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</p:bld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260648"/>
            <a:ext cx="864096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4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British Airways</a:t>
            </a:r>
          </a:p>
          <a:p>
            <a:pPr algn="ctr"/>
            <a:endParaRPr lang="es-MX" sz="2000" dirty="0"/>
          </a:p>
          <a:p>
            <a:pPr algn="ctr"/>
            <a:r>
              <a:rPr lang="es-MX" sz="2000" dirty="0"/>
              <a:t>British Airways realizó una gira de despedida por América del Norte </a:t>
            </a:r>
            <a:endParaRPr lang="es-MX" sz="2000" dirty="0" smtClean="0"/>
          </a:p>
          <a:p>
            <a:pPr algn="ctr"/>
            <a:r>
              <a:rPr lang="es-MX" sz="2000" dirty="0" smtClean="0"/>
              <a:t>en </a:t>
            </a:r>
            <a:r>
              <a:rPr lang="es-MX" sz="2000" dirty="0"/>
              <a:t>octubre de </a:t>
            </a:r>
            <a:r>
              <a:rPr lang="es-MX" sz="2000" dirty="0" smtClean="0"/>
              <a:t>2003.</a:t>
            </a:r>
          </a:p>
          <a:p>
            <a:pPr algn="ctr"/>
            <a:endParaRPr lang="es-MX" sz="2000" dirty="0" smtClean="0"/>
          </a:p>
          <a:p>
            <a:pPr algn="ctr"/>
            <a:endParaRPr lang="es-MX" sz="2000" dirty="0"/>
          </a:p>
          <a:p>
            <a:pPr algn="ctr"/>
            <a:endParaRPr lang="es-MX" sz="2000" dirty="0" smtClean="0"/>
          </a:p>
          <a:p>
            <a:pPr algn="ctr"/>
            <a:endParaRPr lang="es-MX" sz="2000" dirty="0"/>
          </a:p>
          <a:p>
            <a:pPr algn="ctr"/>
            <a:endParaRPr lang="es-MX" sz="2000" dirty="0" smtClean="0"/>
          </a:p>
          <a:p>
            <a:pPr algn="ctr"/>
            <a:endParaRPr lang="es-MX" sz="2000" dirty="0"/>
          </a:p>
          <a:p>
            <a:pPr algn="ctr"/>
            <a:endParaRPr lang="es-MX" sz="2000" dirty="0" smtClean="0"/>
          </a:p>
          <a:p>
            <a:pPr algn="ctr"/>
            <a:endParaRPr lang="es-MX" sz="2000" dirty="0"/>
          </a:p>
          <a:p>
            <a:pPr algn="ctr"/>
            <a:endParaRPr lang="es-MX" sz="2000" dirty="0" smtClean="0"/>
          </a:p>
          <a:p>
            <a:pPr algn="ctr"/>
            <a:endParaRPr lang="es-MX" sz="2000" dirty="0"/>
          </a:p>
          <a:p>
            <a:pPr algn="ctr"/>
            <a:endParaRPr lang="es-MX" sz="2000" dirty="0"/>
          </a:p>
          <a:p>
            <a:pPr algn="ctr"/>
            <a:endParaRPr lang="es-MX" sz="2000" dirty="0"/>
          </a:p>
          <a:p>
            <a:pPr algn="ctr"/>
            <a:r>
              <a:rPr lang="es-MX" sz="2000" dirty="0" smtClean="0"/>
              <a:t>Los </a:t>
            </a:r>
            <a:r>
              <a:rPr lang="es-MX" sz="2000" dirty="0"/>
              <a:t>Concorde de British Airways también hicieron una gira </a:t>
            </a:r>
            <a:endParaRPr lang="es-MX" sz="2000" dirty="0" smtClean="0"/>
          </a:p>
          <a:p>
            <a:pPr algn="ctr"/>
            <a:r>
              <a:rPr lang="es-MX" sz="2000" dirty="0" smtClean="0"/>
              <a:t>a </a:t>
            </a:r>
            <a:r>
              <a:rPr lang="es-MX" sz="2000" dirty="0"/>
              <a:t>través de Reino Unido visitando Birmingham el 20 de octubre, Belfast el 21, Manchester el 22, Cardiff el 23 y Edimburgo el 24 de octubre de </a:t>
            </a:r>
            <a:r>
              <a:rPr lang="es-MX" sz="2000" dirty="0" smtClean="0"/>
              <a:t>2003.</a:t>
            </a:r>
            <a:endParaRPr lang="es-MX" sz="2000" dirty="0"/>
          </a:p>
        </p:txBody>
      </p:sp>
      <p:sp>
        <p:nvSpPr>
          <p:cNvPr id="4" name="3 Rectángulo"/>
          <p:cNvSpPr/>
          <p:nvPr/>
        </p:nvSpPr>
        <p:spPr>
          <a:xfrm>
            <a:off x="0" y="2222862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MX" sz="2000" dirty="0">
                <a:solidFill>
                  <a:prstClr val="black"/>
                </a:solidFill>
              </a:rPr>
              <a:t>El Concorde G-BOAC visitó el Aeropuerto Internacional de Toronto </a:t>
            </a:r>
          </a:p>
          <a:p>
            <a:pPr lvl="0" algn="ctr"/>
            <a:r>
              <a:rPr lang="es-MX" sz="2000" dirty="0">
                <a:solidFill>
                  <a:prstClr val="black"/>
                </a:solidFill>
              </a:rPr>
              <a:t>el 1 de octubre de 2003, </a:t>
            </a:r>
            <a:endParaRPr lang="es-MX" sz="2000" dirty="0" smtClean="0">
              <a:solidFill>
                <a:prstClr val="black"/>
              </a:solidFill>
            </a:endParaRP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</a:rPr>
              <a:t>tras </a:t>
            </a:r>
            <a:r>
              <a:rPr lang="es-MX" sz="2000" dirty="0">
                <a:solidFill>
                  <a:prstClr val="black"/>
                </a:solidFill>
              </a:rPr>
              <a:t>lo cual voló al JFK de Nueva York.</a:t>
            </a:r>
          </a:p>
          <a:p>
            <a:pPr lvl="0" algn="ctr"/>
            <a:endParaRPr lang="es-MX" sz="2000" dirty="0">
              <a:solidFill>
                <a:prstClr val="black"/>
              </a:solidFill>
            </a:endParaRPr>
          </a:p>
          <a:p>
            <a:pPr lvl="0" algn="ctr"/>
            <a:r>
              <a:rPr lang="es-MX" sz="2000" dirty="0">
                <a:solidFill>
                  <a:prstClr val="black"/>
                </a:solidFill>
              </a:rPr>
              <a:t>El G-BOAC también visitó Boston, </a:t>
            </a:r>
            <a:endParaRPr lang="es-MX" sz="2000" dirty="0" smtClean="0">
              <a:solidFill>
                <a:prstClr val="black"/>
              </a:solidFill>
            </a:endParaRP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</a:rPr>
              <a:t>el </a:t>
            </a:r>
            <a:r>
              <a:rPr lang="es-MX" sz="2000" dirty="0">
                <a:solidFill>
                  <a:prstClr val="black"/>
                </a:solidFill>
              </a:rPr>
              <a:t>8 de octubre de 2003 </a:t>
            </a:r>
          </a:p>
          <a:p>
            <a:pPr lvl="0" algn="ctr"/>
            <a:r>
              <a:rPr lang="es-MX" sz="2000" dirty="0">
                <a:solidFill>
                  <a:prstClr val="black"/>
                </a:solidFill>
              </a:rPr>
              <a:t>y el 14 de octubre de 2003 </a:t>
            </a:r>
            <a:endParaRPr lang="es-MX" sz="2000" dirty="0" smtClean="0">
              <a:solidFill>
                <a:prstClr val="black"/>
              </a:solidFill>
            </a:endParaRP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</a:rPr>
              <a:t>el </a:t>
            </a:r>
            <a:r>
              <a:rPr lang="es-MX" sz="2000" dirty="0" err="1">
                <a:solidFill>
                  <a:prstClr val="black"/>
                </a:solidFill>
              </a:rPr>
              <a:t>Dulles</a:t>
            </a:r>
            <a:r>
              <a:rPr lang="es-MX" sz="2000" dirty="0">
                <a:solidFill>
                  <a:prstClr val="black"/>
                </a:solidFill>
              </a:rPr>
              <a:t> de </a:t>
            </a:r>
            <a:r>
              <a:rPr lang="es-MX" sz="2000" dirty="0" err="1">
                <a:solidFill>
                  <a:prstClr val="black"/>
                </a:solidFill>
              </a:rPr>
              <a:t>Washigton</a:t>
            </a:r>
            <a:r>
              <a:rPr lang="es-MX" sz="2000" dirty="0">
                <a:solidFill>
                  <a:prstClr val="black"/>
                </a:solidFill>
              </a:rPr>
              <a:t> D.C.</a:t>
            </a:r>
          </a:p>
        </p:txBody>
      </p:sp>
      <p:pic>
        <p:nvPicPr>
          <p:cNvPr id="5" name="Picture 2" descr="E:\Comprimir\e concorde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766" y="2060848"/>
            <a:ext cx="4568245" cy="31626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250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1000">
        <p:fade/>
        <p:sndAc>
          <p:stSnd>
            <p:snd r:embed="rId2" name="Ema - Concorde 310' 1 .wav"/>
          </p:stSnd>
        </p:sndAc>
      </p:transition>
    </mc:Choice>
    <mc:Fallback xmlns="">
      <p:transition spd="slow" advTm="41000">
        <p:fade/>
        <p:sndAc>
          <p:stSnd>
            <p:snd r:embed="rId4" name="Ema - Concorde 310' 1 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Comprimir\e concorde_with_red_arrow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80728"/>
            <a:ext cx="8185268" cy="48965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7224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441240"/>
            <a:ext cx="864096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día el Concorde hacía un viaje de ida y vuelta desde el aeropuerto </a:t>
            </a:r>
          </a:p>
          <a:p>
            <a:pPr lvl="0" algn="ctr"/>
            <a:r>
              <a:rPr lang="es-MX" sz="20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Heathrow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Londres hasta la ciudad itinerante volando a baja altura.</a:t>
            </a:r>
          </a:p>
          <a:p>
            <a:pPr algn="ctr"/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Concorde G-BOAF, G-BOAG y G-BOAE fueron los últimos de British Airways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volar, realizando vuelos en círculos sobre Londres a baja altura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tras recibir un permiso especial— y aterrizando en el </a:t>
            </a:r>
            <a:r>
              <a:rPr lang="es-MX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Heatrow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5940152" y="1988840"/>
            <a:ext cx="305983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0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British Airways retiró </a:t>
            </a:r>
            <a:endParaRPr lang="es-MX" sz="200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</a:t>
            </a:r>
            <a:r>
              <a:rPr lang="es-MX" sz="20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flota de Concorde </a:t>
            </a:r>
            <a:endParaRPr lang="es-MX" sz="200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 de octubre de 2003, </a:t>
            </a:r>
          </a:p>
          <a:p>
            <a:pPr lvl="0" algn="ctr"/>
            <a:r>
              <a:rPr lang="es-MX" sz="20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haciéndose vuelos conmemorativos </a:t>
            </a:r>
            <a:endParaRPr lang="es-MX" sz="200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</a:t>
            </a:r>
            <a:r>
              <a:rPr lang="es-MX" sz="20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personalidades </a:t>
            </a:r>
          </a:p>
          <a:p>
            <a:pPr lvl="0" algn="ctr"/>
            <a:r>
              <a:rPr lang="es-MX" sz="20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mundo de la aviación </a:t>
            </a:r>
            <a:endParaRPr lang="es-MX" sz="200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MX" sz="20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ex-pilotos del Concorde.</a:t>
            </a:r>
          </a:p>
        </p:txBody>
      </p:sp>
      <p:pic>
        <p:nvPicPr>
          <p:cNvPr id="5" name="Picture 2" descr="E:\Comprimir\e 21041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11903"/>
            <a:ext cx="5616485" cy="36732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8999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38000">
        <p:fade/>
      </p:transition>
    </mc:Choice>
    <mc:Fallback xmlns="">
      <p:transition spd="slow" advTm="3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Comprimir\British_Airways_Concorde_G-BOAC_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32656"/>
            <a:ext cx="4320480" cy="28424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Comprimir\concorde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284984"/>
            <a:ext cx="4824536" cy="3031395"/>
          </a:xfrm>
          <a:prstGeom prst="rect">
            <a:avLst/>
          </a:prstGeom>
          <a:noFill/>
          <a:ln w="127000" cap="sq" cmpd="sng">
            <a:solidFill>
              <a:schemeClr val="bg1">
                <a:lumMod val="50000"/>
              </a:schemeClr>
            </a:solidFill>
            <a:bevel/>
          </a:ln>
          <a:scene3d>
            <a:camera prst="isometricOffAxis1Right"/>
            <a:lightRig rig="threePt" dir="t"/>
          </a:scene3d>
          <a:sp3d extrusionH="190500">
            <a:bevelT w="254000" h="254000" prst="cross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4252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512" y="1303015"/>
            <a:ext cx="8712968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MX" dirty="0" smtClean="0"/>
          </a:p>
          <a:p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Número</a:t>
            </a:r>
            <a:r>
              <a:rPr lang="es-MX" sz="20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Nombre</a:t>
            </a:r>
            <a:r>
              <a:rPr lang="es-MX" sz="20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Vuelos</a:t>
            </a:r>
            <a:r>
              <a:rPr lang="es-MX" sz="20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Localización </a:t>
            </a:r>
            <a:r>
              <a:rPr lang="es-MX" sz="20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actual	</a:t>
            </a:r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País</a:t>
            </a:r>
          </a:p>
          <a:p>
            <a:endParaRPr lang="es-MX" sz="20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MX" dirty="0" smtClean="0"/>
              <a:t>001	        F-WTSS </a:t>
            </a:r>
          </a:p>
          <a:p>
            <a:r>
              <a:rPr lang="es-MX" dirty="0" smtClean="0"/>
              <a:t>                         (</a:t>
            </a:r>
            <a:r>
              <a:rPr lang="es-MX" dirty="0"/>
              <a:t>Prototipo)	</a:t>
            </a:r>
            <a:r>
              <a:rPr lang="es-MX" dirty="0" smtClean="0"/>
              <a:t> 812</a:t>
            </a:r>
            <a:r>
              <a:rPr lang="es-MX" dirty="0"/>
              <a:t>	</a:t>
            </a:r>
            <a:r>
              <a:rPr lang="es-MX" dirty="0" smtClean="0"/>
              <a:t>           </a:t>
            </a:r>
            <a:r>
              <a:rPr lang="es-MX" dirty="0" err="1" smtClean="0"/>
              <a:t>Musée</a:t>
            </a:r>
            <a:r>
              <a:rPr lang="es-MX" dirty="0" smtClean="0"/>
              <a:t> </a:t>
            </a:r>
            <a:r>
              <a:rPr lang="es-MX" dirty="0"/>
              <a:t>de </a:t>
            </a:r>
            <a:r>
              <a:rPr lang="es-MX" dirty="0" err="1"/>
              <a:t>l'Air</a:t>
            </a:r>
            <a:r>
              <a:rPr lang="es-MX" dirty="0"/>
              <a:t> et de </a:t>
            </a:r>
            <a:r>
              <a:rPr lang="es-MX" dirty="0" err="1"/>
              <a:t>l'Espace</a:t>
            </a:r>
            <a:r>
              <a:rPr lang="es-MX" dirty="0"/>
              <a:t> </a:t>
            </a:r>
            <a:endParaRPr lang="es-MX" dirty="0" smtClean="0"/>
          </a:p>
          <a:p>
            <a:r>
              <a:rPr lang="es-MX" dirty="0"/>
              <a:t> </a:t>
            </a:r>
            <a:r>
              <a:rPr lang="es-MX" dirty="0" smtClean="0"/>
              <a:t>                                                                               en </a:t>
            </a:r>
            <a:r>
              <a:rPr lang="es-MX" dirty="0"/>
              <a:t>el aeropuerto de Le </a:t>
            </a:r>
            <a:r>
              <a:rPr lang="es-MX" dirty="0" err="1" smtClean="0"/>
              <a:t>Bourget</a:t>
            </a:r>
            <a:r>
              <a:rPr lang="es-MX" dirty="0" smtClean="0"/>
              <a:t>       Francia</a:t>
            </a:r>
            <a:endParaRPr lang="es-MX" dirty="0"/>
          </a:p>
          <a:p>
            <a:endParaRPr lang="es-MX" dirty="0"/>
          </a:p>
          <a:p>
            <a:r>
              <a:rPr lang="es-MX" dirty="0" smtClean="0"/>
              <a:t>101(02)            F-WTSA </a:t>
            </a:r>
          </a:p>
          <a:p>
            <a:r>
              <a:rPr lang="es-MX" dirty="0"/>
              <a:t> </a:t>
            </a:r>
            <a:r>
              <a:rPr lang="es-MX" dirty="0" smtClean="0"/>
              <a:t>                        (</a:t>
            </a:r>
            <a:r>
              <a:rPr lang="es-MX" dirty="0"/>
              <a:t>prototipo)	656	</a:t>
            </a:r>
            <a:r>
              <a:rPr lang="es-MX" dirty="0" smtClean="0"/>
              <a:t>           Aeropuerto París-</a:t>
            </a:r>
            <a:r>
              <a:rPr lang="es-MX" dirty="0" err="1" smtClean="0"/>
              <a:t>Orly</a:t>
            </a:r>
            <a:r>
              <a:rPr lang="es-MX" dirty="0" smtClean="0"/>
              <a:t>                       Francia</a:t>
            </a:r>
          </a:p>
          <a:p>
            <a:endParaRPr lang="es-MX" dirty="0"/>
          </a:p>
          <a:p>
            <a:pPr marL="342900" indent="-342900">
              <a:buAutoNum type="arabicPlain" startAt="201"/>
            </a:pPr>
            <a:r>
              <a:rPr lang="es-MX" dirty="0" smtClean="0"/>
              <a:t>                   F-WTSB</a:t>
            </a:r>
            <a:r>
              <a:rPr lang="es-MX" dirty="0"/>
              <a:t>	</a:t>
            </a:r>
            <a:r>
              <a:rPr lang="es-MX" dirty="0" smtClean="0"/>
              <a:t>909</a:t>
            </a:r>
            <a:r>
              <a:rPr lang="es-MX" dirty="0"/>
              <a:t>	</a:t>
            </a:r>
            <a:r>
              <a:rPr lang="es-MX" dirty="0" smtClean="0"/>
              <a:t>           Sede </a:t>
            </a:r>
            <a:r>
              <a:rPr lang="es-MX" dirty="0"/>
              <a:t>(antigua) de </a:t>
            </a:r>
            <a:r>
              <a:rPr lang="es-MX" dirty="0" smtClean="0"/>
              <a:t>Aérospatiale</a:t>
            </a:r>
          </a:p>
          <a:p>
            <a:r>
              <a:rPr lang="es-MX" dirty="0"/>
              <a:t> </a:t>
            </a:r>
            <a:r>
              <a:rPr lang="es-MX" dirty="0" smtClean="0"/>
              <a:t>                                                                                </a:t>
            </a:r>
            <a:r>
              <a:rPr lang="es-MX" dirty="0"/>
              <a:t>en </a:t>
            </a:r>
            <a:r>
              <a:rPr lang="es-MX" dirty="0" smtClean="0"/>
              <a:t>Toulouse                                        Francia</a:t>
            </a:r>
          </a:p>
          <a:p>
            <a:endParaRPr lang="es-MX" dirty="0"/>
          </a:p>
          <a:p>
            <a:r>
              <a:rPr lang="es-MX" dirty="0" smtClean="0"/>
              <a:t>203                   F-BTSC </a:t>
            </a:r>
          </a:p>
          <a:p>
            <a:r>
              <a:rPr lang="es-MX" dirty="0"/>
              <a:t> </a:t>
            </a:r>
            <a:r>
              <a:rPr lang="es-MX" dirty="0" smtClean="0"/>
              <a:t>                        (</a:t>
            </a:r>
            <a:r>
              <a:rPr lang="es-MX" dirty="0"/>
              <a:t>F-WTSC)	11 </a:t>
            </a:r>
            <a:r>
              <a:rPr lang="es-MX" dirty="0" smtClean="0"/>
              <a:t>989                Avión </a:t>
            </a:r>
            <a:r>
              <a:rPr lang="es-MX" dirty="0"/>
              <a:t>víctima del accidente </a:t>
            </a:r>
            <a:endParaRPr lang="es-MX" dirty="0" smtClean="0"/>
          </a:p>
          <a:p>
            <a:r>
              <a:rPr lang="es-MX" dirty="0"/>
              <a:t> </a:t>
            </a:r>
            <a:r>
              <a:rPr lang="es-MX" dirty="0" smtClean="0"/>
              <a:t>                                                                               del </a:t>
            </a:r>
            <a:r>
              <a:rPr lang="es-MX" dirty="0"/>
              <a:t>25 de julio del 2000, </a:t>
            </a:r>
            <a:endParaRPr lang="es-MX" dirty="0" smtClean="0"/>
          </a:p>
          <a:p>
            <a:r>
              <a:rPr lang="es-MX" dirty="0"/>
              <a:t> </a:t>
            </a:r>
            <a:r>
              <a:rPr lang="es-MX" dirty="0" smtClean="0"/>
              <a:t>                                                                               después </a:t>
            </a:r>
            <a:r>
              <a:rPr lang="es-MX" dirty="0"/>
              <a:t>de despegar </a:t>
            </a:r>
            <a:endParaRPr lang="es-MX" dirty="0" smtClean="0"/>
          </a:p>
          <a:p>
            <a:r>
              <a:rPr lang="es-MX" dirty="0"/>
              <a:t> </a:t>
            </a:r>
            <a:r>
              <a:rPr lang="es-MX" dirty="0" smtClean="0"/>
              <a:t>                                                                               del </a:t>
            </a:r>
            <a:r>
              <a:rPr lang="es-MX" dirty="0"/>
              <a:t>aeropuerto francés </a:t>
            </a:r>
            <a:endParaRPr lang="es-MX" dirty="0" smtClean="0"/>
          </a:p>
          <a:p>
            <a:r>
              <a:rPr lang="es-MX" dirty="0"/>
              <a:t> </a:t>
            </a:r>
            <a:r>
              <a:rPr lang="es-MX" dirty="0" smtClean="0"/>
              <a:t>                                                                               Charles </a:t>
            </a:r>
            <a:r>
              <a:rPr lang="es-MX" dirty="0"/>
              <a:t>de </a:t>
            </a:r>
            <a:r>
              <a:rPr lang="es-MX" dirty="0" smtClean="0"/>
              <a:t>Gaulle                               Francia</a:t>
            </a:r>
            <a:endParaRPr lang="es-MX" dirty="0"/>
          </a:p>
        </p:txBody>
      </p:sp>
      <p:sp>
        <p:nvSpPr>
          <p:cNvPr id="5" name="4 Rectángulo"/>
          <p:cNvSpPr/>
          <p:nvPr/>
        </p:nvSpPr>
        <p:spPr>
          <a:xfrm>
            <a:off x="1331640" y="332656"/>
            <a:ext cx="6480720" cy="83099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es-MX" sz="48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El </a:t>
            </a:r>
            <a:r>
              <a:rPr lang="es-MX" sz="4800" b="1" dirty="0" err="1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concord</a:t>
            </a:r>
            <a:r>
              <a:rPr lang="es-MX" sz="48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en la historia</a:t>
            </a:r>
          </a:p>
        </p:txBody>
      </p:sp>
      <p:sp>
        <p:nvSpPr>
          <p:cNvPr id="8" name="7 Rectángulo"/>
          <p:cNvSpPr/>
          <p:nvPr/>
        </p:nvSpPr>
        <p:spPr>
          <a:xfrm>
            <a:off x="3059832" y="1052736"/>
            <a:ext cx="29700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Aviones de Francia</a:t>
            </a:r>
            <a:endParaRPr lang="es-MX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3368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000">
        <p:fade/>
      </p:transition>
    </mc:Choice>
    <mc:Fallback xmlns="">
      <p:transition spd="slow" advTm="5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:\Paracaidas\F-BVFF 2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548680"/>
            <a:ext cx="4095750" cy="27162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P:\Paracaidas\F-WTSA 1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94" y="524665"/>
            <a:ext cx="4257890" cy="26883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P:\Paracaidas\G-BBDG 202 (2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86" y="3752392"/>
            <a:ext cx="4338898" cy="27782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P:\Paracaidas\G-BBDG 20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5" y="3722302"/>
            <a:ext cx="4157621" cy="28384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5964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fad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512" y="332656"/>
            <a:ext cx="8784976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Número</a:t>
            </a:r>
            <a:r>
              <a:rPr lang="es-MX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es-MX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Nombre</a:t>
            </a:r>
            <a:r>
              <a:rPr lang="es-MX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es-MX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Vuelos</a:t>
            </a:r>
            <a:r>
              <a:rPr lang="es-MX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es-MX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Localización </a:t>
            </a:r>
            <a:r>
              <a:rPr lang="es-MX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actual	</a:t>
            </a:r>
            <a:r>
              <a:rPr lang="es-MX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País</a:t>
            </a:r>
          </a:p>
          <a:p>
            <a:endParaRPr lang="es-MX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AutoNum type="arabicPlain" startAt="205"/>
            </a:pPr>
            <a:r>
              <a:rPr lang="es-MX" dirty="0" smtClean="0"/>
              <a:t>                    F-BVFA</a:t>
            </a:r>
            <a:r>
              <a:rPr lang="es-MX" dirty="0"/>
              <a:t> </a:t>
            </a:r>
            <a:r>
              <a:rPr lang="es-MX" dirty="0" smtClean="0"/>
              <a:t>              17 </a:t>
            </a:r>
            <a:r>
              <a:rPr lang="es-MX" dirty="0"/>
              <a:t>824	</a:t>
            </a:r>
            <a:r>
              <a:rPr lang="es-MX" dirty="0" smtClean="0"/>
              <a:t>            </a:t>
            </a:r>
            <a:r>
              <a:rPr lang="es-MX" dirty="0" err="1" smtClean="0"/>
              <a:t>National</a:t>
            </a:r>
            <a:r>
              <a:rPr lang="es-MX" dirty="0" smtClean="0"/>
              <a:t> </a:t>
            </a:r>
            <a:r>
              <a:rPr lang="es-MX" dirty="0"/>
              <a:t>Air and </a:t>
            </a:r>
            <a:r>
              <a:rPr lang="es-MX" dirty="0" err="1"/>
              <a:t>Space</a:t>
            </a:r>
            <a:r>
              <a:rPr lang="es-MX" dirty="0"/>
              <a:t> </a:t>
            </a:r>
            <a:r>
              <a:rPr lang="es-MX" dirty="0" err="1"/>
              <a:t>Museum</a:t>
            </a:r>
            <a:r>
              <a:rPr lang="es-MX" dirty="0"/>
              <a:t> </a:t>
            </a:r>
            <a:endParaRPr lang="es-MX" dirty="0" smtClean="0"/>
          </a:p>
          <a:p>
            <a:r>
              <a:rPr lang="es-MX" dirty="0"/>
              <a:t> </a:t>
            </a:r>
            <a:r>
              <a:rPr lang="es-MX" dirty="0" smtClean="0"/>
              <a:t>                                                                                 en </a:t>
            </a:r>
            <a:r>
              <a:rPr lang="es-MX" dirty="0"/>
              <a:t>el Aeropuerto </a:t>
            </a:r>
            <a:r>
              <a:rPr lang="es-MX" dirty="0" err="1"/>
              <a:t>Dulles</a:t>
            </a:r>
            <a:r>
              <a:rPr lang="es-MX" dirty="0"/>
              <a:t>, </a:t>
            </a:r>
            <a:endParaRPr lang="es-MX" dirty="0" smtClean="0"/>
          </a:p>
          <a:p>
            <a:r>
              <a:rPr lang="es-MX" dirty="0"/>
              <a:t> </a:t>
            </a:r>
            <a:r>
              <a:rPr lang="es-MX" dirty="0" smtClean="0"/>
              <a:t>                                                                                 en </a:t>
            </a:r>
            <a:r>
              <a:rPr lang="es-MX" dirty="0"/>
              <a:t>Washington </a:t>
            </a:r>
            <a:r>
              <a:rPr lang="es-MX" dirty="0" smtClean="0"/>
              <a:t>D.C                     Estados Unidos</a:t>
            </a:r>
            <a:endParaRPr lang="es-MX" dirty="0"/>
          </a:p>
          <a:p>
            <a:endParaRPr lang="es-MX" dirty="0"/>
          </a:p>
          <a:p>
            <a:pPr marL="342900" indent="-342900">
              <a:buAutoNum type="arabicPlain" startAt="207"/>
            </a:pPr>
            <a:r>
              <a:rPr lang="es-MX" dirty="0" smtClean="0"/>
              <a:t>                    F-BVFB</a:t>
            </a:r>
            <a:r>
              <a:rPr lang="es-MX" dirty="0"/>
              <a:t>	</a:t>
            </a:r>
            <a:r>
              <a:rPr lang="es-MX" dirty="0" smtClean="0"/>
              <a:t>  14 771                Auto- </a:t>
            </a:r>
            <a:r>
              <a:rPr lang="es-MX" dirty="0" err="1"/>
              <a:t>und</a:t>
            </a:r>
            <a:r>
              <a:rPr lang="es-MX" dirty="0"/>
              <a:t> </a:t>
            </a:r>
            <a:r>
              <a:rPr lang="es-MX" dirty="0" err="1"/>
              <a:t>Technikmuseum</a:t>
            </a:r>
            <a:r>
              <a:rPr lang="es-MX" dirty="0"/>
              <a:t> </a:t>
            </a:r>
            <a:endParaRPr lang="es-MX" dirty="0" smtClean="0"/>
          </a:p>
          <a:p>
            <a:r>
              <a:rPr lang="es-MX" dirty="0"/>
              <a:t> </a:t>
            </a:r>
            <a:r>
              <a:rPr lang="es-MX" dirty="0" smtClean="0"/>
              <a:t>                                                                                 </a:t>
            </a:r>
            <a:r>
              <a:rPr lang="es-MX" dirty="0" err="1" smtClean="0"/>
              <a:t>Sinsheim</a:t>
            </a:r>
            <a:r>
              <a:rPr lang="es-MX" dirty="0" smtClean="0"/>
              <a:t>                                           Alemania</a:t>
            </a:r>
            <a:endParaRPr lang="es-MX" dirty="0"/>
          </a:p>
          <a:p>
            <a:endParaRPr lang="es-MX" dirty="0"/>
          </a:p>
          <a:p>
            <a:r>
              <a:rPr lang="es-MX" dirty="0"/>
              <a:t>209	</a:t>
            </a:r>
            <a:r>
              <a:rPr lang="es-MX" dirty="0" smtClean="0"/>
              <a:t>         F-BVFC</a:t>
            </a:r>
            <a:r>
              <a:rPr lang="es-MX" dirty="0"/>
              <a:t>	</a:t>
            </a:r>
            <a:r>
              <a:rPr lang="es-MX" dirty="0" smtClean="0"/>
              <a:t>  14 </a:t>
            </a:r>
            <a:r>
              <a:rPr lang="es-MX" dirty="0"/>
              <a:t>332	</a:t>
            </a:r>
            <a:r>
              <a:rPr lang="es-MX" dirty="0" smtClean="0"/>
              <a:t>            Sede </a:t>
            </a:r>
            <a:r>
              <a:rPr lang="es-MX" dirty="0"/>
              <a:t>de Airbus en </a:t>
            </a:r>
            <a:r>
              <a:rPr lang="es-MX" dirty="0" smtClean="0"/>
              <a:t>Toulouse           Francia</a:t>
            </a:r>
            <a:endParaRPr lang="es-MX" dirty="0"/>
          </a:p>
          <a:p>
            <a:endParaRPr lang="es-MX" dirty="0"/>
          </a:p>
          <a:p>
            <a:pPr marL="342900" indent="-342900">
              <a:buAutoNum type="arabicPlain" startAt="211"/>
            </a:pPr>
            <a:r>
              <a:rPr lang="es-MX" dirty="0" smtClean="0"/>
              <a:t>                    F-BVFD</a:t>
            </a:r>
            <a:r>
              <a:rPr lang="es-MX" dirty="0"/>
              <a:t>	</a:t>
            </a:r>
            <a:r>
              <a:rPr lang="es-MX" dirty="0" smtClean="0"/>
              <a:t>  5 821</a:t>
            </a:r>
            <a:r>
              <a:rPr lang="es-MX" dirty="0"/>
              <a:t>	</a:t>
            </a:r>
            <a:r>
              <a:rPr lang="es-MX" dirty="0" smtClean="0"/>
              <a:t>            Fuera </a:t>
            </a:r>
            <a:r>
              <a:rPr lang="es-MX" dirty="0"/>
              <a:t>de servicio a partir </a:t>
            </a:r>
            <a:r>
              <a:rPr lang="es-MX" dirty="0" smtClean="0"/>
              <a:t>de 1994</a:t>
            </a:r>
          </a:p>
          <a:p>
            <a:r>
              <a:rPr lang="es-MX" dirty="0"/>
              <a:t> </a:t>
            </a:r>
            <a:r>
              <a:rPr lang="es-MX" dirty="0" smtClean="0"/>
              <a:t>                                                                                 </a:t>
            </a:r>
            <a:r>
              <a:rPr lang="es-MX" dirty="0"/>
              <a:t>y dividido en </a:t>
            </a:r>
            <a:r>
              <a:rPr lang="es-MX" dirty="0" smtClean="0"/>
              <a:t>piezas</a:t>
            </a:r>
            <a:endParaRPr lang="es-MX" dirty="0"/>
          </a:p>
          <a:p>
            <a:endParaRPr lang="es-MX" dirty="0"/>
          </a:p>
          <a:p>
            <a:pPr marL="342900" indent="-342900">
              <a:buAutoNum type="arabicPlain" startAt="213"/>
            </a:pPr>
            <a:r>
              <a:rPr lang="es-MX" dirty="0" smtClean="0"/>
              <a:t>                    F-WTSD </a:t>
            </a:r>
          </a:p>
          <a:p>
            <a:r>
              <a:rPr lang="es-MX" dirty="0"/>
              <a:t> </a:t>
            </a:r>
            <a:r>
              <a:rPr lang="es-MX" dirty="0" smtClean="0"/>
              <a:t>                          (</a:t>
            </a:r>
            <a:r>
              <a:rPr lang="es-MX" dirty="0"/>
              <a:t>F-WJAM)	</a:t>
            </a:r>
            <a:r>
              <a:rPr lang="es-MX" dirty="0" smtClean="0"/>
              <a:t>  12 </a:t>
            </a:r>
            <a:r>
              <a:rPr lang="es-MX" dirty="0"/>
              <a:t>974	</a:t>
            </a:r>
            <a:r>
              <a:rPr lang="es-MX" dirty="0" smtClean="0"/>
              <a:t>            </a:t>
            </a:r>
            <a:r>
              <a:rPr lang="es-MX" dirty="0" err="1" smtClean="0"/>
              <a:t>Musée</a:t>
            </a:r>
            <a:r>
              <a:rPr lang="es-MX" dirty="0" smtClean="0"/>
              <a:t> </a:t>
            </a:r>
            <a:r>
              <a:rPr lang="es-MX" dirty="0"/>
              <a:t>de </a:t>
            </a:r>
            <a:r>
              <a:rPr lang="es-MX" dirty="0" err="1"/>
              <a:t>l'Air</a:t>
            </a:r>
            <a:r>
              <a:rPr lang="es-MX" dirty="0"/>
              <a:t> et de </a:t>
            </a:r>
            <a:r>
              <a:rPr lang="es-MX" dirty="0" err="1"/>
              <a:t>l'Espace</a:t>
            </a:r>
            <a:r>
              <a:rPr lang="es-MX" dirty="0"/>
              <a:t> </a:t>
            </a:r>
            <a:endParaRPr lang="es-MX" dirty="0" smtClean="0"/>
          </a:p>
          <a:p>
            <a:r>
              <a:rPr lang="es-MX" dirty="0"/>
              <a:t> </a:t>
            </a:r>
            <a:r>
              <a:rPr lang="es-MX" dirty="0" smtClean="0"/>
              <a:t>                                                                                 en </a:t>
            </a:r>
            <a:r>
              <a:rPr lang="es-MX" dirty="0"/>
              <a:t>el aeropuerto de Le </a:t>
            </a:r>
            <a:r>
              <a:rPr lang="es-MX" dirty="0" err="1"/>
              <a:t>Bourget</a:t>
            </a:r>
            <a:r>
              <a:rPr lang="es-MX" dirty="0"/>
              <a:t>	</a:t>
            </a:r>
            <a:r>
              <a:rPr lang="es-MX" dirty="0" smtClean="0"/>
              <a:t>   Francia</a:t>
            </a:r>
            <a:endParaRPr lang="es-MX" dirty="0"/>
          </a:p>
          <a:p>
            <a:endParaRPr lang="es-MX" dirty="0"/>
          </a:p>
          <a:p>
            <a:pPr marL="342900" indent="-342900">
              <a:buAutoNum type="arabicPlain" startAt="215"/>
            </a:pPr>
            <a:r>
              <a:rPr lang="es-MX" dirty="0" smtClean="0"/>
              <a:t>                    F-BVFF </a:t>
            </a:r>
          </a:p>
          <a:p>
            <a:r>
              <a:rPr lang="es-MX" dirty="0"/>
              <a:t> </a:t>
            </a:r>
            <a:r>
              <a:rPr lang="es-MX" dirty="0" smtClean="0"/>
              <a:t>                          (</a:t>
            </a:r>
            <a:r>
              <a:rPr lang="es-MX" dirty="0"/>
              <a:t>F-WJAN)	</a:t>
            </a:r>
            <a:r>
              <a:rPr lang="es-MX" dirty="0" smtClean="0"/>
              <a:t>  12 </a:t>
            </a:r>
            <a:r>
              <a:rPr lang="es-MX" dirty="0"/>
              <a:t>420	</a:t>
            </a:r>
            <a:r>
              <a:rPr lang="es-MX" dirty="0" smtClean="0"/>
              <a:t>            Aeropuerto </a:t>
            </a:r>
            <a:r>
              <a:rPr lang="es-MX" dirty="0"/>
              <a:t>Charles de Gaulle, </a:t>
            </a:r>
            <a:endParaRPr lang="es-MX" dirty="0" smtClean="0"/>
          </a:p>
          <a:p>
            <a:r>
              <a:rPr lang="es-MX" dirty="0"/>
              <a:t> </a:t>
            </a:r>
            <a:r>
              <a:rPr lang="es-MX" dirty="0" smtClean="0"/>
              <a:t>                                                                                 París                                                     Francia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72491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000">
        <p:fade/>
      </p:transition>
    </mc:Choice>
    <mc:Fallback xmlns="">
      <p:transition spd="slow" advTm="6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E:\Comprimir\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4128459" cy="30963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E:\Comprimir\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1" y="208012"/>
            <a:ext cx="3910608" cy="29329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E:\Comprimir\1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53" y="3501008"/>
            <a:ext cx="4202916" cy="28083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Comprimir\2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4751" y="3429000"/>
            <a:ext cx="4416491" cy="33123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561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fad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512" y="850642"/>
            <a:ext cx="8784976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Aviones </a:t>
            </a:r>
            <a:r>
              <a:rPr lang="es-MX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British </a:t>
            </a:r>
            <a:r>
              <a:rPr lang="es-MX" sz="28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Airways</a:t>
            </a:r>
          </a:p>
          <a:p>
            <a:pPr algn="ctr"/>
            <a:endParaRPr lang="es-MX" sz="28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MX" sz="20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Número	</a:t>
            </a:r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Nombre</a:t>
            </a:r>
            <a:r>
              <a:rPr lang="es-MX" sz="20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Vuelos</a:t>
            </a:r>
            <a:r>
              <a:rPr lang="es-MX" sz="20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Localización </a:t>
            </a:r>
            <a:r>
              <a:rPr lang="es-MX" sz="20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actual	</a:t>
            </a:r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País</a:t>
            </a:r>
          </a:p>
          <a:p>
            <a:endParaRPr lang="es-MX" sz="20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MX" dirty="0" smtClean="0"/>
              <a:t>002                    G-BSST </a:t>
            </a:r>
          </a:p>
          <a:p>
            <a:r>
              <a:rPr lang="es-MX" dirty="0"/>
              <a:t> </a:t>
            </a:r>
            <a:r>
              <a:rPr lang="es-MX" dirty="0" smtClean="0"/>
              <a:t>                          (</a:t>
            </a:r>
            <a:r>
              <a:rPr lang="es-MX" dirty="0"/>
              <a:t>prototipo)	</a:t>
            </a:r>
            <a:r>
              <a:rPr lang="es-MX" dirty="0" smtClean="0"/>
              <a:t>  836</a:t>
            </a:r>
            <a:r>
              <a:rPr lang="es-MX" dirty="0"/>
              <a:t>	</a:t>
            </a:r>
            <a:r>
              <a:rPr lang="es-MX" dirty="0" smtClean="0"/>
              <a:t>            Royal </a:t>
            </a:r>
            <a:r>
              <a:rPr lang="es-MX" dirty="0"/>
              <a:t>Naval Air </a:t>
            </a:r>
            <a:r>
              <a:rPr lang="es-MX" dirty="0" err="1"/>
              <a:t>Station</a:t>
            </a:r>
            <a:r>
              <a:rPr lang="es-MX" dirty="0"/>
              <a:t>, </a:t>
            </a:r>
            <a:endParaRPr lang="es-MX" dirty="0" smtClean="0"/>
          </a:p>
          <a:p>
            <a:r>
              <a:rPr lang="es-MX" dirty="0"/>
              <a:t> </a:t>
            </a:r>
            <a:r>
              <a:rPr lang="es-MX" dirty="0" smtClean="0"/>
              <a:t>                                                                                 </a:t>
            </a:r>
            <a:r>
              <a:rPr lang="es-MX" dirty="0" err="1" smtClean="0"/>
              <a:t>Yeovilton</a:t>
            </a:r>
            <a:r>
              <a:rPr lang="es-MX" dirty="0"/>
              <a:t>	</a:t>
            </a:r>
            <a:r>
              <a:rPr lang="es-MX" dirty="0" smtClean="0"/>
              <a:t>                                Inglaterra</a:t>
            </a:r>
            <a:endParaRPr lang="es-MX" dirty="0"/>
          </a:p>
          <a:p>
            <a:endParaRPr lang="es-MX" dirty="0"/>
          </a:p>
          <a:p>
            <a:r>
              <a:rPr lang="es-MX" dirty="0" smtClean="0"/>
              <a:t>201(01</a:t>
            </a:r>
            <a:r>
              <a:rPr lang="es-MX" dirty="0"/>
              <a:t>)	</a:t>
            </a:r>
            <a:r>
              <a:rPr lang="es-MX" dirty="0" smtClean="0"/>
              <a:t>         G-AXDN </a:t>
            </a:r>
          </a:p>
          <a:p>
            <a:r>
              <a:rPr lang="es-MX" dirty="0"/>
              <a:t> </a:t>
            </a:r>
            <a:r>
              <a:rPr lang="es-MX" dirty="0" smtClean="0"/>
              <a:t>                          (</a:t>
            </a:r>
            <a:r>
              <a:rPr lang="es-MX" dirty="0"/>
              <a:t>prototipo)	</a:t>
            </a:r>
            <a:r>
              <a:rPr lang="es-MX" dirty="0" smtClean="0"/>
              <a:t>  575</a:t>
            </a:r>
            <a:r>
              <a:rPr lang="es-MX" dirty="0"/>
              <a:t>	</a:t>
            </a:r>
            <a:r>
              <a:rPr lang="es-MX" dirty="0" smtClean="0"/>
              <a:t>            Imperial </a:t>
            </a:r>
            <a:r>
              <a:rPr lang="es-MX" dirty="0" err="1"/>
              <a:t>War</a:t>
            </a:r>
            <a:r>
              <a:rPr lang="es-MX" dirty="0"/>
              <a:t> </a:t>
            </a:r>
            <a:r>
              <a:rPr lang="es-MX" dirty="0" err="1"/>
              <a:t>Museum</a:t>
            </a:r>
            <a:r>
              <a:rPr lang="es-MX" dirty="0"/>
              <a:t>, </a:t>
            </a:r>
            <a:endParaRPr lang="es-MX" dirty="0" smtClean="0"/>
          </a:p>
          <a:p>
            <a:r>
              <a:rPr lang="es-MX" dirty="0"/>
              <a:t> </a:t>
            </a:r>
            <a:r>
              <a:rPr lang="es-MX" dirty="0" smtClean="0"/>
              <a:t>                                                                                 </a:t>
            </a:r>
            <a:r>
              <a:rPr lang="es-MX" dirty="0" err="1" smtClean="0"/>
              <a:t>Duxford</a:t>
            </a:r>
            <a:r>
              <a:rPr lang="es-MX" dirty="0"/>
              <a:t>	</a:t>
            </a:r>
            <a:r>
              <a:rPr lang="es-MX" dirty="0" smtClean="0"/>
              <a:t>                                Inglaterra</a:t>
            </a:r>
          </a:p>
          <a:p>
            <a:endParaRPr lang="es-MX" dirty="0"/>
          </a:p>
          <a:p>
            <a:r>
              <a:rPr lang="es-MX" dirty="0"/>
              <a:t>202	</a:t>
            </a:r>
            <a:r>
              <a:rPr lang="es-MX" dirty="0" smtClean="0"/>
              <a:t>         G-BBDG</a:t>
            </a:r>
            <a:r>
              <a:rPr lang="es-MX" dirty="0"/>
              <a:t>	</a:t>
            </a:r>
            <a:r>
              <a:rPr lang="es-MX" dirty="0" smtClean="0"/>
              <a:t>  1 282</a:t>
            </a:r>
            <a:r>
              <a:rPr lang="es-MX" dirty="0"/>
              <a:t>	</a:t>
            </a:r>
            <a:r>
              <a:rPr lang="es-MX" dirty="0" smtClean="0"/>
              <a:t>            </a:t>
            </a:r>
            <a:r>
              <a:rPr lang="es-MX" dirty="0" err="1" smtClean="0"/>
              <a:t>Brooklands</a:t>
            </a:r>
            <a:r>
              <a:rPr lang="es-MX" dirty="0" smtClean="0"/>
              <a:t> </a:t>
            </a:r>
            <a:r>
              <a:rPr lang="es-MX" dirty="0" err="1"/>
              <a:t>Museum</a:t>
            </a:r>
            <a:r>
              <a:rPr lang="es-MX" dirty="0"/>
              <a:t>	</a:t>
            </a:r>
            <a:r>
              <a:rPr lang="es-MX" dirty="0" smtClean="0"/>
              <a:t>               Inglaterra</a:t>
            </a:r>
            <a:endParaRPr lang="es-MX" dirty="0"/>
          </a:p>
          <a:p>
            <a:endParaRPr lang="es-MX" dirty="0"/>
          </a:p>
          <a:p>
            <a:r>
              <a:rPr lang="es-MX" dirty="0"/>
              <a:t>204	</a:t>
            </a:r>
            <a:r>
              <a:rPr lang="es-MX" dirty="0" smtClean="0"/>
              <a:t>         G-BOAC</a:t>
            </a:r>
            <a:r>
              <a:rPr lang="es-MX" dirty="0"/>
              <a:t>	</a:t>
            </a:r>
            <a:r>
              <a:rPr lang="es-MX" dirty="0" smtClean="0"/>
              <a:t>  22 </a:t>
            </a:r>
            <a:r>
              <a:rPr lang="es-MX" dirty="0"/>
              <a:t>260	</a:t>
            </a:r>
            <a:r>
              <a:rPr lang="es-MX" dirty="0" smtClean="0"/>
              <a:t>            Aeropuerto </a:t>
            </a:r>
            <a:r>
              <a:rPr lang="es-MX" dirty="0"/>
              <a:t>de </a:t>
            </a:r>
            <a:r>
              <a:rPr lang="es-MX" dirty="0" smtClean="0"/>
              <a:t>Manchester       Inglaterra</a:t>
            </a:r>
            <a:endParaRPr lang="es-MX" dirty="0"/>
          </a:p>
          <a:p>
            <a:endParaRPr lang="es-MX" dirty="0"/>
          </a:p>
          <a:p>
            <a:r>
              <a:rPr lang="es-MX" dirty="0"/>
              <a:t>206	</a:t>
            </a:r>
            <a:r>
              <a:rPr lang="es-MX" dirty="0" smtClean="0"/>
              <a:t>         G-BOAA</a:t>
            </a:r>
            <a:r>
              <a:rPr lang="es-MX" dirty="0"/>
              <a:t>	</a:t>
            </a:r>
            <a:r>
              <a:rPr lang="es-MX" dirty="0" smtClean="0"/>
              <a:t>  22 </a:t>
            </a:r>
            <a:r>
              <a:rPr lang="es-MX" dirty="0"/>
              <a:t>786	</a:t>
            </a:r>
            <a:r>
              <a:rPr lang="es-MX" dirty="0" smtClean="0"/>
              <a:t>            </a:t>
            </a:r>
            <a:r>
              <a:rPr lang="es-MX" dirty="0" err="1" smtClean="0"/>
              <a:t>Museum</a:t>
            </a:r>
            <a:r>
              <a:rPr lang="es-MX" dirty="0" smtClean="0"/>
              <a:t> </a:t>
            </a:r>
            <a:r>
              <a:rPr lang="es-MX" dirty="0"/>
              <a:t>of Flight, </a:t>
            </a:r>
            <a:r>
              <a:rPr lang="es-MX" dirty="0" smtClean="0"/>
              <a:t>Edimburgo   Escocia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108790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000">
        <p:fade/>
      </p:transition>
    </mc:Choice>
    <mc:Fallback xmlns="">
      <p:transition spd="slow" advTm="4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:\Paracaidas\F-BVFB 2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669" y="476672"/>
            <a:ext cx="3862913" cy="25441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P:\Paracaidas\F-BVFF 215 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829015"/>
            <a:ext cx="3876055" cy="25523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P:\Paracaidas\F-BVFF 215 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76672"/>
            <a:ext cx="4095750" cy="27162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P:\Paracaidas\G-BOAD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1183" y="3568677"/>
            <a:ext cx="3785416" cy="28126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6581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fad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512" y="836712"/>
            <a:ext cx="8784976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Número</a:t>
            </a:r>
            <a:r>
              <a:rPr lang="es-MX" sz="20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Nombre</a:t>
            </a:r>
            <a:r>
              <a:rPr lang="es-MX" sz="20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Vuelos</a:t>
            </a:r>
            <a:r>
              <a:rPr lang="es-MX" sz="20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Localización </a:t>
            </a:r>
            <a:r>
              <a:rPr lang="es-MX" sz="20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actual	</a:t>
            </a:r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País</a:t>
            </a:r>
            <a:endParaRPr lang="es-MX" sz="20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MX" dirty="0"/>
          </a:p>
          <a:p>
            <a:r>
              <a:rPr lang="es-MX" dirty="0" smtClean="0"/>
              <a:t>208                    G-BOAB</a:t>
            </a:r>
            <a:r>
              <a:rPr lang="es-MX" dirty="0"/>
              <a:t>	</a:t>
            </a:r>
            <a:r>
              <a:rPr lang="es-MX" dirty="0" smtClean="0"/>
              <a:t>  22 </a:t>
            </a:r>
            <a:r>
              <a:rPr lang="es-MX" dirty="0"/>
              <a:t>297	</a:t>
            </a:r>
            <a:r>
              <a:rPr lang="es-MX" dirty="0" smtClean="0"/>
              <a:t>            Aeropuerto </a:t>
            </a:r>
            <a:r>
              <a:rPr lang="es-MX" dirty="0"/>
              <a:t>de </a:t>
            </a:r>
            <a:r>
              <a:rPr lang="es-MX" dirty="0" smtClean="0"/>
              <a:t>Londres</a:t>
            </a:r>
          </a:p>
          <a:p>
            <a:r>
              <a:rPr lang="es-MX" dirty="0"/>
              <a:t> </a:t>
            </a:r>
            <a:r>
              <a:rPr lang="es-MX" dirty="0" smtClean="0"/>
              <a:t>                                                                                 </a:t>
            </a:r>
            <a:r>
              <a:rPr lang="es-MX" dirty="0" err="1" smtClean="0"/>
              <a:t>Heathrow</a:t>
            </a:r>
            <a:r>
              <a:rPr lang="es-MX" dirty="0" smtClean="0"/>
              <a:t>                                     Inglaterra</a:t>
            </a:r>
            <a:endParaRPr lang="es-MX" dirty="0"/>
          </a:p>
          <a:p>
            <a:endParaRPr lang="es-MX" dirty="0"/>
          </a:p>
          <a:p>
            <a:pPr marL="342900" indent="-342900">
              <a:buAutoNum type="arabicPlain" startAt="210"/>
            </a:pPr>
            <a:r>
              <a:rPr lang="es-MX" dirty="0" smtClean="0"/>
              <a:t>                    G-BOAD</a:t>
            </a:r>
            <a:r>
              <a:rPr lang="es-MX" dirty="0"/>
              <a:t>	</a:t>
            </a:r>
            <a:r>
              <a:rPr lang="es-MX" dirty="0" smtClean="0"/>
              <a:t>  23 </a:t>
            </a:r>
            <a:r>
              <a:rPr lang="es-MX" dirty="0"/>
              <a:t>397	</a:t>
            </a:r>
            <a:r>
              <a:rPr lang="es-MX" dirty="0" smtClean="0"/>
              <a:t>            </a:t>
            </a:r>
            <a:r>
              <a:rPr lang="es-MX" dirty="0" err="1" smtClean="0"/>
              <a:t>Intrepid</a:t>
            </a:r>
            <a:r>
              <a:rPr lang="es-MX" dirty="0" smtClean="0"/>
              <a:t> </a:t>
            </a:r>
            <a:r>
              <a:rPr lang="es-MX" dirty="0"/>
              <a:t>Sea-Air-</a:t>
            </a:r>
            <a:r>
              <a:rPr lang="es-MX" dirty="0" err="1"/>
              <a:t>Space</a:t>
            </a:r>
            <a:r>
              <a:rPr lang="es-MX" dirty="0"/>
              <a:t> </a:t>
            </a:r>
            <a:r>
              <a:rPr lang="es-MX" dirty="0" err="1"/>
              <a:t>Museum</a:t>
            </a:r>
            <a:r>
              <a:rPr lang="es-MX" dirty="0"/>
              <a:t>, </a:t>
            </a:r>
            <a:endParaRPr lang="es-MX" dirty="0" smtClean="0"/>
          </a:p>
          <a:p>
            <a:r>
              <a:rPr lang="es-MX" dirty="0"/>
              <a:t> </a:t>
            </a:r>
            <a:r>
              <a:rPr lang="es-MX" dirty="0" smtClean="0"/>
              <a:t>                                                                                 Nueva York                                   Estados Unidos</a:t>
            </a:r>
            <a:endParaRPr lang="es-MX" dirty="0"/>
          </a:p>
          <a:p>
            <a:endParaRPr lang="es-MX" dirty="0"/>
          </a:p>
          <a:p>
            <a:pPr marL="342900" indent="-342900">
              <a:buAutoNum type="arabicPlain" startAt="212"/>
            </a:pPr>
            <a:r>
              <a:rPr lang="es-MX" dirty="0" smtClean="0"/>
              <a:t>                    G-BOAE</a:t>
            </a:r>
            <a:r>
              <a:rPr lang="es-MX" dirty="0"/>
              <a:t>	</a:t>
            </a:r>
            <a:r>
              <a:rPr lang="es-MX" dirty="0" smtClean="0"/>
              <a:t>  23 </a:t>
            </a:r>
            <a:r>
              <a:rPr lang="es-MX" dirty="0"/>
              <a:t>376	</a:t>
            </a:r>
            <a:r>
              <a:rPr lang="es-MX" dirty="0" smtClean="0"/>
              <a:t>            Aeropuerto </a:t>
            </a:r>
            <a:r>
              <a:rPr lang="es-MX" dirty="0"/>
              <a:t>Internacional </a:t>
            </a:r>
            <a:endParaRPr lang="es-MX" dirty="0" smtClean="0"/>
          </a:p>
          <a:p>
            <a:r>
              <a:rPr lang="es-MX" dirty="0"/>
              <a:t> </a:t>
            </a:r>
            <a:r>
              <a:rPr lang="es-MX" dirty="0" smtClean="0"/>
              <a:t>                                                                                 </a:t>
            </a:r>
            <a:r>
              <a:rPr lang="es-MX" dirty="0" err="1" smtClean="0"/>
              <a:t>Grantley</a:t>
            </a:r>
            <a:r>
              <a:rPr lang="es-MX" dirty="0" smtClean="0"/>
              <a:t> </a:t>
            </a:r>
            <a:r>
              <a:rPr lang="es-MX" dirty="0"/>
              <a:t>Adams, </a:t>
            </a:r>
            <a:r>
              <a:rPr lang="es-MX" dirty="0" smtClean="0"/>
              <a:t>Bridgetown     Barbados</a:t>
            </a:r>
            <a:endParaRPr lang="es-MX" dirty="0"/>
          </a:p>
          <a:p>
            <a:endParaRPr lang="es-MX" dirty="0"/>
          </a:p>
          <a:p>
            <a:pPr marL="342900" indent="-342900">
              <a:buAutoNum type="arabicPlain" startAt="214"/>
            </a:pPr>
            <a:r>
              <a:rPr lang="es-MX" dirty="0" smtClean="0"/>
              <a:t>                    G-BOAG </a:t>
            </a:r>
          </a:p>
          <a:p>
            <a:r>
              <a:rPr lang="es-MX" dirty="0"/>
              <a:t> </a:t>
            </a:r>
            <a:r>
              <a:rPr lang="es-MX" dirty="0" smtClean="0"/>
              <a:t>                          (</a:t>
            </a:r>
            <a:r>
              <a:rPr lang="es-MX" dirty="0"/>
              <a:t>G-BFKW)	</a:t>
            </a:r>
            <a:r>
              <a:rPr lang="es-MX" dirty="0" smtClean="0"/>
              <a:t>  16 </a:t>
            </a:r>
            <a:r>
              <a:rPr lang="es-MX" dirty="0"/>
              <a:t>239	</a:t>
            </a:r>
            <a:r>
              <a:rPr lang="es-MX" dirty="0" smtClean="0"/>
              <a:t>            </a:t>
            </a:r>
            <a:r>
              <a:rPr lang="es-MX" dirty="0" err="1" smtClean="0"/>
              <a:t>Museum</a:t>
            </a:r>
            <a:r>
              <a:rPr lang="es-MX" dirty="0" smtClean="0"/>
              <a:t> </a:t>
            </a:r>
            <a:r>
              <a:rPr lang="es-MX" dirty="0"/>
              <a:t>of Flight, </a:t>
            </a:r>
            <a:r>
              <a:rPr lang="es-MX" dirty="0" smtClean="0"/>
              <a:t>Seattle         Estados Unidos</a:t>
            </a:r>
          </a:p>
          <a:p>
            <a:endParaRPr lang="es-MX" dirty="0"/>
          </a:p>
          <a:p>
            <a:pPr marL="342900" indent="-342900">
              <a:buAutoNum type="arabicPlain" startAt="216"/>
            </a:pPr>
            <a:r>
              <a:rPr lang="es-MX" dirty="0" smtClean="0"/>
              <a:t>                    G-BOAF </a:t>
            </a:r>
          </a:p>
          <a:p>
            <a:r>
              <a:rPr lang="es-MX" dirty="0" smtClean="0"/>
              <a:t>                           (</a:t>
            </a:r>
            <a:r>
              <a:rPr lang="es-MX" dirty="0"/>
              <a:t>G-BFKX)	</a:t>
            </a:r>
            <a:r>
              <a:rPr lang="es-MX" dirty="0" smtClean="0"/>
              <a:t>  18 </a:t>
            </a:r>
            <a:r>
              <a:rPr lang="es-MX" dirty="0"/>
              <a:t>257	</a:t>
            </a:r>
            <a:r>
              <a:rPr lang="es-MX" dirty="0" smtClean="0"/>
              <a:t>            British </a:t>
            </a:r>
            <a:r>
              <a:rPr lang="es-MX" dirty="0" err="1"/>
              <a:t>Aerospace</a:t>
            </a:r>
            <a:r>
              <a:rPr lang="es-MX" dirty="0"/>
              <a:t> </a:t>
            </a:r>
            <a:r>
              <a:rPr lang="es-MX" dirty="0" err="1"/>
              <a:t>Headquarters</a:t>
            </a:r>
            <a:r>
              <a:rPr lang="es-MX" dirty="0"/>
              <a:t>, </a:t>
            </a:r>
            <a:endParaRPr lang="es-MX" dirty="0" smtClean="0"/>
          </a:p>
          <a:p>
            <a:r>
              <a:rPr lang="es-MX" dirty="0"/>
              <a:t> </a:t>
            </a:r>
            <a:r>
              <a:rPr lang="es-MX" dirty="0" smtClean="0"/>
              <a:t>                                                                                 </a:t>
            </a:r>
            <a:r>
              <a:rPr lang="es-MX" dirty="0" err="1" smtClean="0"/>
              <a:t>Filton</a:t>
            </a:r>
            <a:r>
              <a:rPr lang="es-MX" dirty="0" smtClean="0"/>
              <a:t>                                             Inglaterra</a:t>
            </a:r>
            <a:endParaRPr lang="es-MX" dirty="0"/>
          </a:p>
          <a:p>
            <a:endParaRPr lang="es-MX" dirty="0"/>
          </a:p>
        </p:txBody>
      </p:sp>
      <p:sp>
        <p:nvSpPr>
          <p:cNvPr id="5" name="4 CuadroTexto"/>
          <p:cNvSpPr txBox="1"/>
          <p:nvPr/>
        </p:nvSpPr>
        <p:spPr>
          <a:xfrm>
            <a:off x="9248817" y="0"/>
            <a:ext cx="54694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800" dirty="0" smtClean="0"/>
              <a:t>00:39:00</a:t>
            </a:r>
            <a:endParaRPr lang="es-MX" sz="800" dirty="0"/>
          </a:p>
        </p:txBody>
      </p:sp>
    </p:spTree>
    <p:extLst>
      <p:ext uri="{BB962C8B-B14F-4D97-AF65-F5344CB8AC3E}">
        <p14:creationId xmlns:p14="http://schemas.microsoft.com/office/powerpoint/2010/main" val="1705840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000">
        <p:fade/>
      </p:transition>
    </mc:Choice>
    <mc:Fallback xmlns="">
      <p:transition spd="slow" advTm="5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E:\Comprimir\6030dsc_6540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16632"/>
            <a:ext cx="4221892" cy="280831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" name="Picture 2" descr="E:\Comprimir\046816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78" y="116633"/>
            <a:ext cx="4071598" cy="280831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E:\Comprimir\Concorde_expo_CD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78" y="3140969"/>
            <a:ext cx="3927581" cy="275430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Comprimir\190736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132388"/>
            <a:ext cx="4059148" cy="267287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1763688" y="6413266"/>
            <a:ext cx="61926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 algn="ctr"/>
            <a:r>
              <a:rPr lang="es-MX" sz="2000" b="1" dirty="0" err="1" smtClean="0">
                <a:solidFill>
                  <a:srgbClr val="FFFF00"/>
                </a:solidFill>
              </a:rPr>
              <a:t>Click</a:t>
            </a:r>
            <a:r>
              <a:rPr lang="es-MX" sz="2000" b="1" dirty="0" smtClean="0">
                <a:solidFill>
                  <a:srgbClr val="FFFF00"/>
                </a:solidFill>
              </a:rPr>
              <a:t> en el       </a:t>
            </a:r>
            <a:r>
              <a:rPr lang="es-MX" sz="2000" b="1" dirty="0">
                <a:solidFill>
                  <a:srgbClr val="FFFF00"/>
                </a:solidFill>
              </a:rPr>
              <a:t> </a:t>
            </a:r>
            <a:r>
              <a:rPr lang="es-MX" sz="2000" b="1" dirty="0" smtClean="0">
                <a:solidFill>
                  <a:srgbClr val="FFFF00"/>
                </a:solidFill>
              </a:rPr>
              <a:t>                para ir al menú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4499992" y="5929456"/>
            <a:ext cx="35036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solidFill>
                  <a:srgbClr val="FFFF00"/>
                </a:solidFill>
              </a:rPr>
              <a:t>Pausa 8                Para continuar</a:t>
            </a:r>
          </a:p>
        </p:txBody>
      </p:sp>
      <p:pic>
        <p:nvPicPr>
          <p:cNvPr id="10" name="Picture 3" descr="M:\()  Musica\[]  Musica gifs\raton4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764597"/>
            <a:ext cx="1080120" cy="688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E:\Imagenes\GIF'S\Versiones-Del-Concorde-63013.gif">
            <a:hlinkClick r:id="rId7" action="ppaction://hlinksldjump"/>
          </p:cNvPr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6237312"/>
            <a:ext cx="1323387" cy="669256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91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7" presetClass="emph" presetSubtype="0" repeatCount="indefinite" fill="remove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5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16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7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7" presetClass="emph" presetSubtype="0" repeatCount="indefinite" fill="remove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9" grpId="0"/>
      <p:bldP spid="9" grpId="1"/>
    </p:bld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E:\Comprimir\6030dsc_6540w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16632"/>
            <a:ext cx="4221892" cy="280831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" name="Picture 2" descr="E:\Comprimir\046816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78" y="116633"/>
            <a:ext cx="4071598" cy="280831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E:\Comprimir\Concorde_expo_CDG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78" y="3140969"/>
            <a:ext cx="3927581" cy="275430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Comprimir\190736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181572"/>
            <a:ext cx="4059148" cy="267287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CuadroTexto"/>
          <p:cNvSpPr txBox="1"/>
          <p:nvPr/>
        </p:nvSpPr>
        <p:spPr>
          <a:xfrm>
            <a:off x="5652120" y="6165304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 smtClean="0">
                <a:solidFill>
                  <a:srgbClr val="FFFF00"/>
                </a:solidFill>
              </a:rPr>
              <a:t>De la pausa 8</a:t>
            </a:r>
          </a:p>
        </p:txBody>
      </p:sp>
    </p:spTree>
    <p:extLst>
      <p:ext uri="{BB962C8B-B14F-4D97-AF65-F5344CB8AC3E}">
        <p14:creationId xmlns:p14="http://schemas.microsoft.com/office/powerpoint/2010/main" val="3460452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>
        <p:fade/>
        <p:sndAc>
          <p:stSnd>
            <p:snd r:embed="rId2" name="Ema - Mix 1 .wav"/>
          </p:stSnd>
        </p:sndAc>
      </p:transition>
    </mc:Choice>
    <mc:Fallback xmlns="">
      <p:transition spd="slow" advTm="14000">
        <p:fade/>
        <p:sndAc>
          <p:stSnd>
            <p:snd r:embed="rId7" name="Ema - Mix 1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mph" presetSubtype="0" repeatCount="indefinite" fill="remove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9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10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1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</p:bld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889844"/>
            <a:ext cx="428997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Otras dos aerolíneas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operaron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Concorde,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Singapore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Airlines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Braniff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International Airways,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P:\Paracaidas\Braniff%20Concorde%20flying%20postcard-s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1498" y="188641"/>
            <a:ext cx="4437488" cy="25922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P:\Paracaidas\concorde_1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2924944"/>
            <a:ext cx="4713953" cy="37444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893464" y="4337809"/>
            <a:ext cx="42150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en el caso de ambas, </a:t>
            </a:r>
            <a:endParaRPr lang="es-MX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avión era de las compañías </a:t>
            </a:r>
          </a:p>
          <a:p>
            <a:pPr lvl="0" algn="ctr"/>
            <a:r>
              <a:rPr lang="es-MX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 France y British Airways, </a:t>
            </a:r>
          </a:p>
          <a:p>
            <a:pPr lvl="0" algn="ctr"/>
            <a:r>
              <a:rPr lang="es-MX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respectivamente.</a:t>
            </a: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3572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000">
        <p:fade/>
        <p:sndAc>
          <p:stSnd>
            <p:snd r:embed="rId2" name="Ema - Concorde 310' 1 .wav"/>
          </p:stSnd>
        </p:sndAc>
      </p:transition>
    </mc:Choice>
    <mc:Fallback xmlns="">
      <p:transition spd="slow" advTm="14000">
        <p:fade/>
        <p:sndAc>
          <p:stSnd>
            <p:snd r:embed="rId5" name="Ema - Concorde 310' 1 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Comprimir\e flypast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45240">
            <a:off x="971600" y="1412776"/>
            <a:ext cx="7123968" cy="400291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186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fad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1843077"/>
            <a:ext cx="475252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Otras </a:t>
            </a:r>
            <a:r>
              <a:rPr lang="es-MX" sz="20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exposiciones del </a:t>
            </a:r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Concorde</a:t>
            </a:r>
          </a:p>
          <a:p>
            <a:pPr algn="ctr"/>
            <a:endParaRPr lang="es-MX" sz="20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Ciudad Juárez, México,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encuentra una exposición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dedicada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Concorde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Museo del Concorde),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cual cuenta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componentes importantes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servicio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mantenimiento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 aeronave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E:\Comprimir\5420000367216147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2873" y="560388"/>
            <a:ext cx="3711575" cy="57372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2140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00">
        <p:fade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332656"/>
            <a:ext cx="864096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2003, Air France donó uno de sus Concorde tras la retirada del servicio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Museo de la Automoción y la Tecnología de </a:t>
            </a:r>
            <a:r>
              <a:rPr lang="es-MX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Sinsheim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ctr"/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Añadido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su contrapartida soviética </a:t>
            </a:r>
            <a:r>
              <a:rPr 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Tupolev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Tu-144,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llevaba en exposición desde 2001,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lugar es el único del mundo donde ambos aparatos </a:t>
            </a:r>
            <a:endParaRPr 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están </a:t>
            </a:r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expuestos simultáneamente</a:t>
            </a:r>
          </a:p>
        </p:txBody>
      </p:sp>
      <p:pic>
        <p:nvPicPr>
          <p:cNvPr id="3" name="Picture 3" descr="C:\Users\Emilio\Desktop\171296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166275"/>
            <a:ext cx="6696744" cy="4422965"/>
          </a:xfrm>
          <a:prstGeom prst="rect">
            <a:avLst/>
          </a:prstGeom>
          <a:noFill/>
          <a:ln w="127000" cap="rnd">
            <a:solidFill>
              <a:srgbClr val="C00000"/>
            </a:solidFill>
            <a:bevel/>
          </a:ln>
          <a:scene3d>
            <a:camera prst="perspectiveBelow"/>
            <a:lightRig rig="threePt" dir="t"/>
          </a:scene3d>
          <a:sp3d z="317500" extrusionH="190500">
            <a:bevelT w="254000" h="254000" prst="relaxedInset"/>
            <a:bevelB w="254000" h="2540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3423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000">
        <p:fade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38" name="Picture 2" descr="C:\Users\Emilio\Desktop\555-Concorde_and_Tu-144_flight_outlin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02" y="830592"/>
            <a:ext cx="8891186" cy="5334712"/>
          </a:xfrm>
          <a:prstGeom prst="rect">
            <a:avLst/>
          </a:prstGeom>
          <a:noFill/>
          <a:ln w="63500" cap="sq">
            <a:solidFill>
              <a:srgbClr val="FF0000"/>
            </a:solidFill>
            <a:bevel/>
          </a:ln>
          <a:scene3d>
            <a:camera prst="isometricOffAxis1Right"/>
            <a:lightRig rig="threePt" dir="t"/>
          </a:scene3d>
          <a:sp3d>
            <a:bevelT w="254000" h="254000" prst="riblet"/>
            <a:bevelB w="254000" h="2540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6503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fad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55576" y="819864"/>
            <a:ext cx="7560840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4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Especificaciones</a:t>
            </a:r>
          </a:p>
          <a:p>
            <a:pPr algn="ctr"/>
            <a:endParaRPr lang="es-MX" sz="40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MX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Parámetros	</a:t>
            </a:r>
            <a:r>
              <a:rPr lang="es-MX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Datos</a:t>
            </a:r>
          </a:p>
          <a:p>
            <a:endParaRPr lang="es-MX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MX" dirty="0"/>
              <a:t>Tipo	</a:t>
            </a:r>
            <a:r>
              <a:rPr lang="es-MX" dirty="0" smtClean="0"/>
              <a:t>                                    Avión </a:t>
            </a:r>
            <a:r>
              <a:rPr lang="es-MX" dirty="0"/>
              <a:t>comercial supersónico</a:t>
            </a:r>
          </a:p>
          <a:p>
            <a:endParaRPr lang="es-MX" dirty="0"/>
          </a:p>
          <a:p>
            <a:r>
              <a:rPr lang="es-MX" dirty="0" smtClean="0"/>
              <a:t>Longitud                                      61.66 m</a:t>
            </a:r>
            <a:endParaRPr lang="es-MX" dirty="0"/>
          </a:p>
          <a:p>
            <a:endParaRPr lang="es-MX" dirty="0"/>
          </a:p>
          <a:p>
            <a:r>
              <a:rPr lang="es-MX" dirty="0" smtClean="0"/>
              <a:t>Envergadura                               25.60 m</a:t>
            </a:r>
          </a:p>
          <a:p>
            <a:endParaRPr lang="es-MX" dirty="0"/>
          </a:p>
          <a:p>
            <a:r>
              <a:rPr lang="es-MX" dirty="0"/>
              <a:t>Área del ala	</a:t>
            </a:r>
            <a:r>
              <a:rPr lang="es-MX" dirty="0" smtClean="0"/>
              <a:t>                  358.25 m²</a:t>
            </a:r>
            <a:endParaRPr lang="es-MX" dirty="0"/>
          </a:p>
          <a:p>
            <a:endParaRPr lang="es-MX" dirty="0"/>
          </a:p>
          <a:p>
            <a:r>
              <a:rPr lang="es-MX" dirty="0"/>
              <a:t>Carga en las alas	</a:t>
            </a:r>
            <a:r>
              <a:rPr lang="es-MX" dirty="0" smtClean="0"/>
              <a:t>                  Mínimo </a:t>
            </a:r>
            <a:r>
              <a:rPr lang="es-MX" dirty="0"/>
              <a:t>(sin carga): 220 kg / </a:t>
            </a:r>
            <a:r>
              <a:rPr lang="es-MX" dirty="0" smtClean="0"/>
              <a:t>m²</a:t>
            </a:r>
          </a:p>
          <a:p>
            <a:r>
              <a:rPr lang="es-MX" dirty="0"/>
              <a:t> </a:t>
            </a:r>
            <a:r>
              <a:rPr lang="es-MX" dirty="0" smtClean="0"/>
              <a:t>                                                    Máximo </a:t>
            </a:r>
            <a:r>
              <a:rPr lang="es-MX" dirty="0"/>
              <a:t>(peso máximo al despegue): 522 kg / m²</a:t>
            </a:r>
          </a:p>
          <a:p>
            <a:endParaRPr lang="es-MX" dirty="0"/>
          </a:p>
          <a:p>
            <a:r>
              <a:rPr lang="es-MX" dirty="0" smtClean="0"/>
              <a:t>Altura                                          12.20 m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216636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1000">
        <p:fade/>
      </p:transition>
    </mc:Choice>
    <mc:Fallback xmlns="">
      <p:transition spd="slow" advTm="3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Comprimir\Imagen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2467" y="260648"/>
            <a:ext cx="4546653" cy="30243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gradFill>
              <a:gsLst>
                <a:gs pos="0">
                  <a:srgbClr val="FFFFFF"/>
                </a:gs>
                <a:gs pos="7001">
                  <a:srgbClr val="E6E6E6"/>
                </a:gs>
                <a:gs pos="32001">
                  <a:srgbClr val="7D8496"/>
                </a:gs>
                <a:gs pos="47000">
                  <a:srgbClr val="E6E6E6"/>
                </a:gs>
                <a:gs pos="85001">
                  <a:srgbClr val="7D8496"/>
                </a:gs>
                <a:gs pos="100000">
                  <a:srgbClr val="E6E6E6"/>
                </a:gs>
              </a:gsLst>
              <a:lin ang="5400000" scaled="0"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Comprimir\Imagen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567170"/>
            <a:ext cx="4176464" cy="304533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gradFill>
              <a:gsLst>
                <a:gs pos="0">
                  <a:srgbClr val="FFFFFF"/>
                </a:gs>
                <a:gs pos="7001">
                  <a:srgbClr val="E6E6E6"/>
                </a:gs>
                <a:gs pos="32001">
                  <a:srgbClr val="7D8496"/>
                </a:gs>
                <a:gs pos="47000">
                  <a:srgbClr val="E6E6E6"/>
                </a:gs>
                <a:gs pos="85001">
                  <a:srgbClr val="7D8496"/>
                </a:gs>
                <a:gs pos="100000">
                  <a:srgbClr val="E6E6E6"/>
                </a:gs>
              </a:gsLst>
              <a:lin ang="5400000" scaled="0"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4486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00">
        <p:fade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27584" y="472018"/>
            <a:ext cx="748883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Parámetros</a:t>
            </a:r>
            <a:r>
              <a:rPr lang="es-MX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es-MX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Datos</a:t>
            </a:r>
          </a:p>
          <a:p>
            <a:endParaRPr lang="es-MX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MX" dirty="0" smtClean="0"/>
              <a:t>Peso </a:t>
            </a:r>
            <a:r>
              <a:rPr lang="es-MX" dirty="0"/>
              <a:t>vacío	</a:t>
            </a:r>
            <a:r>
              <a:rPr lang="es-MX" dirty="0" smtClean="0"/>
              <a:t>                  78 </a:t>
            </a:r>
            <a:r>
              <a:rPr lang="es-MX" dirty="0"/>
              <a:t>900 kg</a:t>
            </a:r>
          </a:p>
          <a:p>
            <a:r>
              <a:rPr lang="es-MX" dirty="0"/>
              <a:t>Peso máximo al </a:t>
            </a:r>
            <a:r>
              <a:rPr lang="es-MX" dirty="0" smtClean="0"/>
              <a:t>despegue       186 </a:t>
            </a:r>
            <a:r>
              <a:rPr lang="es-MX" dirty="0"/>
              <a:t>880 </a:t>
            </a:r>
            <a:r>
              <a:rPr lang="es-MX" dirty="0" smtClean="0"/>
              <a:t>kg</a:t>
            </a:r>
            <a:endParaRPr lang="es-MX" dirty="0"/>
          </a:p>
          <a:p>
            <a:endParaRPr lang="es-MX" dirty="0"/>
          </a:p>
          <a:p>
            <a:r>
              <a:rPr lang="es-MX" dirty="0"/>
              <a:t>Peso máximo al aterrizaje	111 130 </a:t>
            </a:r>
            <a:r>
              <a:rPr lang="es-MX" dirty="0" smtClean="0"/>
              <a:t>kg</a:t>
            </a:r>
            <a:endParaRPr lang="es-MX" dirty="0"/>
          </a:p>
          <a:p>
            <a:endParaRPr lang="es-MX" dirty="0"/>
          </a:p>
          <a:p>
            <a:r>
              <a:rPr lang="es-MX" dirty="0"/>
              <a:t>Capacidad de </a:t>
            </a:r>
            <a:r>
              <a:rPr lang="es-MX" dirty="0" smtClean="0"/>
              <a:t>combustible      119 </a:t>
            </a:r>
            <a:r>
              <a:rPr lang="es-MX" dirty="0"/>
              <a:t>500 l (95 680 </a:t>
            </a:r>
            <a:r>
              <a:rPr lang="es-MX" dirty="0" smtClean="0"/>
              <a:t>kg)</a:t>
            </a:r>
            <a:endParaRPr lang="es-MX" dirty="0"/>
          </a:p>
          <a:p>
            <a:endParaRPr lang="es-MX" dirty="0"/>
          </a:p>
          <a:p>
            <a:r>
              <a:rPr lang="es-MX" dirty="0"/>
              <a:t>Consumo de combustible	</a:t>
            </a:r>
            <a:r>
              <a:rPr lang="es-MX" dirty="0" smtClean="0"/>
              <a:t> 25 </a:t>
            </a:r>
            <a:r>
              <a:rPr lang="es-MX" dirty="0"/>
              <a:t>680 </a:t>
            </a:r>
            <a:r>
              <a:rPr lang="es-MX" dirty="0" smtClean="0"/>
              <a:t>l/h</a:t>
            </a:r>
          </a:p>
          <a:p>
            <a:endParaRPr lang="es-MX" dirty="0"/>
          </a:p>
          <a:p>
            <a:r>
              <a:rPr lang="es-MX" dirty="0"/>
              <a:t>Velocidad máxima	</a:t>
            </a:r>
            <a:r>
              <a:rPr lang="es-MX" dirty="0" smtClean="0"/>
              <a:t>                  Mach </a:t>
            </a:r>
            <a:r>
              <a:rPr lang="es-MX" dirty="0"/>
              <a:t>2.23 o 2405 km/h (a 18 000 m de </a:t>
            </a:r>
            <a:r>
              <a:rPr lang="es-MX" dirty="0" smtClean="0"/>
              <a:t>altitud)</a:t>
            </a:r>
            <a:endParaRPr lang="es-MX" dirty="0"/>
          </a:p>
          <a:p>
            <a:endParaRPr lang="es-MX" dirty="0"/>
          </a:p>
          <a:p>
            <a:r>
              <a:rPr lang="es-MX" dirty="0"/>
              <a:t>Velocidad de </a:t>
            </a:r>
            <a:r>
              <a:rPr lang="es-MX" dirty="0" smtClean="0"/>
              <a:t>crucero                Mach </a:t>
            </a:r>
            <a:r>
              <a:rPr lang="es-MX" dirty="0"/>
              <a:t>2.02 o 2179 </a:t>
            </a:r>
            <a:r>
              <a:rPr lang="es-MX" dirty="0" smtClean="0"/>
              <a:t>km/h</a:t>
            </a:r>
            <a:endParaRPr lang="es-MX" dirty="0"/>
          </a:p>
          <a:p>
            <a:endParaRPr lang="es-MX" dirty="0"/>
          </a:p>
          <a:p>
            <a:r>
              <a:rPr lang="es-MX" dirty="0"/>
              <a:t>Techo de </a:t>
            </a:r>
            <a:r>
              <a:rPr lang="es-MX" dirty="0" smtClean="0"/>
              <a:t>servicio                      18 </a:t>
            </a:r>
            <a:r>
              <a:rPr lang="es-MX" dirty="0"/>
              <a:t>300 </a:t>
            </a:r>
            <a:r>
              <a:rPr lang="es-MX" dirty="0" smtClean="0"/>
              <a:t>m</a:t>
            </a:r>
          </a:p>
          <a:p>
            <a:endParaRPr lang="es-MX" dirty="0"/>
          </a:p>
          <a:p>
            <a:r>
              <a:rPr lang="es-MX" dirty="0"/>
              <a:t>Velocidad de ascenso	25.41 </a:t>
            </a:r>
            <a:r>
              <a:rPr lang="es-MX" dirty="0" smtClean="0"/>
              <a:t>m/s  1 524.60 m/m</a:t>
            </a:r>
          </a:p>
          <a:p>
            <a:endParaRPr lang="es-MX" dirty="0"/>
          </a:p>
          <a:p>
            <a:r>
              <a:rPr lang="es-MX" dirty="0" smtClean="0"/>
              <a:t>Autonomía                                 Con </a:t>
            </a:r>
            <a:r>
              <a:rPr lang="es-MX" dirty="0"/>
              <a:t>peso </a:t>
            </a:r>
            <a:r>
              <a:rPr lang="es-MX" dirty="0" err="1"/>
              <a:t>estandar</a:t>
            </a:r>
            <a:r>
              <a:rPr lang="es-MX" dirty="0"/>
              <a:t> </a:t>
            </a:r>
            <a:r>
              <a:rPr lang="es-MX" dirty="0" smtClean="0"/>
              <a:t>7 250 km</a:t>
            </a:r>
          </a:p>
          <a:p>
            <a:r>
              <a:rPr lang="es-MX" dirty="0" smtClean="0"/>
              <a:t>                                                     Con </a:t>
            </a:r>
            <a:r>
              <a:rPr lang="es-MX" dirty="0"/>
              <a:t>peso máximo al despegue </a:t>
            </a:r>
            <a:r>
              <a:rPr lang="es-MX" dirty="0" smtClean="0"/>
              <a:t>6 667 km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8770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3000">
        <p:fade/>
      </p:transition>
    </mc:Choice>
    <mc:Fallback xmlns="">
      <p:transition spd="slow" advTm="6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E:\Comprimir\E concorde_last_flight_red_arrows_escor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70218"/>
            <a:ext cx="7860242" cy="56670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9579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fad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44624"/>
            <a:ext cx="864096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Parámetros</a:t>
            </a:r>
            <a:r>
              <a:rPr lang="es-MX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es-MX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Datos</a:t>
            </a:r>
          </a:p>
          <a:p>
            <a:endParaRPr lang="es-MX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MX" dirty="0" smtClean="0"/>
              <a:t>Número </a:t>
            </a:r>
            <a:r>
              <a:rPr lang="es-MX" dirty="0"/>
              <a:t>de asientos	</a:t>
            </a:r>
            <a:r>
              <a:rPr lang="es-MX" dirty="0" smtClean="0"/>
              <a:t>100 </a:t>
            </a:r>
            <a:r>
              <a:rPr lang="es-MX" dirty="0"/>
              <a:t>(British </a:t>
            </a:r>
            <a:r>
              <a:rPr lang="es-MX" dirty="0" smtClean="0"/>
              <a:t>Airways)</a:t>
            </a:r>
          </a:p>
          <a:p>
            <a:r>
              <a:rPr lang="es-MX" dirty="0" smtClean="0"/>
              <a:t>                                                      92 </a:t>
            </a:r>
            <a:r>
              <a:rPr lang="es-MX" dirty="0"/>
              <a:t>(Air France)</a:t>
            </a:r>
          </a:p>
          <a:p>
            <a:endParaRPr lang="es-MX" dirty="0"/>
          </a:p>
          <a:p>
            <a:r>
              <a:rPr lang="es-MX" dirty="0" smtClean="0"/>
              <a:t>Motores                        Cuatro </a:t>
            </a:r>
            <a:r>
              <a:rPr lang="es-MX" dirty="0"/>
              <a:t>turborreactores </a:t>
            </a:r>
            <a:r>
              <a:rPr lang="es-MX" dirty="0" smtClean="0"/>
              <a:t>Rolls-Royce/SNECMA-Olympus-593-Mk-610</a:t>
            </a:r>
          </a:p>
          <a:p>
            <a:r>
              <a:rPr lang="es-MX" dirty="0"/>
              <a:t> </a:t>
            </a:r>
            <a:r>
              <a:rPr lang="es-MX" dirty="0" smtClean="0"/>
              <a:t>                                       </a:t>
            </a:r>
            <a:r>
              <a:rPr lang="es-MX" dirty="0"/>
              <a:t>con cámara de postcombustión e inversor de </a:t>
            </a:r>
            <a:r>
              <a:rPr lang="es-MX" dirty="0" smtClean="0"/>
              <a:t>empuje</a:t>
            </a:r>
          </a:p>
          <a:p>
            <a:endParaRPr lang="es-MX" dirty="0"/>
          </a:p>
          <a:p>
            <a:r>
              <a:rPr lang="es-MX" dirty="0" smtClean="0"/>
              <a:t>                                        Empuje </a:t>
            </a:r>
            <a:r>
              <a:rPr lang="es-MX" dirty="0"/>
              <a:t>en seco: 4 x 31 350 libras (14 217 </a:t>
            </a:r>
            <a:r>
              <a:rPr lang="es-MX" dirty="0" err="1"/>
              <a:t>kgf</a:t>
            </a:r>
            <a:r>
              <a:rPr lang="es-MX" dirty="0"/>
              <a:t> / 139,4 </a:t>
            </a:r>
            <a:r>
              <a:rPr lang="es-MX" dirty="0" err="1"/>
              <a:t>kN</a:t>
            </a:r>
            <a:r>
              <a:rPr lang="es-MX" dirty="0"/>
              <a:t> ) = 557.6 </a:t>
            </a:r>
            <a:endParaRPr lang="es-MX" dirty="0" smtClean="0"/>
          </a:p>
          <a:p>
            <a:r>
              <a:rPr lang="es-MX" dirty="0"/>
              <a:t> </a:t>
            </a:r>
            <a:r>
              <a:rPr lang="es-MX" dirty="0" smtClean="0"/>
              <a:t>                                       </a:t>
            </a:r>
            <a:r>
              <a:rPr lang="es-MX" dirty="0" err="1" smtClean="0"/>
              <a:t>kN</a:t>
            </a:r>
            <a:r>
              <a:rPr lang="es-MX" dirty="0" smtClean="0"/>
              <a:t> </a:t>
            </a:r>
          </a:p>
          <a:p>
            <a:r>
              <a:rPr lang="es-MX" dirty="0" smtClean="0"/>
              <a:t>                                        Empuje </a:t>
            </a:r>
            <a:r>
              <a:rPr lang="es-MX" dirty="0"/>
              <a:t>con postquemador: 4 x 38 050 libras (17 256 </a:t>
            </a:r>
            <a:r>
              <a:rPr lang="es-MX" dirty="0" err="1"/>
              <a:t>kp</a:t>
            </a:r>
            <a:r>
              <a:rPr lang="es-MX" dirty="0"/>
              <a:t> / 169,2 </a:t>
            </a:r>
            <a:r>
              <a:rPr lang="es-MX" dirty="0" err="1"/>
              <a:t>kN</a:t>
            </a:r>
            <a:r>
              <a:rPr lang="es-MX" dirty="0" smtClean="0"/>
              <a:t>)</a:t>
            </a:r>
          </a:p>
          <a:p>
            <a:r>
              <a:rPr lang="es-MX" dirty="0"/>
              <a:t> </a:t>
            </a:r>
            <a:r>
              <a:rPr lang="es-MX" dirty="0" smtClean="0"/>
              <a:t>                                      </a:t>
            </a:r>
            <a:r>
              <a:rPr lang="es-MX" dirty="0"/>
              <a:t>= 676.8 </a:t>
            </a:r>
            <a:r>
              <a:rPr lang="es-MX" dirty="0" err="1" smtClean="0"/>
              <a:t>kN</a:t>
            </a:r>
            <a:endParaRPr lang="es-MX" dirty="0"/>
          </a:p>
          <a:p>
            <a:endParaRPr lang="es-MX" dirty="0"/>
          </a:p>
          <a:p>
            <a:r>
              <a:rPr lang="es-MX" dirty="0" smtClean="0"/>
              <a:t>Relación empuje-peso  Máxima </a:t>
            </a:r>
            <a:r>
              <a:rPr lang="es-MX" dirty="0"/>
              <a:t>(vacío): </a:t>
            </a:r>
            <a:r>
              <a:rPr lang="es-MX" dirty="0" smtClean="0"/>
              <a:t>0.88</a:t>
            </a:r>
          </a:p>
          <a:p>
            <a:r>
              <a:rPr lang="es-MX" dirty="0" smtClean="0"/>
              <a:t>                                         </a:t>
            </a:r>
            <a:r>
              <a:rPr lang="es-MX" dirty="0" err="1" smtClean="0"/>
              <a:t>Minima</a:t>
            </a:r>
            <a:r>
              <a:rPr lang="es-MX" dirty="0" smtClean="0"/>
              <a:t> </a:t>
            </a:r>
            <a:r>
              <a:rPr lang="es-MX" dirty="0"/>
              <a:t>(peso máximo al despegue): </a:t>
            </a:r>
            <a:r>
              <a:rPr lang="es-MX" dirty="0" smtClean="0"/>
              <a:t>0.373</a:t>
            </a:r>
          </a:p>
          <a:p>
            <a:endParaRPr lang="es-MX" dirty="0"/>
          </a:p>
          <a:p>
            <a:r>
              <a:rPr lang="es-MX" dirty="0"/>
              <a:t>Longitud de pista requerida al </a:t>
            </a:r>
            <a:r>
              <a:rPr lang="es-MX" dirty="0" smtClean="0"/>
              <a:t>despegue         3600 m</a:t>
            </a:r>
          </a:p>
          <a:p>
            <a:endParaRPr lang="es-MX" dirty="0"/>
          </a:p>
          <a:p>
            <a:r>
              <a:rPr lang="es-MX" dirty="0"/>
              <a:t>Longitud de pista requerida al </a:t>
            </a:r>
            <a:r>
              <a:rPr lang="es-MX" dirty="0" smtClean="0"/>
              <a:t>aterrizar            2200 m</a:t>
            </a:r>
          </a:p>
          <a:p>
            <a:endParaRPr lang="es-MX" dirty="0"/>
          </a:p>
          <a:p>
            <a:r>
              <a:rPr lang="es-MX" dirty="0" smtClean="0"/>
              <a:t>Chasis                            Tren </a:t>
            </a:r>
            <a:r>
              <a:rPr lang="es-MX" dirty="0"/>
              <a:t>de aterrizaje </a:t>
            </a:r>
            <a:r>
              <a:rPr lang="es-MX" dirty="0" err="1"/>
              <a:t>Messier</a:t>
            </a:r>
            <a:r>
              <a:rPr lang="es-MX" dirty="0"/>
              <a:t>-Hispano con ruedas gemelas </a:t>
            </a:r>
            <a:r>
              <a:rPr lang="es-MX" dirty="0" err="1"/>
              <a:t>Dunlop</a:t>
            </a:r>
            <a:r>
              <a:rPr lang="es-MX" dirty="0"/>
              <a:t> </a:t>
            </a:r>
            <a:endParaRPr lang="es-MX" dirty="0" smtClean="0"/>
          </a:p>
          <a:p>
            <a:r>
              <a:rPr lang="es-MX" dirty="0"/>
              <a:t> </a:t>
            </a:r>
            <a:r>
              <a:rPr lang="es-MX" dirty="0" smtClean="0"/>
              <a:t>                                      equipadas </a:t>
            </a:r>
            <a:r>
              <a:rPr lang="es-MX" dirty="0"/>
              <a:t>con frenos de disco SNECMA SPAD y sistema antibloqueo</a:t>
            </a:r>
          </a:p>
        </p:txBody>
      </p:sp>
    </p:spTree>
    <p:extLst>
      <p:ext uri="{BB962C8B-B14F-4D97-AF65-F5344CB8AC3E}">
        <p14:creationId xmlns:p14="http://schemas.microsoft.com/office/powerpoint/2010/main" val="1519172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2000">
        <p:fade/>
      </p:transition>
    </mc:Choice>
    <mc:Fallback xmlns="">
      <p:transition spd="slow" advTm="7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:\Paracaidas\british-airways-concorde-27-supersonic-years-of_jpg_500x4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72" y="-315416"/>
            <a:ext cx="5252524" cy="36724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E:\Comprimir\concorde-spitfir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212976"/>
            <a:ext cx="4608512" cy="3250647"/>
          </a:xfrm>
          <a:prstGeom prst="rect">
            <a:avLst/>
          </a:prstGeom>
          <a:noFill/>
          <a:ln w="190500" cap="rnd" cmpd="sng">
            <a:gradFill>
              <a:gsLst>
                <a:gs pos="0">
                  <a:srgbClr val="0000FF"/>
                </a:gs>
                <a:gs pos="60000">
                  <a:schemeClr val="bg1"/>
                </a:gs>
                <a:gs pos="40000">
                  <a:schemeClr val="bg1"/>
                </a:gs>
                <a:gs pos="100000">
                  <a:srgbClr val="FF0000"/>
                </a:gs>
              </a:gsLst>
              <a:lin ang="5400000" scaled="0"/>
            </a:gradFill>
            <a:bevel/>
          </a:ln>
          <a:scene3d>
            <a:camera prst="isometricOffAxis1Right"/>
            <a:lightRig rig="threePt" dir="t"/>
          </a:scene3d>
          <a:sp3d>
            <a:bevelT w="254000" h="63500" prst="slope"/>
            <a:bevelB w="254000" h="1270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6444208" y="1052736"/>
            <a:ext cx="18760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Pinturas</a:t>
            </a:r>
          </a:p>
          <a:p>
            <a:pPr algn="ctr"/>
            <a:r>
              <a:rPr 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British Airways</a:t>
            </a:r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6486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00">
        <p:fade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Comprimir\thCAMZ5X7Q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472205"/>
            <a:ext cx="3816424" cy="30531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P:\Paracaidas\G-Boac 2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2015" y="404664"/>
            <a:ext cx="3932433" cy="25970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P:\Paracaidas\F-WTSA 1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573016"/>
            <a:ext cx="4330551" cy="28803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251520" y="1052736"/>
            <a:ext cx="43204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DATO CURIOSO</a:t>
            </a:r>
          </a:p>
          <a:p>
            <a:pPr algn="ctr"/>
            <a:endParaRPr lang="es-MX" dirty="0"/>
          </a:p>
          <a:p>
            <a:pPr algn="ctr"/>
            <a:r>
              <a:rPr lang="es-MX" dirty="0" smtClean="0"/>
              <a:t>Las </a:t>
            </a:r>
            <a:r>
              <a:rPr lang="es-MX" dirty="0" err="1" smtClean="0"/>
              <a:t>unicas</a:t>
            </a:r>
            <a:r>
              <a:rPr lang="es-MX" dirty="0" smtClean="0"/>
              <a:t> dos tragedias ocurridas </a:t>
            </a:r>
          </a:p>
          <a:p>
            <a:pPr algn="ctr"/>
            <a:r>
              <a:rPr lang="es-MX" dirty="0" smtClean="0"/>
              <a:t>en aviones civiles </a:t>
            </a:r>
            <a:r>
              <a:rPr lang="es-MX" dirty="0" err="1" smtClean="0"/>
              <a:t>supersonicos</a:t>
            </a:r>
            <a:endParaRPr lang="es-MX" dirty="0" smtClean="0"/>
          </a:p>
          <a:p>
            <a:pPr algn="ctr"/>
            <a:r>
              <a:rPr lang="es-MX" dirty="0" smtClean="0"/>
              <a:t>Tuvieron lugar en Paris, Francia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593632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000">
        <p:fad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P:\Paracaidas\G-Boac 2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858" y="290424"/>
            <a:ext cx="3989110" cy="26345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E:\Comprimir\Concorde-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933056"/>
            <a:ext cx="4267200" cy="23050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Comprimir\182098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60648"/>
            <a:ext cx="4267200" cy="28289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Comprimir\hotel-le-concord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66" y="3717032"/>
            <a:ext cx="4328350" cy="28803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2985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000">
        <p:fad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E:\Comprimir\Imagen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515" y="404664"/>
            <a:ext cx="5807805" cy="41635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9252520" y="0"/>
            <a:ext cx="54694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800" dirty="0" smtClean="0">
                <a:solidFill>
                  <a:prstClr val="black"/>
                </a:solidFill>
              </a:rPr>
              <a:t>00:09:00</a:t>
            </a:r>
            <a:endParaRPr lang="es-MX" sz="800" dirty="0">
              <a:solidFill>
                <a:prstClr val="black"/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012527" y="4869160"/>
            <a:ext cx="511896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 </a:t>
            </a:r>
            <a:r>
              <a:rPr lang="es-ES" sz="5400" b="1" i="1" cap="none" spc="0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CONCORDE</a:t>
            </a:r>
            <a:r>
              <a:rPr lang="es-ES" sz="5400" b="1" cap="none" spc="0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s-ES" sz="5400" b="1" cap="none" spc="0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se volvió leyenda</a:t>
            </a:r>
            <a:endParaRPr lang="es-ES" sz="5400" b="1" cap="none" spc="0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83963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chemeClr val="bg1">
                <a:lumMod val="70000"/>
                <a:lumOff val="30000"/>
              </a:schemeClr>
            </a:gs>
            <a:gs pos="35000">
              <a:srgbClr val="FF9B9B"/>
            </a:gs>
            <a:gs pos="20000">
              <a:schemeClr val="tx2">
                <a:lumMod val="60000"/>
                <a:lumOff val="40000"/>
              </a:schemeClr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Comprimir\thCA1TAIE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2276872"/>
            <a:ext cx="5472608" cy="2880320"/>
          </a:xfrm>
          <a:prstGeom prst="rect">
            <a:avLst/>
          </a:prstGeom>
          <a:noFill/>
          <a:scene3d>
            <a:camera prst="perspectiveLeft"/>
            <a:lightRig rig="threePt" dir="t"/>
          </a:scene3d>
          <a:sp3d extrusionH="190500">
            <a:bevelT w="254000" h="254000"/>
            <a:bevelB w="254000" h="2540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467544" y="5293657"/>
            <a:ext cx="145584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6000" dirty="0" smtClean="0">
                <a:solidFill>
                  <a:srgbClr val="0000FF"/>
                </a:solidFill>
                <a:latin typeface="Earwig Factory" panose="02000400000000000000" pitchFamily="2" charset="0"/>
              </a:rPr>
              <a:t>F</a:t>
            </a:r>
            <a:r>
              <a:rPr lang="es-MX" sz="6000" dirty="0" smtClean="0">
                <a:solidFill>
                  <a:prstClr val="white"/>
                </a:solidFill>
                <a:latin typeface="Earwig Factory" panose="02000400000000000000" pitchFamily="2" charset="0"/>
              </a:rPr>
              <a:t>I</a:t>
            </a:r>
            <a:r>
              <a:rPr lang="es-MX" sz="6000" dirty="0" smtClean="0">
                <a:solidFill>
                  <a:srgbClr val="FF0000"/>
                </a:solidFill>
                <a:latin typeface="Earwig Factory" panose="02000400000000000000" pitchFamily="2" charset="0"/>
              </a:rPr>
              <a:t>N</a:t>
            </a:r>
            <a:endParaRPr lang="es-MX" sz="6000" dirty="0">
              <a:solidFill>
                <a:srgbClr val="FF0000"/>
              </a:solidFill>
              <a:latin typeface="Earwig Factory" panose="02000400000000000000" pitchFamily="2" charset="0"/>
            </a:endParaRPr>
          </a:p>
        </p:txBody>
      </p:sp>
      <p:sp>
        <p:nvSpPr>
          <p:cNvPr id="3" name="2 Rectángulo"/>
          <p:cNvSpPr/>
          <p:nvPr/>
        </p:nvSpPr>
        <p:spPr>
          <a:xfrm rot="152765">
            <a:off x="633217" y="1042898"/>
            <a:ext cx="4280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scade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Hotel concorde</a:t>
            </a:r>
            <a:endParaRPr lang="es-ES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796136" y="0"/>
            <a:ext cx="3096344" cy="6830229"/>
          </a:xfrm>
          <a:prstGeom prst="rect">
            <a:avLst/>
          </a:prstGeom>
          <a:noFill/>
          <a:effectLst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lnSpc>
                <a:spcPts val="2500"/>
              </a:lnSpc>
            </a:pPr>
            <a:endParaRPr lang="es-ES" sz="2400" dirty="0" smtClean="0">
              <a:ln w="11430"/>
              <a:solidFill>
                <a:srgbClr val="002060"/>
              </a:solidFill>
              <a:latin typeface="Edwardian Script ITC" pitchFamily="66" charset="0"/>
            </a:endParaRPr>
          </a:p>
          <a:p>
            <a:pPr algn="ctr">
              <a:lnSpc>
                <a:spcPts val="2500"/>
              </a:lnSpc>
            </a:pPr>
            <a:r>
              <a:rPr lang="es-ES" sz="2400" dirty="0" smtClean="0">
                <a:ln w="11430"/>
                <a:solidFill>
                  <a:srgbClr val="002060"/>
                </a:solidFill>
                <a:latin typeface="Edwardian Script ITC" pitchFamily="66" charset="0"/>
              </a:rPr>
              <a:t>Información</a:t>
            </a:r>
          </a:p>
          <a:p>
            <a:pPr algn="ctr">
              <a:lnSpc>
                <a:spcPts val="2500"/>
              </a:lnSpc>
            </a:pPr>
            <a:r>
              <a:rPr lang="es-ES" sz="2400" dirty="0" smtClean="0">
                <a:ln w="11430"/>
                <a:solidFill>
                  <a:srgbClr val="002060"/>
                </a:solidFill>
                <a:latin typeface="Baskerville Old Face" panose="02020602080505020303" pitchFamily="18" charset="0"/>
              </a:rPr>
              <a:t>Wikipedia</a:t>
            </a:r>
          </a:p>
          <a:p>
            <a:pPr algn="ctr">
              <a:lnSpc>
                <a:spcPts val="2500"/>
              </a:lnSpc>
            </a:pPr>
            <a:endParaRPr lang="es-ES" sz="2400" dirty="0">
              <a:ln w="11430"/>
              <a:solidFill>
                <a:srgbClr val="002060"/>
              </a:solidFill>
              <a:latin typeface="Edwardian Script ITC" pitchFamily="66" charset="0"/>
            </a:endParaRPr>
          </a:p>
          <a:p>
            <a:pPr algn="ctr">
              <a:lnSpc>
                <a:spcPts val="2500"/>
              </a:lnSpc>
            </a:pPr>
            <a:r>
              <a:rPr lang="es-ES" sz="2400" dirty="0" smtClean="0">
                <a:ln w="11430"/>
                <a:solidFill>
                  <a:srgbClr val="002060"/>
                </a:solidFill>
                <a:latin typeface="Edwardian Script ITC" pitchFamily="66" charset="0"/>
              </a:rPr>
              <a:t>Imágenes y Videos :</a:t>
            </a:r>
          </a:p>
          <a:p>
            <a:pPr algn="ctr">
              <a:lnSpc>
                <a:spcPts val="2500"/>
              </a:lnSpc>
            </a:pPr>
            <a:r>
              <a:rPr lang="es-ES" sz="2400" b="1" dirty="0" smtClean="0">
                <a:ln w="11430"/>
                <a:solidFill>
                  <a:srgbClr val="002060"/>
                </a:solidFill>
                <a:latin typeface="Edwardian Script ITC" pitchFamily="66" charset="0"/>
              </a:rPr>
              <a:t>Internet</a:t>
            </a:r>
            <a:endParaRPr lang="es-ES" sz="2400" b="1" dirty="0">
              <a:ln w="11430"/>
              <a:solidFill>
                <a:srgbClr val="002060"/>
              </a:solidFill>
              <a:latin typeface="Edwardian Script ITC" pitchFamily="66" charset="0"/>
            </a:endParaRPr>
          </a:p>
          <a:p>
            <a:pPr algn="ctr">
              <a:lnSpc>
                <a:spcPts val="2500"/>
              </a:lnSpc>
            </a:pPr>
            <a:endParaRPr lang="es-ES" sz="2400" dirty="0" smtClean="0">
              <a:ln w="11430"/>
              <a:solidFill>
                <a:srgbClr val="002060"/>
              </a:solidFill>
              <a:latin typeface="Edwardian Script ITC" pitchFamily="66" charset="0"/>
            </a:endParaRPr>
          </a:p>
          <a:p>
            <a:pPr algn="ctr">
              <a:lnSpc>
                <a:spcPts val="2500"/>
              </a:lnSpc>
            </a:pPr>
            <a:r>
              <a:rPr lang="es-ES" sz="2400" dirty="0" smtClean="0">
                <a:ln w="11430"/>
                <a:solidFill>
                  <a:srgbClr val="002060"/>
                </a:solidFill>
                <a:latin typeface="Edwardian Script ITC" pitchFamily="66" charset="0"/>
              </a:rPr>
              <a:t>Música:</a:t>
            </a:r>
          </a:p>
          <a:p>
            <a:pPr algn="ctr">
              <a:lnSpc>
                <a:spcPts val="2500"/>
              </a:lnSpc>
            </a:pPr>
            <a:r>
              <a:rPr lang="es-ES" sz="1400" dirty="0" smtClean="0">
                <a:ln w="11430"/>
                <a:solidFill>
                  <a:srgbClr val="0000FF"/>
                </a:solidFill>
                <a:latin typeface="Algerian" pitchFamily="82" charset="0"/>
              </a:rPr>
              <a:t>Concorde</a:t>
            </a:r>
          </a:p>
          <a:p>
            <a:pPr algn="ctr">
              <a:lnSpc>
                <a:spcPts val="2500"/>
              </a:lnSpc>
            </a:pPr>
            <a:r>
              <a:rPr lang="es-ES" sz="1400" dirty="0" smtClean="0">
                <a:ln w="11430"/>
                <a:solidFill>
                  <a:srgbClr val="0000FF"/>
                </a:solidFill>
                <a:latin typeface="Algerian" pitchFamily="82" charset="0"/>
              </a:rPr>
              <a:t>31,000 pies</a:t>
            </a:r>
          </a:p>
          <a:p>
            <a:pPr algn="ctr">
              <a:lnSpc>
                <a:spcPts val="2500"/>
              </a:lnSpc>
            </a:pPr>
            <a:endParaRPr lang="es-ES" sz="1400" dirty="0" smtClean="0">
              <a:ln w="11430"/>
              <a:solidFill>
                <a:srgbClr val="002060"/>
              </a:solidFill>
              <a:latin typeface="Algerian" pitchFamily="82" charset="0"/>
            </a:endParaRPr>
          </a:p>
          <a:p>
            <a:pPr algn="ctr">
              <a:lnSpc>
                <a:spcPts val="2500"/>
              </a:lnSpc>
            </a:pPr>
            <a:r>
              <a:rPr lang="es-ES" sz="2400" dirty="0" smtClean="0">
                <a:ln w="11430"/>
                <a:solidFill>
                  <a:srgbClr val="002060"/>
                </a:solidFill>
                <a:latin typeface="Edwardian Script ITC" pitchFamily="66" charset="0"/>
              </a:rPr>
              <a:t>Interprete:</a:t>
            </a:r>
          </a:p>
          <a:p>
            <a:pPr algn="ctr">
              <a:lnSpc>
                <a:spcPts val="2500"/>
              </a:lnSpc>
            </a:pPr>
            <a:r>
              <a:rPr lang="es-ES" sz="2400" b="1" dirty="0" smtClean="0">
                <a:ln w="11430">
                  <a:solidFill>
                    <a:srgbClr val="0000FF"/>
                  </a:solidFill>
                </a:ln>
                <a:solidFill>
                  <a:srgbClr val="0000FF"/>
                </a:solidFill>
                <a:latin typeface="Edwardian Script ITC" pitchFamily="66" charset="0"/>
              </a:rPr>
              <a:t>Frank </a:t>
            </a:r>
            <a:r>
              <a:rPr lang="es-ES" sz="2400" b="1" dirty="0" err="1" smtClean="0">
                <a:ln w="11430">
                  <a:solidFill>
                    <a:srgbClr val="0000FF"/>
                  </a:solidFill>
                </a:ln>
                <a:solidFill>
                  <a:srgbClr val="0000FF"/>
                </a:solidFill>
                <a:latin typeface="Edwardian Script ITC" pitchFamily="66" charset="0"/>
              </a:rPr>
              <a:t>Pourcel</a:t>
            </a:r>
            <a:endParaRPr lang="es-ES" sz="2400" b="1" dirty="0" smtClean="0">
              <a:ln w="11430">
                <a:solidFill>
                  <a:srgbClr val="0000FF"/>
                </a:solidFill>
              </a:ln>
              <a:solidFill>
                <a:srgbClr val="0000FF"/>
              </a:solidFill>
              <a:latin typeface="Edwardian Script ITC" pitchFamily="66" charset="0"/>
            </a:endParaRPr>
          </a:p>
          <a:p>
            <a:pPr algn="ctr">
              <a:lnSpc>
                <a:spcPts val="2500"/>
              </a:lnSpc>
            </a:pPr>
            <a:endParaRPr lang="es-ES" sz="2400" dirty="0" smtClean="0">
              <a:ln w="11430"/>
              <a:solidFill>
                <a:srgbClr val="002060"/>
              </a:solidFill>
              <a:latin typeface="Edwardian Script ITC" pitchFamily="66" charset="0"/>
            </a:endParaRPr>
          </a:p>
          <a:p>
            <a:pPr algn="ctr">
              <a:lnSpc>
                <a:spcPts val="2500"/>
              </a:lnSpc>
            </a:pPr>
            <a:r>
              <a:rPr lang="es-ES" sz="2400" dirty="0" smtClean="0">
                <a:ln w="11430"/>
                <a:solidFill>
                  <a:srgbClr val="002060"/>
                </a:solidFill>
                <a:latin typeface="Edwardian Script ITC" pitchFamily="66" charset="0"/>
              </a:rPr>
              <a:t>Edición:</a:t>
            </a:r>
          </a:p>
          <a:p>
            <a:pPr algn="ctr">
              <a:lnSpc>
                <a:spcPts val="2500"/>
              </a:lnSpc>
            </a:pPr>
            <a:r>
              <a:rPr lang="es-ES" sz="2400" b="1" dirty="0" smtClean="0">
                <a:ln w="11430"/>
                <a:solidFill>
                  <a:srgbClr val="FFC000"/>
                </a:solidFill>
                <a:latin typeface="Edwardian Script ITC" pitchFamily="66" charset="0"/>
              </a:rPr>
              <a:t>Eaglenest</a:t>
            </a:r>
          </a:p>
          <a:p>
            <a:pPr algn="ctr">
              <a:lnSpc>
                <a:spcPts val="2500"/>
              </a:lnSpc>
            </a:pPr>
            <a:endParaRPr lang="es-ES" sz="2400" b="1" dirty="0" smtClean="0">
              <a:ln w="11430"/>
              <a:solidFill>
                <a:srgbClr val="FFC000"/>
              </a:solidFill>
              <a:latin typeface="Edwardian Script ITC" pitchFamily="66" charset="0"/>
            </a:endParaRPr>
          </a:p>
          <a:p>
            <a:pPr algn="ctr">
              <a:lnSpc>
                <a:spcPts val="2500"/>
              </a:lnSpc>
            </a:pPr>
            <a:r>
              <a:rPr lang="es-ES" sz="2400" dirty="0" smtClean="0">
                <a:ln w="11430"/>
                <a:solidFill>
                  <a:srgbClr val="002060"/>
                </a:solidFill>
                <a:latin typeface="Edwardian Script ITC" pitchFamily="66" charset="0"/>
              </a:rPr>
              <a:t>Duración</a:t>
            </a:r>
            <a:endParaRPr lang="es-ES" sz="2400" dirty="0">
              <a:ln w="11430"/>
              <a:solidFill>
                <a:srgbClr val="002060"/>
              </a:solidFill>
              <a:latin typeface="Edwardian Script ITC" pitchFamily="66" charset="0"/>
            </a:endParaRPr>
          </a:p>
          <a:p>
            <a:pPr algn="ctr">
              <a:lnSpc>
                <a:spcPts val="2500"/>
              </a:lnSpc>
            </a:pPr>
            <a:r>
              <a:rPr lang="es-ES" sz="2400" dirty="0" smtClean="0">
                <a:ln w="11430"/>
                <a:solidFill>
                  <a:srgbClr val="002060"/>
                </a:solidFill>
                <a:latin typeface="Cooper Black" pitchFamily="18" charset="0"/>
              </a:rPr>
              <a:t>52 </a:t>
            </a:r>
            <a:r>
              <a:rPr lang="es-ES" sz="2400" dirty="0">
                <a:ln w="11430"/>
                <a:solidFill>
                  <a:srgbClr val="002060"/>
                </a:solidFill>
                <a:latin typeface="Cooper Black" pitchFamily="18" charset="0"/>
              </a:rPr>
              <a:t>minutos</a:t>
            </a:r>
          </a:p>
          <a:p>
            <a:pPr algn="ctr">
              <a:lnSpc>
                <a:spcPts val="2500"/>
              </a:lnSpc>
            </a:pPr>
            <a:r>
              <a:rPr lang="es-ES" sz="2400" dirty="0" smtClean="0">
                <a:ln w="11430"/>
                <a:solidFill>
                  <a:srgbClr val="002060"/>
                </a:solidFill>
                <a:latin typeface="Cooper Black" pitchFamily="18" charset="0"/>
              </a:rPr>
              <a:t>50 segundos</a:t>
            </a:r>
          </a:p>
          <a:p>
            <a:pPr algn="ctr">
              <a:lnSpc>
                <a:spcPts val="2500"/>
              </a:lnSpc>
            </a:pPr>
            <a:endParaRPr lang="es-ES" sz="2400" dirty="0">
              <a:ln w="11430"/>
              <a:solidFill>
                <a:srgbClr val="002060"/>
              </a:solidFill>
              <a:latin typeface="Edwardian Script ITC" pitchFamily="66" charset="0"/>
            </a:endParaRPr>
          </a:p>
        </p:txBody>
      </p:sp>
      <p:pic>
        <p:nvPicPr>
          <p:cNvPr id="6" name="Picture 2" descr="M:\()  Musica\[]  Musica gifs\Email 0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60648"/>
            <a:ext cx="1948262" cy="552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E:\Comprimir\concordeCLR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6050614"/>
            <a:ext cx="1519136" cy="474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E:\Comprimir\concordeCLR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06878">
            <a:off x="3131840" y="6059467"/>
            <a:ext cx="1519136" cy="474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609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3000">
        <p:fade/>
      </p:transition>
    </mc:Choice>
    <mc:Fallback xmlns="">
      <p:transition spd="slow" advTm="4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3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grpId="0" nodeType="withEffect">
                                  <p:stCondLst>
                                    <p:cond delay="3000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MX" altLang="es-MX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MX" sz="6000" b="1">
                <a:latin typeface="Kristen ITC" pitchFamily="66" charset="0"/>
              </a:rPr>
              <a:t>¿Te ha gustado?</a:t>
            </a:r>
            <a:r>
              <a:rPr lang="es-ES" altLang="es-MX" sz="4800">
                <a:latin typeface="Kristen ITC" pitchFamily="66" charset="0"/>
              </a:rPr>
              <a:t> </a:t>
            </a:r>
            <a:br>
              <a:rPr lang="es-ES" altLang="es-MX" sz="4800">
                <a:latin typeface="Kristen ITC" pitchFamily="66" charset="0"/>
              </a:rPr>
            </a:br>
            <a:r>
              <a:rPr lang="es-ES" altLang="es-MX" sz="4400">
                <a:latin typeface="Kristen ITC" pitchFamily="66" charset="0"/>
              </a:rPr>
              <a:t>Puedes ver más entrando </a:t>
            </a:r>
            <a:br>
              <a:rPr lang="es-ES" altLang="es-MX" sz="4400"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MX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14620</TotalTime>
  <Words>6390</Words>
  <Application>Microsoft Office PowerPoint</Application>
  <PresentationFormat>Presentación en pantalla (4:3)</PresentationFormat>
  <Paragraphs>1263</Paragraphs>
  <Slides>136</Slides>
  <Notes>0</Notes>
  <HiddenSlides>10</HiddenSlides>
  <MMClips>4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136</vt:i4>
      </vt:variant>
    </vt:vector>
  </HeadingPairs>
  <TitlesOfParts>
    <vt:vector size="138" baseType="lpstr">
      <vt:lpstr>Tema de Office</vt:lpstr>
      <vt:lpstr>1_(SUb170)  Recopilaciones Facebook Vol 1   902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EMA</dc:creator>
  <cp:lastModifiedBy>Eaglenest</cp:lastModifiedBy>
  <cp:revision>1176</cp:revision>
  <dcterms:created xsi:type="dcterms:W3CDTF">2013-01-29T00:54:02Z</dcterms:created>
  <dcterms:modified xsi:type="dcterms:W3CDTF">2015-03-20T18:17:58Z</dcterms:modified>
  <cp:contentStatus/>
</cp:coreProperties>
</file>