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54"/>
  </p:notesMasterIdLst>
  <p:sldIdLst>
    <p:sldId id="356" r:id="rId4"/>
    <p:sldId id="370" r:id="rId5"/>
    <p:sldId id="257" r:id="rId6"/>
    <p:sldId id="349" r:id="rId7"/>
    <p:sldId id="259" r:id="rId8"/>
    <p:sldId id="365" r:id="rId9"/>
    <p:sldId id="261" r:id="rId10"/>
    <p:sldId id="353" r:id="rId11"/>
    <p:sldId id="267" r:id="rId12"/>
    <p:sldId id="265" r:id="rId13"/>
    <p:sldId id="268" r:id="rId14"/>
    <p:sldId id="272" r:id="rId15"/>
    <p:sldId id="276" r:id="rId16"/>
    <p:sldId id="278" r:id="rId17"/>
    <p:sldId id="350" r:id="rId18"/>
    <p:sldId id="279" r:id="rId19"/>
    <p:sldId id="359" r:id="rId20"/>
    <p:sldId id="366" r:id="rId21"/>
    <p:sldId id="281" r:id="rId22"/>
    <p:sldId id="283" r:id="rId23"/>
    <p:sldId id="285" r:id="rId24"/>
    <p:sldId id="287" r:id="rId25"/>
    <p:sldId id="371" r:id="rId26"/>
    <p:sldId id="288" r:id="rId27"/>
    <p:sldId id="289" r:id="rId28"/>
    <p:sldId id="292" r:id="rId29"/>
    <p:sldId id="367" r:id="rId30"/>
    <p:sldId id="293" r:id="rId31"/>
    <p:sldId id="294" r:id="rId32"/>
    <p:sldId id="368" r:id="rId33"/>
    <p:sldId id="295" r:id="rId34"/>
    <p:sldId id="343" r:id="rId35"/>
    <p:sldId id="369" r:id="rId36"/>
    <p:sldId id="381" r:id="rId37"/>
    <p:sldId id="382" r:id="rId38"/>
    <p:sldId id="360" r:id="rId39"/>
    <p:sldId id="373" r:id="rId40"/>
    <p:sldId id="296" r:id="rId41"/>
    <p:sldId id="380" r:id="rId42"/>
    <p:sldId id="372" r:id="rId43"/>
    <p:sldId id="377" r:id="rId44"/>
    <p:sldId id="378" r:id="rId45"/>
    <p:sldId id="379" r:id="rId46"/>
    <p:sldId id="383" r:id="rId47"/>
    <p:sldId id="375" r:id="rId48"/>
    <p:sldId id="376" r:id="rId49"/>
    <p:sldId id="361" r:id="rId50"/>
    <p:sldId id="374" r:id="rId51"/>
    <p:sldId id="357" r:id="rId52"/>
    <p:sldId id="384" r:id="rId53"/>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100000" saltData="sFg7kuniMlH/bm5H4ckPrg==" hashData="PFO/3xCw7QEQWMP3Zl3PSwnWIGA="/>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535" autoAdjust="0"/>
    <p:restoredTop sz="94660"/>
  </p:normalViewPr>
  <p:slideViewPr>
    <p:cSldViewPr>
      <p:cViewPr>
        <p:scale>
          <a:sx n="60" d="100"/>
          <a:sy n="60" d="100"/>
        </p:scale>
        <p:origin x="-949" y="-590"/>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Arial" charset="0"/>
                <a:cs typeface="Arial"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Arial" charset="0"/>
                <a:cs typeface="Arial" charset="0"/>
              </a:defRPr>
            </a:lvl1pPr>
          </a:lstStyle>
          <a:p>
            <a:pPr>
              <a:defRPr/>
            </a:pPr>
            <a:fld id="{D17FE2EA-2CFC-4CE5-A6C4-590AB920542C}" type="datetimeFigureOut">
              <a:rPr lang="es-ES"/>
              <a:pPr>
                <a:defRPr/>
              </a:pPr>
              <a:t>23/02/2023</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Arial" charset="0"/>
                <a:cs typeface="Arial"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Arial" charset="0"/>
                <a:cs typeface="Arial" charset="0"/>
              </a:defRPr>
            </a:lvl1pPr>
          </a:lstStyle>
          <a:p>
            <a:pPr>
              <a:defRPr/>
            </a:pPr>
            <a:fld id="{05280504-D50E-4E22-98C7-3ADBA2E78E15}" type="slidenum">
              <a:rPr lang="es-ES"/>
              <a:pPr>
                <a:defRPr/>
              </a:pPr>
              <a:t>‹Nº›</a:t>
            </a:fld>
            <a:endParaRPr lang="es-ES"/>
          </a:p>
        </p:txBody>
      </p:sp>
    </p:spTree>
    <p:extLst>
      <p:ext uri="{BB962C8B-B14F-4D97-AF65-F5344CB8AC3E}">
        <p14:creationId xmlns:p14="http://schemas.microsoft.com/office/powerpoint/2010/main" val="19012079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s-ES" smtClean="0"/>
          </a:p>
        </p:txBody>
      </p:sp>
      <p:sp>
        <p:nvSpPr>
          <p:cNvPr id="5632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F8E27B5B-DB70-429D-AB3F-420EA655D4C3}" type="slidenum">
              <a:rPr lang="es-ES" smtClean="0"/>
              <a:pPr eaLnBrk="1" hangingPunct="1"/>
              <a:t>4</a:t>
            </a:fld>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s-ES" smtClean="0"/>
          </a:p>
        </p:txBody>
      </p:sp>
      <p:sp>
        <p:nvSpPr>
          <p:cNvPr id="57348"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A789E231-1155-4CEB-ADF6-9433B81F1FE0}" type="slidenum">
              <a:rPr lang="es-ES" smtClean="0"/>
              <a:pPr eaLnBrk="1" hangingPunct="1"/>
              <a:t>19</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5"/>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336E1ED-9D3A-4066-AAD8-AEF15380EF89}" type="datetimeFigureOut">
              <a:rPr lang="es-ES"/>
              <a:pPr>
                <a:defRPr/>
              </a:pPr>
              <a:t>23/02/2023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A7F8021-BA26-4844-94B6-259175F990EF}" type="slidenum">
              <a:rPr lang="es-ES"/>
              <a:pPr>
                <a:defRPr/>
              </a:pPr>
              <a:t>‹Nº›</a:t>
            </a:fld>
            <a:endParaRPr lang="es-ES"/>
          </a:p>
        </p:txBody>
      </p:sp>
    </p:spTree>
    <p:extLst>
      <p:ext uri="{BB962C8B-B14F-4D97-AF65-F5344CB8AC3E}">
        <p14:creationId xmlns:p14="http://schemas.microsoft.com/office/powerpoint/2010/main" val="1810864542"/>
      </p:ext>
    </p:extLst>
  </p:cSld>
  <p:clrMapOvr>
    <a:masterClrMapping/>
  </p:clrMapOvr>
  <p:transition spd="med" advTm="10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089E227-5026-4EC1-8231-C7B9F55893B2}" type="datetimeFigureOut">
              <a:rPr lang="es-ES"/>
              <a:pPr>
                <a:defRPr/>
              </a:pPr>
              <a:t>23/02/2023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BF29AF4-5ADB-4186-84A5-DD03CEFADFEB}" type="slidenum">
              <a:rPr lang="es-ES"/>
              <a:pPr>
                <a:defRPr/>
              </a:pPr>
              <a:t>‹Nº›</a:t>
            </a:fld>
            <a:endParaRPr lang="es-ES"/>
          </a:p>
        </p:txBody>
      </p:sp>
    </p:spTree>
    <p:extLst>
      <p:ext uri="{BB962C8B-B14F-4D97-AF65-F5344CB8AC3E}">
        <p14:creationId xmlns:p14="http://schemas.microsoft.com/office/powerpoint/2010/main" val="1630282224"/>
      </p:ext>
    </p:extLst>
  </p:cSld>
  <p:clrMapOvr>
    <a:masterClrMapping/>
  </p:clrMapOvr>
  <p:transition spd="med" advTm="10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81"/>
            <a:ext cx="7772400" cy="102155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105C02EC-24FD-4686-ACFD-D07B92C6D22A}" type="datetimeFigureOut">
              <a:rPr lang="es-ES"/>
              <a:pPr>
                <a:defRPr/>
              </a:pPr>
              <a:t>23/02/2023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55598BE-F042-40C7-A4FB-D64E77E29FAE}" type="slidenum">
              <a:rPr lang="es-ES"/>
              <a:pPr>
                <a:defRPr/>
              </a:pPr>
              <a:t>‹Nº›</a:t>
            </a:fld>
            <a:endParaRPr lang="es-ES"/>
          </a:p>
        </p:txBody>
      </p:sp>
    </p:spTree>
    <p:extLst>
      <p:ext uri="{BB962C8B-B14F-4D97-AF65-F5344CB8AC3E}">
        <p14:creationId xmlns:p14="http://schemas.microsoft.com/office/powerpoint/2010/main" val="2785569690"/>
      </p:ext>
    </p:extLst>
  </p:cSld>
  <p:clrMapOvr>
    <a:masterClrMapping/>
  </p:clrMapOvr>
  <p:transition spd="med" advTm="10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B988D5A8-27D8-4E30-A4DB-06114B17019E}" type="datetimeFigureOut">
              <a:rPr lang="es-ES"/>
              <a:pPr>
                <a:defRPr/>
              </a:pPr>
              <a:t>23/02/2023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3B3BCA3-812A-44FD-8148-5766FBAF358D}" type="slidenum">
              <a:rPr lang="es-ES"/>
              <a:pPr>
                <a:defRPr/>
              </a:pPr>
              <a:t>‹Nº›</a:t>
            </a:fld>
            <a:endParaRPr lang="es-ES"/>
          </a:p>
        </p:txBody>
      </p:sp>
    </p:spTree>
    <p:extLst>
      <p:ext uri="{BB962C8B-B14F-4D97-AF65-F5344CB8AC3E}">
        <p14:creationId xmlns:p14="http://schemas.microsoft.com/office/powerpoint/2010/main" val="1538487777"/>
      </p:ext>
    </p:extLst>
  </p:cSld>
  <p:clrMapOvr>
    <a:masterClrMapping/>
  </p:clrMapOvr>
  <p:transition spd="med" advTm="10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33"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3"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4A7B2650-6ECF-4DC1-ACCC-496232032B4E}" type="datetimeFigureOut">
              <a:rPr lang="es-ES"/>
              <a:pPr>
                <a:defRPr/>
              </a:pPr>
              <a:t>23/02/2023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AA6CB5AD-5230-413D-B29F-2F4494847E45}" type="slidenum">
              <a:rPr lang="es-ES"/>
              <a:pPr>
                <a:defRPr/>
              </a:pPr>
              <a:t>‹Nº›</a:t>
            </a:fld>
            <a:endParaRPr lang="es-ES"/>
          </a:p>
        </p:txBody>
      </p:sp>
    </p:spTree>
    <p:extLst>
      <p:ext uri="{BB962C8B-B14F-4D97-AF65-F5344CB8AC3E}">
        <p14:creationId xmlns:p14="http://schemas.microsoft.com/office/powerpoint/2010/main" val="4037895335"/>
      </p:ext>
    </p:extLst>
  </p:cSld>
  <p:clrMapOvr>
    <a:masterClrMapping/>
  </p:clrMapOvr>
  <p:transition spd="med" advTm="10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7ADE5DB-5DE3-4FFB-802B-F37F91FAE167}" type="datetimeFigureOut">
              <a:rPr lang="es-ES"/>
              <a:pPr>
                <a:defRPr/>
              </a:pPr>
              <a:t>23/02/2023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A44BB976-78E3-438F-B521-CFB9A2C1533A}" type="slidenum">
              <a:rPr lang="es-ES"/>
              <a:pPr>
                <a:defRPr/>
              </a:pPr>
              <a:t>‹Nº›</a:t>
            </a:fld>
            <a:endParaRPr lang="es-ES"/>
          </a:p>
        </p:txBody>
      </p:sp>
    </p:spTree>
    <p:extLst>
      <p:ext uri="{BB962C8B-B14F-4D97-AF65-F5344CB8AC3E}">
        <p14:creationId xmlns:p14="http://schemas.microsoft.com/office/powerpoint/2010/main" val="763791327"/>
      </p:ext>
    </p:extLst>
  </p:cSld>
  <p:clrMapOvr>
    <a:masterClrMapping/>
  </p:clrMapOvr>
  <p:transition spd="med" advTm="10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32DCA804-7FD2-404D-B581-A60D77765D8C}" type="datetimeFigureOut">
              <a:rPr lang="es-ES"/>
              <a:pPr>
                <a:defRPr/>
              </a:pPr>
              <a:t>23/02/2023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4A28815D-BDEB-4B4F-866E-B0A4D9E71A14}" type="slidenum">
              <a:rPr lang="es-ES"/>
              <a:pPr>
                <a:defRPr/>
              </a:pPr>
              <a:t>‹Nº›</a:t>
            </a:fld>
            <a:endParaRPr lang="es-ES"/>
          </a:p>
        </p:txBody>
      </p:sp>
    </p:spTree>
    <p:extLst>
      <p:ext uri="{BB962C8B-B14F-4D97-AF65-F5344CB8AC3E}">
        <p14:creationId xmlns:p14="http://schemas.microsoft.com/office/powerpoint/2010/main" val="2306739560"/>
      </p:ext>
    </p:extLst>
  </p:cSld>
  <p:clrMapOvr>
    <a:masterClrMapping/>
  </p:clrMapOvr>
  <p:transition spd="med" advTm="10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12" y="204788"/>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1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D26869F-176C-47A8-88D6-4859395B7950}" type="datetimeFigureOut">
              <a:rPr lang="es-ES"/>
              <a:pPr>
                <a:defRPr/>
              </a:pPr>
              <a:t>23/02/2023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529A26-67A0-4AC4-8DFC-935EE25A3BE6}" type="slidenum">
              <a:rPr lang="es-ES"/>
              <a:pPr>
                <a:defRPr/>
              </a:pPr>
              <a:t>‹Nº›</a:t>
            </a:fld>
            <a:endParaRPr lang="es-ES"/>
          </a:p>
        </p:txBody>
      </p:sp>
    </p:spTree>
    <p:extLst>
      <p:ext uri="{BB962C8B-B14F-4D97-AF65-F5344CB8AC3E}">
        <p14:creationId xmlns:p14="http://schemas.microsoft.com/office/powerpoint/2010/main" val="4258876233"/>
      </p:ext>
    </p:extLst>
  </p:cSld>
  <p:clrMapOvr>
    <a:masterClrMapping/>
  </p:clrMapOvr>
  <p:transition spd="med" advTm="10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ACA5539-6CC4-4E62-9C4C-794AA5859982}" type="datetimeFigureOut">
              <a:rPr lang="es-ES"/>
              <a:pPr>
                <a:defRPr/>
              </a:pPr>
              <a:t>23/02/2023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56C999F-F03F-4618-9C12-C3F5CB137765}" type="slidenum">
              <a:rPr lang="es-ES"/>
              <a:pPr>
                <a:defRPr/>
              </a:pPr>
              <a:t>‹Nº›</a:t>
            </a:fld>
            <a:endParaRPr lang="es-ES"/>
          </a:p>
        </p:txBody>
      </p:sp>
    </p:spTree>
    <p:extLst>
      <p:ext uri="{BB962C8B-B14F-4D97-AF65-F5344CB8AC3E}">
        <p14:creationId xmlns:p14="http://schemas.microsoft.com/office/powerpoint/2010/main" val="1925861688"/>
      </p:ext>
    </p:extLst>
  </p:cSld>
  <p:clrMapOvr>
    <a:masterClrMapping/>
  </p:clrMapOvr>
  <p:transition spd="med" advTm="10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9DB3306-6909-4B96-B85D-A92596616A44}" type="datetimeFigureOut">
              <a:rPr lang="es-ES"/>
              <a:pPr>
                <a:defRPr/>
              </a:pPr>
              <a:t>23/02/2023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2150CE-B6BB-43B7-A100-53EA81F36E42}" type="slidenum">
              <a:rPr lang="es-ES"/>
              <a:pPr>
                <a:defRPr/>
              </a:pPr>
              <a:t>‹Nº›</a:t>
            </a:fld>
            <a:endParaRPr lang="es-ES"/>
          </a:p>
        </p:txBody>
      </p:sp>
    </p:spTree>
    <p:extLst>
      <p:ext uri="{BB962C8B-B14F-4D97-AF65-F5344CB8AC3E}">
        <p14:creationId xmlns:p14="http://schemas.microsoft.com/office/powerpoint/2010/main" val="3569586294"/>
      </p:ext>
    </p:extLst>
  </p:cSld>
  <p:clrMapOvr>
    <a:masterClrMapping/>
  </p:clrMapOvr>
  <p:transition spd="med" advTm="10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3"/>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83"/>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E517D22-7AAB-4A32-B97E-82EAF14ABF24}" type="datetimeFigureOut">
              <a:rPr lang="es-ES"/>
              <a:pPr>
                <a:defRPr/>
              </a:pPr>
              <a:t>23/02/2023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AB331A7-F2D8-4ABB-8A55-BB8DB194C362}" type="slidenum">
              <a:rPr lang="es-ES"/>
              <a:pPr>
                <a:defRPr/>
              </a:pPr>
              <a:t>‹Nº›</a:t>
            </a:fld>
            <a:endParaRPr lang="es-ES"/>
          </a:p>
        </p:txBody>
      </p:sp>
    </p:spTree>
    <p:extLst>
      <p:ext uri="{BB962C8B-B14F-4D97-AF65-F5344CB8AC3E}">
        <p14:creationId xmlns:p14="http://schemas.microsoft.com/office/powerpoint/2010/main" val="3630404972"/>
      </p:ext>
    </p:extLst>
  </p:cSld>
  <p:clrMapOvr>
    <a:masterClrMapping/>
  </p:clrMapOvr>
  <p:transition spd="med" advTm="10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1"/>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extLst>
      <p:ext uri="{BB962C8B-B14F-4D97-AF65-F5344CB8AC3E}">
        <p14:creationId xmlns:p14="http://schemas.microsoft.com/office/powerpoint/2010/main" val="7074115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05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charset="0"/>
              </a:defRPr>
            </a:lvl1pPr>
          </a:lstStyle>
          <a:p>
            <a:pPr>
              <a:defRPr/>
            </a:pPr>
            <a:fld id="{5F12890B-CDAB-49F7-A416-7946C04F1E4F}" type="datetimeFigureOut">
              <a:rPr lang="es-ES"/>
              <a:pPr>
                <a:defRPr/>
              </a:pPr>
              <a:t>23/02/2023</a:t>
            </a:fld>
            <a:endParaRPr lang="es-ES"/>
          </a:p>
        </p:txBody>
      </p:sp>
      <p:sp>
        <p:nvSpPr>
          <p:cNvPr id="5" name="4 Marcador de pie de página"/>
          <p:cNvSpPr>
            <a:spLocks noGrp="1"/>
          </p:cNvSpPr>
          <p:nvPr>
            <p:ph type="ftr" sz="quarter" idx="3"/>
          </p:nvPr>
        </p:nvSpPr>
        <p:spPr>
          <a:xfrm>
            <a:off x="3124200" y="4767263"/>
            <a:ext cx="2895600" cy="27305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charset="0"/>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05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charset="0"/>
              </a:defRPr>
            </a:lvl1pPr>
          </a:lstStyle>
          <a:p>
            <a:pPr>
              <a:defRPr/>
            </a:pPr>
            <a:fld id="{4967CE1F-7D43-45BF-81FF-287176C2031A}"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Tm="10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274638"/>
            <a:ext cx="7886700"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71323" tIns="35662" rIns="71323" bIns="35662"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368425"/>
            <a:ext cx="7886700" cy="326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71323" tIns="35662" rIns="71323" bIns="35662"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4767263"/>
            <a:ext cx="2057400" cy="273050"/>
          </a:xfrm>
          <a:prstGeom prst="rect">
            <a:avLst/>
          </a:prstGeom>
        </p:spPr>
        <p:txBody>
          <a:bodyPr vert="horz" wrap="square" lIns="71323" tIns="35662" rIns="71323" bIns="35662" numCol="1" anchor="ctr" anchorCtr="0" compatLnSpc="1">
            <a:prstTxWarp prst="textNoShape">
              <a:avLst/>
            </a:prstTxWarp>
          </a:bodyPr>
          <a:lstStyle>
            <a:lvl1pPr>
              <a:defRPr sz="900">
                <a:solidFill>
                  <a:srgbClr val="898989"/>
                </a:solidFill>
                <a:latin typeface="Calibri" pitchFamily="34" charset="0"/>
                <a:cs typeface="Arial" charset="0"/>
              </a:defRPr>
            </a:lvl1pPr>
          </a:lstStyle>
          <a:p>
            <a:pPr>
              <a:defRPr/>
            </a:pPr>
            <a:fld id="{0C5394B1-FB79-4AA9-927C-F94E908AC3A2}" type="datetimeFigureOut">
              <a:rPr lang="es-ES"/>
              <a:pPr>
                <a:defRPr/>
              </a:pPr>
              <a:t>23/02/2023</a:t>
            </a:fld>
            <a:endParaRPr lang="es-ES"/>
          </a:p>
        </p:txBody>
      </p:sp>
      <p:sp>
        <p:nvSpPr>
          <p:cNvPr id="5" name="Marcador de pie de página 4"/>
          <p:cNvSpPr>
            <a:spLocks noGrp="1"/>
          </p:cNvSpPr>
          <p:nvPr>
            <p:ph type="ftr" sz="quarter" idx="3"/>
          </p:nvPr>
        </p:nvSpPr>
        <p:spPr>
          <a:xfrm>
            <a:off x="3028950" y="4767263"/>
            <a:ext cx="3086100" cy="273050"/>
          </a:xfrm>
          <a:prstGeom prst="rect">
            <a:avLst/>
          </a:prstGeom>
        </p:spPr>
        <p:txBody>
          <a:bodyPr vert="horz" wrap="square" lIns="71323" tIns="35662" rIns="71323" bIns="35662" numCol="1" anchor="ctr" anchorCtr="0" compatLnSpc="1">
            <a:prstTxWarp prst="textNoShape">
              <a:avLst/>
            </a:prstTxWarp>
          </a:bodyPr>
          <a:lstStyle>
            <a:lvl1pPr algn="ctr">
              <a:defRPr sz="900">
                <a:solidFill>
                  <a:srgbClr val="898989"/>
                </a:solidFill>
                <a:latin typeface="Calibri" pitchFamily="34" charset="0"/>
                <a:cs typeface="Arial" charset="0"/>
              </a:defRPr>
            </a:lvl1pPr>
          </a:lstStyle>
          <a:p>
            <a:pPr>
              <a:defRPr/>
            </a:pPr>
            <a:endParaRPr lang="es-ES"/>
          </a:p>
        </p:txBody>
      </p:sp>
      <p:sp>
        <p:nvSpPr>
          <p:cNvPr id="6" name="Marcador de número de diapositiva 5"/>
          <p:cNvSpPr>
            <a:spLocks noGrp="1"/>
          </p:cNvSpPr>
          <p:nvPr>
            <p:ph type="sldNum" sz="quarter" idx="4"/>
          </p:nvPr>
        </p:nvSpPr>
        <p:spPr>
          <a:xfrm>
            <a:off x="6457950" y="4767263"/>
            <a:ext cx="2057400" cy="273050"/>
          </a:xfrm>
          <a:prstGeom prst="rect">
            <a:avLst/>
          </a:prstGeom>
        </p:spPr>
        <p:txBody>
          <a:bodyPr vert="horz" wrap="square" lIns="71323" tIns="35662" rIns="71323" bIns="35662" numCol="1" anchor="ctr" anchorCtr="0" compatLnSpc="1">
            <a:prstTxWarp prst="textNoShape">
              <a:avLst/>
            </a:prstTxWarp>
          </a:bodyPr>
          <a:lstStyle>
            <a:lvl1pPr algn="r">
              <a:defRPr sz="900">
                <a:solidFill>
                  <a:srgbClr val="898989"/>
                </a:solidFill>
                <a:latin typeface="Calibri" pitchFamily="34" charset="0"/>
                <a:cs typeface="Arial" charset="0"/>
              </a:defRPr>
            </a:lvl1pPr>
          </a:lstStyle>
          <a:p>
            <a:pPr>
              <a:defRPr/>
            </a:pPr>
            <a:fld id="{E9B762F2-3332-4B51-8158-DC731137CD3B}"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transition spd="med" advTm="10000">
    <p:fade/>
  </p:transition>
  <p:txStyles>
    <p:titleStyle>
      <a:lvl1pPr algn="l" rtl="0" eaLnBrk="0" fontAlgn="base" hangingPunct="0">
        <a:lnSpc>
          <a:spcPct val="90000"/>
        </a:lnSpc>
        <a:spcBef>
          <a:spcPct val="0"/>
        </a:spcBef>
        <a:spcAft>
          <a:spcPct val="0"/>
        </a:spcAft>
        <a:defRPr sz="3400" kern="1200">
          <a:solidFill>
            <a:schemeClr val="tx1"/>
          </a:solidFill>
          <a:latin typeface="+mj-lt"/>
          <a:ea typeface="+mj-ea"/>
          <a:cs typeface="+mj-cs"/>
        </a:defRPr>
      </a:lvl1pPr>
      <a:lvl2pPr algn="l" rtl="0" eaLnBrk="0" fontAlgn="base" hangingPunct="0">
        <a:lnSpc>
          <a:spcPct val="90000"/>
        </a:lnSpc>
        <a:spcBef>
          <a:spcPct val="0"/>
        </a:spcBef>
        <a:spcAft>
          <a:spcPct val="0"/>
        </a:spcAft>
        <a:defRPr sz="3400">
          <a:solidFill>
            <a:schemeClr val="tx1"/>
          </a:solidFill>
          <a:latin typeface="Calibri Light" pitchFamily="34" charset="0"/>
        </a:defRPr>
      </a:lvl2pPr>
      <a:lvl3pPr algn="l" rtl="0" eaLnBrk="0" fontAlgn="base" hangingPunct="0">
        <a:lnSpc>
          <a:spcPct val="90000"/>
        </a:lnSpc>
        <a:spcBef>
          <a:spcPct val="0"/>
        </a:spcBef>
        <a:spcAft>
          <a:spcPct val="0"/>
        </a:spcAft>
        <a:defRPr sz="3400">
          <a:solidFill>
            <a:schemeClr val="tx1"/>
          </a:solidFill>
          <a:latin typeface="Calibri Light" pitchFamily="34" charset="0"/>
        </a:defRPr>
      </a:lvl3pPr>
      <a:lvl4pPr algn="l" rtl="0" eaLnBrk="0" fontAlgn="base" hangingPunct="0">
        <a:lnSpc>
          <a:spcPct val="90000"/>
        </a:lnSpc>
        <a:spcBef>
          <a:spcPct val="0"/>
        </a:spcBef>
        <a:spcAft>
          <a:spcPct val="0"/>
        </a:spcAft>
        <a:defRPr sz="3400">
          <a:solidFill>
            <a:schemeClr val="tx1"/>
          </a:solidFill>
          <a:latin typeface="Calibri Light" pitchFamily="34" charset="0"/>
        </a:defRPr>
      </a:lvl4pPr>
      <a:lvl5pPr algn="l" rtl="0" eaLnBrk="0" fontAlgn="base" hangingPunct="0">
        <a:lnSpc>
          <a:spcPct val="90000"/>
        </a:lnSpc>
        <a:spcBef>
          <a:spcPct val="0"/>
        </a:spcBef>
        <a:spcAft>
          <a:spcPct val="0"/>
        </a:spcAft>
        <a:defRPr sz="3400">
          <a:solidFill>
            <a:schemeClr val="tx1"/>
          </a:solidFill>
          <a:latin typeface="Calibri Light" pitchFamily="34" charset="0"/>
        </a:defRPr>
      </a:lvl5pPr>
      <a:lvl6pPr marL="356616" algn="l" rtl="0" fontAlgn="base">
        <a:lnSpc>
          <a:spcPct val="90000"/>
        </a:lnSpc>
        <a:spcBef>
          <a:spcPct val="0"/>
        </a:spcBef>
        <a:spcAft>
          <a:spcPct val="0"/>
        </a:spcAft>
        <a:defRPr sz="3400">
          <a:solidFill>
            <a:schemeClr val="tx1"/>
          </a:solidFill>
          <a:latin typeface="Calibri Light" pitchFamily="34" charset="0"/>
        </a:defRPr>
      </a:lvl6pPr>
      <a:lvl7pPr marL="713232" algn="l" rtl="0" fontAlgn="base">
        <a:lnSpc>
          <a:spcPct val="90000"/>
        </a:lnSpc>
        <a:spcBef>
          <a:spcPct val="0"/>
        </a:spcBef>
        <a:spcAft>
          <a:spcPct val="0"/>
        </a:spcAft>
        <a:defRPr sz="3400">
          <a:solidFill>
            <a:schemeClr val="tx1"/>
          </a:solidFill>
          <a:latin typeface="Calibri Light" pitchFamily="34" charset="0"/>
        </a:defRPr>
      </a:lvl7pPr>
      <a:lvl8pPr marL="1069848" algn="l" rtl="0" fontAlgn="base">
        <a:lnSpc>
          <a:spcPct val="90000"/>
        </a:lnSpc>
        <a:spcBef>
          <a:spcPct val="0"/>
        </a:spcBef>
        <a:spcAft>
          <a:spcPct val="0"/>
        </a:spcAft>
        <a:defRPr sz="3400">
          <a:solidFill>
            <a:schemeClr val="tx1"/>
          </a:solidFill>
          <a:latin typeface="Calibri Light" pitchFamily="34" charset="0"/>
        </a:defRPr>
      </a:lvl8pPr>
      <a:lvl9pPr marL="1426464" algn="l" rtl="0" fontAlgn="base">
        <a:lnSpc>
          <a:spcPct val="90000"/>
        </a:lnSpc>
        <a:spcBef>
          <a:spcPct val="0"/>
        </a:spcBef>
        <a:spcAft>
          <a:spcPct val="0"/>
        </a:spcAft>
        <a:defRPr sz="3400">
          <a:solidFill>
            <a:schemeClr val="tx1"/>
          </a:solidFill>
          <a:latin typeface="Calibri Light" pitchFamily="34" charset="0"/>
        </a:defRPr>
      </a:lvl9pPr>
    </p:titleStyle>
    <p:bodyStyle>
      <a:lvl1pPr marL="177800" indent="-177800" algn="l" rtl="0" eaLnBrk="0" fontAlgn="base" hangingPunct="0">
        <a:lnSpc>
          <a:spcPct val="90000"/>
        </a:lnSpc>
        <a:spcBef>
          <a:spcPts val="775"/>
        </a:spcBef>
        <a:spcAft>
          <a:spcPct val="0"/>
        </a:spcAft>
        <a:buFont typeface="Arial" pitchFamily="34" charset="0"/>
        <a:buChar char="•"/>
        <a:defRPr sz="2200" kern="1200">
          <a:solidFill>
            <a:schemeClr val="tx1"/>
          </a:solidFill>
          <a:latin typeface="+mn-lt"/>
          <a:ea typeface="+mn-ea"/>
          <a:cs typeface="+mn-cs"/>
        </a:defRPr>
      </a:lvl1pPr>
      <a:lvl2pPr marL="533400" indent="-177800" algn="l" rtl="0" eaLnBrk="0" fontAlgn="base" hangingPunct="0">
        <a:lnSpc>
          <a:spcPct val="90000"/>
        </a:lnSpc>
        <a:spcBef>
          <a:spcPts val="388"/>
        </a:spcBef>
        <a:spcAft>
          <a:spcPct val="0"/>
        </a:spcAft>
        <a:buFont typeface="Arial" pitchFamily="34" charset="0"/>
        <a:buChar char="•"/>
        <a:defRPr sz="1900" kern="1200">
          <a:solidFill>
            <a:schemeClr val="tx1"/>
          </a:solidFill>
          <a:latin typeface="+mn-lt"/>
          <a:ea typeface="+mn-ea"/>
          <a:cs typeface="+mn-cs"/>
        </a:defRPr>
      </a:lvl2pPr>
      <a:lvl3pPr marL="890588" indent="-177800" algn="l" rtl="0" eaLnBrk="0" fontAlgn="base" hangingPunct="0">
        <a:lnSpc>
          <a:spcPct val="90000"/>
        </a:lnSpc>
        <a:spcBef>
          <a:spcPts val="388"/>
        </a:spcBef>
        <a:spcAft>
          <a:spcPct val="0"/>
        </a:spcAft>
        <a:buFont typeface="Arial" pitchFamily="34" charset="0"/>
        <a:buChar char="•"/>
        <a:defRPr sz="1600" kern="1200">
          <a:solidFill>
            <a:schemeClr val="tx1"/>
          </a:solidFill>
          <a:latin typeface="+mn-lt"/>
          <a:ea typeface="+mn-ea"/>
          <a:cs typeface="+mn-cs"/>
        </a:defRPr>
      </a:lvl3pPr>
      <a:lvl4pPr marL="1247775" indent="-177800" algn="l" rtl="0" eaLnBrk="0" fontAlgn="base" hangingPunct="0">
        <a:lnSpc>
          <a:spcPct val="90000"/>
        </a:lnSpc>
        <a:spcBef>
          <a:spcPts val="388"/>
        </a:spcBef>
        <a:spcAft>
          <a:spcPct val="0"/>
        </a:spcAft>
        <a:buFont typeface="Arial" pitchFamily="34" charset="0"/>
        <a:buChar char="•"/>
        <a:defRPr sz="2000" kern="1200">
          <a:solidFill>
            <a:schemeClr val="tx1"/>
          </a:solidFill>
          <a:latin typeface="+mn-lt"/>
          <a:ea typeface="+mn-ea"/>
          <a:cs typeface="+mn-cs"/>
        </a:defRPr>
      </a:lvl4pPr>
      <a:lvl5pPr marL="1603375" indent="-177800" algn="l" rtl="0" eaLnBrk="0" fontAlgn="base" hangingPunct="0">
        <a:lnSpc>
          <a:spcPct val="90000"/>
        </a:lnSpc>
        <a:spcBef>
          <a:spcPts val="388"/>
        </a:spcBef>
        <a:spcAft>
          <a:spcPct val="0"/>
        </a:spcAft>
        <a:buFont typeface="Arial" pitchFamily="34" charset="0"/>
        <a:buChar char="•"/>
        <a:defRPr sz="2000" kern="1200">
          <a:solidFill>
            <a:schemeClr val="tx1"/>
          </a:solidFill>
          <a:latin typeface="+mn-lt"/>
          <a:ea typeface="+mn-ea"/>
          <a:cs typeface="+mn-cs"/>
        </a:defRPr>
      </a:lvl5pPr>
      <a:lvl6pPr marL="1961388"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6pPr>
      <a:lvl7pPr marL="2318004"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7pPr>
      <a:lvl8pPr marL="2674620"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8pPr>
      <a:lvl9pPr marL="3031236" indent="-178308" algn="l" defTabSz="713232" rtl="0" eaLnBrk="1" latinLnBrk="0" hangingPunct="1">
        <a:lnSpc>
          <a:spcPct val="90000"/>
        </a:lnSpc>
        <a:spcBef>
          <a:spcPts val="390"/>
        </a:spcBef>
        <a:buFont typeface="Arial" panose="020B0604020202020204" pitchFamily="34" charset="0"/>
        <a:buChar char="•"/>
        <a:defRPr sz="1400" kern="1200">
          <a:solidFill>
            <a:schemeClr val="tx1"/>
          </a:solidFill>
          <a:latin typeface="+mn-lt"/>
          <a:ea typeface="+mn-ea"/>
          <a:cs typeface="+mn-cs"/>
        </a:defRPr>
      </a:lvl9pPr>
    </p:bodyStyle>
    <p:otherStyle>
      <a:defPPr>
        <a:defRPr lang="es-ES"/>
      </a:defPPr>
      <a:lvl1pPr marL="0" algn="l" defTabSz="713232" rtl="0" eaLnBrk="1" latinLnBrk="0" hangingPunct="1">
        <a:defRPr sz="1400" kern="1200">
          <a:solidFill>
            <a:schemeClr val="tx1"/>
          </a:solidFill>
          <a:latin typeface="+mn-lt"/>
          <a:ea typeface="+mn-ea"/>
          <a:cs typeface="+mn-cs"/>
        </a:defRPr>
      </a:lvl1pPr>
      <a:lvl2pPr marL="356616" algn="l" defTabSz="713232" rtl="0" eaLnBrk="1" latinLnBrk="0" hangingPunct="1">
        <a:defRPr sz="1400" kern="1200">
          <a:solidFill>
            <a:schemeClr val="tx1"/>
          </a:solidFill>
          <a:latin typeface="+mn-lt"/>
          <a:ea typeface="+mn-ea"/>
          <a:cs typeface="+mn-cs"/>
        </a:defRPr>
      </a:lvl2pPr>
      <a:lvl3pPr marL="713232" algn="l" defTabSz="713232" rtl="0" eaLnBrk="1" latinLnBrk="0" hangingPunct="1">
        <a:defRPr sz="1400" kern="1200">
          <a:solidFill>
            <a:schemeClr val="tx1"/>
          </a:solidFill>
          <a:latin typeface="+mn-lt"/>
          <a:ea typeface="+mn-ea"/>
          <a:cs typeface="+mn-cs"/>
        </a:defRPr>
      </a:lvl3pPr>
      <a:lvl4pPr marL="1069848" algn="l" defTabSz="713232" rtl="0" eaLnBrk="1" latinLnBrk="0" hangingPunct="1">
        <a:defRPr sz="1400" kern="1200">
          <a:solidFill>
            <a:schemeClr val="tx1"/>
          </a:solidFill>
          <a:latin typeface="+mn-lt"/>
          <a:ea typeface="+mn-ea"/>
          <a:cs typeface="+mn-cs"/>
        </a:defRPr>
      </a:lvl4pPr>
      <a:lvl5pPr marL="1426464" algn="l" defTabSz="713232" rtl="0" eaLnBrk="1" latinLnBrk="0" hangingPunct="1">
        <a:defRPr sz="1400" kern="1200">
          <a:solidFill>
            <a:schemeClr val="tx1"/>
          </a:solidFill>
          <a:latin typeface="+mn-lt"/>
          <a:ea typeface="+mn-ea"/>
          <a:cs typeface="+mn-cs"/>
        </a:defRPr>
      </a:lvl5pPr>
      <a:lvl6pPr marL="1783080" algn="l" defTabSz="713232" rtl="0" eaLnBrk="1" latinLnBrk="0" hangingPunct="1">
        <a:defRPr sz="1400" kern="1200">
          <a:solidFill>
            <a:schemeClr val="tx1"/>
          </a:solidFill>
          <a:latin typeface="+mn-lt"/>
          <a:ea typeface="+mn-ea"/>
          <a:cs typeface="+mn-cs"/>
        </a:defRPr>
      </a:lvl6pPr>
      <a:lvl7pPr marL="2139696" algn="l" defTabSz="713232" rtl="0" eaLnBrk="1" latinLnBrk="0" hangingPunct="1">
        <a:defRPr sz="1400" kern="1200">
          <a:solidFill>
            <a:schemeClr val="tx1"/>
          </a:solidFill>
          <a:latin typeface="+mn-lt"/>
          <a:ea typeface="+mn-ea"/>
          <a:cs typeface="+mn-cs"/>
        </a:defRPr>
      </a:lvl7pPr>
      <a:lvl8pPr marL="2496312" algn="l" defTabSz="713232" rtl="0" eaLnBrk="1" latinLnBrk="0" hangingPunct="1">
        <a:defRPr sz="1400" kern="1200">
          <a:solidFill>
            <a:schemeClr val="tx1"/>
          </a:solidFill>
          <a:latin typeface="+mn-lt"/>
          <a:ea typeface="+mn-ea"/>
          <a:cs typeface="+mn-cs"/>
        </a:defRPr>
      </a:lvl8pPr>
      <a:lvl9pPr marL="2852928" algn="l" defTabSz="713232" rtl="0" eaLnBrk="1" latinLnBrk="0" hangingPunct="1">
        <a:defRPr sz="1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125"/>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84"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hyperlink" Target="https://vk.com/mispps" TargetMode="External"/><Relationship Id="rId3" Type="http://schemas.openxmlformats.org/officeDocument/2006/relationships/image" Target="../media/image64.png"/><Relationship Id="rId7" Type="http://schemas.openxmlformats.org/officeDocument/2006/relationships/hyperlink" Target="https://www.facebook.com/mispps" TargetMode="External"/><Relationship Id="rId12" Type="http://schemas.openxmlformats.org/officeDocument/2006/relationships/image" Target="../media/image6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6.png"/><Relationship Id="rId11" Type="http://schemas.openxmlformats.org/officeDocument/2006/relationships/hyperlink" Target="https://plus.google.com/+Mispps/" TargetMode="External"/><Relationship Id="rId5" Type="http://schemas.openxmlformats.org/officeDocument/2006/relationships/image" Target="../media/image65.png"/><Relationship Id="rId10" Type="http://schemas.openxmlformats.org/officeDocument/2006/relationships/image" Target="../media/image6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71550" y="174625"/>
            <a:ext cx="7416800" cy="917575"/>
          </a:xfrm>
          <a:prstGeom prst="rect">
            <a:avLst/>
          </a:prstGeom>
        </p:spPr>
        <p:txBody>
          <a:bodyPr wrap="none" fromWordArt="1">
            <a:prstTxWarp prst="textTriangle">
              <a:avLst>
                <a:gd name="adj" fmla="val 49306"/>
              </a:avLst>
            </a:prstTxWarp>
            <a:scene3d>
              <a:camera prst="legacyPerspectiveBottom"/>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Coliseo de Roma – La Historia </a:t>
            </a:r>
          </a:p>
        </p:txBody>
      </p:sp>
      <p:sp>
        <p:nvSpPr>
          <p:cNvPr id="16388" name="WordArt 4"/>
          <p:cNvSpPr>
            <a:spLocks noChangeArrowheads="1" noChangeShapeType="1" noTextEdit="1"/>
          </p:cNvSpPr>
          <p:nvPr/>
        </p:nvSpPr>
        <p:spPr bwMode="auto">
          <a:xfrm>
            <a:off x="1116013" y="1357304"/>
            <a:ext cx="6985000" cy="960446"/>
          </a:xfrm>
          <a:prstGeom prst="rect">
            <a:avLst/>
          </a:prstGeom>
        </p:spPr>
        <p:txBody>
          <a:bodyPr wrap="none" fromWordArt="1">
            <a:prstTxWarp prst="textInflate">
              <a:avLst>
                <a:gd name="adj" fmla="val 20000"/>
              </a:avLst>
            </a:prstTxWarp>
            <a:scene3d>
              <a:camera prst="orthographicFront"/>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Arial" charset="0"/>
              </a:rPr>
              <a:t> Fotografía recopilada de internet </a:t>
            </a:r>
          </a:p>
        </p:txBody>
      </p:sp>
      <p:sp>
        <p:nvSpPr>
          <p:cNvPr id="16389" name="WordArt 5"/>
          <p:cNvSpPr>
            <a:spLocks noChangeArrowheads="1" noChangeShapeType="1" noTextEdit="1"/>
          </p:cNvSpPr>
          <p:nvPr/>
        </p:nvSpPr>
        <p:spPr bwMode="auto">
          <a:xfrm>
            <a:off x="1547823" y="2643188"/>
            <a:ext cx="5761037" cy="785818"/>
          </a:xfrm>
          <a:prstGeom prst="rect">
            <a:avLst/>
          </a:prstGeom>
        </p:spPr>
        <p:txBody>
          <a:bodyPr wrap="none" fromWordArt="1">
            <a:prstTxWarp prst="textFadeUp">
              <a:avLst>
                <a:gd name="adj" fmla="val 5273"/>
              </a:avLst>
            </a:prstTxWarp>
            <a:scene3d>
              <a:camera prst="orthographicFront"/>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Arial" charset="0"/>
              </a:rPr>
              <a:t> Creación y Diseño: </a:t>
            </a:r>
          </a:p>
        </p:txBody>
      </p:sp>
      <p:sp>
        <p:nvSpPr>
          <p:cNvPr id="16390" name="WordArt 6"/>
          <p:cNvSpPr>
            <a:spLocks noChangeArrowheads="1" noChangeShapeType="1" noTextEdit="1"/>
          </p:cNvSpPr>
          <p:nvPr/>
        </p:nvSpPr>
        <p:spPr bwMode="auto">
          <a:xfrm>
            <a:off x="1979623" y="3643321"/>
            <a:ext cx="5113337" cy="554032"/>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cs typeface="Arial" charset="0"/>
              </a:rPr>
              <a:t> 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cs typeface="Arial" charset="0"/>
            </a:endParaRPr>
          </a:p>
        </p:txBody>
      </p:sp>
      <p:sp>
        <p:nvSpPr>
          <p:cNvPr id="16391" name="WordArt 7"/>
          <p:cNvSpPr>
            <a:spLocks noChangeArrowheads="1" noChangeShapeType="1" noTextEdit="1"/>
          </p:cNvSpPr>
          <p:nvPr/>
        </p:nvSpPr>
        <p:spPr bwMode="auto">
          <a:xfrm>
            <a:off x="2916248" y="4256093"/>
            <a:ext cx="3240087" cy="561975"/>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cs typeface="Arial" charset="0"/>
              </a:rPr>
              <a:t> Automático </a:t>
            </a:r>
          </a:p>
        </p:txBody>
      </p:sp>
    </p:spTree>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285750" y="1000125"/>
            <a:ext cx="8572500" cy="2554288"/>
          </a:xfrm>
          <a:prstGeom prst="rect">
            <a:avLst/>
          </a:prstGeom>
          <a:noFill/>
        </p:spPr>
        <p:txBody>
          <a:bodyPr>
            <a:spAutoFit/>
          </a:bodyPr>
          <a:lstStyle/>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Icono de Roma y, sin duda, uno de los monumentos más reconocibles y visitados del mundo. El Coliseo romano, al igual que todo el centro histórico de la ciudad, esta considerado Patrimonio de la Humanidad por la UNESCO desde 1980 y es una de esas visitas que hay que hacer al menos una vez en la vida. Solo con plantarte a su lado desearás tener una máquina del tiempo que te lleva 2000 años atrás, a descubrir como de majestuoso sería el anfiteatro más grande de todo el Imperio Romano.</a:t>
            </a:r>
          </a:p>
        </p:txBody>
      </p:sp>
      <p:sp>
        <p:nvSpPr>
          <p:cNvPr id="5" name="4 CuadroTexto"/>
          <p:cNvSpPr txBox="1"/>
          <p:nvPr/>
        </p:nvSpPr>
        <p:spPr>
          <a:xfrm>
            <a:off x="285750" y="3857625"/>
            <a:ext cx="8143875" cy="1016000"/>
          </a:xfrm>
          <a:prstGeom prst="rect">
            <a:avLst/>
          </a:prstGeom>
          <a:noFill/>
        </p:spPr>
        <p:txBody>
          <a:bodyPr>
            <a:spAutoFit/>
          </a:bodyPr>
          <a:lstStyle/>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No podemos viajar en el tiempo (ojalá) pero podemos descubrir juntos algunas de las cosas que hacen del Coliseo </a:t>
            </a:r>
          </a:p>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romano un lugar tan especial.</a:t>
            </a:r>
          </a:p>
        </p:txBody>
      </p:sp>
      <p:sp>
        <p:nvSpPr>
          <p:cNvPr id="6" name="5 Rectángulo"/>
          <p:cNvSpPr/>
          <p:nvPr/>
        </p:nvSpPr>
        <p:spPr>
          <a:xfrm>
            <a:off x="1142977" y="0"/>
            <a:ext cx="6357982" cy="923330"/>
          </a:xfrm>
          <a:prstGeom prst="rect">
            <a:avLst/>
          </a:prstGeom>
          <a:noFill/>
        </p:spPr>
        <p:txBody>
          <a:bodyPr wrap="none">
            <a:prstTxWarp prst="textDeflateTop">
              <a:avLst>
                <a:gd name="adj" fmla="val 33495"/>
              </a:avLst>
            </a:prstTxWarp>
            <a:spAutoFit/>
            <a:scene3d>
              <a:camera prst="orthographicFront"/>
              <a:lightRig rig="threePt" dir="t"/>
            </a:scene3d>
            <a:sp3d extrusionH="57150">
              <a:bevelT w="38100" h="38100" prst="angle"/>
            </a:sp3d>
          </a:bodyPr>
          <a:lstStyle/>
          <a:p>
            <a:pPr algn="ctr">
              <a:defRPr/>
            </a:pPr>
            <a:r>
              <a:rPr lang="es-E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latin typeface="Arial" charset="0"/>
                <a:cs typeface="Arial" charset="0"/>
              </a:rPr>
              <a:t> COLISEO DE ROMA </a:t>
            </a:r>
          </a:p>
        </p:txBody>
      </p:sp>
    </p:spTree>
  </p:cSld>
  <p:clrMapOvr>
    <a:masterClrMapping/>
  </p:clrMapOvr>
  <mc:AlternateContent xmlns:mc="http://schemas.openxmlformats.org/markup-compatibility/2006">
    <mc:Choice xmlns:p14="http://schemas.microsoft.com/office/powerpoint/2010/main" Requires="p14">
      <p:transition spd="slow" p14:dur="2000" advTm="59000">
        <p:split orient="vert"/>
      </p:transition>
    </mc:Choice>
    <mc:Fallback>
      <p:transition spd="slow" advTm="59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40" presetClass="entr" presetSubtype="0" fill="hold" grpId="0" nodeType="afterEffect">
                                  <p:stCondLst>
                                    <p:cond delay="50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1"/>
                                          </p:val>
                                        </p:tav>
                                        <p:tav tm="100000">
                                          <p:val>
                                            <p:strVal val="#ppt_x"/>
                                          </p:val>
                                        </p:tav>
                                      </p:tavLst>
                                    </p:anim>
                                    <p:anim calcmode="lin" valueType="num">
                                      <p:cBhvr>
                                        <p:cTn id="14" dur="1000" fill="hold"/>
                                        <p:tgtEl>
                                          <p:spTgt spid="4"/>
                                        </p:tgtEl>
                                        <p:attrNameLst>
                                          <p:attrName>ppt_y</p:attrName>
                                        </p:attrNameLst>
                                      </p:cBhvr>
                                      <p:tavLst>
                                        <p:tav tm="0">
                                          <p:val>
                                            <p:strVal val="#ppt_y"/>
                                          </p:val>
                                        </p:tav>
                                        <p:tav tm="100000">
                                          <p:val>
                                            <p:strVal val="#ppt_y"/>
                                          </p:val>
                                        </p:tav>
                                      </p:tavLst>
                                    </p:anim>
                                  </p:childTnLst>
                                </p:cTn>
                              </p:par>
                            </p:childTnLst>
                          </p:cTn>
                        </p:par>
                        <p:par>
                          <p:cTn id="15" fill="hold" nodeType="afterGroup">
                            <p:stCondLst>
                              <p:cond delay="43100"/>
                            </p:stCondLst>
                            <p:childTnLst>
                              <p:par>
                                <p:cTn id="16" presetID="40" presetClass="entr" presetSubtype="0" fill="hold" grpId="0" nodeType="afterEffect">
                                  <p:stCondLst>
                                    <p:cond delay="5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57188"/>
            <a:ext cx="9144000" cy="5857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17 Imagen" descr="bird-the-atlantic-deadlock-fratercula-arctica-puffins.jpg"/>
          <p:cNvPicPr>
            <a:picLocks noGrp="1" noChangeAspect="1"/>
          </p:cNvPicPr>
          <p:nvPr isPhoto="1"/>
        </p:nvPicPr>
        <p:blipFill>
          <a:blip r:embed="rId4">
            <a:extLst>
              <a:ext uri="{28A0092B-C50C-407E-A947-70E740481C1C}">
                <a14:useLocalDpi xmlns:a14="http://schemas.microsoft.com/office/drawing/2010/main" val="0"/>
              </a:ext>
            </a:extLst>
          </a:blip>
          <a:srcRect/>
          <a:stretch>
            <a:fillRect/>
          </a:stretch>
        </p:blipFill>
        <p:spPr bwMode="auto">
          <a:xfrm>
            <a:off x="0" y="-357188"/>
            <a:ext cx="9144000" cy="5857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785813" y="4071938"/>
            <a:ext cx="771525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Hasta el siglo XX ningún edificio superó en capacidad al anfiteatro Flavio, el Coliseo, destinado a acoger las sangrientas diversiones con que los emperadores cortejaban al pueblo de Roma</a:t>
            </a:r>
          </a:p>
        </p:txBody>
      </p:sp>
      <p:sp>
        <p:nvSpPr>
          <p:cNvPr id="5" name="4 CuadroTexto"/>
          <p:cNvSpPr txBox="1"/>
          <p:nvPr/>
        </p:nvSpPr>
        <p:spPr>
          <a:xfrm>
            <a:off x="714375" y="3786188"/>
            <a:ext cx="78581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Juegos de gladiadores, batallas navales, luchas con animales… El anfiteatro Flavio, más conocido como Coliseo –quizá por la colosal estatua de Nerón que se alzaba en las cercanías–, constituía parte del entretenimiento público de la antigua Roma.</a:t>
            </a:r>
          </a:p>
        </p:txBody>
      </p:sp>
    </p:spTree>
  </p:cSld>
  <p:clrMapOvr>
    <a:masterClrMapping/>
  </p:clrMapOvr>
  <mc:AlternateContent xmlns:mc="http://schemas.openxmlformats.org/markup-compatibility/2006">
    <mc:Choice xmlns:p14="http://schemas.microsoft.com/office/powerpoint/2010/main" Requires="p14">
      <p:transition spd="slow" p14:dur="2000" advTm="50000">
        <p:split orient="vert"/>
        <p:sndAc>
          <p:stSnd loop="1">
            <p:snd r:embed="rId2" name="Variadas.wav"/>
          </p:stSnd>
        </p:sndAc>
      </p:transition>
    </mc:Choice>
    <mc:Fallback>
      <p:transition spd="slow" advTm="50000">
        <p:split orient="vert"/>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3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3000" fill="hold"/>
                                        <p:tgtEl>
                                          <p:spTgt spid="17"/>
                                        </p:tgtEl>
                                        <p:attrNameLst>
                                          <p:attrName>ppt_w</p:attrName>
                                        </p:attrNameLst>
                                      </p:cBhvr>
                                      <p:tavLst>
                                        <p:tav tm="0">
                                          <p:val>
                                            <p:strVal val="4/3*#ppt_w"/>
                                          </p:val>
                                        </p:tav>
                                        <p:tav tm="100000">
                                          <p:val>
                                            <p:strVal val="#ppt_w"/>
                                          </p:val>
                                        </p:tav>
                                      </p:tavLst>
                                    </p:anim>
                                    <p:anim calcmode="lin" valueType="num">
                                      <p:cBhvr>
                                        <p:cTn id="11" dur="3000" fill="hold"/>
                                        <p:tgtEl>
                                          <p:spTgt spid="17"/>
                                        </p:tgtEl>
                                        <p:attrNameLst>
                                          <p:attrName>ppt_h</p:attrName>
                                        </p:attrNameLst>
                                      </p:cBhvr>
                                      <p:tavLst>
                                        <p:tav tm="0">
                                          <p:val>
                                            <p:strVal val="4/3*#ppt_h"/>
                                          </p:val>
                                        </p:tav>
                                        <p:tav tm="100000">
                                          <p:val>
                                            <p:strVal val="#ppt_h"/>
                                          </p:val>
                                        </p:tav>
                                      </p:tavLst>
                                    </p:anim>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198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3000"/>
                                        <p:tgtEl>
                                          <p:spTgt spid="17"/>
                                        </p:tgtEl>
                                      </p:cBhvr>
                                    </p:animEffect>
                                    <p:set>
                                      <p:cBhvr>
                                        <p:cTn id="24" dur="1" fill="hold">
                                          <p:stCondLst>
                                            <p:cond delay="2999"/>
                                          </p:stCondLst>
                                        </p:cTn>
                                        <p:tgtEl>
                                          <p:spTgt spid="17"/>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3000"/>
                                        <p:tgtEl>
                                          <p:spTgt spid="17"/>
                                        </p:tgtEl>
                                        <p:attrNameLst>
                                          <p:attrName>ppt_w</p:attrName>
                                        </p:attrNameLst>
                                      </p:cBhvr>
                                      <p:tavLst>
                                        <p:tav tm="0">
                                          <p:val>
                                            <p:strVal val="ppt_w"/>
                                          </p:val>
                                        </p:tav>
                                        <p:tav tm="100000">
                                          <p:val>
                                            <p:strVal val="4/3*ppt_w"/>
                                          </p:val>
                                        </p:tav>
                                      </p:tavLst>
                                    </p:anim>
                                    <p:anim calcmode="lin" valueType="num">
                                      <p:cBhvr>
                                        <p:cTn id="27" dur="3000"/>
                                        <p:tgtEl>
                                          <p:spTgt spid="17"/>
                                        </p:tgtEl>
                                        <p:attrNameLst>
                                          <p:attrName>ppt_h</p:attrName>
                                        </p:attrNameLst>
                                      </p:cBhvr>
                                      <p:tavLst>
                                        <p:tav tm="0">
                                          <p:val>
                                            <p:strVal val="ppt_h"/>
                                          </p:val>
                                        </p:tav>
                                        <p:tav tm="100000">
                                          <p:val>
                                            <p:strVal val="4/3*ppt_h"/>
                                          </p:val>
                                        </p:tav>
                                      </p:tavLst>
                                    </p:anim>
                                    <p:set>
                                      <p:cBhvr>
                                        <p:cTn id="28" dur="1" fill="hold">
                                          <p:stCondLst>
                                            <p:cond delay="2999"/>
                                          </p:stCondLst>
                                        </p:cTn>
                                        <p:tgtEl>
                                          <p:spTgt spid="17"/>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3000" fill="hold"/>
                                        <p:tgtEl>
                                          <p:spTgt spid="18"/>
                                        </p:tgtEl>
                                        <p:attrNameLst>
                                          <p:attrName>ppt_w</p:attrName>
                                        </p:attrNameLst>
                                      </p:cBhvr>
                                      <p:tavLst>
                                        <p:tav tm="0">
                                          <p:val>
                                            <p:strVal val="4/3*#ppt_w"/>
                                          </p:val>
                                        </p:tav>
                                        <p:tav tm="100000">
                                          <p:val>
                                            <p:strVal val="#ppt_w"/>
                                          </p:val>
                                        </p:tav>
                                      </p:tavLst>
                                    </p:anim>
                                    <p:anim calcmode="lin" valueType="num">
                                      <p:cBhvr>
                                        <p:cTn id="32" dur="3000" fill="hold"/>
                                        <p:tgtEl>
                                          <p:spTgt spid="18"/>
                                        </p:tgtEl>
                                        <p:attrNameLst>
                                          <p:attrName>ppt_h</p:attrName>
                                        </p:attrNameLst>
                                      </p:cBhvr>
                                      <p:tavLst>
                                        <p:tav tm="0">
                                          <p:val>
                                            <p:strVal val="4/3*#ppt_h"/>
                                          </p:val>
                                        </p:tav>
                                        <p:tav tm="100000">
                                          <p:val>
                                            <p:strVal val="#ppt_h"/>
                                          </p:val>
                                        </p:tav>
                                      </p:tavLst>
                                    </p:anim>
                                  </p:childTnLst>
                                </p:cTn>
                              </p:par>
                              <p:par>
                                <p:cTn id="33" presetID="47" presetClass="entr" presetSubtype="0" fill="hold" nodeType="withEffect">
                                  <p:stCondLst>
                                    <p:cond delay="200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3000"/>
                                        <p:tgtEl>
                                          <p:spTgt spid="18"/>
                                        </p:tgtEl>
                                      </p:cBhvr>
                                    </p:animEffect>
                                    <p:anim calcmode="lin" valueType="num">
                                      <p:cBhvr>
                                        <p:cTn id="36" dur="3000" fill="hold"/>
                                        <p:tgtEl>
                                          <p:spTgt spid="18"/>
                                        </p:tgtEl>
                                        <p:attrNameLst>
                                          <p:attrName>ppt_x</p:attrName>
                                        </p:attrNameLst>
                                      </p:cBhvr>
                                      <p:tavLst>
                                        <p:tav tm="0">
                                          <p:val>
                                            <p:strVal val="#ppt_x"/>
                                          </p:val>
                                        </p:tav>
                                        <p:tav tm="100000">
                                          <p:val>
                                            <p:strVal val="#ppt_x"/>
                                          </p:val>
                                        </p:tav>
                                      </p:tavLst>
                                    </p:anim>
                                    <p:anim calcmode="lin" valueType="num">
                                      <p:cBhvr>
                                        <p:cTn id="37" dur="3000" fill="hold"/>
                                        <p:tgtEl>
                                          <p:spTgt spid="18"/>
                                        </p:tgtEl>
                                        <p:attrNameLst>
                                          <p:attrName>ppt_y</p:attrName>
                                        </p:attrNameLst>
                                      </p:cBhvr>
                                      <p:tavLst>
                                        <p:tav tm="0">
                                          <p:val>
                                            <p:strVal val="#ppt_y-.1"/>
                                          </p:val>
                                        </p:tav>
                                        <p:tav tm="100000">
                                          <p:val>
                                            <p:strVal val="#ppt_y"/>
                                          </p:val>
                                        </p:tav>
                                      </p:tavLst>
                                    </p:anim>
                                  </p:childTnLst>
                                </p:cTn>
                              </p:par>
                            </p:childTnLst>
                          </p:cTn>
                        </p:par>
                        <p:par>
                          <p:cTn id="38" fill="hold" nodeType="afterGroup">
                            <p:stCondLst>
                              <p:cond delay="248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a:extLst>
              <a:ext uri="{28A0092B-C50C-407E-A947-70E740481C1C}">
                <a14:useLocalDpi xmlns:a14="http://schemas.microsoft.com/office/drawing/2010/main" val="0"/>
              </a:ext>
            </a:extLst>
          </a:blip>
          <a:srcRect/>
          <a:stretch>
            <a:fillRect/>
          </a:stretch>
        </p:blipFill>
        <p:spPr>
          <a:xfrm>
            <a:off x="0" y="-357188"/>
            <a:ext cx="9144000" cy="5715001"/>
          </a:xfrm>
        </p:spPr>
      </p:pic>
      <p:pic>
        <p:nvPicPr>
          <p:cNvPr id="30" name="3 Marcador de contenido" descr="2993983350_953e8e3e6b_o.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357188"/>
            <a:ext cx="9144000" cy="5715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500063" y="4071938"/>
            <a:ext cx="81438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famosa expresión latina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panem</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et circenses (pan y circo) resumía todo lo que los gobernantes de la urbe requerían para manejar a la plebe y mantenerla entretenida.</a:t>
            </a:r>
          </a:p>
        </p:txBody>
      </p:sp>
    </p:spTree>
  </p:cSld>
  <p:clrMapOvr>
    <a:masterClrMapping/>
  </p:clrMapOvr>
  <mc:AlternateContent xmlns:mc="http://schemas.openxmlformats.org/markup-compatibility/2006">
    <mc:Choice xmlns:p14="http://schemas.microsoft.com/office/powerpoint/2010/main" Requires="p14">
      <p:transition spd="slow" p14:dur="2000" advTm="24000">
        <p:randomBar dir="vert"/>
      </p:transition>
    </mc:Choice>
    <mc:Fallback>
      <p:transition spd="slow" advTm="24000">
        <p:randomBa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childTnLst>
                          </p:cTn>
                        </p:par>
                        <p:par>
                          <p:cTn id="12" fill="hold" nodeType="afterGroup">
                            <p:stCondLst>
                              <p:cond delay="3000"/>
                            </p:stCondLst>
                            <p:childTnLst>
                              <p:par>
                                <p:cTn id="13" presetID="10" presetClass="exit" presetSubtype="0" fill="hold" nodeType="afterEffect">
                                  <p:stCondLst>
                                    <p:cond delay="0"/>
                                  </p:stCondLst>
                                  <p:childTnLst>
                                    <p:animEffect transition="out" filter="fade">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23" presetClass="exit" presetSubtype="272" fill="hold" nodeType="withEffect">
                                  <p:stCondLst>
                                    <p:cond delay="0"/>
                                  </p:stCondLst>
                                  <p:childTnLst>
                                    <p:anim calcmode="lin" valueType="num">
                                      <p:cBhvr>
                                        <p:cTn id="17" dur="3000"/>
                                        <p:tgtEl>
                                          <p:spTgt spid="4"/>
                                        </p:tgtEl>
                                        <p:attrNameLst>
                                          <p:attrName>ppt_w</p:attrName>
                                        </p:attrNameLst>
                                      </p:cBhvr>
                                      <p:tavLst>
                                        <p:tav tm="0">
                                          <p:val>
                                            <p:strVal val="ppt_w"/>
                                          </p:val>
                                        </p:tav>
                                        <p:tav tm="100000">
                                          <p:val>
                                            <p:strVal val="4/3*ppt_w"/>
                                          </p:val>
                                        </p:tav>
                                      </p:tavLst>
                                    </p:anim>
                                    <p:anim calcmode="lin" valueType="num">
                                      <p:cBhvr>
                                        <p:cTn id="18" dur="3000"/>
                                        <p:tgtEl>
                                          <p:spTgt spid="4"/>
                                        </p:tgtEl>
                                        <p:attrNameLst>
                                          <p:attrName>ppt_h</p:attrName>
                                        </p:attrNameLst>
                                      </p:cBhvr>
                                      <p:tavLst>
                                        <p:tav tm="0">
                                          <p:val>
                                            <p:strVal val="ppt_h"/>
                                          </p:val>
                                        </p:tav>
                                        <p:tav tm="100000">
                                          <p:val>
                                            <p:strVal val="4/3*ppt_h"/>
                                          </p:val>
                                        </p:tav>
                                      </p:tavLst>
                                    </p:anim>
                                    <p:set>
                                      <p:cBhvr>
                                        <p:cTn id="19" dur="1" fill="hold">
                                          <p:stCondLst>
                                            <p:cond delay="2999"/>
                                          </p:stCondLst>
                                        </p:cTn>
                                        <p:tgtEl>
                                          <p:spTgt spid="4"/>
                                        </p:tgtEl>
                                        <p:attrNameLst>
                                          <p:attrName>style.visibility</p:attrName>
                                        </p:attrNameLst>
                                      </p:cBhvr>
                                      <p:to>
                                        <p:strVal val="hidden"/>
                                      </p:to>
                                    </p:set>
                                  </p:childTnLst>
                                </p:cTn>
                              </p:par>
                              <p:par>
                                <p:cTn id="20" presetID="10" presetClass="entr" presetSubtype="0" fill="hold" nodeType="with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fade">
                                      <p:cBhvr>
                                        <p:cTn id="22" dur="3000"/>
                                        <p:tgtEl>
                                          <p:spTgt spid="30"/>
                                        </p:tgtEl>
                                      </p:cBhvr>
                                    </p:animEffect>
                                  </p:childTnLst>
                                </p:cTn>
                              </p:par>
                              <p:par>
                                <p:cTn id="23" presetID="23" presetClass="entr" presetSubtype="288" fill="hold" nodeType="with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p:cTn id="25" dur="3000" fill="hold"/>
                                        <p:tgtEl>
                                          <p:spTgt spid="30"/>
                                        </p:tgtEl>
                                        <p:attrNameLst>
                                          <p:attrName>ppt_w</p:attrName>
                                        </p:attrNameLst>
                                      </p:cBhvr>
                                      <p:tavLst>
                                        <p:tav tm="0">
                                          <p:val>
                                            <p:strVal val="4/3*#ppt_w"/>
                                          </p:val>
                                        </p:tav>
                                        <p:tav tm="100000">
                                          <p:val>
                                            <p:strVal val="#ppt_w"/>
                                          </p:val>
                                        </p:tav>
                                      </p:tavLst>
                                    </p:anim>
                                    <p:anim calcmode="lin" valueType="num">
                                      <p:cBhvr>
                                        <p:cTn id="26" dur="3000" fill="hold"/>
                                        <p:tgtEl>
                                          <p:spTgt spid="30"/>
                                        </p:tgtEl>
                                        <p:attrNameLst>
                                          <p:attrName>ppt_h</p:attrName>
                                        </p:attrNameLst>
                                      </p:cBhvr>
                                      <p:tavLst>
                                        <p:tav tm="0">
                                          <p:val>
                                            <p:strVal val="4/3*#ppt_h"/>
                                          </p:val>
                                        </p:tav>
                                        <p:tav tm="100000">
                                          <p:val>
                                            <p:strVal val="#ppt_h"/>
                                          </p:val>
                                        </p:tav>
                                      </p:tavLst>
                                    </p:anim>
                                  </p:childTnLst>
                                </p:cTn>
                              </p:par>
                            </p:childTnLst>
                          </p:cTn>
                        </p:par>
                        <p:par>
                          <p:cTn id="27" fill="hold" nodeType="afterGroup">
                            <p:stCondLst>
                              <p:cond delay="6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1"/>
                                          </p:val>
                                        </p:tav>
                                        <p:tav tm="100000">
                                          <p:val>
                                            <p:strVal val="#ppt_x"/>
                                          </p:val>
                                        </p:tav>
                                      </p:tavLst>
                                    </p:anim>
                                    <p:anim calcmode="lin" valueType="num">
                                      <p:cBhvr>
                                        <p:cTn id="3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3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6 Imagen" descr="2048x1365_puffin-atlanticheskij-tupik.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285750" y="4071938"/>
            <a:ext cx="85010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Hasta 50.000 espectadores podían participar de las sangrientas diversiones     con que los emperadores cortejaban al pueblo. Son muchos los mitos en torno a la lucha de los gladiadores.</a:t>
            </a:r>
          </a:p>
        </p:txBody>
      </p:sp>
      <p:sp>
        <p:nvSpPr>
          <p:cNvPr id="5" name="4 CuadroTexto"/>
          <p:cNvSpPr txBox="1"/>
          <p:nvPr/>
        </p:nvSpPr>
        <p:spPr>
          <a:xfrm>
            <a:off x="285750" y="4071938"/>
            <a:ext cx="864393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Por ejemplo el gesto del pulgar hacia abajo que determinaba la muerte de un vencido o la fórmula con que los prisioneros condenados a luchar saludaban al emperador Claudio: «¡Ave César! Los que van a morir te saludan».</a:t>
            </a:r>
          </a:p>
        </p:txBody>
      </p:sp>
    </p:spTree>
  </p:cSld>
  <p:clrMapOvr>
    <a:masterClrMapping/>
  </p:clrMapOvr>
  <mc:AlternateContent xmlns:mc="http://schemas.openxmlformats.org/markup-compatibility/2006">
    <mc:Choice xmlns:p14="http://schemas.microsoft.com/office/powerpoint/2010/main" Requires="p14">
      <p:transition spd="slow" p14:dur="2000" advTm="46000">
        <p:randomBar/>
      </p:transition>
    </mc:Choice>
    <mc:Fallback>
      <p:transition spd="slow" advTm="46000">
        <p:randomBa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ppt_w</p:attrName>
                                        </p:attrNameLst>
                                      </p:cBhvr>
                                      <p:tavLst>
                                        <p:tav tm="0">
                                          <p:val>
                                            <p:fltVal val="0"/>
                                          </p:val>
                                        </p:tav>
                                        <p:tav tm="100000">
                                          <p:val>
                                            <p:strVal val="#ppt_w"/>
                                          </p:val>
                                        </p:tav>
                                      </p:tavLst>
                                    </p:anim>
                                    <p:anim calcmode="lin" valueType="num">
                                      <p:cBhvr>
                                        <p:cTn id="8" dur="3000" fill="hold"/>
                                        <p:tgtEl>
                                          <p:spTgt spid="8"/>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3000"/>
                                        <p:tgtEl>
                                          <p:spTgt spid="8"/>
                                        </p:tgtEl>
                                      </p:cBhvr>
                                    </p:animEffect>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193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3000"/>
                                        <p:tgtEl>
                                          <p:spTgt spid="8"/>
                                        </p:tgtEl>
                                      </p:cBhvr>
                                    </p:animEffect>
                                    <p:set>
                                      <p:cBhvr>
                                        <p:cTn id="24" dur="1" fill="hold">
                                          <p:stCondLst>
                                            <p:cond delay="2999"/>
                                          </p:stCondLst>
                                        </p:cTn>
                                        <p:tgtEl>
                                          <p:spTgt spid="8"/>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3000"/>
                                        <p:tgtEl>
                                          <p:spTgt spid="8"/>
                                        </p:tgtEl>
                                        <p:attrNameLst>
                                          <p:attrName>ppt_w</p:attrName>
                                        </p:attrNameLst>
                                      </p:cBhvr>
                                      <p:tavLst>
                                        <p:tav tm="0">
                                          <p:val>
                                            <p:strVal val="ppt_w"/>
                                          </p:val>
                                        </p:tav>
                                        <p:tav tm="100000">
                                          <p:val>
                                            <p:strVal val="4/3*ppt_w"/>
                                          </p:val>
                                        </p:tav>
                                      </p:tavLst>
                                    </p:anim>
                                    <p:anim calcmode="lin" valueType="num">
                                      <p:cBhvr>
                                        <p:cTn id="27" dur="3000"/>
                                        <p:tgtEl>
                                          <p:spTgt spid="8"/>
                                        </p:tgtEl>
                                        <p:attrNameLst>
                                          <p:attrName>ppt_h</p:attrName>
                                        </p:attrNameLst>
                                      </p:cBhvr>
                                      <p:tavLst>
                                        <p:tav tm="0">
                                          <p:val>
                                            <p:strVal val="ppt_h"/>
                                          </p:val>
                                        </p:tav>
                                        <p:tav tm="100000">
                                          <p:val>
                                            <p:strVal val="4/3*ppt_h"/>
                                          </p:val>
                                        </p:tav>
                                      </p:tavLst>
                                    </p:anim>
                                    <p:set>
                                      <p:cBhvr>
                                        <p:cTn id="28" dur="1" fill="hold">
                                          <p:stCondLst>
                                            <p:cond delay="2999"/>
                                          </p:stCondLst>
                                        </p:cTn>
                                        <p:tgtEl>
                                          <p:spTgt spid="8"/>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p:val>
                                            <p:strVal val="4/3*#ppt_w"/>
                                          </p:val>
                                        </p:tav>
                                        <p:tav tm="100000">
                                          <p:val>
                                            <p:strVal val="#ppt_w"/>
                                          </p:val>
                                        </p:tav>
                                      </p:tavLst>
                                    </p:anim>
                                    <p:anim calcmode="lin" valueType="num">
                                      <p:cBhvr>
                                        <p:cTn id="32" dur="3000" fill="hold"/>
                                        <p:tgtEl>
                                          <p:spTgt spid="7"/>
                                        </p:tgtEl>
                                        <p:attrNameLst>
                                          <p:attrName>ppt_h</p:attrName>
                                        </p:attrNameLst>
                                      </p:cBhvr>
                                      <p:tavLst>
                                        <p:tav tm="0">
                                          <p:val>
                                            <p:strVal val="4/3*#ppt_h"/>
                                          </p:val>
                                        </p:tav>
                                        <p:tav tm="100000">
                                          <p:val>
                                            <p:strVal val="#ppt_h"/>
                                          </p:val>
                                        </p:tav>
                                      </p:tavLst>
                                    </p:anim>
                                  </p:childTnLst>
                                </p:cTn>
                              </p:par>
                              <p:par>
                                <p:cTn id="33" presetID="42" presetClass="entr" presetSubtype="0" fill="hold" nodeType="withEffect">
                                  <p:stCondLst>
                                    <p:cond delay="200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3000"/>
                                        <p:tgtEl>
                                          <p:spTgt spid="7"/>
                                        </p:tgtEl>
                                      </p:cBhvr>
                                    </p:animEffect>
                                    <p:anim calcmode="lin" valueType="num">
                                      <p:cBhvr>
                                        <p:cTn id="36" dur="3000" fill="hold"/>
                                        <p:tgtEl>
                                          <p:spTgt spid="7"/>
                                        </p:tgtEl>
                                        <p:attrNameLst>
                                          <p:attrName>ppt_x</p:attrName>
                                        </p:attrNameLst>
                                      </p:cBhvr>
                                      <p:tavLst>
                                        <p:tav tm="0">
                                          <p:val>
                                            <p:strVal val="#ppt_x"/>
                                          </p:val>
                                        </p:tav>
                                        <p:tav tm="100000">
                                          <p:val>
                                            <p:strVal val="#ppt_x"/>
                                          </p:val>
                                        </p:tav>
                                      </p:tavLst>
                                    </p:anim>
                                    <p:anim calcmode="lin" valueType="num">
                                      <p:cBhvr>
                                        <p:cTn id="37" dur="3000" fill="hold"/>
                                        <p:tgtEl>
                                          <p:spTgt spid="7"/>
                                        </p:tgtEl>
                                        <p:attrNameLst>
                                          <p:attrName>ppt_y</p:attrName>
                                        </p:attrNameLst>
                                      </p:cBhvr>
                                      <p:tavLst>
                                        <p:tav tm="0">
                                          <p:val>
                                            <p:strVal val="#ppt_y+.1"/>
                                          </p:val>
                                        </p:tav>
                                        <p:tav tm="100000">
                                          <p:val>
                                            <p:strVal val="#ppt_y"/>
                                          </p:val>
                                        </p:tav>
                                      </p:tavLst>
                                    </p:anim>
                                  </p:childTnLst>
                                </p:cTn>
                              </p:par>
                            </p:childTnLst>
                          </p:cTn>
                        </p:par>
                        <p:par>
                          <p:cTn id="38" fill="hold" nodeType="afterGroup">
                            <p:stCondLst>
                              <p:cond delay="243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44291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421091.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44291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4643438" y="1500188"/>
            <a:ext cx="4214812" cy="2554287"/>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Pero más allá de estos detalles, todo lo demás parece haber sido cierto, dramáticamente cierto: el espectáculo de la sangre derramada exaltaba los ánimos de los espectadores, que quedaban atrapados por la adicción al anfiteatro.</a:t>
            </a:r>
          </a:p>
        </p:txBody>
      </p:sp>
    </p:spTree>
  </p:cSld>
  <p:clrMapOvr>
    <a:masterClrMapping/>
  </p:clrMapOvr>
  <mc:AlternateContent xmlns:mc="http://schemas.openxmlformats.org/markup-compatibility/2006">
    <mc:Choice xmlns:p14="http://schemas.microsoft.com/office/powerpoint/2010/main" Requires="p14">
      <p:transition spd="slow" p14:dur="2250" advTm="28000">
        <p14:vortex dir="d"/>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nodeType="afterGroup">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85750"/>
            <a:ext cx="9144000" cy="585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12 Imagen" descr="45ae5ef3b9e000df40c16ee12fcb028e.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285750"/>
            <a:ext cx="9144000" cy="585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571500" y="4000500"/>
            <a:ext cx="79295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construcción del Coliseo empezó bajo el emperador Vespasiano, en torno al año 71 d.C., en un espacio que había quedado liberado tras el incendio de un anfiteatro anterior levantado casi cien años atrás. </a:t>
            </a:r>
          </a:p>
        </p:txBody>
      </p:sp>
      <p:sp>
        <p:nvSpPr>
          <p:cNvPr id="5" name="4 CuadroTexto"/>
          <p:cNvSpPr txBox="1"/>
          <p:nvPr/>
        </p:nvSpPr>
        <p:spPr>
          <a:xfrm>
            <a:off x="285750" y="4071938"/>
            <a:ext cx="85725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inauguración –cuyos festejos se prolongaron durante cien días– se produjo en el año 80 y ya bajo el reinado de su hijo Tito. Finalmente, el emperador Domiciano culminó las obras en el 82, añadiendo un último piso. </a:t>
            </a:r>
          </a:p>
        </p:txBody>
      </p:sp>
    </p:spTree>
  </p:cSld>
  <p:clrMapOvr>
    <a:masterClrMapping/>
  </p:clrMapOvr>
  <mc:AlternateContent xmlns:mc="http://schemas.openxmlformats.org/markup-compatibility/2006">
    <mc:Choice xmlns:p14="http://schemas.microsoft.com/office/powerpoint/2010/main" Requires="p14">
      <p:transition spd="slow" p14:dur="2250" advTm="48000">
        <p14:reveal dir="r"/>
      </p:transition>
    </mc:Choice>
    <mc:Fallback>
      <p:transition spd="slow" advTm="4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3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3000" fill="hold"/>
                                        <p:tgtEl>
                                          <p:spTgt spid="12"/>
                                        </p:tgtEl>
                                        <p:attrNameLst>
                                          <p:attrName>ppt_w</p:attrName>
                                        </p:attrNameLst>
                                      </p:cBhvr>
                                      <p:tavLst>
                                        <p:tav tm="0">
                                          <p:val>
                                            <p:strVal val="4/3*#ppt_w"/>
                                          </p:val>
                                        </p:tav>
                                        <p:tav tm="100000">
                                          <p:val>
                                            <p:strVal val="#ppt_w"/>
                                          </p:val>
                                        </p:tav>
                                      </p:tavLst>
                                    </p:anim>
                                    <p:anim calcmode="lin" valueType="num">
                                      <p:cBhvr>
                                        <p:cTn id="11" dur="3000" fill="hold"/>
                                        <p:tgtEl>
                                          <p:spTgt spid="12"/>
                                        </p:tgtEl>
                                        <p:attrNameLst>
                                          <p:attrName>ppt_h</p:attrName>
                                        </p:attrNameLst>
                                      </p:cBhvr>
                                      <p:tavLst>
                                        <p:tav tm="0">
                                          <p:val>
                                            <p:strVal val="4/3*#ppt_h"/>
                                          </p:val>
                                        </p:tav>
                                        <p:tav tm="100000">
                                          <p:val>
                                            <p:strVal val="#ppt_h"/>
                                          </p:val>
                                        </p:tav>
                                      </p:tavLst>
                                    </p:anim>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211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47" presetClass="exit" presetSubtype="0" fill="hold" nodeType="withEffect">
                                  <p:stCondLst>
                                    <p:cond delay="2000"/>
                                  </p:stCondLst>
                                  <p:childTnLst>
                                    <p:animEffect transition="out" filter="fade">
                                      <p:cBhvr>
                                        <p:cTn id="23" dur="3000"/>
                                        <p:tgtEl>
                                          <p:spTgt spid="12"/>
                                        </p:tgtEl>
                                      </p:cBhvr>
                                    </p:animEffect>
                                    <p:anim calcmode="lin" valueType="num">
                                      <p:cBhvr>
                                        <p:cTn id="24" dur="3000"/>
                                        <p:tgtEl>
                                          <p:spTgt spid="12"/>
                                        </p:tgtEl>
                                        <p:attrNameLst>
                                          <p:attrName>ppt_x</p:attrName>
                                        </p:attrNameLst>
                                      </p:cBhvr>
                                      <p:tavLst>
                                        <p:tav tm="0">
                                          <p:val>
                                            <p:strVal val="ppt_x"/>
                                          </p:val>
                                        </p:tav>
                                        <p:tav tm="100000">
                                          <p:val>
                                            <p:strVal val="ppt_x"/>
                                          </p:val>
                                        </p:tav>
                                      </p:tavLst>
                                    </p:anim>
                                    <p:anim calcmode="lin" valueType="num">
                                      <p:cBhvr>
                                        <p:cTn id="25" dur="3000"/>
                                        <p:tgtEl>
                                          <p:spTgt spid="12"/>
                                        </p:tgtEl>
                                        <p:attrNameLst>
                                          <p:attrName>ppt_y</p:attrName>
                                        </p:attrNameLst>
                                      </p:cBhvr>
                                      <p:tavLst>
                                        <p:tav tm="0">
                                          <p:val>
                                            <p:strVal val="ppt_y"/>
                                          </p:val>
                                        </p:tav>
                                        <p:tav tm="100000">
                                          <p:val>
                                            <p:strVal val="ppt_y-.1"/>
                                          </p:val>
                                        </p:tav>
                                      </p:tavLst>
                                    </p:anim>
                                    <p:set>
                                      <p:cBhvr>
                                        <p:cTn id="26" dur="1" fill="hold">
                                          <p:stCondLst>
                                            <p:cond delay="2999"/>
                                          </p:stCondLst>
                                        </p:cTn>
                                        <p:tgtEl>
                                          <p:spTgt spid="12"/>
                                        </p:tgtEl>
                                        <p:attrNameLst>
                                          <p:attrName>style.visibility</p:attrName>
                                        </p:attrNameLst>
                                      </p:cBhvr>
                                      <p:to>
                                        <p:strVal val="hidden"/>
                                      </p:to>
                                    </p:set>
                                  </p:childTnLst>
                                </p:cTn>
                              </p:par>
                              <p:par>
                                <p:cTn id="27" presetID="23" presetClass="exit" presetSubtype="272" fill="hold" nodeType="withEffect">
                                  <p:stCondLst>
                                    <p:cond delay="2000"/>
                                  </p:stCondLst>
                                  <p:childTnLst>
                                    <p:anim calcmode="lin" valueType="num">
                                      <p:cBhvr>
                                        <p:cTn id="28" dur="3000"/>
                                        <p:tgtEl>
                                          <p:spTgt spid="12"/>
                                        </p:tgtEl>
                                        <p:attrNameLst>
                                          <p:attrName>ppt_w</p:attrName>
                                        </p:attrNameLst>
                                      </p:cBhvr>
                                      <p:tavLst>
                                        <p:tav tm="0">
                                          <p:val>
                                            <p:strVal val="ppt_w"/>
                                          </p:val>
                                        </p:tav>
                                        <p:tav tm="100000">
                                          <p:val>
                                            <p:strVal val="4/3*ppt_w"/>
                                          </p:val>
                                        </p:tav>
                                      </p:tavLst>
                                    </p:anim>
                                    <p:anim calcmode="lin" valueType="num">
                                      <p:cBhvr>
                                        <p:cTn id="29" dur="3000"/>
                                        <p:tgtEl>
                                          <p:spTgt spid="12"/>
                                        </p:tgtEl>
                                        <p:attrNameLst>
                                          <p:attrName>ppt_h</p:attrName>
                                        </p:attrNameLst>
                                      </p:cBhvr>
                                      <p:tavLst>
                                        <p:tav tm="0">
                                          <p:val>
                                            <p:strVal val="ppt_h"/>
                                          </p:val>
                                        </p:tav>
                                        <p:tav tm="100000">
                                          <p:val>
                                            <p:strVal val="4/3*ppt_h"/>
                                          </p:val>
                                        </p:tav>
                                      </p:tavLst>
                                    </p:anim>
                                    <p:set>
                                      <p:cBhvr>
                                        <p:cTn id="30" dur="1" fill="hold">
                                          <p:stCondLst>
                                            <p:cond delay="2999"/>
                                          </p:stCondLst>
                                        </p:cTn>
                                        <p:tgtEl>
                                          <p:spTgt spid="12"/>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3"/>
                                        </p:tgtEl>
                                        <p:attrNameLst>
                                          <p:attrName>style.visibility</p:attrName>
                                        </p:attrNameLst>
                                      </p:cBhvr>
                                      <p:to>
                                        <p:strVal val="visible"/>
                                      </p:to>
                                    </p:set>
                                    <p:anim calcmode="lin" valueType="num">
                                      <p:cBhvr>
                                        <p:cTn id="33" dur="3000" fill="hold"/>
                                        <p:tgtEl>
                                          <p:spTgt spid="13"/>
                                        </p:tgtEl>
                                        <p:attrNameLst>
                                          <p:attrName>ppt_w</p:attrName>
                                        </p:attrNameLst>
                                      </p:cBhvr>
                                      <p:tavLst>
                                        <p:tav tm="0">
                                          <p:val>
                                            <p:strVal val="4/3*#ppt_w"/>
                                          </p:val>
                                        </p:tav>
                                        <p:tav tm="100000">
                                          <p:val>
                                            <p:strVal val="#ppt_w"/>
                                          </p:val>
                                        </p:tav>
                                      </p:tavLst>
                                    </p:anim>
                                    <p:anim calcmode="lin" valueType="num">
                                      <p:cBhvr>
                                        <p:cTn id="34" dur="3000" fill="hold"/>
                                        <p:tgtEl>
                                          <p:spTgt spid="13"/>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200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3000"/>
                                        <p:tgtEl>
                                          <p:spTgt spid="13"/>
                                        </p:tgtEl>
                                      </p:cBhvr>
                                    </p:animEffect>
                                    <p:anim calcmode="lin" valueType="num">
                                      <p:cBhvr>
                                        <p:cTn id="38" dur="3000" fill="hold"/>
                                        <p:tgtEl>
                                          <p:spTgt spid="13"/>
                                        </p:tgtEl>
                                        <p:attrNameLst>
                                          <p:attrName>ppt_x</p:attrName>
                                        </p:attrNameLst>
                                      </p:cBhvr>
                                      <p:tavLst>
                                        <p:tav tm="0">
                                          <p:val>
                                            <p:strVal val="#ppt_x"/>
                                          </p:val>
                                        </p:tav>
                                        <p:tav tm="100000">
                                          <p:val>
                                            <p:strVal val="#ppt_x"/>
                                          </p:val>
                                        </p:tav>
                                      </p:tavLst>
                                    </p:anim>
                                    <p:anim calcmode="lin" valueType="num">
                                      <p:cBhvr>
                                        <p:cTn id="39" dur="3000" fill="hold"/>
                                        <p:tgtEl>
                                          <p:spTgt spid="13"/>
                                        </p:tgtEl>
                                        <p:attrNameLst>
                                          <p:attrName>ppt_y</p:attrName>
                                        </p:attrNameLst>
                                      </p:cBhvr>
                                      <p:tavLst>
                                        <p:tav tm="0">
                                          <p:val>
                                            <p:strVal val="#ppt_y-.1"/>
                                          </p:val>
                                        </p:tav>
                                        <p:tav tm="100000">
                                          <p:val>
                                            <p:strVal val="#ppt_y"/>
                                          </p:val>
                                        </p:tav>
                                      </p:tavLst>
                                    </p:anim>
                                  </p:childTnLst>
                                </p:cTn>
                              </p:par>
                            </p:childTnLst>
                          </p:cTn>
                        </p:par>
                        <p:par>
                          <p:cTn id="40" fill="hold" nodeType="afterGroup">
                            <p:stCondLst>
                              <p:cond delay="261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28575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0fd9476e7c0c1ff1a8d02f0b489eb29gh0.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8575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0fd9476e7c0c1ff1a8d02f0b489eb290.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28575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642938" y="3786188"/>
            <a:ext cx="814387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De estructura interior radial, estaba organizado en cinco niveles en los que se agrupaba la muchedumbre, con áreas delimitadas según la clase social: cuanto más cerca de la arena se hallaban mayor era el rango al que pertenecían.</a:t>
            </a:r>
          </a:p>
        </p:txBody>
      </p:sp>
    </p:spTree>
  </p:cSld>
  <p:clrMapOvr>
    <a:masterClrMapping/>
  </p:clrMapOvr>
  <mc:AlternateContent xmlns:mc="http://schemas.openxmlformats.org/markup-compatibility/2006">
    <mc:Choice xmlns:p14="http://schemas.microsoft.com/office/powerpoint/2010/main" Requires="p14">
      <p:transition spd="slow" p14:dur="2000" advTm="30000">
        <p:wipe/>
      </p:transition>
    </mc:Choice>
    <mc:Fallback>
      <p:transition spd="slow" advTm="30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16" presetClass="exit" presetSubtype="37" fill="hold" nodeType="withEffect">
                                  <p:stCondLst>
                                    <p:cond delay="0"/>
                                  </p:stCondLst>
                                  <p:childTnLst>
                                    <p:animEffect transition="out" filter="barn(outVertical)">
                                      <p:cBhvr>
                                        <p:cTn id="10" dur="3000"/>
                                        <p:tgtEl>
                                          <p:spTgt spid="3"/>
                                        </p:tgtEl>
                                      </p:cBhvr>
                                    </p:animEffect>
                                    <p:set>
                                      <p:cBhvr>
                                        <p:cTn id="11" dur="1" fill="hold">
                                          <p:stCondLst>
                                            <p:cond delay="2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3000" fill="hold"/>
                                        <p:tgtEl>
                                          <p:spTgt spid="2"/>
                                        </p:tgtEl>
                                        <p:attrNameLst>
                                          <p:attrName>ppt_w</p:attrName>
                                        </p:attrNameLst>
                                      </p:cBhvr>
                                      <p:tavLst>
                                        <p:tav tm="0">
                                          <p:val>
                                            <p:strVal val="4/3*#ppt_w"/>
                                          </p:val>
                                        </p:tav>
                                        <p:tav tm="100000">
                                          <p:val>
                                            <p:strVal val="#ppt_w"/>
                                          </p:val>
                                        </p:tav>
                                      </p:tavLst>
                                    </p:anim>
                                    <p:anim calcmode="lin" valueType="num">
                                      <p:cBhvr>
                                        <p:cTn id="15" dur="3000" fill="hold"/>
                                        <p:tgtEl>
                                          <p:spTgt spid="2"/>
                                        </p:tgtEl>
                                        <p:attrNameLst>
                                          <p:attrName>ppt_h</p:attrName>
                                        </p:attrNameLst>
                                      </p:cBhvr>
                                      <p:tavLst>
                                        <p:tav tm="0">
                                          <p:val>
                                            <p:strVal val="4/3*#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barn(outHorizontal)">
                                      <p:cBhvr>
                                        <p:cTn id="18" dur="3000"/>
                                        <p:tgtEl>
                                          <p:spTgt spid="2"/>
                                        </p:tgtEl>
                                      </p:cBhvr>
                                    </p:animEffect>
                                  </p:childTnLst>
                                </p:cTn>
                              </p:par>
                            </p:childTnLst>
                          </p:cTn>
                        </p:par>
                        <p:par>
                          <p:cTn id="19" fill="hold" nodeType="afterGroup">
                            <p:stCondLst>
                              <p:cond delay="3000"/>
                            </p:stCondLst>
                            <p:childTnLst>
                              <p:par>
                                <p:cTn id="20" presetID="10" presetClass="exit" presetSubtype="0" fill="hold" nodeType="afterEffect">
                                  <p:stCondLst>
                                    <p:cond delay="0"/>
                                  </p:stCondLst>
                                  <p:childTnLst>
                                    <p:animEffect transition="out" filter="fade">
                                      <p:cBhvr>
                                        <p:cTn id="21" dur="3000"/>
                                        <p:tgtEl>
                                          <p:spTgt spid="2"/>
                                        </p:tgtEl>
                                      </p:cBhvr>
                                    </p:animEffect>
                                    <p:set>
                                      <p:cBhvr>
                                        <p:cTn id="22" dur="1" fill="hold">
                                          <p:stCondLst>
                                            <p:cond delay="2999"/>
                                          </p:stCondLst>
                                        </p:cTn>
                                        <p:tgtEl>
                                          <p:spTgt spid="2"/>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4/3*#ppt_w"/>
                                          </p:val>
                                        </p:tav>
                                        <p:tav tm="100000">
                                          <p:val>
                                            <p:strVal val="#ppt_w"/>
                                          </p:val>
                                        </p:tav>
                                      </p:tavLst>
                                    </p:anim>
                                    <p:anim calcmode="lin" valueType="num">
                                      <p:cBhvr>
                                        <p:cTn id="26" dur="3000" fill="hold"/>
                                        <p:tgtEl>
                                          <p:spTgt spid="4"/>
                                        </p:tgtEl>
                                        <p:attrNameLst>
                                          <p:attrName>ppt_h</p:attrName>
                                        </p:attrNameLst>
                                      </p:cBhvr>
                                      <p:tavLst>
                                        <p:tav tm="0">
                                          <p:val>
                                            <p:strVal val="4/3*#ppt_h"/>
                                          </p:val>
                                        </p:tav>
                                        <p:tav tm="100000">
                                          <p:val>
                                            <p:strVal val="#ppt_h"/>
                                          </p:val>
                                        </p:tav>
                                      </p:tavLst>
                                    </p:anim>
                                  </p:childTnLst>
                                </p:cTn>
                              </p:par>
                              <p:par>
                                <p:cTn id="27" presetID="10" presetClass="entr" presetSubtype="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3000"/>
                                        <p:tgtEl>
                                          <p:spTgt spid="4"/>
                                        </p:tgtEl>
                                      </p:cBhvr>
                                    </p:animEffect>
                                  </p:childTnLst>
                                </p:cTn>
                              </p:par>
                            </p:childTnLst>
                          </p:cTn>
                        </p:par>
                        <p:par>
                          <p:cTn id="30" fill="hold" nodeType="afterGroup">
                            <p:stCondLst>
                              <p:cond delay="6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42938"/>
            <a:ext cx="9144000" cy="6143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9 Imagen" descr="48860-1417129347-1600.jpe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642938"/>
            <a:ext cx="9144000" cy="6143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428625" y="4000500"/>
            <a:ext cx="84296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Tras las célebres ejecuciones de cristianos, desde el siglo VI los juegos de gladiadores cayeron en desuso. Después el edificio sufriría cuatro terremotos, y ya entrada la Edad Media se convirtió en la cantera de Roma.</a:t>
            </a:r>
          </a:p>
        </p:txBody>
      </p:sp>
      <p:sp>
        <p:nvSpPr>
          <p:cNvPr id="6" name="5 CuadroTexto"/>
          <p:cNvSpPr txBox="1"/>
          <p:nvPr/>
        </p:nvSpPr>
        <p:spPr>
          <a:xfrm>
            <a:off x="642938" y="4357688"/>
            <a:ext cx="7929562"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Pese a perder casi por completo la parte sur durante siglos de expolio, aún hoy en día domina majestuosamente el paisaje de Roma.</a:t>
            </a:r>
          </a:p>
        </p:txBody>
      </p:sp>
    </p:spTree>
  </p:cSld>
  <p:clrMapOvr>
    <a:masterClrMapping/>
  </p:clrMapOvr>
  <mc:AlternateContent xmlns:mc="http://schemas.openxmlformats.org/markup-compatibility/2006">
    <mc:Choice xmlns:p14="http://schemas.microsoft.com/office/powerpoint/2010/main" Requires="p14">
      <p:transition spd="slow" p14:dur="2000" advTm="42000">
        <p:wipe dir="r"/>
      </p:transition>
    </mc:Choice>
    <mc:Fallback>
      <p:transition spd="slow" advTm="42000">
        <p:wipe dir="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3000"/>
                                        <p:tgtEl>
                                          <p:spTgt spid="4"/>
                                        </p:tgtEl>
                                      </p:cBhvr>
                                    </p:animEffect>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222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52" presetClass="exit" presetSubtype="0" fill="hold" nodeType="withEffect">
                                  <p:stCondLst>
                                    <p:cond delay="2000"/>
                                  </p:stCondLst>
                                  <p:childTnLst>
                                    <p:animScale>
                                      <p:cBhvr>
                                        <p:cTn id="23" dur="3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4" dur="3000" accel="50000">
                                          <p:stCondLst>
                                            <p:cond delay="0"/>
                                          </p:stCondLst>
                                        </p:cTn>
                                        <p:tgtEl>
                                          <p:spTgt spid="4"/>
                                        </p:tgtEl>
                                        <p:attrNameLst>
                                          <p:attrName>ppt_x</p:attrName>
                                          <p:attrName>ppt_y</p:attrName>
                                        </p:attrNameLst>
                                      </p:cBhvr>
                                    </p:animMotion>
                                    <p:animEffect transition="out" filter="fade">
                                      <p:cBhvr>
                                        <p:cTn id="25" dur="3000"/>
                                        <p:tgtEl>
                                          <p:spTgt spid="4"/>
                                        </p:tgtEl>
                                      </p:cBhvr>
                                    </p:animEffect>
                                    <p:set>
                                      <p:cBhvr>
                                        <p:cTn id="26" dur="1" fill="hold">
                                          <p:stCondLst>
                                            <p:cond delay="2999"/>
                                          </p:stCondLst>
                                        </p:cTn>
                                        <p:tgtEl>
                                          <p:spTgt spid="4"/>
                                        </p:tgtEl>
                                        <p:attrNameLst>
                                          <p:attrName>style.visibility</p:attrName>
                                        </p:attrNameLst>
                                      </p:cBhvr>
                                      <p:to>
                                        <p:strVal val="hidden"/>
                                      </p:to>
                                    </p:set>
                                  </p:childTnLst>
                                </p:cTn>
                              </p:par>
                              <p:par>
                                <p:cTn id="27" presetID="23" presetClass="exit" presetSubtype="272" fill="hold" nodeType="withEffect">
                                  <p:stCondLst>
                                    <p:cond delay="2000"/>
                                  </p:stCondLst>
                                  <p:childTnLst>
                                    <p:anim calcmode="lin" valueType="num">
                                      <p:cBhvr>
                                        <p:cTn id="28" dur="3000"/>
                                        <p:tgtEl>
                                          <p:spTgt spid="4"/>
                                        </p:tgtEl>
                                        <p:attrNameLst>
                                          <p:attrName>ppt_w</p:attrName>
                                        </p:attrNameLst>
                                      </p:cBhvr>
                                      <p:tavLst>
                                        <p:tav tm="0">
                                          <p:val>
                                            <p:strVal val="ppt_w"/>
                                          </p:val>
                                        </p:tav>
                                        <p:tav tm="100000">
                                          <p:val>
                                            <p:strVal val="4/3*ppt_w"/>
                                          </p:val>
                                        </p:tav>
                                      </p:tavLst>
                                    </p:anim>
                                    <p:anim calcmode="lin" valueType="num">
                                      <p:cBhvr>
                                        <p:cTn id="29" dur="3000"/>
                                        <p:tgtEl>
                                          <p:spTgt spid="4"/>
                                        </p:tgtEl>
                                        <p:attrNameLst>
                                          <p:attrName>ppt_h</p:attrName>
                                        </p:attrNameLst>
                                      </p:cBhvr>
                                      <p:tavLst>
                                        <p:tav tm="0">
                                          <p:val>
                                            <p:strVal val="ppt_h"/>
                                          </p:val>
                                        </p:tav>
                                        <p:tav tm="100000">
                                          <p:val>
                                            <p:strVal val="4/3*ppt_h"/>
                                          </p:val>
                                        </p:tav>
                                      </p:tavLst>
                                    </p:anim>
                                    <p:set>
                                      <p:cBhvr>
                                        <p:cTn id="30" dur="1" fill="hold">
                                          <p:stCondLst>
                                            <p:cond delay="2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0"/>
                                        </p:tgtEl>
                                        <p:attrNameLst>
                                          <p:attrName>style.visibility</p:attrName>
                                        </p:attrNameLst>
                                      </p:cBhvr>
                                      <p:to>
                                        <p:strVal val="visible"/>
                                      </p:to>
                                    </p:set>
                                    <p:anim calcmode="lin" valueType="num">
                                      <p:cBhvr>
                                        <p:cTn id="33" dur="3000" fill="hold"/>
                                        <p:tgtEl>
                                          <p:spTgt spid="10"/>
                                        </p:tgtEl>
                                        <p:attrNameLst>
                                          <p:attrName>ppt_w</p:attrName>
                                        </p:attrNameLst>
                                      </p:cBhvr>
                                      <p:tavLst>
                                        <p:tav tm="0">
                                          <p:val>
                                            <p:strVal val="4/3*#ppt_w"/>
                                          </p:val>
                                        </p:tav>
                                        <p:tav tm="100000">
                                          <p:val>
                                            <p:strVal val="#ppt_w"/>
                                          </p:val>
                                        </p:tav>
                                      </p:tavLst>
                                    </p:anim>
                                    <p:anim calcmode="lin" valueType="num">
                                      <p:cBhvr>
                                        <p:cTn id="34" dur="3000" fill="hold"/>
                                        <p:tgtEl>
                                          <p:spTgt spid="10"/>
                                        </p:tgtEl>
                                        <p:attrNameLst>
                                          <p:attrName>ppt_h</p:attrName>
                                        </p:attrNameLst>
                                      </p:cBhvr>
                                      <p:tavLst>
                                        <p:tav tm="0">
                                          <p:val>
                                            <p:strVal val="4/3*#ppt_h"/>
                                          </p:val>
                                        </p:tav>
                                        <p:tav tm="100000">
                                          <p:val>
                                            <p:strVal val="#ppt_h"/>
                                          </p:val>
                                        </p:tav>
                                      </p:tavLst>
                                    </p:anim>
                                  </p:childTnLst>
                                </p:cTn>
                              </p:par>
                              <p:par>
                                <p:cTn id="35" presetID="52" presetClass="entr" presetSubtype="0" fill="hold" nodeType="withEffect">
                                  <p:stCondLst>
                                    <p:cond delay="2000"/>
                                  </p:stCondLst>
                                  <p:childTnLst>
                                    <p:set>
                                      <p:cBhvr>
                                        <p:cTn id="36" dur="1" fill="hold">
                                          <p:stCondLst>
                                            <p:cond delay="0"/>
                                          </p:stCondLst>
                                        </p:cTn>
                                        <p:tgtEl>
                                          <p:spTgt spid="10"/>
                                        </p:tgtEl>
                                        <p:attrNameLst>
                                          <p:attrName>style.visibility</p:attrName>
                                        </p:attrNameLst>
                                      </p:cBhvr>
                                      <p:to>
                                        <p:strVal val="visible"/>
                                      </p:to>
                                    </p:set>
                                    <p:animScale>
                                      <p:cBhvr>
                                        <p:cTn id="37" dur="3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3000" decel="50000" fill="hold">
                                          <p:stCondLst>
                                            <p:cond delay="0"/>
                                          </p:stCondLst>
                                        </p:cTn>
                                        <p:tgtEl>
                                          <p:spTgt spid="10"/>
                                        </p:tgtEl>
                                        <p:attrNameLst>
                                          <p:attrName>ppt_x</p:attrName>
                                          <p:attrName>ppt_y</p:attrName>
                                        </p:attrNameLst>
                                      </p:cBhvr>
                                    </p:animMotion>
                                    <p:animEffect transition="in" filter="fade">
                                      <p:cBhvr>
                                        <p:cTn id="39" dur="3000"/>
                                        <p:tgtEl>
                                          <p:spTgt spid="10"/>
                                        </p:tgtEl>
                                      </p:cBhvr>
                                    </p:animEffect>
                                  </p:childTnLst>
                                </p:cTn>
                              </p:par>
                            </p:childTnLst>
                          </p:cTn>
                        </p:par>
                        <p:par>
                          <p:cTn id="40" fill="hold" nodeType="afterGroup">
                            <p:stCondLst>
                              <p:cond delay="272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5140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706c329b28a7ad873fd18e0fd15fea43.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9144000" cy="5140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642938" y="4071938"/>
            <a:ext cx="79295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la lejanía del oscuro siglo VIII, el historiador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Beda</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el Venerable ya predijo: «Mientras siga en pie el Coliseo, seguirá en pie Roma. Cuando caiga el Coliseo, caerá Roma. Cuando caiga Roma, caerá el mundo».</a:t>
            </a:r>
          </a:p>
        </p:txBody>
      </p:sp>
      <p:sp>
        <p:nvSpPr>
          <p:cNvPr id="5" name="4 CuadroTexto"/>
          <p:cNvSpPr txBox="1"/>
          <p:nvPr/>
        </p:nvSpPr>
        <p:spPr>
          <a:xfrm>
            <a:off x="500063" y="3786188"/>
            <a:ext cx="814387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Después de muchos años de estudios, a finales de año comenzarán a reconstruir el suelo de madera cubierto de arena que lució el Anfiteatro Flavio, que es el verdadero nombre del Coliseo de Roma. Ojalá entonces podamos ya empezar a plantearnos verlo de nuevo.</a:t>
            </a:r>
          </a:p>
        </p:txBody>
      </p:sp>
    </p:spTree>
  </p:cSld>
  <p:clrMapOvr>
    <a:masterClrMapping/>
  </p:clrMapOvr>
  <mc:AlternateContent xmlns:mc="http://schemas.openxmlformats.org/markup-compatibility/2006">
    <mc:Choice xmlns:p14="http://schemas.microsoft.com/office/powerpoint/2010/main" Requires="p14">
      <p:transition spd="slow" p14:dur="2250" advTm="52000">
        <p14:shred pattern="rectangle"/>
      </p:transition>
    </mc:Choice>
    <mc:Fallback>
      <p:transition spd="slow" advTm="5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3000" fill="hold"/>
                                        <p:tgtEl>
                                          <p:spTgt spid="10"/>
                                        </p:tgtEl>
                                        <p:attrNameLst>
                                          <p:attrName>ppt_w</p:attrName>
                                        </p:attrNameLst>
                                      </p:cBhvr>
                                      <p:tavLst>
                                        <p:tav tm="0">
                                          <p:val>
                                            <p:fltVal val="0"/>
                                          </p:val>
                                        </p:tav>
                                        <p:tav tm="100000">
                                          <p:val>
                                            <p:strVal val="#ppt_w"/>
                                          </p:val>
                                        </p:tav>
                                      </p:tavLst>
                                    </p:anim>
                                    <p:anim calcmode="lin" valueType="num">
                                      <p:cBhvr>
                                        <p:cTn id="8" dur="3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3"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3)">
                                      <p:cBhvr>
                                        <p:cTn id="11" dur="3000"/>
                                        <p:tgtEl>
                                          <p:spTgt spid="10"/>
                                        </p:tgtEl>
                                      </p:cBhvr>
                                    </p:animEffect>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213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3000"/>
                                        <p:tgtEl>
                                          <p:spTgt spid="10"/>
                                        </p:tgtEl>
                                      </p:cBhvr>
                                    </p:animEffect>
                                    <p:set>
                                      <p:cBhvr>
                                        <p:cTn id="24" dur="1" fill="hold">
                                          <p:stCondLst>
                                            <p:cond delay="2999"/>
                                          </p:stCondLst>
                                        </p:cTn>
                                        <p:tgtEl>
                                          <p:spTgt spid="10"/>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3000"/>
                                        <p:tgtEl>
                                          <p:spTgt spid="10"/>
                                        </p:tgtEl>
                                        <p:attrNameLst>
                                          <p:attrName>ppt_w</p:attrName>
                                        </p:attrNameLst>
                                      </p:cBhvr>
                                      <p:tavLst>
                                        <p:tav tm="0">
                                          <p:val>
                                            <p:strVal val="ppt_w"/>
                                          </p:val>
                                        </p:tav>
                                        <p:tav tm="100000">
                                          <p:val>
                                            <p:strVal val="4/3*ppt_w"/>
                                          </p:val>
                                        </p:tav>
                                      </p:tavLst>
                                    </p:anim>
                                    <p:anim calcmode="lin" valueType="num">
                                      <p:cBhvr>
                                        <p:cTn id="27" dur="3000"/>
                                        <p:tgtEl>
                                          <p:spTgt spid="10"/>
                                        </p:tgtEl>
                                        <p:attrNameLst>
                                          <p:attrName>ppt_h</p:attrName>
                                        </p:attrNameLst>
                                      </p:cBhvr>
                                      <p:tavLst>
                                        <p:tav tm="0">
                                          <p:val>
                                            <p:strVal val="ppt_h"/>
                                          </p:val>
                                        </p:tav>
                                        <p:tav tm="100000">
                                          <p:val>
                                            <p:strVal val="4/3*ppt_h"/>
                                          </p:val>
                                        </p:tav>
                                      </p:tavLst>
                                    </p:anim>
                                    <p:set>
                                      <p:cBhvr>
                                        <p:cTn id="28" dur="1" fill="hold">
                                          <p:stCondLst>
                                            <p:cond delay="2999"/>
                                          </p:stCondLst>
                                        </p:cTn>
                                        <p:tgtEl>
                                          <p:spTgt spid="10"/>
                                        </p:tgtEl>
                                        <p:attrNameLst>
                                          <p:attrName>style.visibility</p:attrName>
                                        </p:attrNameLst>
                                      </p:cBhvr>
                                      <p:to>
                                        <p:strVal val="hidden"/>
                                      </p:to>
                                    </p:set>
                                  </p:childTnLst>
                                </p:cTn>
                              </p:par>
                              <p:par>
                                <p:cTn id="29" presetID="42" presetClass="entr" presetSubtype="0" fill="hold" nodeType="withEffect">
                                  <p:stCondLst>
                                    <p:cond delay="20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3000"/>
                                        <p:tgtEl>
                                          <p:spTgt spid="8"/>
                                        </p:tgtEl>
                                      </p:cBhvr>
                                    </p:animEffect>
                                    <p:anim calcmode="lin" valueType="num">
                                      <p:cBhvr>
                                        <p:cTn id="32" dur="3000" fill="hold"/>
                                        <p:tgtEl>
                                          <p:spTgt spid="8"/>
                                        </p:tgtEl>
                                        <p:attrNameLst>
                                          <p:attrName>ppt_x</p:attrName>
                                        </p:attrNameLst>
                                      </p:cBhvr>
                                      <p:tavLst>
                                        <p:tav tm="0">
                                          <p:val>
                                            <p:strVal val="#ppt_x"/>
                                          </p:val>
                                        </p:tav>
                                        <p:tav tm="100000">
                                          <p:val>
                                            <p:strVal val="#ppt_x"/>
                                          </p:val>
                                        </p:tav>
                                      </p:tavLst>
                                    </p:anim>
                                    <p:anim calcmode="lin" valueType="num">
                                      <p:cBhvr>
                                        <p:cTn id="33" dur="3000" fill="hold"/>
                                        <p:tgtEl>
                                          <p:spTgt spid="8"/>
                                        </p:tgtEl>
                                        <p:attrNameLst>
                                          <p:attrName>ppt_y</p:attrName>
                                        </p:attrNameLst>
                                      </p:cBhvr>
                                      <p:tavLst>
                                        <p:tav tm="0">
                                          <p:val>
                                            <p:strVal val="#ppt_y+.1"/>
                                          </p:val>
                                        </p:tav>
                                        <p:tav tm="100000">
                                          <p:val>
                                            <p:strVal val="#ppt_y"/>
                                          </p:val>
                                        </p:tav>
                                      </p:tavLst>
                                    </p:anim>
                                  </p:childTnLst>
                                </p:cTn>
                              </p:par>
                              <p:par>
                                <p:cTn id="34" presetID="23" presetClass="entr" presetSubtype="288" fill="hold" nodeType="withEffect">
                                  <p:stCondLst>
                                    <p:cond delay="2000"/>
                                  </p:stCondLst>
                                  <p:childTnLst>
                                    <p:set>
                                      <p:cBhvr>
                                        <p:cTn id="35" dur="1" fill="hold">
                                          <p:stCondLst>
                                            <p:cond delay="0"/>
                                          </p:stCondLst>
                                        </p:cTn>
                                        <p:tgtEl>
                                          <p:spTgt spid="8"/>
                                        </p:tgtEl>
                                        <p:attrNameLst>
                                          <p:attrName>style.visibility</p:attrName>
                                        </p:attrNameLst>
                                      </p:cBhvr>
                                      <p:to>
                                        <p:strVal val="visible"/>
                                      </p:to>
                                    </p:set>
                                    <p:anim calcmode="lin" valueType="num">
                                      <p:cBhvr>
                                        <p:cTn id="36" dur="3000" fill="hold"/>
                                        <p:tgtEl>
                                          <p:spTgt spid="8"/>
                                        </p:tgtEl>
                                        <p:attrNameLst>
                                          <p:attrName>ppt_w</p:attrName>
                                        </p:attrNameLst>
                                      </p:cBhvr>
                                      <p:tavLst>
                                        <p:tav tm="0">
                                          <p:val>
                                            <p:strVal val="4/3*#ppt_w"/>
                                          </p:val>
                                        </p:tav>
                                        <p:tav tm="100000">
                                          <p:val>
                                            <p:strVal val="#ppt_w"/>
                                          </p:val>
                                        </p:tav>
                                      </p:tavLst>
                                    </p:anim>
                                    <p:anim calcmode="lin" valueType="num">
                                      <p:cBhvr>
                                        <p:cTn id="37" dur="3000" fill="hold"/>
                                        <p:tgtEl>
                                          <p:spTgt spid="8"/>
                                        </p:tgtEl>
                                        <p:attrNameLst>
                                          <p:attrName>ppt_h</p:attrName>
                                        </p:attrNameLst>
                                      </p:cBhvr>
                                      <p:tavLst>
                                        <p:tav tm="0">
                                          <p:val>
                                            <p:strVal val="4/3*#ppt_h"/>
                                          </p:val>
                                        </p:tav>
                                        <p:tav tm="100000">
                                          <p:val>
                                            <p:strVal val="#ppt_h"/>
                                          </p:val>
                                        </p:tav>
                                      </p:tavLst>
                                    </p:anim>
                                  </p:childTnLst>
                                </p:cTn>
                              </p:par>
                            </p:childTnLst>
                          </p:cTn>
                        </p:par>
                        <p:par>
                          <p:cTn id="38" fill="hold" nodeType="afterGroup">
                            <p:stCondLst>
                              <p:cond delay="263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140915_ptaki-maskonury-skala-kwiatki.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17 Imagen" descr="140915_ptaki-maskonury-skala-kwiatkbi.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285750" y="3786188"/>
            <a:ext cx="8501063"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la actualidad, el monumento de 2.000 años de antigüedad no tiene piso.</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Fue removido por arqueólogos en el siglo XIX, dejando al descubierto la red subterránea de túneles a donde se llevaban a los gladiadores y animales antes de que comenzaran los deportes de sangre romanos.</a:t>
            </a:r>
          </a:p>
        </p:txBody>
      </p:sp>
      <p:sp>
        <p:nvSpPr>
          <p:cNvPr id="5" name="4 CuadroTexto"/>
          <p:cNvSpPr txBox="1"/>
          <p:nvPr/>
        </p:nvSpPr>
        <p:spPr>
          <a:xfrm>
            <a:off x="428625" y="4071938"/>
            <a:ext cx="821531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Coliseo fue el anfiteatro más grande del Imperio Romano. Las luchas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de gladiadores y otros espectáculos públicos se llevaron a cabo frente a multitudes de al menos 50.000 personas.</a:t>
            </a:r>
          </a:p>
        </p:txBody>
      </p:sp>
    </p:spTree>
  </p:cSld>
  <p:clrMapOvr>
    <a:masterClrMapping/>
  </p:clrMapOvr>
  <mc:AlternateContent xmlns:mc="http://schemas.openxmlformats.org/markup-compatibility/2006">
    <mc:Choice xmlns:p14="http://schemas.microsoft.com/office/powerpoint/2010/main" Requires="p14">
      <p:transition spd="slow" p14:dur="2500" advTm="52000">
        <p14:vortex/>
      </p:transition>
    </mc:Choice>
    <mc:Fallback>
      <p:transition spd="slow" advTm="5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3000" fill="hold"/>
                                        <p:tgtEl>
                                          <p:spTgt spid="18"/>
                                        </p:tgtEl>
                                        <p:attrNameLst>
                                          <p:attrName>ppt_w</p:attrName>
                                        </p:attrNameLst>
                                      </p:cBhvr>
                                      <p:tavLst>
                                        <p:tav tm="0">
                                          <p:val>
                                            <p:fltVal val="0"/>
                                          </p:val>
                                        </p:tav>
                                        <p:tav tm="100000">
                                          <p:val>
                                            <p:strVal val="#ppt_w"/>
                                          </p:val>
                                        </p:tav>
                                      </p:tavLst>
                                    </p:anim>
                                    <p:anim calcmode="lin" valueType="num">
                                      <p:cBhvr>
                                        <p:cTn id="8" dur="3000" fill="hold"/>
                                        <p:tgtEl>
                                          <p:spTgt spid="18"/>
                                        </p:tgtEl>
                                        <p:attrNameLst>
                                          <p:attrName>ppt_h</p:attrName>
                                        </p:attrNameLst>
                                      </p:cBhvr>
                                      <p:tavLst>
                                        <p:tav tm="0">
                                          <p:val>
                                            <p:fltVal val="0"/>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box(out)">
                                      <p:cBhvr>
                                        <p:cTn id="11" dur="3000"/>
                                        <p:tgtEl>
                                          <p:spTgt spid="18"/>
                                        </p:tgtEl>
                                      </p:cBhvr>
                                    </p:animEffect>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270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3000"/>
                                        <p:tgtEl>
                                          <p:spTgt spid="18"/>
                                        </p:tgtEl>
                                        <p:attrNameLst>
                                          <p:attrName>ppt_w</p:attrName>
                                        </p:attrNameLst>
                                      </p:cBhvr>
                                      <p:tavLst>
                                        <p:tav tm="0">
                                          <p:val>
                                            <p:strVal val="ppt_w"/>
                                          </p:val>
                                        </p:tav>
                                        <p:tav tm="100000">
                                          <p:val>
                                            <p:strVal val="4/3*ppt_w"/>
                                          </p:val>
                                        </p:tav>
                                      </p:tavLst>
                                    </p:anim>
                                    <p:anim calcmode="lin" valueType="num">
                                      <p:cBhvr>
                                        <p:cTn id="24" dur="3000"/>
                                        <p:tgtEl>
                                          <p:spTgt spid="18"/>
                                        </p:tgtEl>
                                        <p:attrNameLst>
                                          <p:attrName>ppt_h</p:attrName>
                                        </p:attrNameLst>
                                      </p:cBhvr>
                                      <p:tavLst>
                                        <p:tav tm="0">
                                          <p:val>
                                            <p:strVal val="ppt_h"/>
                                          </p:val>
                                        </p:tav>
                                        <p:tav tm="100000">
                                          <p:val>
                                            <p:strVal val="4/3*ppt_h"/>
                                          </p:val>
                                        </p:tav>
                                      </p:tavLst>
                                    </p:anim>
                                    <p:set>
                                      <p:cBhvr>
                                        <p:cTn id="25" dur="1" fill="hold">
                                          <p:stCondLst>
                                            <p:cond delay="2999"/>
                                          </p:stCondLst>
                                        </p:cTn>
                                        <p:tgtEl>
                                          <p:spTgt spid="18"/>
                                        </p:tgtEl>
                                        <p:attrNameLst>
                                          <p:attrName>style.visibility</p:attrName>
                                        </p:attrNameLst>
                                      </p:cBhvr>
                                      <p:to>
                                        <p:strVal val="hidden"/>
                                      </p:to>
                                    </p:set>
                                  </p:childTnLst>
                                </p:cTn>
                              </p:par>
                              <p:par>
                                <p:cTn id="26" presetID="29" presetClass="exit" presetSubtype="0" fill="hold" nodeType="withEffect">
                                  <p:stCondLst>
                                    <p:cond delay="2000"/>
                                  </p:stCondLst>
                                  <p:childTnLst>
                                    <p:anim calcmode="lin" valueType="num">
                                      <p:cBhvr>
                                        <p:cTn id="27" dur="3000"/>
                                        <p:tgtEl>
                                          <p:spTgt spid="18"/>
                                        </p:tgtEl>
                                        <p:attrNameLst>
                                          <p:attrName>ppt_x</p:attrName>
                                        </p:attrNameLst>
                                      </p:cBhvr>
                                      <p:tavLst>
                                        <p:tav tm="0">
                                          <p:val>
                                            <p:strVal val="ppt_x"/>
                                          </p:val>
                                        </p:tav>
                                        <p:tav tm="100000">
                                          <p:val>
                                            <p:strVal val="ppt_x-.2"/>
                                          </p:val>
                                        </p:tav>
                                      </p:tavLst>
                                    </p:anim>
                                    <p:anim calcmode="lin" valueType="num">
                                      <p:cBhvr>
                                        <p:cTn id="28" dur="3000"/>
                                        <p:tgtEl>
                                          <p:spTgt spid="18"/>
                                        </p:tgtEl>
                                        <p:attrNameLst>
                                          <p:attrName>ppt_y</p:attrName>
                                        </p:attrNameLst>
                                      </p:cBhvr>
                                      <p:tavLst>
                                        <p:tav tm="0">
                                          <p:val>
                                            <p:strVal val="ppt_y"/>
                                          </p:val>
                                        </p:tav>
                                        <p:tav tm="100000">
                                          <p:val>
                                            <p:strVal val="ppt_y"/>
                                          </p:val>
                                        </p:tav>
                                      </p:tavLst>
                                    </p:anim>
                                    <p:animEffect transition="out" filter="fade">
                                      <p:cBhvr>
                                        <p:cTn id="29" dur="3000"/>
                                        <p:tgtEl>
                                          <p:spTgt spid="18"/>
                                        </p:tgtEl>
                                      </p:cBhvr>
                                    </p:animEffect>
                                    <p:set>
                                      <p:cBhvr>
                                        <p:cTn id="30" dur="1" fill="hold">
                                          <p:stCondLst>
                                            <p:cond delay="2999"/>
                                          </p:stCondLst>
                                        </p:cTn>
                                        <p:tgtEl>
                                          <p:spTgt spid="18"/>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7"/>
                                        </p:tgtEl>
                                        <p:attrNameLst>
                                          <p:attrName>style.visibility</p:attrName>
                                        </p:attrNameLst>
                                      </p:cBhvr>
                                      <p:to>
                                        <p:strVal val="visible"/>
                                      </p:to>
                                    </p:set>
                                    <p:anim calcmode="lin" valueType="num">
                                      <p:cBhvr>
                                        <p:cTn id="33" dur="3000" fill="hold"/>
                                        <p:tgtEl>
                                          <p:spTgt spid="17"/>
                                        </p:tgtEl>
                                        <p:attrNameLst>
                                          <p:attrName>ppt_w</p:attrName>
                                        </p:attrNameLst>
                                      </p:cBhvr>
                                      <p:tavLst>
                                        <p:tav tm="0">
                                          <p:val>
                                            <p:strVal val="4/3*#ppt_w"/>
                                          </p:val>
                                        </p:tav>
                                        <p:tav tm="100000">
                                          <p:val>
                                            <p:strVal val="#ppt_w"/>
                                          </p:val>
                                        </p:tav>
                                      </p:tavLst>
                                    </p:anim>
                                    <p:anim calcmode="lin" valueType="num">
                                      <p:cBhvr>
                                        <p:cTn id="34" dur="3000" fill="hold"/>
                                        <p:tgtEl>
                                          <p:spTgt spid="17"/>
                                        </p:tgtEl>
                                        <p:attrNameLst>
                                          <p:attrName>ppt_h</p:attrName>
                                        </p:attrNameLst>
                                      </p:cBhvr>
                                      <p:tavLst>
                                        <p:tav tm="0">
                                          <p:val>
                                            <p:strVal val="4/3*#ppt_h"/>
                                          </p:val>
                                        </p:tav>
                                        <p:tav tm="100000">
                                          <p:val>
                                            <p:strVal val="#ppt_h"/>
                                          </p:val>
                                        </p:tav>
                                      </p:tavLst>
                                    </p:anim>
                                  </p:childTnLst>
                                </p:cTn>
                              </p:par>
                              <p:par>
                                <p:cTn id="35" presetID="42" presetClass="entr" presetSubtype="0" fill="hold" nodeType="withEffect">
                                  <p:stCondLst>
                                    <p:cond delay="200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3000"/>
                                        <p:tgtEl>
                                          <p:spTgt spid="17"/>
                                        </p:tgtEl>
                                      </p:cBhvr>
                                    </p:animEffect>
                                    <p:anim calcmode="lin" valueType="num">
                                      <p:cBhvr>
                                        <p:cTn id="38" dur="3000" fill="hold"/>
                                        <p:tgtEl>
                                          <p:spTgt spid="17"/>
                                        </p:tgtEl>
                                        <p:attrNameLst>
                                          <p:attrName>ppt_x</p:attrName>
                                        </p:attrNameLst>
                                      </p:cBhvr>
                                      <p:tavLst>
                                        <p:tav tm="0">
                                          <p:val>
                                            <p:strVal val="#ppt_x"/>
                                          </p:val>
                                        </p:tav>
                                        <p:tav tm="100000">
                                          <p:val>
                                            <p:strVal val="#ppt_x"/>
                                          </p:val>
                                        </p:tav>
                                      </p:tavLst>
                                    </p:anim>
                                    <p:anim calcmode="lin" valueType="num">
                                      <p:cBhvr>
                                        <p:cTn id="39" dur="3000" fill="hold"/>
                                        <p:tgtEl>
                                          <p:spTgt spid="17"/>
                                        </p:tgtEl>
                                        <p:attrNameLst>
                                          <p:attrName>ppt_y</p:attrName>
                                        </p:attrNameLst>
                                      </p:cBhvr>
                                      <p:tavLst>
                                        <p:tav tm="0">
                                          <p:val>
                                            <p:strVal val="#ppt_y+.1"/>
                                          </p:val>
                                        </p:tav>
                                        <p:tav tm="100000">
                                          <p:val>
                                            <p:strVal val="#ppt_y"/>
                                          </p:val>
                                        </p:tav>
                                      </p:tavLst>
                                    </p:anim>
                                  </p:childTnLst>
                                </p:cTn>
                              </p:par>
                            </p:childTnLst>
                          </p:cTn>
                        </p:par>
                        <p:par>
                          <p:cTn id="40" fill="hold" nodeType="afterGroup">
                            <p:stCondLst>
                              <p:cond delay="32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116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14313"/>
            <a:ext cx="9144000" cy="564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10 Imagen" descr="161056_piekny-ptak-maskonur.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214313"/>
            <a:ext cx="9144000" cy="564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785813" y="3786188"/>
            <a:ext cx="807243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julio del año 64 se produjo un gran incendio en Roma que durante 6 días y 7 noches destruyó gran parte del centro de la ciudad, cosa que Nerón aprovechó, para apropiarse de ese terreno y construirse el mayor palacio que había existido hasta la época: la famosa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Domus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Áurea. </a:t>
            </a:r>
          </a:p>
        </p:txBody>
      </p:sp>
      <p:sp>
        <p:nvSpPr>
          <p:cNvPr id="6" name="5 CuadroTexto"/>
          <p:cNvSpPr txBox="1"/>
          <p:nvPr/>
        </p:nvSpPr>
        <p:spPr>
          <a:xfrm>
            <a:off x="642938" y="4071938"/>
            <a:ext cx="80010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Nerón muere (más bien se suicida) y tras una guerra civil es declarado como emperador Vespasiano y así da el comienzo de la dinastía de los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Flavios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como emperadores. </a:t>
            </a:r>
          </a:p>
        </p:txBody>
      </p:sp>
    </p:spTree>
  </p:cSld>
  <p:clrMapOvr>
    <a:masterClrMapping/>
  </p:clrMapOvr>
  <mc:AlternateContent xmlns:mc="http://schemas.openxmlformats.org/markup-compatibility/2006">
    <mc:Choice xmlns:p14="http://schemas.microsoft.com/office/powerpoint/2010/main" Requires="p14">
      <p:transition spd="slow" p14:dur="2500" advTm="50000">
        <p14:glitter pattern="hexagon"/>
      </p:transition>
    </mc:Choice>
    <mc:Fallback>
      <p:transition spd="slow" advTm="5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26500"/>
                            </p:stCondLst>
                            <p:childTnLst>
                              <p:par>
                                <p:cTn id="19" presetID="10" presetClass="exit" presetSubtype="0" fill="hold" grpId="1" nodeType="afterEffect">
                                  <p:stCondLst>
                                    <p:cond delay="25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23" presetClass="exit" presetSubtype="272" fill="hold" nodeType="withEffect">
                                  <p:stCondLst>
                                    <p:cond delay="2500"/>
                                  </p:stCondLst>
                                  <p:childTnLst>
                                    <p:anim calcmode="lin" valueType="num">
                                      <p:cBhvr>
                                        <p:cTn id="23" dur="3000"/>
                                        <p:tgtEl>
                                          <p:spTgt spid="4"/>
                                        </p:tgtEl>
                                        <p:attrNameLst>
                                          <p:attrName>ppt_w</p:attrName>
                                        </p:attrNameLst>
                                      </p:cBhvr>
                                      <p:tavLst>
                                        <p:tav tm="0">
                                          <p:val>
                                            <p:strVal val="ppt_w"/>
                                          </p:val>
                                        </p:tav>
                                        <p:tav tm="100000">
                                          <p:val>
                                            <p:strVal val="4/3*ppt_w"/>
                                          </p:val>
                                        </p:tav>
                                      </p:tavLst>
                                    </p:anim>
                                    <p:anim calcmode="lin" valueType="num">
                                      <p:cBhvr>
                                        <p:cTn id="24" dur="3000"/>
                                        <p:tgtEl>
                                          <p:spTgt spid="4"/>
                                        </p:tgtEl>
                                        <p:attrNameLst>
                                          <p:attrName>ppt_h</p:attrName>
                                        </p:attrNameLst>
                                      </p:cBhvr>
                                      <p:tavLst>
                                        <p:tav tm="0">
                                          <p:val>
                                            <p:strVal val="ppt_h"/>
                                          </p:val>
                                        </p:tav>
                                        <p:tav tm="100000">
                                          <p:val>
                                            <p:strVal val="4/3*ppt_h"/>
                                          </p:val>
                                        </p:tav>
                                      </p:tavLst>
                                    </p:anim>
                                    <p:set>
                                      <p:cBhvr>
                                        <p:cTn id="25" dur="1" fill="hold">
                                          <p:stCondLst>
                                            <p:cond delay="2999"/>
                                          </p:stCondLst>
                                        </p:cTn>
                                        <p:tgtEl>
                                          <p:spTgt spid="4"/>
                                        </p:tgtEl>
                                        <p:attrNameLst>
                                          <p:attrName>style.visibility</p:attrName>
                                        </p:attrNameLst>
                                      </p:cBhvr>
                                      <p:to>
                                        <p:strVal val="hidden"/>
                                      </p:to>
                                    </p:set>
                                  </p:childTnLst>
                                </p:cTn>
                              </p:par>
                              <p:par>
                                <p:cTn id="26" presetID="52" presetClass="exit" presetSubtype="0" fill="hold" nodeType="withEffect">
                                  <p:stCondLst>
                                    <p:cond delay="2500"/>
                                  </p:stCondLst>
                                  <p:childTnLst>
                                    <p:animScale>
                                      <p:cBhvr>
                                        <p:cTn id="27" dur="3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3000" accel="50000">
                                          <p:stCondLst>
                                            <p:cond delay="0"/>
                                          </p:stCondLst>
                                        </p:cTn>
                                        <p:tgtEl>
                                          <p:spTgt spid="4"/>
                                        </p:tgtEl>
                                        <p:attrNameLst>
                                          <p:attrName>ppt_x</p:attrName>
                                          <p:attrName>ppt_y</p:attrName>
                                        </p:attrNameLst>
                                      </p:cBhvr>
                                    </p:animMotion>
                                    <p:animEffect transition="out" filter="fade">
                                      <p:cBhvr>
                                        <p:cTn id="29" dur="3000"/>
                                        <p:tgtEl>
                                          <p:spTgt spid="4"/>
                                        </p:tgtEl>
                                      </p:cBhvr>
                                    </p:animEffect>
                                    <p:set>
                                      <p:cBhvr>
                                        <p:cTn id="30" dur="1" fill="hold">
                                          <p:stCondLst>
                                            <p:cond delay="2999"/>
                                          </p:stCondLst>
                                        </p:cTn>
                                        <p:tgtEl>
                                          <p:spTgt spid="4"/>
                                        </p:tgtEl>
                                        <p:attrNameLst>
                                          <p:attrName>style.visibility</p:attrName>
                                        </p:attrNameLst>
                                      </p:cBhvr>
                                      <p:to>
                                        <p:strVal val="hidden"/>
                                      </p:to>
                                    </p:set>
                                  </p:childTnLst>
                                </p:cTn>
                              </p:par>
                              <p:par>
                                <p:cTn id="31" presetID="23" presetClass="entr" presetSubtype="288" fill="hold" nodeType="withEffect">
                                  <p:stCondLst>
                                    <p:cond delay="25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3000" fill="hold"/>
                                        <p:tgtEl>
                                          <p:spTgt spid="11"/>
                                        </p:tgtEl>
                                        <p:attrNameLst>
                                          <p:attrName>ppt_w</p:attrName>
                                        </p:attrNameLst>
                                      </p:cBhvr>
                                      <p:tavLst>
                                        <p:tav tm="0">
                                          <p:val>
                                            <p:strVal val="4/3*#ppt_w"/>
                                          </p:val>
                                        </p:tav>
                                        <p:tav tm="100000">
                                          <p:val>
                                            <p:strVal val="#ppt_w"/>
                                          </p:val>
                                        </p:tav>
                                      </p:tavLst>
                                    </p:anim>
                                    <p:anim calcmode="lin" valueType="num">
                                      <p:cBhvr>
                                        <p:cTn id="34" dur="3000" fill="hold"/>
                                        <p:tgtEl>
                                          <p:spTgt spid="11"/>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25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3000"/>
                                        <p:tgtEl>
                                          <p:spTgt spid="11"/>
                                        </p:tgtEl>
                                      </p:cBhvr>
                                    </p:animEffect>
                                    <p:anim calcmode="lin" valueType="num">
                                      <p:cBhvr>
                                        <p:cTn id="38" dur="3000" fill="hold"/>
                                        <p:tgtEl>
                                          <p:spTgt spid="11"/>
                                        </p:tgtEl>
                                        <p:attrNameLst>
                                          <p:attrName>ppt_x</p:attrName>
                                        </p:attrNameLst>
                                      </p:cBhvr>
                                      <p:tavLst>
                                        <p:tav tm="0">
                                          <p:val>
                                            <p:strVal val="#ppt_x"/>
                                          </p:val>
                                        </p:tav>
                                        <p:tav tm="100000">
                                          <p:val>
                                            <p:strVal val="#ppt_x"/>
                                          </p:val>
                                        </p:tav>
                                      </p:tavLst>
                                    </p:anim>
                                    <p:anim calcmode="lin" valueType="num">
                                      <p:cBhvr>
                                        <p:cTn id="39" dur="3000" fill="hold"/>
                                        <p:tgtEl>
                                          <p:spTgt spid="11"/>
                                        </p:tgtEl>
                                        <p:attrNameLst>
                                          <p:attrName>ppt_y</p:attrName>
                                        </p:attrNameLst>
                                      </p:cBhvr>
                                      <p:tavLst>
                                        <p:tav tm="0">
                                          <p:val>
                                            <p:strVal val="#ppt_y-.1"/>
                                          </p:val>
                                        </p:tav>
                                        <p:tav tm="100000">
                                          <p:val>
                                            <p:strVal val="#ppt_y"/>
                                          </p:val>
                                        </p:tav>
                                      </p:tavLst>
                                    </p:anim>
                                  </p:childTnLst>
                                </p:cTn>
                              </p:par>
                            </p:childTnLst>
                          </p:cTn>
                        </p:par>
                        <p:par>
                          <p:cTn id="40" fill="hold" nodeType="afterGroup">
                            <p:stCondLst>
                              <p:cond delay="32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42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34 Imagen" descr="146123_maskonur-czerwony-dziob-roslinka.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9144000" cy="5429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642938" y="4071938"/>
            <a:ext cx="81438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Vespasiano decide devolver al pueblo los terrenos que Nerón les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habia</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arrebatado y además en el lugar donde estaba el lago de la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Domus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Áurea decide construirles un anfiteatro para su uso y disfrute.</a:t>
            </a:r>
          </a:p>
        </p:txBody>
      </p:sp>
      <p:sp>
        <p:nvSpPr>
          <p:cNvPr id="6" name="5 CuadroTexto"/>
          <p:cNvSpPr txBox="1"/>
          <p:nvPr/>
        </p:nvSpPr>
        <p:spPr>
          <a:xfrm>
            <a:off x="571500" y="3786188"/>
            <a:ext cx="8072438"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Era el más majestuoso que haya existido en el imperio y el mayor que el mundo haya conocido hasta el día de hoy. Su entrada era gratuita y al igual que hoy se formaban enormes filas para recoger las entradas para visitar el Coliseo.</a:t>
            </a:r>
          </a:p>
        </p:txBody>
      </p:sp>
    </p:spTree>
  </p:cSld>
  <p:clrMapOvr>
    <a:masterClrMapping/>
  </p:clrMapOvr>
  <mc:AlternateContent xmlns:mc="http://schemas.openxmlformats.org/markup-compatibility/2006">
    <mc:Choice xmlns:p14="http://schemas.microsoft.com/office/powerpoint/2010/main" Requires="p14">
      <p:transition spd="slow" p14:dur="2000" advTm="49000">
        <p:split orient="vert"/>
      </p:transition>
    </mc:Choice>
    <mc:Fallback>
      <p:transition spd="slow" advTm="49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3000" fill="hold"/>
                                        <p:tgtEl>
                                          <p:spTgt spid="4"/>
                                        </p:tgtEl>
                                        <p:attrNameLst>
                                          <p:attrName>ppt_x</p:attrName>
                                        </p:attrNameLst>
                                      </p:cBhvr>
                                      <p:tavLst>
                                        <p:tav tm="0">
                                          <p:val>
                                            <p:strVal val="1+#ppt_w/2"/>
                                          </p:val>
                                        </p:tav>
                                        <p:tav tm="100000">
                                          <p:val>
                                            <p:strVal val="#ppt_x"/>
                                          </p:val>
                                        </p:tav>
                                      </p:tavLst>
                                    </p:anim>
                                    <p:anim calcmode="lin" valueType="num">
                                      <p:cBhvr additive="base">
                                        <p:cTn id="8" dur="3000" fill="hold"/>
                                        <p:tgtEl>
                                          <p:spTgt spid="4"/>
                                        </p:tgtEl>
                                        <p:attrNameLst>
                                          <p:attrName>ppt_y</p:attrName>
                                        </p:attrNameLst>
                                      </p:cBhvr>
                                      <p:tavLst>
                                        <p:tav tm="0">
                                          <p:val>
                                            <p:strVal val="#ppt_y"/>
                                          </p:val>
                                        </p:tav>
                                        <p:tav tm="100000">
                                          <p:val>
                                            <p:strVal val="#ppt_y"/>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20400"/>
                            </p:stCondLst>
                            <p:childTnLst>
                              <p:par>
                                <p:cTn id="19" presetID="10" presetClass="exit" presetSubtype="0" fill="hold" grpId="1" nodeType="afterEffect">
                                  <p:stCondLst>
                                    <p:cond delay="25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272" fill="hold" nodeType="withEffect">
                                  <p:stCondLst>
                                    <p:cond delay="2500"/>
                                  </p:stCondLst>
                                  <p:childTnLst>
                                    <p:anim calcmode="lin" valueType="num">
                                      <p:cBhvr>
                                        <p:cTn id="23" dur="3000"/>
                                        <p:tgtEl>
                                          <p:spTgt spid="4"/>
                                        </p:tgtEl>
                                        <p:attrNameLst>
                                          <p:attrName>ppt_w</p:attrName>
                                        </p:attrNameLst>
                                      </p:cBhvr>
                                      <p:tavLst>
                                        <p:tav tm="0">
                                          <p:val>
                                            <p:strVal val="ppt_w"/>
                                          </p:val>
                                        </p:tav>
                                        <p:tav tm="100000">
                                          <p:val>
                                            <p:strVal val="4/3*ppt_w"/>
                                          </p:val>
                                        </p:tav>
                                      </p:tavLst>
                                    </p:anim>
                                    <p:anim calcmode="lin" valueType="num">
                                      <p:cBhvr>
                                        <p:cTn id="24" dur="3000"/>
                                        <p:tgtEl>
                                          <p:spTgt spid="4"/>
                                        </p:tgtEl>
                                        <p:attrNameLst>
                                          <p:attrName>ppt_h</p:attrName>
                                        </p:attrNameLst>
                                      </p:cBhvr>
                                      <p:tavLst>
                                        <p:tav tm="0">
                                          <p:val>
                                            <p:strVal val="ppt_h"/>
                                          </p:val>
                                        </p:tav>
                                        <p:tav tm="100000">
                                          <p:val>
                                            <p:strVal val="4/3*ppt_h"/>
                                          </p:val>
                                        </p:tav>
                                      </p:tavLst>
                                    </p:anim>
                                    <p:set>
                                      <p:cBhvr>
                                        <p:cTn id="25" dur="1" fill="hold">
                                          <p:stCondLst>
                                            <p:cond delay="2999"/>
                                          </p:stCondLst>
                                        </p:cTn>
                                        <p:tgtEl>
                                          <p:spTgt spid="4"/>
                                        </p:tgtEl>
                                        <p:attrNameLst>
                                          <p:attrName>style.visibility</p:attrName>
                                        </p:attrNameLst>
                                      </p:cBhvr>
                                      <p:to>
                                        <p:strVal val="hidden"/>
                                      </p:to>
                                    </p:set>
                                  </p:childTnLst>
                                </p:cTn>
                              </p:par>
                              <p:par>
                                <p:cTn id="26" presetID="50" presetClass="exit" presetSubtype="0" accel="100000" fill="hold" nodeType="withEffect">
                                  <p:stCondLst>
                                    <p:cond delay="2500"/>
                                  </p:stCondLst>
                                  <p:childTnLst>
                                    <p:anim calcmode="lin" valueType="num">
                                      <p:cBhvr>
                                        <p:cTn id="27" dur="3000"/>
                                        <p:tgtEl>
                                          <p:spTgt spid="4"/>
                                        </p:tgtEl>
                                        <p:attrNameLst>
                                          <p:attrName>ppt_w</p:attrName>
                                        </p:attrNameLst>
                                      </p:cBhvr>
                                      <p:tavLst>
                                        <p:tav tm="0">
                                          <p:val>
                                            <p:strVal val="ppt_w"/>
                                          </p:val>
                                        </p:tav>
                                        <p:tav tm="100000">
                                          <p:val>
                                            <p:strVal val="ppt_w+.3"/>
                                          </p:val>
                                        </p:tav>
                                      </p:tavLst>
                                    </p:anim>
                                    <p:anim calcmode="lin" valueType="num">
                                      <p:cBhvr>
                                        <p:cTn id="28" dur="3000"/>
                                        <p:tgtEl>
                                          <p:spTgt spid="4"/>
                                        </p:tgtEl>
                                        <p:attrNameLst>
                                          <p:attrName>ppt_h</p:attrName>
                                        </p:attrNameLst>
                                      </p:cBhvr>
                                      <p:tavLst>
                                        <p:tav tm="0">
                                          <p:val>
                                            <p:strVal val="ppt_h"/>
                                          </p:val>
                                        </p:tav>
                                        <p:tav tm="100000">
                                          <p:val>
                                            <p:strVal val="ppt_h"/>
                                          </p:val>
                                        </p:tav>
                                      </p:tavLst>
                                    </p:anim>
                                    <p:animEffect transition="out" filter="fade">
                                      <p:cBhvr>
                                        <p:cTn id="29" dur="3000"/>
                                        <p:tgtEl>
                                          <p:spTgt spid="4"/>
                                        </p:tgtEl>
                                      </p:cBhvr>
                                    </p:animEffect>
                                    <p:set>
                                      <p:cBhvr>
                                        <p:cTn id="30" dur="1" fill="hold">
                                          <p:stCondLst>
                                            <p:cond delay="2999"/>
                                          </p:stCondLst>
                                        </p:cTn>
                                        <p:tgtEl>
                                          <p:spTgt spid="4"/>
                                        </p:tgtEl>
                                        <p:attrNameLst>
                                          <p:attrName>style.visibility</p:attrName>
                                        </p:attrNameLst>
                                      </p:cBhvr>
                                      <p:to>
                                        <p:strVal val="hidden"/>
                                      </p:to>
                                    </p:set>
                                  </p:childTnLst>
                                </p:cTn>
                              </p:par>
                              <p:par>
                                <p:cTn id="31" presetID="23" presetClass="entr" presetSubtype="288" fill="hold" nodeType="withEffect">
                                  <p:stCondLst>
                                    <p:cond delay="2500"/>
                                  </p:stCondLst>
                                  <p:childTnLst>
                                    <p:set>
                                      <p:cBhvr>
                                        <p:cTn id="32" dur="1" fill="hold">
                                          <p:stCondLst>
                                            <p:cond delay="0"/>
                                          </p:stCondLst>
                                        </p:cTn>
                                        <p:tgtEl>
                                          <p:spTgt spid="35"/>
                                        </p:tgtEl>
                                        <p:attrNameLst>
                                          <p:attrName>style.visibility</p:attrName>
                                        </p:attrNameLst>
                                      </p:cBhvr>
                                      <p:to>
                                        <p:strVal val="visible"/>
                                      </p:to>
                                    </p:set>
                                    <p:anim calcmode="lin" valueType="num">
                                      <p:cBhvr>
                                        <p:cTn id="33" dur="3000" fill="hold"/>
                                        <p:tgtEl>
                                          <p:spTgt spid="35"/>
                                        </p:tgtEl>
                                        <p:attrNameLst>
                                          <p:attrName>ppt_w</p:attrName>
                                        </p:attrNameLst>
                                      </p:cBhvr>
                                      <p:tavLst>
                                        <p:tav tm="0">
                                          <p:val>
                                            <p:strVal val="4/3*#ppt_w"/>
                                          </p:val>
                                        </p:tav>
                                        <p:tav tm="100000">
                                          <p:val>
                                            <p:strVal val="#ppt_w"/>
                                          </p:val>
                                        </p:tav>
                                      </p:tavLst>
                                    </p:anim>
                                    <p:anim calcmode="lin" valueType="num">
                                      <p:cBhvr>
                                        <p:cTn id="34" dur="3000" fill="hold"/>
                                        <p:tgtEl>
                                          <p:spTgt spid="35"/>
                                        </p:tgtEl>
                                        <p:attrNameLst>
                                          <p:attrName>ppt_h</p:attrName>
                                        </p:attrNameLst>
                                      </p:cBhvr>
                                      <p:tavLst>
                                        <p:tav tm="0">
                                          <p:val>
                                            <p:strVal val="4/3*#ppt_h"/>
                                          </p:val>
                                        </p:tav>
                                        <p:tav tm="100000">
                                          <p:val>
                                            <p:strVal val="#ppt_h"/>
                                          </p:val>
                                        </p:tav>
                                      </p:tavLst>
                                    </p:anim>
                                  </p:childTnLst>
                                </p:cTn>
                              </p:par>
                              <p:par>
                                <p:cTn id="35" presetID="47" presetClass="entr" presetSubtype="0" fill="hold" nodeType="withEffect">
                                  <p:stCondLst>
                                    <p:cond delay="250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3000"/>
                                        <p:tgtEl>
                                          <p:spTgt spid="35"/>
                                        </p:tgtEl>
                                      </p:cBhvr>
                                    </p:animEffect>
                                    <p:anim calcmode="lin" valueType="num">
                                      <p:cBhvr>
                                        <p:cTn id="38" dur="3000" fill="hold"/>
                                        <p:tgtEl>
                                          <p:spTgt spid="35"/>
                                        </p:tgtEl>
                                        <p:attrNameLst>
                                          <p:attrName>ppt_x</p:attrName>
                                        </p:attrNameLst>
                                      </p:cBhvr>
                                      <p:tavLst>
                                        <p:tav tm="0">
                                          <p:val>
                                            <p:strVal val="#ppt_x"/>
                                          </p:val>
                                        </p:tav>
                                        <p:tav tm="100000">
                                          <p:val>
                                            <p:strVal val="#ppt_x"/>
                                          </p:val>
                                        </p:tav>
                                      </p:tavLst>
                                    </p:anim>
                                    <p:anim calcmode="lin" valueType="num">
                                      <p:cBhvr>
                                        <p:cTn id="39" dur="3000" fill="hold"/>
                                        <p:tgtEl>
                                          <p:spTgt spid="35"/>
                                        </p:tgtEl>
                                        <p:attrNameLst>
                                          <p:attrName>ppt_y</p:attrName>
                                        </p:attrNameLst>
                                      </p:cBhvr>
                                      <p:tavLst>
                                        <p:tav tm="0">
                                          <p:val>
                                            <p:strVal val="#ppt_y-.1"/>
                                          </p:val>
                                        </p:tav>
                                        <p:tav tm="100000">
                                          <p:val>
                                            <p:strVal val="#ppt_y"/>
                                          </p:val>
                                        </p:tav>
                                      </p:tavLst>
                                    </p:anim>
                                  </p:childTnLst>
                                </p:cTn>
                              </p:par>
                            </p:childTnLst>
                          </p:cTn>
                        </p:par>
                        <p:par>
                          <p:cTn id="40" fill="hold" nodeType="afterGroup">
                            <p:stCondLst>
                              <p:cond delay="259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9525"/>
            <a:ext cx="9144000" cy="512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12 Imagen" descr="1280px-Jardin_Majorelle_25.03.2011_18-30-2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500063" y="4000500"/>
            <a:ext cx="80010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Y es que por mucho que lo conozcamos como el Coliseo su verdadero nombre fue Anfiteatro Flavio, ya que como hemos dicho antes fue bajo el mandato de esta dinastía cuando se mandó construir.</a:t>
            </a:r>
          </a:p>
        </p:txBody>
      </p:sp>
    </p:spTree>
  </p:cSld>
  <p:clrMapOvr>
    <a:masterClrMapping/>
  </p:clrMapOvr>
  <mc:AlternateContent xmlns:mc="http://schemas.openxmlformats.org/markup-compatibility/2006">
    <mc:Choice xmlns:p14="http://schemas.microsoft.com/office/powerpoint/2010/main" Requires="p14">
      <p:transition spd="slow" p14:dur="2000" advTm="26000">
        <p:split orient="vert"/>
      </p:transition>
    </mc:Choice>
    <mc:Fallback>
      <p:transition spd="slow" advTm="26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childTnLst>
                          </p:cTn>
                        </p:par>
                        <p:par>
                          <p:cTn id="12" fill="hold" nodeType="afterGroup">
                            <p:stCondLst>
                              <p:cond delay="3000"/>
                            </p:stCondLst>
                            <p:childTnLst>
                              <p:par>
                                <p:cTn id="13" presetID="10" presetClass="exit" presetSubtype="0" fill="hold" nodeType="afterEffect">
                                  <p:stCondLst>
                                    <p:cond delay="0"/>
                                  </p:stCondLst>
                                  <p:childTnLst>
                                    <p:animEffect transition="out" filter="fade">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10" presetClass="entr" presetSubtype="0"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3000"/>
                                        <p:tgtEl>
                                          <p:spTgt spid="13"/>
                                        </p:tgtEl>
                                      </p:cBhvr>
                                    </p:animEffect>
                                  </p:childTnLst>
                                </p:cTn>
                              </p:par>
                              <p:par>
                                <p:cTn id="19" presetID="23" presetClass="entr" presetSubtype="288"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3000" fill="hold"/>
                                        <p:tgtEl>
                                          <p:spTgt spid="13"/>
                                        </p:tgtEl>
                                        <p:attrNameLst>
                                          <p:attrName>ppt_w</p:attrName>
                                        </p:attrNameLst>
                                      </p:cBhvr>
                                      <p:tavLst>
                                        <p:tav tm="0">
                                          <p:val>
                                            <p:strVal val="4/3*#ppt_w"/>
                                          </p:val>
                                        </p:tav>
                                        <p:tav tm="100000">
                                          <p:val>
                                            <p:strVal val="#ppt_w"/>
                                          </p:val>
                                        </p:tav>
                                      </p:tavLst>
                                    </p:anim>
                                    <p:anim calcmode="lin" valueType="num">
                                      <p:cBhvr>
                                        <p:cTn id="22" dur="3000" fill="hold"/>
                                        <p:tgtEl>
                                          <p:spTgt spid="13"/>
                                        </p:tgtEl>
                                        <p:attrNameLst>
                                          <p:attrName>ppt_h</p:attrName>
                                        </p:attrNameLst>
                                      </p:cBhvr>
                                      <p:tavLst>
                                        <p:tav tm="0">
                                          <p:val>
                                            <p:strVal val="4/3*#ppt_h"/>
                                          </p:val>
                                        </p:tav>
                                        <p:tav tm="100000">
                                          <p:val>
                                            <p:strVal val="#ppt_h"/>
                                          </p:val>
                                        </p:tav>
                                      </p:tavLst>
                                    </p:anim>
                                  </p:childTnLst>
                                </p:cTn>
                              </p:par>
                            </p:childTnLst>
                          </p:cTn>
                        </p:par>
                        <p:par>
                          <p:cTn id="23" fill="hold" nodeType="afterGroup">
                            <p:stCondLst>
                              <p:cond delay="6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6350"/>
            <a:ext cx="9144000" cy="5130800"/>
          </a:xfrm>
        </p:spPr>
      </p:pic>
      <p:pic>
        <p:nvPicPr>
          <p:cNvPr id="7" name="3 Marcador de contenido" descr="Imagen1.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350"/>
            <a:ext cx="9144000" cy="513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1000125" y="4071938"/>
            <a:ext cx="79295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Lo que sí se sabe es que no fue hasta la Edad Media cuando empezó a llamársele de esta forma, quizás fue simplemente porque nadie puede negar que es colosal.</a:t>
            </a:r>
          </a:p>
        </p:txBody>
      </p:sp>
    </p:spTree>
  </p:cSld>
  <p:clrMapOvr>
    <a:masterClrMapping/>
  </p:clrMapOvr>
  <mc:AlternateContent xmlns:mc="http://schemas.openxmlformats.org/markup-compatibility/2006">
    <mc:Choice xmlns:p14="http://schemas.microsoft.com/office/powerpoint/2010/main" Requires="p14">
      <p:transition spd="slow" p14:dur="2250" advTm="22000">
        <p:split orient="vert" dir="in"/>
      </p:transition>
    </mc:Choice>
    <mc:Fallback>
      <p:transition spd="slow" advTm="22000">
        <p:split orient="vert" dir="in"/>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nodeType="afterGroup">
                            <p:stCondLst>
                              <p:cond delay="2000"/>
                            </p:stCondLst>
                            <p:childTnLst>
                              <p:par>
                                <p:cTn id="9" presetID="10" presetClass="exit" presetSubtype="0" fill="hold" nodeType="afterEffect">
                                  <p:stCondLst>
                                    <p:cond delay="0"/>
                                  </p:stCondLst>
                                  <p:childTnLst>
                                    <p:animEffect transition="out" filter="fade">
                                      <p:cBhvr>
                                        <p:cTn id="10" dur="2000"/>
                                        <p:tgtEl>
                                          <p:spTgt spid="4"/>
                                        </p:tgtEl>
                                      </p:cBhvr>
                                    </p:animEffect>
                                    <p:set>
                                      <p:cBhvr>
                                        <p:cTn id="11" dur="1" fill="hold">
                                          <p:stCondLst>
                                            <p:cond delay="1999"/>
                                          </p:stCondLst>
                                        </p:cTn>
                                        <p:tgtEl>
                                          <p:spTgt spid="4"/>
                                        </p:tgtEl>
                                        <p:attrNameLst>
                                          <p:attrName>style.visibility</p:attrName>
                                        </p:attrNameLst>
                                      </p:cBhvr>
                                      <p:to>
                                        <p:strVal val="hidden"/>
                                      </p:to>
                                    </p:set>
                                  </p:childTnLst>
                                </p:cTn>
                              </p:par>
                              <p:par>
                                <p:cTn id="12" presetID="10" presetClass="entr" presetSubtype="0"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2000"/>
                                        <p:tgtEl>
                                          <p:spTgt spid="7"/>
                                        </p:tgtEl>
                                      </p:cBhvr>
                                    </p:animEffect>
                                  </p:childTnLst>
                                </p:cTn>
                              </p:par>
                            </p:childTnLst>
                          </p:cTn>
                        </p:par>
                        <p:par>
                          <p:cTn id="15" fill="hold" nodeType="afterGroup">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75" y="0"/>
            <a:ext cx="9137650" cy="513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12 Imagen" descr="173956_skaly-maskonur.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17463" y="0"/>
            <a:ext cx="910907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785813" y="4071938"/>
            <a:ext cx="73580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100 días duraron los juegos inaugurales: hubo cazas (durante las cuales murieron más de 5.000 animales), ejecuciones públicas, luchas de gladiadores y hasta una naumaquia (o batalla naval).</a:t>
            </a:r>
          </a:p>
        </p:txBody>
      </p:sp>
      <p:sp>
        <p:nvSpPr>
          <p:cNvPr id="6" name="5 CuadroTexto"/>
          <p:cNvSpPr txBox="1"/>
          <p:nvPr/>
        </p:nvSpPr>
        <p:spPr>
          <a:xfrm>
            <a:off x="357188" y="4071938"/>
            <a:ext cx="828675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7 horas se tardaba en inundar la arena para este tipo de representaciones, aunque no duraron demasiado, ya que después de Tito subió al poder Domiciano, el cual realizó el complejo sistema de subterráneos.</a:t>
            </a:r>
          </a:p>
        </p:txBody>
      </p:sp>
    </p:spTree>
  </p:cSld>
  <p:clrMapOvr>
    <a:masterClrMapping/>
  </p:clrMapOvr>
  <mc:AlternateContent xmlns:mc="http://schemas.openxmlformats.org/markup-compatibility/2006">
    <mc:Choice xmlns:p14="http://schemas.microsoft.com/office/powerpoint/2010/main" Requires="p14">
      <p:transition spd="slow" p14:dur="2000" advTm="48000">
        <p14:flip dir="r"/>
      </p:transition>
    </mc:Choice>
    <mc:Fallback>
      <p:transition spd="slow" advTm="4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3000"/>
                                        <p:tgtEl>
                                          <p:spTgt spid="4"/>
                                        </p:tgtEl>
                                      </p:cBhvr>
                                    </p:animEffect>
                                  </p:childTnLst>
                                </p:cTn>
                              </p:par>
                              <p:par>
                                <p:cTn id="8" presetID="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3000" fill="hold"/>
                                        <p:tgtEl>
                                          <p:spTgt spid="4"/>
                                        </p:tgtEl>
                                        <p:attrNameLst>
                                          <p:attrName>ppt_x</p:attrName>
                                        </p:attrNameLst>
                                      </p:cBhvr>
                                      <p:tavLst>
                                        <p:tav tm="0">
                                          <p:val>
                                            <p:strVal val="1+#ppt_w/2"/>
                                          </p:val>
                                        </p:tav>
                                        <p:tav tm="100000">
                                          <p:val>
                                            <p:strVal val="#ppt_x"/>
                                          </p:val>
                                        </p:tav>
                                      </p:tavLst>
                                    </p:anim>
                                    <p:anim calcmode="lin" valueType="num">
                                      <p:cBhvr additive="base">
                                        <p:cTn id="11" dur="3000" fill="hold"/>
                                        <p:tgtEl>
                                          <p:spTgt spid="4"/>
                                        </p:tgtEl>
                                        <p:attrNameLst>
                                          <p:attrName>ppt_y</p:attrName>
                                        </p:attrNameLst>
                                      </p:cBhvr>
                                      <p:tavLst>
                                        <p:tav tm="0">
                                          <p:val>
                                            <p:strVal val="#ppt_y"/>
                                          </p:val>
                                        </p:tav>
                                        <p:tav tm="100000">
                                          <p:val>
                                            <p:strVal val="#ppt_y"/>
                                          </p:val>
                                        </p:tav>
                                      </p:tavLst>
                                    </p:anim>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20100"/>
                            </p:stCondLst>
                            <p:childTnLst>
                              <p:par>
                                <p:cTn id="19" presetID="10" presetClass="exit" presetSubtype="0" fill="hold" grpId="1" nodeType="afterEffect">
                                  <p:stCondLst>
                                    <p:cond delay="25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23" presetClass="exit" presetSubtype="272" fill="hold" nodeType="withEffect">
                                  <p:stCondLst>
                                    <p:cond delay="2500"/>
                                  </p:stCondLst>
                                  <p:childTnLst>
                                    <p:anim calcmode="lin" valueType="num">
                                      <p:cBhvr>
                                        <p:cTn id="23" dur="3000"/>
                                        <p:tgtEl>
                                          <p:spTgt spid="4"/>
                                        </p:tgtEl>
                                        <p:attrNameLst>
                                          <p:attrName>ppt_w</p:attrName>
                                        </p:attrNameLst>
                                      </p:cBhvr>
                                      <p:tavLst>
                                        <p:tav tm="0">
                                          <p:val>
                                            <p:strVal val="ppt_w"/>
                                          </p:val>
                                        </p:tav>
                                        <p:tav tm="100000">
                                          <p:val>
                                            <p:strVal val="4/3*ppt_w"/>
                                          </p:val>
                                        </p:tav>
                                      </p:tavLst>
                                    </p:anim>
                                    <p:anim calcmode="lin" valueType="num">
                                      <p:cBhvr>
                                        <p:cTn id="24" dur="3000"/>
                                        <p:tgtEl>
                                          <p:spTgt spid="4"/>
                                        </p:tgtEl>
                                        <p:attrNameLst>
                                          <p:attrName>ppt_h</p:attrName>
                                        </p:attrNameLst>
                                      </p:cBhvr>
                                      <p:tavLst>
                                        <p:tav tm="0">
                                          <p:val>
                                            <p:strVal val="ppt_h"/>
                                          </p:val>
                                        </p:tav>
                                        <p:tav tm="100000">
                                          <p:val>
                                            <p:strVal val="4/3*ppt_h"/>
                                          </p:val>
                                        </p:tav>
                                      </p:tavLst>
                                    </p:anim>
                                    <p:set>
                                      <p:cBhvr>
                                        <p:cTn id="25" dur="1" fill="hold">
                                          <p:stCondLst>
                                            <p:cond delay="2999"/>
                                          </p:stCondLst>
                                        </p:cTn>
                                        <p:tgtEl>
                                          <p:spTgt spid="4"/>
                                        </p:tgtEl>
                                        <p:attrNameLst>
                                          <p:attrName>style.visibility</p:attrName>
                                        </p:attrNameLst>
                                      </p:cBhvr>
                                      <p:to>
                                        <p:strVal val="hidden"/>
                                      </p:to>
                                    </p:set>
                                  </p:childTnLst>
                                </p:cTn>
                              </p:par>
                              <p:par>
                                <p:cTn id="26" presetID="52" presetClass="exit" presetSubtype="0" fill="hold" nodeType="withEffect">
                                  <p:stCondLst>
                                    <p:cond delay="2500"/>
                                  </p:stCondLst>
                                  <p:childTnLst>
                                    <p:animScale>
                                      <p:cBhvr>
                                        <p:cTn id="27" dur="3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3000" accel="50000">
                                          <p:stCondLst>
                                            <p:cond delay="0"/>
                                          </p:stCondLst>
                                        </p:cTn>
                                        <p:tgtEl>
                                          <p:spTgt spid="4"/>
                                        </p:tgtEl>
                                        <p:attrNameLst>
                                          <p:attrName>ppt_x</p:attrName>
                                          <p:attrName>ppt_y</p:attrName>
                                        </p:attrNameLst>
                                      </p:cBhvr>
                                    </p:animMotion>
                                    <p:animEffect transition="out" filter="fade">
                                      <p:cBhvr>
                                        <p:cTn id="29" dur="3000"/>
                                        <p:tgtEl>
                                          <p:spTgt spid="4"/>
                                        </p:tgtEl>
                                      </p:cBhvr>
                                    </p:animEffect>
                                    <p:set>
                                      <p:cBhvr>
                                        <p:cTn id="30" dur="1" fill="hold">
                                          <p:stCondLst>
                                            <p:cond delay="2999"/>
                                          </p:stCondLst>
                                        </p:cTn>
                                        <p:tgtEl>
                                          <p:spTgt spid="4"/>
                                        </p:tgtEl>
                                        <p:attrNameLst>
                                          <p:attrName>style.visibility</p:attrName>
                                        </p:attrNameLst>
                                      </p:cBhvr>
                                      <p:to>
                                        <p:strVal val="hidden"/>
                                      </p:to>
                                    </p:set>
                                  </p:childTnLst>
                                </p:cTn>
                              </p:par>
                              <p:par>
                                <p:cTn id="31" presetID="23" presetClass="entr" presetSubtype="288" fill="hold" nodeType="withEffect">
                                  <p:stCondLst>
                                    <p:cond delay="2500"/>
                                  </p:stCondLst>
                                  <p:childTnLst>
                                    <p:set>
                                      <p:cBhvr>
                                        <p:cTn id="32" dur="1" fill="hold">
                                          <p:stCondLst>
                                            <p:cond delay="0"/>
                                          </p:stCondLst>
                                        </p:cTn>
                                        <p:tgtEl>
                                          <p:spTgt spid="13"/>
                                        </p:tgtEl>
                                        <p:attrNameLst>
                                          <p:attrName>style.visibility</p:attrName>
                                        </p:attrNameLst>
                                      </p:cBhvr>
                                      <p:to>
                                        <p:strVal val="visible"/>
                                      </p:to>
                                    </p:set>
                                    <p:anim calcmode="lin" valueType="num">
                                      <p:cBhvr>
                                        <p:cTn id="33" dur="3000" fill="hold"/>
                                        <p:tgtEl>
                                          <p:spTgt spid="13"/>
                                        </p:tgtEl>
                                        <p:attrNameLst>
                                          <p:attrName>ppt_w</p:attrName>
                                        </p:attrNameLst>
                                      </p:cBhvr>
                                      <p:tavLst>
                                        <p:tav tm="0">
                                          <p:val>
                                            <p:strVal val="4/3*#ppt_w"/>
                                          </p:val>
                                        </p:tav>
                                        <p:tav tm="100000">
                                          <p:val>
                                            <p:strVal val="#ppt_w"/>
                                          </p:val>
                                        </p:tav>
                                      </p:tavLst>
                                    </p:anim>
                                    <p:anim calcmode="lin" valueType="num">
                                      <p:cBhvr>
                                        <p:cTn id="34" dur="3000" fill="hold"/>
                                        <p:tgtEl>
                                          <p:spTgt spid="13"/>
                                        </p:tgtEl>
                                        <p:attrNameLst>
                                          <p:attrName>ppt_h</p:attrName>
                                        </p:attrNameLst>
                                      </p:cBhvr>
                                      <p:tavLst>
                                        <p:tav tm="0">
                                          <p:val>
                                            <p:strVal val="4/3*#ppt_h"/>
                                          </p:val>
                                        </p:tav>
                                        <p:tav tm="100000">
                                          <p:val>
                                            <p:strVal val="#ppt_h"/>
                                          </p:val>
                                        </p:tav>
                                      </p:tavLst>
                                    </p:anim>
                                  </p:childTnLst>
                                </p:cTn>
                              </p:par>
                              <p:par>
                                <p:cTn id="35" presetID="42" presetClass="entr" presetSubtype="0" fill="hold" nodeType="withEffect">
                                  <p:stCondLst>
                                    <p:cond delay="250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3000"/>
                                        <p:tgtEl>
                                          <p:spTgt spid="13"/>
                                        </p:tgtEl>
                                      </p:cBhvr>
                                    </p:animEffect>
                                    <p:anim calcmode="lin" valueType="num">
                                      <p:cBhvr>
                                        <p:cTn id="38" dur="3000" fill="hold"/>
                                        <p:tgtEl>
                                          <p:spTgt spid="13"/>
                                        </p:tgtEl>
                                        <p:attrNameLst>
                                          <p:attrName>ppt_x</p:attrName>
                                        </p:attrNameLst>
                                      </p:cBhvr>
                                      <p:tavLst>
                                        <p:tav tm="0">
                                          <p:val>
                                            <p:strVal val="#ppt_x"/>
                                          </p:val>
                                        </p:tav>
                                        <p:tav tm="100000">
                                          <p:val>
                                            <p:strVal val="#ppt_x"/>
                                          </p:val>
                                        </p:tav>
                                      </p:tavLst>
                                    </p:anim>
                                    <p:anim calcmode="lin" valueType="num">
                                      <p:cBhvr>
                                        <p:cTn id="39" dur="3000" fill="hold"/>
                                        <p:tgtEl>
                                          <p:spTgt spid="13"/>
                                        </p:tgtEl>
                                        <p:attrNameLst>
                                          <p:attrName>ppt_y</p:attrName>
                                        </p:attrNameLst>
                                      </p:cBhvr>
                                      <p:tavLst>
                                        <p:tav tm="0">
                                          <p:val>
                                            <p:strVal val="#ppt_y+.1"/>
                                          </p:val>
                                        </p:tav>
                                        <p:tav tm="100000">
                                          <p:val>
                                            <p:strVal val="#ppt_y"/>
                                          </p:val>
                                        </p:tav>
                                      </p:tavLst>
                                    </p:anim>
                                  </p:childTnLst>
                                </p:cTn>
                              </p:par>
                            </p:childTnLst>
                          </p:cTn>
                        </p:par>
                        <p:par>
                          <p:cTn id="40" fill="hold" nodeType="afterGroup">
                            <p:stCondLst>
                              <p:cond delay="256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7188"/>
            <a:ext cx="9144000" cy="5857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706c329b28a7ad873fd18e0fd15fea43.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57188"/>
            <a:ext cx="9144000" cy="5857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1000125" y="4071938"/>
            <a:ext cx="70008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Más de 100.000 toneladas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travertíno</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se utilizaron para su construcción. Se traía desde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Tívoli</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situada a 20 km, de hecho se construyó una calzada para tal proceso.</a:t>
            </a:r>
          </a:p>
        </p:txBody>
      </p:sp>
      <p:sp>
        <p:nvSpPr>
          <p:cNvPr id="5" name="4 CuadroTexto"/>
          <p:cNvSpPr txBox="1"/>
          <p:nvPr/>
        </p:nvSpPr>
        <p:spPr>
          <a:xfrm>
            <a:off x="500063" y="3943350"/>
            <a:ext cx="807243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Coliseo tiene forma ovalada y mide 188×156 m y 48,5 de alto. Hoy en día simplemente vemos una tercera parte de lo que fue: formado por 3 círculos concéntricos de 4 pisos de altura; tenía 80 entradas que daban cabida a 50.000 espectadores</a:t>
            </a:r>
          </a:p>
        </p:txBody>
      </p:sp>
    </p:spTree>
  </p:cSld>
  <p:clrMapOvr>
    <a:masterClrMapping/>
  </p:clrMapOvr>
  <mc:AlternateContent xmlns:mc="http://schemas.openxmlformats.org/markup-compatibility/2006">
    <mc:Choice xmlns:p14="http://schemas.microsoft.com/office/powerpoint/2010/main" Requires="p14">
      <p:transition spd="slow" p14:dur="2000" advTm="47000">
        <p14:flip dir="l"/>
      </p:transition>
    </mc:Choice>
    <mc:Fallback>
      <p:transition spd="slow" advTm="4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3000" fill="hold"/>
                                        <p:tgtEl>
                                          <p:spTgt spid="10"/>
                                        </p:tgtEl>
                                        <p:attrNameLst>
                                          <p:attrName>ppt_w</p:attrName>
                                        </p:attrNameLst>
                                      </p:cBhvr>
                                      <p:tavLst>
                                        <p:tav tm="0">
                                          <p:val>
                                            <p:fltVal val="0"/>
                                          </p:val>
                                        </p:tav>
                                        <p:tav tm="100000">
                                          <p:val>
                                            <p:strVal val="#ppt_w"/>
                                          </p:val>
                                        </p:tav>
                                      </p:tavLst>
                                    </p:anim>
                                    <p:anim calcmode="lin" valueType="num">
                                      <p:cBhvr>
                                        <p:cTn id="8" dur="3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3000"/>
                                        <p:tgtEl>
                                          <p:spTgt spid="10"/>
                                        </p:tgtEl>
                                      </p:cBhvr>
                                    </p:animEffect>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178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10" presetClass="exit" presetSubtype="0" fill="hold" nodeType="withEffect">
                                  <p:stCondLst>
                                    <p:cond delay="2000"/>
                                  </p:stCondLst>
                                  <p:childTnLst>
                                    <p:animEffect transition="out" filter="fade">
                                      <p:cBhvr>
                                        <p:cTn id="23" dur="3000"/>
                                        <p:tgtEl>
                                          <p:spTgt spid="10"/>
                                        </p:tgtEl>
                                      </p:cBhvr>
                                    </p:animEffect>
                                    <p:set>
                                      <p:cBhvr>
                                        <p:cTn id="24" dur="1" fill="hold">
                                          <p:stCondLst>
                                            <p:cond delay="2999"/>
                                          </p:stCondLst>
                                        </p:cTn>
                                        <p:tgtEl>
                                          <p:spTgt spid="10"/>
                                        </p:tgtEl>
                                        <p:attrNameLst>
                                          <p:attrName>style.visibility</p:attrName>
                                        </p:attrNameLst>
                                      </p:cBhvr>
                                      <p:to>
                                        <p:strVal val="hidden"/>
                                      </p:to>
                                    </p:set>
                                  </p:childTnLst>
                                </p:cTn>
                              </p:par>
                              <p:par>
                                <p:cTn id="25" presetID="23" presetClass="exit" presetSubtype="272" fill="hold" nodeType="withEffect">
                                  <p:stCondLst>
                                    <p:cond delay="2000"/>
                                  </p:stCondLst>
                                  <p:childTnLst>
                                    <p:anim calcmode="lin" valueType="num">
                                      <p:cBhvr>
                                        <p:cTn id="26" dur="3000"/>
                                        <p:tgtEl>
                                          <p:spTgt spid="10"/>
                                        </p:tgtEl>
                                        <p:attrNameLst>
                                          <p:attrName>ppt_w</p:attrName>
                                        </p:attrNameLst>
                                      </p:cBhvr>
                                      <p:tavLst>
                                        <p:tav tm="0">
                                          <p:val>
                                            <p:strVal val="ppt_w"/>
                                          </p:val>
                                        </p:tav>
                                        <p:tav tm="100000">
                                          <p:val>
                                            <p:strVal val="4/3*ppt_w"/>
                                          </p:val>
                                        </p:tav>
                                      </p:tavLst>
                                    </p:anim>
                                    <p:anim calcmode="lin" valueType="num">
                                      <p:cBhvr>
                                        <p:cTn id="27" dur="3000"/>
                                        <p:tgtEl>
                                          <p:spTgt spid="10"/>
                                        </p:tgtEl>
                                        <p:attrNameLst>
                                          <p:attrName>ppt_h</p:attrName>
                                        </p:attrNameLst>
                                      </p:cBhvr>
                                      <p:tavLst>
                                        <p:tav tm="0">
                                          <p:val>
                                            <p:strVal val="ppt_h"/>
                                          </p:val>
                                        </p:tav>
                                        <p:tav tm="100000">
                                          <p:val>
                                            <p:strVal val="4/3*ppt_h"/>
                                          </p:val>
                                        </p:tav>
                                      </p:tavLst>
                                    </p:anim>
                                    <p:set>
                                      <p:cBhvr>
                                        <p:cTn id="28" dur="1" fill="hold">
                                          <p:stCondLst>
                                            <p:cond delay="2999"/>
                                          </p:stCondLst>
                                        </p:cTn>
                                        <p:tgtEl>
                                          <p:spTgt spid="10"/>
                                        </p:tgtEl>
                                        <p:attrNameLst>
                                          <p:attrName>style.visibility</p:attrName>
                                        </p:attrNameLst>
                                      </p:cBhvr>
                                      <p:to>
                                        <p:strVal val="hidden"/>
                                      </p:to>
                                    </p:set>
                                  </p:childTnLst>
                                </p:cTn>
                              </p:par>
                              <p:par>
                                <p:cTn id="29" presetID="42" presetClass="entr" presetSubtype="0" fill="hold" nodeType="withEffect">
                                  <p:stCondLst>
                                    <p:cond delay="20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3000"/>
                                        <p:tgtEl>
                                          <p:spTgt spid="8"/>
                                        </p:tgtEl>
                                      </p:cBhvr>
                                    </p:animEffect>
                                    <p:anim calcmode="lin" valueType="num">
                                      <p:cBhvr>
                                        <p:cTn id="32" dur="3000" fill="hold"/>
                                        <p:tgtEl>
                                          <p:spTgt spid="8"/>
                                        </p:tgtEl>
                                        <p:attrNameLst>
                                          <p:attrName>ppt_x</p:attrName>
                                        </p:attrNameLst>
                                      </p:cBhvr>
                                      <p:tavLst>
                                        <p:tav tm="0">
                                          <p:val>
                                            <p:strVal val="#ppt_x"/>
                                          </p:val>
                                        </p:tav>
                                        <p:tav tm="100000">
                                          <p:val>
                                            <p:strVal val="#ppt_x"/>
                                          </p:val>
                                        </p:tav>
                                      </p:tavLst>
                                    </p:anim>
                                    <p:anim calcmode="lin" valueType="num">
                                      <p:cBhvr>
                                        <p:cTn id="33" dur="3000" fill="hold"/>
                                        <p:tgtEl>
                                          <p:spTgt spid="8"/>
                                        </p:tgtEl>
                                        <p:attrNameLst>
                                          <p:attrName>ppt_y</p:attrName>
                                        </p:attrNameLst>
                                      </p:cBhvr>
                                      <p:tavLst>
                                        <p:tav tm="0">
                                          <p:val>
                                            <p:strVal val="#ppt_y+.1"/>
                                          </p:val>
                                        </p:tav>
                                        <p:tav tm="100000">
                                          <p:val>
                                            <p:strVal val="#ppt_y"/>
                                          </p:val>
                                        </p:tav>
                                      </p:tavLst>
                                    </p:anim>
                                  </p:childTnLst>
                                </p:cTn>
                              </p:par>
                              <p:par>
                                <p:cTn id="34" presetID="23" presetClass="entr" presetSubtype="288" fill="hold" nodeType="withEffect">
                                  <p:stCondLst>
                                    <p:cond delay="2000"/>
                                  </p:stCondLst>
                                  <p:childTnLst>
                                    <p:set>
                                      <p:cBhvr>
                                        <p:cTn id="35" dur="1" fill="hold">
                                          <p:stCondLst>
                                            <p:cond delay="0"/>
                                          </p:stCondLst>
                                        </p:cTn>
                                        <p:tgtEl>
                                          <p:spTgt spid="8"/>
                                        </p:tgtEl>
                                        <p:attrNameLst>
                                          <p:attrName>style.visibility</p:attrName>
                                        </p:attrNameLst>
                                      </p:cBhvr>
                                      <p:to>
                                        <p:strVal val="visible"/>
                                      </p:to>
                                    </p:set>
                                    <p:anim calcmode="lin" valueType="num">
                                      <p:cBhvr>
                                        <p:cTn id="36" dur="3000" fill="hold"/>
                                        <p:tgtEl>
                                          <p:spTgt spid="8"/>
                                        </p:tgtEl>
                                        <p:attrNameLst>
                                          <p:attrName>ppt_w</p:attrName>
                                        </p:attrNameLst>
                                      </p:cBhvr>
                                      <p:tavLst>
                                        <p:tav tm="0">
                                          <p:val>
                                            <p:strVal val="4/3*#ppt_w"/>
                                          </p:val>
                                        </p:tav>
                                        <p:tav tm="100000">
                                          <p:val>
                                            <p:strVal val="#ppt_w"/>
                                          </p:val>
                                        </p:tav>
                                      </p:tavLst>
                                    </p:anim>
                                    <p:anim calcmode="lin" valueType="num">
                                      <p:cBhvr>
                                        <p:cTn id="37" dur="3000" fill="hold"/>
                                        <p:tgtEl>
                                          <p:spTgt spid="8"/>
                                        </p:tgtEl>
                                        <p:attrNameLst>
                                          <p:attrName>ppt_h</p:attrName>
                                        </p:attrNameLst>
                                      </p:cBhvr>
                                      <p:tavLst>
                                        <p:tav tm="0">
                                          <p:val>
                                            <p:strVal val="4/3*#ppt_h"/>
                                          </p:val>
                                        </p:tav>
                                        <p:tav tm="100000">
                                          <p:val>
                                            <p:strVal val="#ppt_h"/>
                                          </p:val>
                                        </p:tav>
                                      </p:tavLst>
                                    </p:anim>
                                  </p:childTnLst>
                                </p:cTn>
                              </p:par>
                            </p:childTnLst>
                          </p:cTn>
                        </p:par>
                        <p:par>
                          <p:cTn id="38" fill="hold" nodeType="afterGroup">
                            <p:stCondLst>
                              <p:cond delay="228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414496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526810.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414496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526810.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414496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4214813" y="1357313"/>
            <a:ext cx="4786312" cy="3478212"/>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el Sur estaba la entrada reservada al emperador y familia, por el Norte entraban las autoridades, senadores, vestales y los sacerdotes. Al Este se encontraba la puerta </a:t>
            </a:r>
            <a:r>
              <a:rPr lang="es-ES" sz="2000"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libitinaria</a:t>
            </a:r>
            <a:r>
              <a:rPr lang="es-ES" sz="20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la cual era la salida para los luchadores ( muertos o vivos) y al Oeste en cambio la puerta </a:t>
            </a:r>
            <a:r>
              <a:rPr lang="es-ES" sz="2000"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triumphalis</a:t>
            </a:r>
            <a:r>
              <a:rPr lang="es-ES" sz="20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por donde entraban los gladiadores desde el </a:t>
            </a:r>
            <a:r>
              <a:rPr lang="es-ES" sz="2000"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Ludus</a:t>
            </a:r>
            <a:r>
              <a:rPr lang="es-ES" sz="20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Magnum (la mayor escuela de gladiadores).</a:t>
            </a:r>
          </a:p>
        </p:txBody>
      </p:sp>
    </p:spTree>
  </p:cSld>
  <p:clrMapOvr>
    <a:masterClrMapping/>
  </p:clrMapOvr>
  <mc:AlternateContent xmlns:mc="http://schemas.openxmlformats.org/markup-compatibility/2006">
    <mc:Choice xmlns:p14="http://schemas.microsoft.com/office/powerpoint/2010/main" Requires="p14">
      <p:transition spd="slow" p14:dur="2250" advTm="40000">
        <p14:glitter dir="d" pattern="hexagon"/>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out)">
                                      <p:cBhvr>
                                        <p:cTn id="25" dur="4000"/>
                                        <p:tgtEl>
                                          <p:spTgt spid="6"/>
                                        </p:tgtEl>
                                      </p:cBhvr>
                                    </p:animEffect>
                                  </p:childTnLst>
                                </p:cTn>
                              </p:par>
                            </p:childTnLst>
                          </p:cTn>
                        </p:par>
                        <p:par>
                          <p:cTn id="26" fill="hold" nodeType="afterGroup">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214313"/>
            <a:ext cx="9144000" cy="578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8 Imagen" descr="178179_maskonur.jpg"/>
          <p:cNvPicPr>
            <a:picLocks noGrp="1" noChangeAspect="1"/>
          </p:cNvPicPr>
          <p:nvPr isPhoto="1"/>
        </p:nvPicPr>
        <p:blipFill>
          <a:blip r:embed="rId4">
            <a:extLst>
              <a:ext uri="{28A0092B-C50C-407E-A947-70E740481C1C}">
                <a14:useLocalDpi xmlns:a14="http://schemas.microsoft.com/office/drawing/2010/main" val="0"/>
              </a:ext>
            </a:extLst>
          </a:blip>
          <a:srcRect/>
          <a:stretch>
            <a:fillRect/>
          </a:stretch>
        </p:blipFill>
        <p:spPr bwMode="auto">
          <a:xfrm>
            <a:off x="0" y="-214313"/>
            <a:ext cx="9144000" cy="578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714375" y="3786188"/>
            <a:ext cx="7929563"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Los arcos del segundo y tercer piso estaban decorados con estatuas y en las ménsulas superiores había agujeros por los cuales hábiles marineros introducían cuerdas las cuales tensaban y amarraban en el suelo cuando era necesario extender el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Velarium</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t>
            </a:r>
          </a:p>
        </p:txBody>
      </p:sp>
      <p:sp>
        <p:nvSpPr>
          <p:cNvPr id="6" name="5 CuadroTexto"/>
          <p:cNvSpPr txBox="1"/>
          <p:nvPr/>
        </p:nvSpPr>
        <p:spPr>
          <a:xfrm>
            <a:off x="571500" y="4357688"/>
            <a:ext cx="7786688"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80 velas de forma triangular que se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convertian</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en un toldo para evitar que el público sufriera con el sol en los días de calor. </a:t>
            </a:r>
          </a:p>
        </p:txBody>
      </p:sp>
    </p:spTree>
  </p:cSld>
  <p:clrMapOvr>
    <a:masterClrMapping/>
  </p:clrMapOvr>
  <mc:AlternateContent xmlns:mc="http://schemas.openxmlformats.org/markup-compatibility/2006">
    <mc:Choice xmlns:p14="http://schemas.microsoft.com/office/powerpoint/2010/main" Requires="p14">
      <p:transition spd="slow" p14:dur="2250" advTm="44000">
        <p14:prism isContent="1"/>
      </p:transition>
    </mc:Choice>
    <mc:Fallback>
      <p:transition spd="slow" advTm="4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251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5"/>
                                        </p:tgtEl>
                                      </p:cBhvr>
                                    </p:animEffect>
                                    <p:set>
                                      <p:cBhvr>
                                        <p:cTn id="21" dur="1" fill="hold">
                                          <p:stCondLst>
                                            <p:cond delay="1999"/>
                                          </p:stCondLst>
                                        </p:cTn>
                                        <p:tgtEl>
                                          <p:spTgt spid="5"/>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3000"/>
                                        <p:tgtEl>
                                          <p:spTgt spid="4"/>
                                        </p:tgtEl>
                                        <p:attrNameLst>
                                          <p:attrName>ppt_w</p:attrName>
                                        </p:attrNameLst>
                                      </p:cBhvr>
                                      <p:tavLst>
                                        <p:tav tm="0">
                                          <p:val>
                                            <p:strVal val="ppt_w"/>
                                          </p:val>
                                        </p:tav>
                                        <p:tav tm="100000">
                                          <p:val>
                                            <p:strVal val="4/3*ppt_w"/>
                                          </p:val>
                                        </p:tav>
                                      </p:tavLst>
                                    </p:anim>
                                    <p:anim calcmode="lin" valueType="num">
                                      <p:cBhvr>
                                        <p:cTn id="24" dur="3000"/>
                                        <p:tgtEl>
                                          <p:spTgt spid="4"/>
                                        </p:tgtEl>
                                        <p:attrNameLst>
                                          <p:attrName>ppt_h</p:attrName>
                                        </p:attrNameLst>
                                      </p:cBhvr>
                                      <p:tavLst>
                                        <p:tav tm="0">
                                          <p:val>
                                            <p:strVal val="ppt_h"/>
                                          </p:val>
                                        </p:tav>
                                        <p:tav tm="100000">
                                          <p:val>
                                            <p:strVal val="4/3*ppt_h"/>
                                          </p:val>
                                        </p:tav>
                                      </p:tavLst>
                                    </p:anim>
                                    <p:set>
                                      <p:cBhvr>
                                        <p:cTn id="25" dur="1" fill="hold">
                                          <p:stCondLst>
                                            <p:cond delay="2999"/>
                                          </p:stCondLst>
                                        </p:cTn>
                                        <p:tgtEl>
                                          <p:spTgt spid="4"/>
                                        </p:tgtEl>
                                        <p:attrNameLst>
                                          <p:attrName>style.visibility</p:attrName>
                                        </p:attrNameLst>
                                      </p:cBhvr>
                                      <p:to>
                                        <p:strVal val="hidden"/>
                                      </p:to>
                                    </p:set>
                                  </p:childTnLst>
                                </p:cTn>
                              </p:par>
                              <p:par>
                                <p:cTn id="26" presetID="10" presetClass="exit" presetSubtype="0" fill="hold" nodeType="withEffect">
                                  <p:stCondLst>
                                    <p:cond delay="2000"/>
                                  </p:stCondLst>
                                  <p:childTnLst>
                                    <p:animEffect transition="out" filter="fade">
                                      <p:cBhvr>
                                        <p:cTn id="27" dur="3000"/>
                                        <p:tgtEl>
                                          <p:spTgt spid="4"/>
                                        </p:tgtEl>
                                      </p:cBhvr>
                                    </p:animEffect>
                                    <p:set>
                                      <p:cBhvr>
                                        <p:cTn id="28" dur="1" fill="hold">
                                          <p:stCondLst>
                                            <p:cond delay="2999"/>
                                          </p:stCondLst>
                                        </p:cTn>
                                        <p:tgtEl>
                                          <p:spTgt spid="4"/>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9"/>
                                        </p:tgtEl>
                                        <p:attrNameLst>
                                          <p:attrName>style.visibility</p:attrName>
                                        </p:attrNameLst>
                                      </p:cBhvr>
                                      <p:to>
                                        <p:strVal val="visible"/>
                                      </p:to>
                                    </p:set>
                                    <p:anim calcmode="lin" valueType="num">
                                      <p:cBhvr>
                                        <p:cTn id="31" dur="3000" fill="hold"/>
                                        <p:tgtEl>
                                          <p:spTgt spid="9"/>
                                        </p:tgtEl>
                                        <p:attrNameLst>
                                          <p:attrName>ppt_w</p:attrName>
                                        </p:attrNameLst>
                                      </p:cBhvr>
                                      <p:tavLst>
                                        <p:tav tm="0">
                                          <p:val>
                                            <p:strVal val="4/3*#ppt_w"/>
                                          </p:val>
                                        </p:tav>
                                        <p:tav tm="100000">
                                          <p:val>
                                            <p:strVal val="#ppt_w"/>
                                          </p:val>
                                        </p:tav>
                                      </p:tavLst>
                                    </p:anim>
                                    <p:anim calcmode="lin" valueType="num">
                                      <p:cBhvr>
                                        <p:cTn id="32" dur="3000" fill="hold"/>
                                        <p:tgtEl>
                                          <p:spTgt spid="9"/>
                                        </p:tgtEl>
                                        <p:attrNameLst>
                                          <p:attrName>ppt_h</p:attrName>
                                        </p:attrNameLst>
                                      </p:cBhvr>
                                      <p:tavLst>
                                        <p:tav tm="0">
                                          <p:val>
                                            <p:strVal val="4/3*#ppt_h"/>
                                          </p:val>
                                        </p:tav>
                                        <p:tav tm="100000">
                                          <p:val>
                                            <p:strVal val="#ppt_h"/>
                                          </p:val>
                                        </p:tav>
                                      </p:tavLst>
                                    </p:anim>
                                  </p:childTnLst>
                                </p:cTn>
                              </p:par>
                              <p:par>
                                <p:cTn id="33" presetID="42" presetClass="entr" presetSubtype="0" fill="hold" nodeType="withEffect">
                                  <p:stCondLst>
                                    <p:cond delay="200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3000"/>
                                        <p:tgtEl>
                                          <p:spTgt spid="9"/>
                                        </p:tgtEl>
                                      </p:cBhvr>
                                    </p:animEffect>
                                    <p:anim calcmode="lin" valueType="num">
                                      <p:cBhvr>
                                        <p:cTn id="36" dur="3000" fill="hold"/>
                                        <p:tgtEl>
                                          <p:spTgt spid="9"/>
                                        </p:tgtEl>
                                        <p:attrNameLst>
                                          <p:attrName>ppt_x</p:attrName>
                                        </p:attrNameLst>
                                      </p:cBhvr>
                                      <p:tavLst>
                                        <p:tav tm="0">
                                          <p:val>
                                            <p:strVal val="#ppt_x"/>
                                          </p:val>
                                        </p:tav>
                                        <p:tav tm="100000">
                                          <p:val>
                                            <p:strVal val="#ppt_x"/>
                                          </p:val>
                                        </p:tav>
                                      </p:tavLst>
                                    </p:anim>
                                    <p:anim calcmode="lin" valueType="num">
                                      <p:cBhvr>
                                        <p:cTn id="37" dur="3000" fill="hold"/>
                                        <p:tgtEl>
                                          <p:spTgt spid="9"/>
                                        </p:tgtEl>
                                        <p:attrNameLst>
                                          <p:attrName>ppt_y</p:attrName>
                                        </p:attrNameLst>
                                      </p:cBhvr>
                                      <p:tavLst>
                                        <p:tav tm="0">
                                          <p:val>
                                            <p:strVal val="#ppt_y+.1"/>
                                          </p:val>
                                        </p:tav>
                                        <p:tav tm="100000">
                                          <p:val>
                                            <p:strVal val="#ppt_y"/>
                                          </p:val>
                                        </p:tav>
                                      </p:tavLst>
                                    </p:anim>
                                  </p:childTnLst>
                                </p:cTn>
                              </p:par>
                            </p:childTnLst>
                          </p:cTn>
                        </p:par>
                        <p:par>
                          <p:cTn id="38" fill="hold" nodeType="afterGroup">
                            <p:stCondLst>
                              <p:cond delay="301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6"/>
                                        </p:tgtEl>
                                        <p:attrNameLst>
                                          <p:attrName>style.visibility</p:attrName>
                                        </p:attrNameLst>
                                      </p:cBhvr>
                                      <p:to>
                                        <p:strVal val="visible"/>
                                      </p:to>
                                    </p:set>
                                    <p:animEffect transition="in" filter="fade">
                                      <p:cBhvr>
                                        <p:cTn id="41" dur="1000"/>
                                        <p:tgtEl>
                                          <p:spTgt spid="6"/>
                                        </p:tgtEl>
                                      </p:cBhvr>
                                    </p:animEffect>
                                    <p:anim calcmode="lin" valueType="num">
                                      <p:cBhvr>
                                        <p:cTn id="42" dur="1000" fill="hold"/>
                                        <p:tgtEl>
                                          <p:spTgt spid="6"/>
                                        </p:tgtEl>
                                        <p:attrNameLst>
                                          <p:attrName>ppt_x</p:attrName>
                                        </p:attrNameLst>
                                      </p:cBhvr>
                                      <p:tavLst>
                                        <p:tav tm="0">
                                          <p:val>
                                            <p:strVal val="#ppt_x-.1"/>
                                          </p:val>
                                        </p:tav>
                                        <p:tav tm="100000">
                                          <p:val>
                                            <p:strVal val="#ppt_x"/>
                                          </p:val>
                                        </p:tav>
                                      </p:tavLst>
                                    </p:anim>
                                    <p:anim calcmode="lin" valueType="num">
                                      <p:cBhvr>
                                        <p:cTn id="4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85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7 Imagen" descr="32 fiordos-noruegos7.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92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357188" y="4071938"/>
            <a:ext cx="84296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Existían 5 niveles con áreas delimitadas según la clase social: cuanto más poderoso fueras más cerca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estarias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para disfrutar del espectáculo. Al igual que ocurre hoy en un teatro: cuanto más pagas más cerca del escenario.</a:t>
            </a:r>
          </a:p>
        </p:txBody>
      </p:sp>
      <p:sp>
        <p:nvSpPr>
          <p:cNvPr id="7" name="6 CuadroTexto"/>
          <p:cNvSpPr txBox="1"/>
          <p:nvPr/>
        </p:nvSpPr>
        <p:spPr>
          <a:xfrm>
            <a:off x="428625" y="4071938"/>
            <a:ext cx="807243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Por las mañanas la gente se entretenía con las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Venationes</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las cazas de animales. Animales exóticos de todos los lugares del mundo se trajeron hasta aquí para entretener a los romanos.</a:t>
            </a:r>
          </a:p>
        </p:txBody>
      </p:sp>
    </p:spTree>
  </p:cSld>
  <p:clrMapOvr>
    <a:masterClrMapping/>
  </p:clrMapOvr>
  <mc:AlternateContent xmlns:mc="http://schemas.openxmlformats.org/markup-compatibility/2006">
    <mc:Choice xmlns:p14="http://schemas.microsoft.com/office/powerpoint/2010/main" Requires="p14">
      <p:transition spd="slow" p14:dur="2000" advTm="48000">
        <p:wipe/>
      </p:transition>
    </mc:Choice>
    <mc:Fallback>
      <p:transition spd="slow" advTm="48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225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16" fill="hold" nodeType="withEffect">
                                  <p:stCondLst>
                                    <p:cond delay="2000"/>
                                  </p:stCondLst>
                                  <p:childTnLst>
                                    <p:anim calcmode="lin" valueType="num">
                                      <p:cBhvr>
                                        <p:cTn id="23" dur="3000"/>
                                        <p:tgtEl>
                                          <p:spTgt spid="4"/>
                                        </p:tgtEl>
                                        <p:attrNameLst>
                                          <p:attrName>ppt_w</p:attrName>
                                        </p:attrNameLst>
                                      </p:cBhvr>
                                      <p:tavLst>
                                        <p:tav tm="0">
                                          <p:val>
                                            <p:strVal val="ppt_w"/>
                                          </p:val>
                                        </p:tav>
                                        <p:tav tm="100000">
                                          <p:val>
                                            <p:strVal val="4*ppt_w"/>
                                          </p:val>
                                        </p:tav>
                                      </p:tavLst>
                                    </p:anim>
                                    <p:anim calcmode="lin" valueType="num">
                                      <p:cBhvr>
                                        <p:cTn id="24" dur="3000"/>
                                        <p:tgtEl>
                                          <p:spTgt spid="4"/>
                                        </p:tgtEl>
                                        <p:attrNameLst>
                                          <p:attrName>ppt_h</p:attrName>
                                        </p:attrNameLst>
                                      </p:cBhvr>
                                      <p:tavLst>
                                        <p:tav tm="0">
                                          <p:val>
                                            <p:strVal val="ppt_h"/>
                                          </p:val>
                                        </p:tav>
                                        <p:tav tm="100000">
                                          <p:val>
                                            <p:strVal val="4*ppt_h"/>
                                          </p:val>
                                        </p:tav>
                                      </p:tavLst>
                                    </p:anim>
                                    <p:set>
                                      <p:cBhvr>
                                        <p:cTn id="25" dur="1" fill="hold">
                                          <p:stCondLst>
                                            <p:cond delay="2999"/>
                                          </p:stCondLst>
                                        </p:cTn>
                                        <p:tgtEl>
                                          <p:spTgt spid="4"/>
                                        </p:tgtEl>
                                        <p:attrNameLst>
                                          <p:attrName>style.visibility</p:attrName>
                                        </p:attrNameLst>
                                      </p:cBhvr>
                                      <p:to>
                                        <p:strVal val="hidden"/>
                                      </p:to>
                                    </p:set>
                                  </p:childTnLst>
                                </p:cTn>
                              </p:par>
                              <p:par>
                                <p:cTn id="26" presetID="10" presetClass="exit" presetSubtype="0" fill="hold" nodeType="withEffect">
                                  <p:stCondLst>
                                    <p:cond delay="2000"/>
                                  </p:stCondLst>
                                  <p:childTnLst>
                                    <p:animEffect transition="out" filter="fade">
                                      <p:cBhvr>
                                        <p:cTn id="27" dur="3000"/>
                                        <p:tgtEl>
                                          <p:spTgt spid="4"/>
                                        </p:tgtEl>
                                      </p:cBhvr>
                                    </p:animEffect>
                                    <p:set>
                                      <p:cBhvr>
                                        <p:cTn id="28" dur="1" fill="hold">
                                          <p:stCondLst>
                                            <p:cond delay="2999"/>
                                          </p:stCondLst>
                                        </p:cTn>
                                        <p:tgtEl>
                                          <p:spTgt spid="4"/>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8"/>
                                        </p:tgtEl>
                                        <p:attrNameLst>
                                          <p:attrName>style.visibility</p:attrName>
                                        </p:attrNameLst>
                                      </p:cBhvr>
                                      <p:to>
                                        <p:strVal val="visible"/>
                                      </p:to>
                                    </p:set>
                                    <p:anim calcmode="lin" valueType="num">
                                      <p:cBhvr>
                                        <p:cTn id="31" dur="3000" fill="hold"/>
                                        <p:tgtEl>
                                          <p:spTgt spid="8"/>
                                        </p:tgtEl>
                                        <p:attrNameLst>
                                          <p:attrName>ppt_w</p:attrName>
                                        </p:attrNameLst>
                                      </p:cBhvr>
                                      <p:tavLst>
                                        <p:tav tm="0">
                                          <p:val>
                                            <p:strVal val="4/3*#ppt_w"/>
                                          </p:val>
                                        </p:tav>
                                        <p:tav tm="100000">
                                          <p:val>
                                            <p:strVal val="#ppt_w"/>
                                          </p:val>
                                        </p:tav>
                                      </p:tavLst>
                                    </p:anim>
                                    <p:anim calcmode="lin" valueType="num">
                                      <p:cBhvr>
                                        <p:cTn id="32" dur="3000" fill="hold"/>
                                        <p:tgtEl>
                                          <p:spTgt spid="8"/>
                                        </p:tgtEl>
                                        <p:attrNameLst>
                                          <p:attrName>ppt_h</p:attrName>
                                        </p:attrNameLst>
                                      </p:cBhvr>
                                      <p:tavLst>
                                        <p:tav tm="0">
                                          <p:val>
                                            <p:strVal val="4/3*#ppt_h"/>
                                          </p:val>
                                        </p:tav>
                                        <p:tav tm="100000">
                                          <p:val>
                                            <p:strVal val="#ppt_h"/>
                                          </p:val>
                                        </p:tav>
                                      </p:tavLst>
                                    </p:anim>
                                  </p:childTnLst>
                                </p:cTn>
                              </p:par>
                              <p:par>
                                <p:cTn id="33" presetID="10" presetClass="entr" presetSubtype="0" fill="hold" nodeType="withEffect">
                                  <p:stCondLst>
                                    <p:cond delay="200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3000"/>
                                        <p:tgtEl>
                                          <p:spTgt spid="8"/>
                                        </p:tgtEl>
                                      </p:cBhvr>
                                    </p:animEffect>
                                  </p:childTnLst>
                                </p:cTn>
                              </p:par>
                            </p:childTnLst>
                          </p:cTn>
                        </p:par>
                        <p:par>
                          <p:cTn id="36" fill="hold" nodeType="afterGroup">
                            <p:stCondLst>
                              <p:cond delay="275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7"/>
                                        </p:tgtEl>
                                        <p:attrNameLst>
                                          <p:attrName>style.visibility</p:attrName>
                                        </p:attrNameLst>
                                      </p:cBhvr>
                                      <p:to>
                                        <p:strVal val="visible"/>
                                      </p:to>
                                    </p:set>
                                    <p:animEffect transition="in" filter="fade">
                                      <p:cBhvr>
                                        <p:cTn id="39" dur="1000"/>
                                        <p:tgtEl>
                                          <p:spTgt spid="7"/>
                                        </p:tgtEl>
                                      </p:cBhvr>
                                    </p:animEffect>
                                    <p:anim calcmode="lin" valueType="num">
                                      <p:cBhvr>
                                        <p:cTn id="40" dur="1000" fill="hold"/>
                                        <p:tgtEl>
                                          <p:spTgt spid="7"/>
                                        </p:tgtEl>
                                        <p:attrNameLst>
                                          <p:attrName>ppt_x</p:attrName>
                                        </p:attrNameLst>
                                      </p:cBhvr>
                                      <p:tavLst>
                                        <p:tav tm="0">
                                          <p:val>
                                            <p:strVal val="#ppt_x-.1"/>
                                          </p:val>
                                        </p:tav>
                                        <p:tav tm="100000">
                                          <p:val>
                                            <p:strVal val="#ppt_x"/>
                                          </p:val>
                                        </p:tav>
                                      </p:tavLst>
                                    </p:anim>
                                    <p:anim calcmode="lin" valueType="num">
                                      <p:cBhvr>
                                        <p:cTn id="4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57188"/>
            <a:ext cx="9144000" cy="5857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11 Imagen" descr="192777_maskonur-skala.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57188"/>
            <a:ext cx="9144000" cy="5857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285750" y="3943350"/>
            <a:ext cx="8643938"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inauguración llegó en el año 80, aunque faltarían dos años para que fuera terminado por completo. Los festejos duraron 100 días seguidos y fueron un preludio de lo sangriento que sería aquel lugar. Durante esas celebraciones perdieron la vida decenas de gladiadores y miles de animales.</a:t>
            </a:r>
          </a:p>
        </p:txBody>
      </p:sp>
      <p:sp>
        <p:nvSpPr>
          <p:cNvPr id="6" name="5 CuadroTexto"/>
          <p:cNvSpPr txBox="1"/>
          <p:nvPr/>
        </p:nvSpPr>
        <p:spPr>
          <a:xfrm>
            <a:off x="285750" y="3665538"/>
            <a:ext cx="8572500" cy="147796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Por cinco siglos, el Coliseo fue el principal escenario de las cruentas luchas entre gladiadores, de peleas de prisioneros con animales salvajes como leones y hienas, de ejecuciones de personas y de hasta batallas navales. Se estima que en esos 500 años murieron en esa arena una cifra estimada de 400.000 hombres y un millón de animales. Gente salvaje ha existido siempre.</a:t>
            </a:r>
          </a:p>
        </p:txBody>
      </p:sp>
    </p:spTree>
  </p:cSld>
  <p:clrMapOvr>
    <a:masterClrMapping/>
  </p:clrMapOvr>
  <mc:AlternateContent xmlns:mc="http://schemas.openxmlformats.org/markup-compatibility/2006">
    <mc:Choice xmlns:p14="http://schemas.microsoft.com/office/powerpoint/2010/main" Requires="p14">
      <p:transition spd="slow" p14:dur="2000" advTm="68000">
        <p:wipe dir="d"/>
      </p:transition>
    </mc:Choice>
    <mc:Fallback>
      <p:transition spd="slow" advTm="68000">
        <p:wipe dir="d"/>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3000"/>
                                        <p:tgtEl>
                                          <p:spTgt spid="5"/>
                                        </p:tgtEl>
                                      </p:cBhvr>
                                    </p:animEffect>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28200"/>
                            </p:stCondLst>
                            <p:childTnLst>
                              <p:par>
                                <p:cTn id="19" presetID="10" presetClass="exit" presetSubtype="0" fill="hold" grpId="1" nodeType="afterEffect">
                                  <p:stCondLst>
                                    <p:cond delay="2000"/>
                                  </p:stCondLst>
                                  <p:iterate type="lt">
                                    <p:tmPct val="0"/>
                                  </p:iterate>
                                  <p:childTnLst>
                                    <p:animEffect transition="out" filter="fade">
                                      <p:cBhvr>
                                        <p:cTn id="20" dur="2000"/>
                                        <p:tgtEl>
                                          <p:spTgt spid="4"/>
                                        </p:tgtEl>
                                      </p:cBhvr>
                                    </p:animEffect>
                                    <p:set>
                                      <p:cBhvr>
                                        <p:cTn id="21" dur="1" fill="hold">
                                          <p:stCondLst>
                                            <p:cond delay="1999"/>
                                          </p:stCondLst>
                                        </p:cTn>
                                        <p:tgtEl>
                                          <p:spTgt spid="4"/>
                                        </p:tgtEl>
                                        <p:attrNameLst>
                                          <p:attrName>style.visibility</p:attrName>
                                        </p:attrNameLst>
                                      </p:cBhvr>
                                      <p:to>
                                        <p:strVal val="hidden"/>
                                      </p:to>
                                    </p:set>
                                  </p:childTnLst>
                                </p:cTn>
                              </p:par>
                              <p:par>
                                <p:cTn id="22" presetID="23" presetClass="exit" presetSubtype="16" fill="hold" nodeType="withEffect">
                                  <p:stCondLst>
                                    <p:cond delay="2000"/>
                                  </p:stCondLst>
                                  <p:childTnLst>
                                    <p:anim calcmode="lin" valueType="num">
                                      <p:cBhvr>
                                        <p:cTn id="23" dur="3000"/>
                                        <p:tgtEl>
                                          <p:spTgt spid="5"/>
                                        </p:tgtEl>
                                        <p:attrNameLst>
                                          <p:attrName>ppt_w</p:attrName>
                                        </p:attrNameLst>
                                      </p:cBhvr>
                                      <p:tavLst>
                                        <p:tav tm="0">
                                          <p:val>
                                            <p:strVal val="ppt_w"/>
                                          </p:val>
                                        </p:tav>
                                        <p:tav tm="100000">
                                          <p:val>
                                            <p:strVal val="4*ppt_w"/>
                                          </p:val>
                                        </p:tav>
                                      </p:tavLst>
                                    </p:anim>
                                    <p:anim calcmode="lin" valueType="num">
                                      <p:cBhvr>
                                        <p:cTn id="24" dur="3000"/>
                                        <p:tgtEl>
                                          <p:spTgt spid="5"/>
                                        </p:tgtEl>
                                        <p:attrNameLst>
                                          <p:attrName>ppt_h</p:attrName>
                                        </p:attrNameLst>
                                      </p:cBhvr>
                                      <p:tavLst>
                                        <p:tav tm="0">
                                          <p:val>
                                            <p:strVal val="ppt_h"/>
                                          </p:val>
                                        </p:tav>
                                        <p:tav tm="100000">
                                          <p:val>
                                            <p:strVal val="4*ppt_h"/>
                                          </p:val>
                                        </p:tav>
                                      </p:tavLst>
                                    </p:anim>
                                    <p:set>
                                      <p:cBhvr>
                                        <p:cTn id="25" dur="1" fill="hold">
                                          <p:stCondLst>
                                            <p:cond delay="2999"/>
                                          </p:stCondLst>
                                        </p:cTn>
                                        <p:tgtEl>
                                          <p:spTgt spid="5"/>
                                        </p:tgtEl>
                                        <p:attrNameLst>
                                          <p:attrName>style.visibility</p:attrName>
                                        </p:attrNameLst>
                                      </p:cBhvr>
                                      <p:to>
                                        <p:strVal val="hidden"/>
                                      </p:to>
                                    </p:set>
                                  </p:childTnLst>
                                </p:cTn>
                              </p:par>
                              <p:par>
                                <p:cTn id="26" presetID="10" presetClass="exit" presetSubtype="0" fill="hold" nodeType="withEffect">
                                  <p:stCondLst>
                                    <p:cond delay="2000"/>
                                  </p:stCondLst>
                                  <p:childTnLst>
                                    <p:animEffect transition="out" filter="fade">
                                      <p:cBhvr>
                                        <p:cTn id="27" dur="3000"/>
                                        <p:tgtEl>
                                          <p:spTgt spid="5"/>
                                        </p:tgtEl>
                                      </p:cBhvr>
                                    </p:animEffect>
                                    <p:set>
                                      <p:cBhvr>
                                        <p:cTn id="28" dur="1" fill="hold">
                                          <p:stCondLst>
                                            <p:cond delay="2999"/>
                                          </p:stCondLst>
                                        </p:cTn>
                                        <p:tgtEl>
                                          <p:spTgt spid="5"/>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12"/>
                                        </p:tgtEl>
                                        <p:attrNameLst>
                                          <p:attrName>style.visibility</p:attrName>
                                        </p:attrNameLst>
                                      </p:cBhvr>
                                      <p:to>
                                        <p:strVal val="visible"/>
                                      </p:to>
                                    </p:set>
                                    <p:anim calcmode="lin" valueType="num">
                                      <p:cBhvr>
                                        <p:cTn id="31" dur="3000" fill="hold"/>
                                        <p:tgtEl>
                                          <p:spTgt spid="12"/>
                                        </p:tgtEl>
                                        <p:attrNameLst>
                                          <p:attrName>ppt_w</p:attrName>
                                        </p:attrNameLst>
                                      </p:cBhvr>
                                      <p:tavLst>
                                        <p:tav tm="0">
                                          <p:val>
                                            <p:strVal val="4/3*#ppt_w"/>
                                          </p:val>
                                        </p:tav>
                                        <p:tav tm="100000">
                                          <p:val>
                                            <p:strVal val="#ppt_w"/>
                                          </p:val>
                                        </p:tav>
                                      </p:tavLst>
                                    </p:anim>
                                    <p:anim calcmode="lin" valueType="num">
                                      <p:cBhvr>
                                        <p:cTn id="32" dur="3000" fill="hold"/>
                                        <p:tgtEl>
                                          <p:spTgt spid="12"/>
                                        </p:tgtEl>
                                        <p:attrNameLst>
                                          <p:attrName>ppt_h</p:attrName>
                                        </p:attrNameLst>
                                      </p:cBhvr>
                                      <p:tavLst>
                                        <p:tav tm="0">
                                          <p:val>
                                            <p:strVal val="4/3*#ppt_h"/>
                                          </p:val>
                                        </p:tav>
                                        <p:tav tm="100000">
                                          <p:val>
                                            <p:strVal val="#ppt_h"/>
                                          </p:val>
                                        </p:tav>
                                      </p:tavLst>
                                    </p:anim>
                                  </p:childTnLst>
                                </p:cTn>
                              </p:par>
                              <p:par>
                                <p:cTn id="33" presetID="52" presetClass="entr" presetSubtype="0" fill="hold" nodeType="withEffect">
                                  <p:stCondLst>
                                    <p:cond delay="2000"/>
                                  </p:stCondLst>
                                  <p:childTnLst>
                                    <p:set>
                                      <p:cBhvr>
                                        <p:cTn id="34" dur="1" fill="hold">
                                          <p:stCondLst>
                                            <p:cond delay="0"/>
                                          </p:stCondLst>
                                        </p:cTn>
                                        <p:tgtEl>
                                          <p:spTgt spid="12"/>
                                        </p:tgtEl>
                                        <p:attrNameLst>
                                          <p:attrName>style.visibility</p:attrName>
                                        </p:attrNameLst>
                                      </p:cBhvr>
                                      <p:to>
                                        <p:strVal val="visible"/>
                                      </p:to>
                                    </p:set>
                                    <p:animScale>
                                      <p:cBhvr>
                                        <p:cTn id="35" dur="3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3000" decel="50000" fill="hold">
                                          <p:stCondLst>
                                            <p:cond delay="0"/>
                                          </p:stCondLst>
                                        </p:cTn>
                                        <p:tgtEl>
                                          <p:spTgt spid="12"/>
                                        </p:tgtEl>
                                        <p:attrNameLst>
                                          <p:attrName>ppt_x</p:attrName>
                                          <p:attrName>ppt_y</p:attrName>
                                        </p:attrNameLst>
                                      </p:cBhvr>
                                    </p:animMotion>
                                    <p:animEffect transition="in" filter="fade">
                                      <p:cBhvr>
                                        <p:cTn id="37" dur="3000"/>
                                        <p:tgtEl>
                                          <p:spTgt spid="12"/>
                                        </p:tgtEl>
                                      </p:cBhvr>
                                    </p:animEffect>
                                  </p:childTnLst>
                                </p:cTn>
                              </p:par>
                            </p:childTnLst>
                          </p:cTn>
                        </p:par>
                        <p:par>
                          <p:cTn id="38" fill="hold" nodeType="afterGroup">
                            <p:stCondLst>
                              <p:cond delay="332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6"/>
                                        </p:tgtEl>
                                        <p:attrNameLst>
                                          <p:attrName>style.visibility</p:attrName>
                                        </p:attrNameLst>
                                      </p:cBhvr>
                                      <p:to>
                                        <p:strVal val="visible"/>
                                      </p:to>
                                    </p:set>
                                    <p:animEffect transition="in" filter="fade">
                                      <p:cBhvr>
                                        <p:cTn id="41" dur="1000"/>
                                        <p:tgtEl>
                                          <p:spTgt spid="6"/>
                                        </p:tgtEl>
                                      </p:cBhvr>
                                    </p:animEffect>
                                    <p:anim calcmode="lin" valueType="num">
                                      <p:cBhvr>
                                        <p:cTn id="42" dur="1000" fill="hold"/>
                                        <p:tgtEl>
                                          <p:spTgt spid="6"/>
                                        </p:tgtEl>
                                        <p:attrNameLst>
                                          <p:attrName>ppt_x</p:attrName>
                                        </p:attrNameLst>
                                      </p:cBhvr>
                                      <p:tavLst>
                                        <p:tav tm="0">
                                          <p:val>
                                            <p:strVal val="#ppt_x-.1"/>
                                          </p:val>
                                        </p:tav>
                                        <p:tav tm="100000">
                                          <p:val>
                                            <p:strVal val="#ppt_x"/>
                                          </p:val>
                                        </p:tav>
                                      </p:tavLst>
                                    </p:anim>
                                    <p:anim calcmode="lin" valueType="num">
                                      <p:cBhvr>
                                        <p:cTn id="4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85750"/>
            <a:ext cx="9144000" cy="592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14 Imagen" descr="32 fiordos-noruegos7.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285750"/>
            <a:ext cx="9144000" cy="592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642938" y="4219575"/>
            <a:ext cx="80010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Desde la prohibición de las luchas de gladiadores en el siglo V y hasta nuestros días, el Coliseo sufrió el embate de varios terremotos, perdió una parte del ala sur. En todo ese tiempo tuvo varios usos.</a:t>
            </a:r>
          </a:p>
        </p:txBody>
      </p:sp>
      <p:sp>
        <p:nvSpPr>
          <p:cNvPr id="7" name="6 CuadroTexto"/>
          <p:cNvSpPr txBox="1"/>
          <p:nvPr/>
        </p:nvSpPr>
        <p:spPr>
          <a:xfrm>
            <a:off x="500063" y="4219575"/>
            <a:ext cx="828675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Dentro fueron construidas pequeñas viviendas en una época. También se proyectó convertir este lugar en una fábrica. Y durante algunos años de desidia hasta fue un basurero.  </a:t>
            </a:r>
          </a:p>
        </p:txBody>
      </p:sp>
    </p:spTree>
  </p:cSld>
  <p:clrMapOvr>
    <a:masterClrMapping/>
  </p:clrMapOvr>
  <mc:AlternateContent xmlns:mc="http://schemas.openxmlformats.org/markup-compatibility/2006">
    <mc:Choice xmlns:p14="http://schemas.microsoft.com/office/powerpoint/2010/main" Requires="p14">
      <p:transition spd="slow" p14:dur="2000" advTm="44000">
        <p14:pan dir="u"/>
      </p:transition>
    </mc:Choice>
    <mc:Fallback>
      <p:transition spd="slow" advTm="4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3000"/>
                                        <p:tgtEl>
                                          <p:spTgt spid="4"/>
                                        </p:tgtEl>
                                      </p:cBhvr>
                                    </p:animEffect>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206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6"/>
                                        </p:tgtEl>
                                      </p:cBhvr>
                                    </p:animEffect>
                                    <p:set>
                                      <p:cBhvr>
                                        <p:cTn id="21" dur="1" fill="hold">
                                          <p:stCondLst>
                                            <p:cond delay="2999"/>
                                          </p:stCondLst>
                                        </p:cTn>
                                        <p:tgtEl>
                                          <p:spTgt spid="6"/>
                                        </p:tgtEl>
                                        <p:attrNameLst>
                                          <p:attrName>style.visibility</p:attrName>
                                        </p:attrNameLst>
                                      </p:cBhvr>
                                      <p:to>
                                        <p:strVal val="hidden"/>
                                      </p:to>
                                    </p:set>
                                  </p:childTnLst>
                                </p:cTn>
                              </p:par>
                              <p:par>
                                <p:cTn id="22" presetID="23" presetClass="exit" presetSubtype="16" fill="hold" nodeType="withEffect">
                                  <p:stCondLst>
                                    <p:cond delay="2000"/>
                                  </p:stCondLst>
                                  <p:childTnLst>
                                    <p:anim calcmode="lin" valueType="num">
                                      <p:cBhvr>
                                        <p:cTn id="23" dur="3000"/>
                                        <p:tgtEl>
                                          <p:spTgt spid="4"/>
                                        </p:tgtEl>
                                        <p:attrNameLst>
                                          <p:attrName>ppt_w</p:attrName>
                                        </p:attrNameLst>
                                      </p:cBhvr>
                                      <p:tavLst>
                                        <p:tav tm="0">
                                          <p:val>
                                            <p:strVal val="ppt_w"/>
                                          </p:val>
                                        </p:tav>
                                        <p:tav tm="100000">
                                          <p:val>
                                            <p:strVal val="4*ppt_w"/>
                                          </p:val>
                                        </p:tav>
                                      </p:tavLst>
                                    </p:anim>
                                    <p:anim calcmode="lin" valueType="num">
                                      <p:cBhvr>
                                        <p:cTn id="24" dur="3000"/>
                                        <p:tgtEl>
                                          <p:spTgt spid="4"/>
                                        </p:tgtEl>
                                        <p:attrNameLst>
                                          <p:attrName>ppt_h</p:attrName>
                                        </p:attrNameLst>
                                      </p:cBhvr>
                                      <p:tavLst>
                                        <p:tav tm="0">
                                          <p:val>
                                            <p:strVal val="ppt_h"/>
                                          </p:val>
                                        </p:tav>
                                        <p:tav tm="100000">
                                          <p:val>
                                            <p:strVal val="4*ppt_h"/>
                                          </p:val>
                                        </p:tav>
                                      </p:tavLst>
                                    </p:anim>
                                    <p:set>
                                      <p:cBhvr>
                                        <p:cTn id="25" dur="1" fill="hold">
                                          <p:stCondLst>
                                            <p:cond delay="2999"/>
                                          </p:stCondLst>
                                        </p:cTn>
                                        <p:tgtEl>
                                          <p:spTgt spid="4"/>
                                        </p:tgtEl>
                                        <p:attrNameLst>
                                          <p:attrName>style.visibility</p:attrName>
                                        </p:attrNameLst>
                                      </p:cBhvr>
                                      <p:to>
                                        <p:strVal val="hidden"/>
                                      </p:to>
                                    </p:set>
                                  </p:childTnLst>
                                </p:cTn>
                              </p:par>
                              <p:par>
                                <p:cTn id="26" presetID="10" presetClass="exit" presetSubtype="0" fill="hold" nodeType="withEffect">
                                  <p:stCondLst>
                                    <p:cond delay="2000"/>
                                  </p:stCondLst>
                                  <p:childTnLst>
                                    <p:animEffect transition="out" filter="fade">
                                      <p:cBhvr>
                                        <p:cTn id="27" dur="3000"/>
                                        <p:tgtEl>
                                          <p:spTgt spid="4"/>
                                        </p:tgtEl>
                                      </p:cBhvr>
                                    </p:animEffect>
                                    <p:set>
                                      <p:cBhvr>
                                        <p:cTn id="28" dur="1" fill="hold">
                                          <p:stCondLst>
                                            <p:cond delay="2999"/>
                                          </p:stCondLst>
                                        </p:cTn>
                                        <p:tgtEl>
                                          <p:spTgt spid="4"/>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15"/>
                                        </p:tgtEl>
                                        <p:attrNameLst>
                                          <p:attrName>style.visibility</p:attrName>
                                        </p:attrNameLst>
                                      </p:cBhvr>
                                      <p:to>
                                        <p:strVal val="visible"/>
                                      </p:to>
                                    </p:set>
                                    <p:anim calcmode="lin" valueType="num">
                                      <p:cBhvr>
                                        <p:cTn id="31" dur="3000" fill="hold"/>
                                        <p:tgtEl>
                                          <p:spTgt spid="15"/>
                                        </p:tgtEl>
                                        <p:attrNameLst>
                                          <p:attrName>ppt_w</p:attrName>
                                        </p:attrNameLst>
                                      </p:cBhvr>
                                      <p:tavLst>
                                        <p:tav tm="0">
                                          <p:val>
                                            <p:strVal val="4/3*#ppt_w"/>
                                          </p:val>
                                        </p:tav>
                                        <p:tav tm="100000">
                                          <p:val>
                                            <p:strVal val="#ppt_w"/>
                                          </p:val>
                                        </p:tav>
                                      </p:tavLst>
                                    </p:anim>
                                    <p:anim calcmode="lin" valueType="num">
                                      <p:cBhvr>
                                        <p:cTn id="32" dur="3000" fill="hold"/>
                                        <p:tgtEl>
                                          <p:spTgt spid="15"/>
                                        </p:tgtEl>
                                        <p:attrNameLst>
                                          <p:attrName>ppt_h</p:attrName>
                                        </p:attrNameLst>
                                      </p:cBhvr>
                                      <p:tavLst>
                                        <p:tav tm="0">
                                          <p:val>
                                            <p:strVal val="4/3*#ppt_h"/>
                                          </p:val>
                                        </p:tav>
                                        <p:tav tm="100000">
                                          <p:val>
                                            <p:strVal val="#ppt_h"/>
                                          </p:val>
                                        </p:tav>
                                      </p:tavLst>
                                    </p:anim>
                                  </p:childTnLst>
                                </p:cTn>
                              </p:par>
                              <p:par>
                                <p:cTn id="33" presetID="10" presetClass="entr" presetSubtype="0" fill="hold" nodeType="withEffect">
                                  <p:stCondLst>
                                    <p:cond delay="200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3000"/>
                                        <p:tgtEl>
                                          <p:spTgt spid="15"/>
                                        </p:tgtEl>
                                      </p:cBhvr>
                                    </p:animEffect>
                                  </p:childTnLst>
                                </p:cTn>
                              </p:par>
                            </p:childTnLst>
                          </p:cTn>
                        </p:par>
                        <p:par>
                          <p:cTn id="36" fill="hold" nodeType="afterGroup">
                            <p:stCondLst>
                              <p:cond delay="256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7"/>
                                        </p:tgtEl>
                                        <p:attrNameLst>
                                          <p:attrName>style.visibility</p:attrName>
                                        </p:attrNameLst>
                                      </p:cBhvr>
                                      <p:to>
                                        <p:strVal val="visible"/>
                                      </p:to>
                                    </p:set>
                                    <p:animEffect transition="in" filter="fade">
                                      <p:cBhvr>
                                        <p:cTn id="39" dur="1000"/>
                                        <p:tgtEl>
                                          <p:spTgt spid="7"/>
                                        </p:tgtEl>
                                      </p:cBhvr>
                                    </p:animEffect>
                                    <p:anim calcmode="lin" valueType="num">
                                      <p:cBhvr>
                                        <p:cTn id="40" dur="1000" fill="hold"/>
                                        <p:tgtEl>
                                          <p:spTgt spid="7"/>
                                        </p:tgtEl>
                                        <p:attrNameLst>
                                          <p:attrName>ppt_x</p:attrName>
                                        </p:attrNameLst>
                                      </p:cBhvr>
                                      <p:tavLst>
                                        <p:tav tm="0">
                                          <p:val>
                                            <p:strVal val="#ppt_x-.1"/>
                                          </p:val>
                                        </p:tav>
                                        <p:tav tm="100000">
                                          <p:val>
                                            <p:strVal val="#ppt_x"/>
                                          </p:val>
                                        </p:tav>
                                      </p:tavLst>
                                    </p:anim>
                                    <p:anim calcmode="lin" valueType="num">
                                      <p:cBhvr>
                                        <p:cTn id="4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8491_maskonur-woda-kwiatki.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285750"/>
            <a:ext cx="9144000" cy="592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descr="178491_maskonur-woda-kwiatki.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285750"/>
            <a:ext cx="9144000" cy="592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CuadroTexto"/>
          <p:cNvSpPr txBox="1"/>
          <p:nvPr/>
        </p:nvSpPr>
        <p:spPr>
          <a:xfrm>
            <a:off x="428625" y="3943350"/>
            <a:ext cx="828675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1936 estuvo a punto de desaparecer. Benito Mussolini, el líder fascista italiano mandó demoler el Coliseo porque entorpecía la construcción de una avenida. Por suerte esas órdenes del dictador nunca fueron llevadas a cabo.</a:t>
            </a:r>
          </a:p>
        </p:txBody>
      </p:sp>
    </p:spTree>
  </p:cSld>
  <p:clrMapOvr>
    <a:masterClrMapping/>
  </p:clrMapOvr>
  <mc:AlternateContent xmlns:mc="http://schemas.openxmlformats.org/markup-compatibility/2006">
    <mc:Choice xmlns:p14="http://schemas.microsoft.com/office/powerpoint/2010/main" Requires="p14">
      <p:transition spd="slow" p14:dur="2250" advTm="26000">
        <p14:ferris dir="l"/>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2)">
                                      <p:cBhvr>
                                        <p:cTn id="11" dur="30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3000"/>
                                        <p:tgtEl>
                                          <p:spTgt spid="4"/>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1"/>
                                          </p:val>
                                        </p:tav>
                                        <p:tav tm="100000">
                                          <p:val>
                                            <p:strVal val="#ppt_x"/>
                                          </p:val>
                                        </p:tav>
                                      </p:tavLst>
                                    </p:anim>
                                    <p:anim calcmode="lin" valueType="num">
                                      <p:cBhvr>
                                        <p:cTn id="24"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28625"/>
            <a:ext cx="9144000" cy="607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12 Imagen" descr="3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25" y="-428625"/>
            <a:ext cx="9134475" cy="607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500063" y="3943350"/>
            <a:ext cx="835818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Fue modificado en el reinado de Domiciano, quien construyó el hipogeo (una serie de túneles subterráneos (lo que vemos aquí en la imagen) que se usaban para alojar animales y esclavos). También añadió una galería en la parte superior del Coliseo para aumentar su aforo. </a:t>
            </a:r>
          </a:p>
        </p:txBody>
      </p:sp>
      <p:sp>
        <p:nvSpPr>
          <p:cNvPr id="7" name="6 CuadroTexto"/>
          <p:cNvSpPr txBox="1"/>
          <p:nvPr/>
        </p:nvSpPr>
        <p:spPr>
          <a:xfrm>
            <a:off x="428625" y="4000500"/>
            <a:ext cx="828675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Es uno de los monumentos más famosos de la antigüedad clásica. Fue declarado Patrimonio de la Humanidad en 1980 por la Unesco y como una de Las Nuevas Siete Maravillas del Mundo Moderno el 7 de julio de 2007. </a:t>
            </a:r>
          </a:p>
        </p:txBody>
      </p:sp>
    </p:spTree>
  </p:cSld>
  <p:clrMapOvr>
    <a:masterClrMapping/>
  </p:clrMapOvr>
  <mc:AlternateContent xmlns:mc="http://schemas.openxmlformats.org/markup-compatibility/2006">
    <mc:Choice xmlns:p14="http://schemas.microsoft.com/office/powerpoint/2010/main" Requires="p14">
      <p:transition spd="slow" p14:dur="2000" advTm="53000">
        <p:diamond/>
      </p:transition>
    </mc:Choice>
    <mc:Fallback>
      <p:transition spd="slow" advTm="53000">
        <p:diamond/>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1"/>
                                          </p:val>
                                        </p:tav>
                                        <p:tav tm="100000">
                                          <p:val>
                                            <p:strVal val="#ppt_x"/>
                                          </p:val>
                                        </p:tav>
                                      </p:tavLst>
                                    </p:anim>
                                    <p:anim calcmode="lin" valueType="num">
                                      <p:cBhvr>
                                        <p:cTn id="17" dur="1000" fill="hold"/>
                                        <p:tgtEl>
                                          <p:spTgt spid="6"/>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264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6"/>
                                        </p:tgtEl>
                                      </p:cBhvr>
                                    </p:animEffect>
                                    <p:set>
                                      <p:cBhvr>
                                        <p:cTn id="21" dur="1" fill="hold">
                                          <p:stCondLst>
                                            <p:cond delay="2999"/>
                                          </p:stCondLst>
                                        </p:cTn>
                                        <p:tgtEl>
                                          <p:spTgt spid="6"/>
                                        </p:tgtEl>
                                        <p:attrNameLst>
                                          <p:attrName>style.visibility</p:attrName>
                                        </p:attrNameLst>
                                      </p:cBhvr>
                                      <p:to>
                                        <p:strVal val="hidden"/>
                                      </p:to>
                                    </p:set>
                                  </p:childTnLst>
                                </p:cTn>
                              </p:par>
                              <p:par>
                                <p:cTn id="22" presetID="23" presetClass="exit" presetSubtype="32" fill="hold" nodeType="withEffect">
                                  <p:stCondLst>
                                    <p:cond delay="2000"/>
                                  </p:stCondLst>
                                  <p:childTnLst>
                                    <p:anim calcmode="lin" valueType="num">
                                      <p:cBhvr>
                                        <p:cTn id="23" dur="3000"/>
                                        <p:tgtEl>
                                          <p:spTgt spid="4"/>
                                        </p:tgtEl>
                                        <p:attrNameLst>
                                          <p:attrName>ppt_w</p:attrName>
                                        </p:attrNameLst>
                                      </p:cBhvr>
                                      <p:tavLst>
                                        <p:tav tm="0">
                                          <p:val>
                                            <p:strVal val="ppt_w"/>
                                          </p:val>
                                        </p:tav>
                                        <p:tav tm="100000">
                                          <p:val>
                                            <p:fltVal val="0"/>
                                          </p:val>
                                        </p:tav>
                                      </p:tavLst>
                                    </p:anim>
                                    <p:anim calcmode="lin" valueType="num">
                                      <p:cBhvr>
                                        <p:cTn id="24" dur="3000"/>
                                        <p:tgtEl>
                                          <p:spTgt spid="4"/>
                                        </p:tgtEl>
                                        <p:attrNameLst>
                                          <p:attrName>ppt_h</p:attrName>
                                        </p:attrNameLst>
                                      </p:cBhvr>
                                      <p:tavLst>
                                        <p:tav tm="0">
                                          <p:val>
                                            <p:strVal val="ppt_h"/>
                                          </p:val>
                                        </p:tav>
                                        <p:tav tm="100000">
                                          <p:val>
                                            <p:fltVal val="0"/>
                                          </p:val>
                                        </p:tav>
                                      </p:tavLst>
                                    </p:anim>
                                    <p:set>
                                      <p:cBhvr>
                                        <p:cTn id="25" dur="1" fill="hold">
                                          <p:stCondLst>
                                            <p:cond delay="2999"/>
                                          </p:stCondLst>
                                        </p:cTn>
                                        <p:tgtEl>
                                          <p:spTgt spid="4"/>
                                        </p:tgtEl>
                                        <p:attrNameLst>
                                          <p:attrName>style.visibility</p:attrName>
                                        </p:attrNameLst>
                                      </p:cBhvr>
                                      <p:to>
                                        <p:strVal val="hidden"/>
                                      </p:to>
                                    </p:set>
                                  </p:childTnLst>
                                </p:cTn>
                              </p:par>
                              <p:par>
                                <p:cTn id="26" presetID="21" presetClass="exit" presetSubtype="4" fill="hold" nodeType="withEffect">
                                  <p:stCondLst>
                                    <p:cond delay="2000"/>
                                  </p:stCondLst>
                                  <p:childTnLst>
                                    <p:animEffect transition="out" filter="wheel(4)">
                                      <p:cBhvr>
                                        <p:cTn id="27" dur="3000"/>
                                        <p:tgtEl>
                                          <p:spTgt spid="4"/>
                                        </p:tgtEl>
                                      </p:cBhvr>
                                    </p:animEffect>
                                    <p:set>
                                      <p:cBhvr>
                                        <p:cTn id="28" dur="1" fill="hold">
                                          <p:stCondLst>
                                            <p:cond delay="2999"/>
                                          </p:stCondLst>
                                        </p:cTn>
                                        <p:tgtEl>
                                          <p:spTgt spid="4"/>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13"/>
                                        </p:tgtEl>
                                        <p:attrNameLst>
                                          <p:attrName>style.visibility</p:attrName>
                                        </p:attrNameLst>
                                      </p:cBhvr>
                                      <p:to>
                                        <p:strVal val="visible"/>
                                      </p:to>
                                    </p:set>
                                    <p:anim calcmode="lin" valueType="num">
                                      <p:cBhvr>
                                        <p:cTn id="31" dur="3000" fill="hold"/>
                                        <p:tgtEl>
                                          <p:spTgt spid="13"/>
                                        </p:tgtEl>
                                        <p:attrNameLst>
                                          <p:attrName>ppt_w</p:attrName>
                                        </p:attrNameLst>
                                      </p:cBhvr>
                                      <p:tavLst>
                                        <p:tav tm="0">
                                          <p:val>
                                            <p:strVal val="4/3*#ppt_w"/>
                                          </p:val>
                                        </p:tav>
                                        <p:tav tm="100000">
                                          <p:val>
                                            <p:strVal val="#ppt_w"/>
                                          </p:val>
                                        </p:tav>
                                      </p:tavLst>
                                    </p:anim>
                                    <p:anim calcmode="lin" valueType="num">
                                      <p:cBhvr>
                                        <p:cTn id="32" dur="3000" fill="hold"/>
                                        <p:tgtEl>
                                          <p:spTgt spid="13"/>
                                        </p:tgtEl>
                                        <p:attrNameLst>
                                          <p:attrName>ppt_h</p:attrName>
                                        </p:attrNameLst>
                                      </p:cBhvr>
                                      <p:tavLst>
                                        <p:tav tm="0">
                                          <p:val>
                                            <p:strVal val="4/3*#ppt_h"/>
                                          </p:val>
                                        </p:tav>
                                        <p:tav tm="100000">
                                          <p:val>
                                            <p:strVal val="#ppt_h"/>
                                          </p:val>
                                        </p:tav>
                                      </p:tavLst>
                                    </p:anim>
                                  </p:childTnLst>
                                </p:cTn>
                              </p:par>
                              <p:par>
                                <p:cTn id="33" presetID="21" presetClass="entr" presetSubtype="2" fill="hold" nodeType="withEffect">
                                  <p:stCondLst>
                                    <p:cond delay="2000"/>
                                  </p:stCondLst>
                                  <p:childTnLst>
                                    <p:set>
                                      <p:cBhvr>
                                        <p:cTn id="34" dur="1" fill="hold">
                                          <p:stCondLst>
                                            <p:cond delay="0"/>
                                          </p:stCondLst>
                                        </p:cTn>
                                        <p:tgtEl>
                                          <p:spTgt spid="13"/>
                                        </p:tgtEl>
                                        <p:attrNameLst>
                                          <p:attrName>style.visibility</p:attrName>
                                        </p:attrNameLst>
                                      </p:cBhvr>
                                      <p:to>
                                        <p:strVal val="visible"/>
                                      </p:to>
                                    </p:set>
                                    <p:animEffect transition="in" filter="wheel(2)">
                                      <p:cBhvr>
                                        <p:cTn id="35" dur="3000"/>
                                        <p:tgtEl>
                                          <p:spTgt spid="13"/>
                                        </p:tgtEl>
                                      </p:cBhvr>
                                    </p:animEffect>
                                  </p:childTnLst>
                                </p:cTn>
                              </p:par>
                            </p:childTnLst>
                          </p:cTn>
                        </p:par>
                        <p:par>
                          <p:cTn id="36" fill="hold" nodeType="afterGroup">
                            <p:stCondLst>
                              <p:cond delay="314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7"/>
                                        </p:tgtEl>
                                        <p:attrNameLst>
                                          <p:attrName>style.visibility</p:attrName>
                                        </p:attrNameLst>
                                      </p:cBhvr>
                                      <p:to>
                                        <p:strVal val="visible"/>
                                      </p:to>
                                    </p:set>
                                    <p:animEffect transition="in" filter="fade">
                                      <p:cBhvr>
                                        <p:cTn id="39" dur="1000"/>
                                        <p:tgtEl>
                                          <p:spTgt spid="7"/>
                                        </p:tgtEl>
                                      </p:cBhvr>
                                    </p:animEffect>
                                    <p:anim calcmode="lin" valueType="num">
                                      <p:cBhvr>
                                        <p:cTn id="40" dur="1000" fill="hold"/>
                                        <p:tgtEl>
                                          <p:spTgt spid="7"/>
                                        </p:tgtEl>
                                        <p:attrNameLst>
                                          <p:attrName>ppt_x</p:attrName>
                                        </p:attrNameLst>
                                      </p:cBhvr>
                                      <p:tavLst>
                                        <p:tav tm="0">
                                          <p:val>
                                            <p:strVal val="#ppt_x-.1"/>
                                          </p:val>
                                        </p:tav>
                                        <p:tav tm="100000">
                                          <p:val>
                                            <p:strVal val="#ppt_x"/>
                                          </p:val>
                                        </p:tav>
                                      </p:tavLst>
                                    </p:anim>
                                    <p:anim calcmode="lin" valueType="num">
                                      <p:cBhvr>
                                        <p:cTn id="4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28625"/>
            <a:ext cx="9144000" cy="600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18 Imagen" descr="431136-Kycb.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428625"/>
            <a:ext cx="9144000" cy="600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785813" y="4071938"/>
            <a:ext cx="78581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Como curiosidad, he de decir que desde el año 2000, las autoridades mantienen el edificio iluminado durante 48 horas, cada vez que en un lugar del mundo se aplaza una sentencia de muerte a un condenado. </a:t>
            </a:r>
          </a:p>
        </p:txBody>
      </p:sp>
      <p:sp>
        <p:nvSpPr>
          <p:cNvPr id="6" name="5 CuadroTexto"/>
          <p:cNvSpPr txBox="1"/>
          <p:nvPr/>
        </p:nvSpPr>
        <p:spPr>
          <a:xfrm>
            <a:off x="285750" y="4071938"/>
            <a:ext cx="87153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edificio dejó de ser usado en la Alta Edad Media. Más tarde, fue reutilizado como refugio, fábrica, sede de una orden religiosa, fortaleza y cantera. De sus ruinas se extrajo abundante material para la construcción de otros edificios. </a:t>
            </a:r>
          </a:p>
        </p:txBody>
      </p:sp>
    </p:spTree>
  </p:cSld>
  <p:clrMapOvr>
    <a:masterClrMapping/>
  </p:clrMapOvr>
  <mc:AlternateContent xmlns:mc="http://schemas.openxmlformats.org/markup-compatibility/2006">
    <mc:Choice xmlns:p14="http://schemas.microsoft.com/office/powerpoint/2010/main" Requires="p14">
      <p:transition spd="slow" p14:dur="2000" advTm="50000">
        <p:circle/>
      </p:transition>
    </mc:Choice>
    <mc:Fallback>
      <p:transition spd="slow" advTm="50000">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206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288" fill="hold" nodeType="withEffect">
                                  <p:stCondLst>
                                    <p:cond delay="2000"/>
                                  </p:stCondLst>
                                  <p:childTnLst>
                                    <p:anim calcmode="lin" valueType="num">
                                      <p:cBhvr>
                                        <p:cTn id="23" dur="3000"/>
                                        <p:tgtEl>
                                          <p:spTgt spid="4"/>
                                        </p:tgtEl>
                                        <p:attrNameLst>
                                          <p:attrName>ppt_w</p:attrName>
                                        </p:attrNameLst>
                                      </p:cBhvr>
                                      <p:tavLst>
                                        <p:tav tm="0">
                                          <p:val>
                                            <p:strVal val="ppt_w"/>
                                          </p:val>
                                        </p:tav>
                                        <p:tav tm="100000">
                                          <p:val>
                                            <p:strVal val="2/3*ppt_w"/>
                                          </p:val>
                                        </p:tav>
                                      </p:tavLst>
                                    </p:anim>
                                    <p:anim calcmode="lin" valueType="num">
                                      <p:cBhvr>
                                        <p:cTn id="24" dur="3000"/>
                                        <p:tgtEl>
                                          <p:spTgt spid="4"/>
                                        </p:tgtEl>
                                        <p:attrNameLst>
                                          <p:attrName>ppt_h</p:attrName>
                                        </p:attrNameLst>
                                      </p:cBhvr>
                                      <p:tavLst>
                                        <p:tav tm="0">
                                          <p:val>
                                            <p:strVal val="ppt_h"/>
                                          </p:val>
                                        </p:tav>
                                        <p:tav tm="100000">
                                          <p:val>
                                            <p:strVal val="2/3*ppt_h"/>
                                          </p:val>
                                        </p:tav>
                                      </p:tavLst>
                                    </p:anim>
                                    <p:set>
                                      <p:cBhvr>
                                        <p:cTn id="25" dur="1" fill="hold">
                                          <p:stCondLst>
                                            <p:cond delay="2999"/>
                                          </p:stCondLst>
                                        </p:cTn>
                                        <p:tgtEl>
                                          <p:spTgt spid="4"/>
                                        </p:tgtEl>
                                        <p:attrNameLst>
                                          <p:attrName>style.visibility</p:attrName>
                                        </p:attrNameLst>
                                      </p:cBhvr>
                                      <p:to>
                                        <p:strVal val="hidden"/>
                                      </p:to>
                                    </p:set>
                                  </p:childTnLst>
                                </p:cTn>
                              </p:par>
                              <p:par>
                                <p:cTn id="26" presetID="50" presetClass="exit" presetSubtype="0" accel="100000" fill="hold" nodeType="withEffect">
                                  <p:stCondLst>
                                    <p:cond delay="2000"/>
                                  </p:stCondLst>
                                  <p:childTnLst>
                                    <p:anim calcmode="lin" valueType="num">
                                      <p:cBhvr>
                                        <p:cTn id="27" dur="3000"/>
                                        <p:tgtEl>
                                          <p:spTgt spid="4"/>
                                        </p:tgtEl>
                                        <p:attrNameLst>
                                          <p:attrName>ppt_w</p:attrName>
                                        </p:attrNameLst>
                                      </p:cBhvr>
                                      <p:tavLst>
                                        <p:tav tm="0">
                                          <p:val>
                                            <p:strVal val="ppt_w"/>
                                          </p:val>
                                        </p:tav>
                                        <p:tav tm="100000">
                                          <p:val>
                                            <p:strVal val="ppt_w+.3"/>
                                          </p:val>
                                        </p:tav>
                                      </p:tavLst>
                                    </p:anim>
                                    <p:anim calcmode="lin" valueType="num">
                                      <p:cBhvr>
                                        <p:cTn id="28" dur="3000"/>
                                        <p:tgtEl>
                                          <p:spTgt spid="4"/>
                                        </p:tgtEl>
                                        <p:attrNameLst>
                                          <p:attrName>ppt_h</p:attrName>
                                        </p:attrNameLst>
                                      </p:cBhvr>
                                      <p:tavLst>
                                        <p:tav tm="0">
                                          <p:val>
                                            <p:strVal val="ppt_h"/>
                                          </p:val>
                                        </p:tav>
                                        <p:tav tm="100000">
                                          <p:val>
                                            <p:strVal val="ppt_h"/>
                                          </p:val>
                                        </p:tav>
                                      </p:tavLst>
                                    </p:anim>
                                    <p:animEffect transition="out" filter="fade">
                                      <p:cBhvr>
                                        <p:cTn id="29" dur="3000"/>
                                        <p:tgtEl>
                                          <p:spTgt spid="4"/>
                                        </p:tgtEl>
                                      </p:cBhvr>
                                    </p:animEffect>
                                    <p:set>
                                      <p:cBhvr>
                                        <p:cTn id="30" dur="1" fill="hold">
                                          <p:stCondLst>
                                            <p:cond delay="2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iterate type="lt">
                                    <p:tmPct val="0"/>
                                  </p:iterate>
                                  <p:childTnLst>
                                    <p:set>
                                      <p:cBhvr>
                                        <p:cTn id="32" dur="1" fill="hold">
                                          <p:stCondLst>
                                            <p:cond delay="0"/>
                                          </p:stCondLst>
                                        </p:cTn>
                                        <p:tgtEl>
                                          <p:spTgt spid="19"/>
                                        </p:tgtEl>
                                        <p:attrNameLst>
                                          <p:attrName>style.visibility</p:attrName>
                                        </p:attrNameLst>
                                      </p:cBhvr>
                                      <p:to>
                                        <p:strVal val="visible"/>
                                      </p:to>
                                    </p:set>
                                    <p:anim calcmode="lin" valueType="num">
                                      <p:cBhvr>
                                        <p:cTn id="33" dur="3000" fill="hold"/>
                                        <p:tgtEl>
                                          <p:spTgt spid="19"/>
                                        </p:tgtEl>
                                        <p:attrNameLst>
                                          <p:attrName>ppt_w</p:attrName>
                                        </p:attrNameLst>
                                      </p:cBhvr>
                                      <p:tavLst>
                                        <p:tav tm="0">
                                          <p:val>
                                            <p:strVal val="4/3*#ppt_w"/>
                                          </p:val>
                                        </p:tav>
                                        <p:tav tm="100000">
                                          <p:val>
                                            <p:strVal val="#ppt_w"/>
                                          </p:val>
                                        </p:tav>
                                      </p:tavLst>
                                    </p:anim>
                                    <p:anim calcmode="lin" valueType="num">
                                      <p:cBhvr>
                                        <p:cTn id="34" dur="3000" fill="hold"/>
                                        <p:tgtEl>
                                          <p:spTgt spid="19"/>
                                        </p:tgtEl>
                                        <p:attrNameLst>
                                          <p:attrName>ppt_h</p:attrName>
                                        </p:attrNameLst>
                                      </p:cBhvr>
                                      <p:tavLst>
                                        <p:tav tm="0">
                                          <p:val>
                                            <p:strVal val="4/3*#ppt_h"/>
                                          </p:val>
                                        </p:tav>
                                        <p:tav tm="100000">
                                          <p:val>
                                            <p:strVal val="#ppt_h"/>
                                          </p:val>
                                        </p:tav>
                                      </p:tavLst>
                                    </p:anim>
                                  </p:childTnLst>
                                </p:cTn>
                              </p:par>
                              <p:par>
                                <p:cTn id="35" presetID="10" presetClass="entr" presetSubtype="0" fill="hold" nodeType="withEffect">
                                  <p:stCondLst>
                                    <p:cond delay="2000"/>
                                  </p:stCondLst>
                                  <p:iterate type="lt">
                                    <p:tmPct val="0"/>
                                  </p:iterate>
                                  <p:childTnLst>
                                    <p:set>
                                      <p:cBhvr>
                                        <p:cTn id="36" dur="1" fill="hold">
                                          <p:stCondLst>
                                            <p:cond delay="0"/>
                                          </p:stCondLst>
                                        </p:cTn>
                                        <p:tgtEl>
                                          <p:spTgt spid="19"/>
                                        </p:tgtEl>
                                        <p:attrNameLst>
                                          <p:attrName>style.visibility</p:attrName>
                                        </p:attrNameLst>
                                      </p:cBhvr>
                                      <p:to>
                                        <p:strVal val="visible"/>
                                      </p:to>
                                    </p:set>
                                    <p:animEffect transition="in" filter="fade">
                                      <p:cBhvr>
                                        <p:cTn id="37" dur="3000"/>
                                        <p:tgtEl>
                                          <p:spTgt spid="19"/>
                                        </p:tgtEl>
                                      </p:cBhvr>
                                    </p:animEffect>
                                  </p:childTnLst>
                                </p:cTn>
                              </p:par>
                            </p:childTnLst>
                          </p:cTn>
                        </p:par>
                        <p:par>
                          <p:cTn id="38" fill="hold" nodeType="afterGroup">
                            <p:stCondLst>
                              <p:cond delay="256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6"/>
                                        </p:tgtEl>
                                        <p:attrNameLst>
                                          <p:attrName>style.visibility</p:attrName>
                                        </p:attrNameLst>
                                      </p:cBhvr>
                                      <p:to>
                                        <p:strVal val="visible"/>
                                      </p:to>
                                    </p:set>
                                    <p:animEffect transition="in" filter="fade">
                                      <p:cBhvr>
                                        <p:cTn id="41" dur="1000"/>
                                        <p:tgtEl>
                                          <p:spTgt spid="6"/>
                                        </p:tgtEl>
                                      </p:cBhvr>
                                    </p:animEffect>
                                    <p:anim calcmode="lin" valueType="num">
                                      <p:cBhvr>
                                        <p:cTn id="42" dur="1000" fill="hold"/>
                                        <p:tgtEl>
                                          <p:spTgt spid="6"/>
                                        </p:tgtEl>
                                        <p:attrNameLst>
                                          <p:attrName>ppt_x</p:attrName>
                                        </p:attrNameLst>
                                      </p:cBhvr>
                                      <p:tavLst>
                                        <p:tav tm="0">
                                          <p:val>
                                            <p:strVal val="#ppt_x-.1"/>
                                          </p:val>
                                        </p:tav>
                                        <p:tav tm="100000">
                                          <p:val>
                                            <p:strVal val="#ppt_x"/>
                                          </p:val>
                                        </p:tav>
                                      </p:tavLst>
                                    </p:anim>
                                    <p:anim calcmode="lin" valueType="num">
                                      <p:cBhvr>
                                        <p:cTn id="4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64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8 Imagen" descr="193626_maskonury-skala.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15875"/>
            <a:ext cx="9144000" cy="541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357188" y="4219575"/>
            <a:ext cx="85010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Hasta que fue convertido en santuario cristiano, en honor a los prisioneros martirizados durante los primeros años del Cristianismo. Esta medida contribuyó a detener su expolio y a procurar su conservación. </a:t>
            </a:r>
          </a:p>
        </p:txBody>
      </p:sp>
      <p:sp>
        <p:nvSpPr>
          <p:cNvPr id="5" name="4 CuadroTexto"/>
          <p:cNvSpPr txBox="1"/>
          <p:nvPr/>
        </p:nvSpPr>
        <p:spPr>
          <a:xfrm>
            <a:off x="357188" y="3943350"/>
            <a:ext cx="8501062"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Es además, un icono de la Roma Imperial y es uno de los ejemplos mejor conservados de la arquitectura romana. Se considera una de las principales atracciones turísticas de Roma y continua muy ligado a la Iglesia Católica Romana. </a:t>
            </a:r>
          </a:p>
        </p:txBody>
      </p:sp>
    </p:spTree>
  </p:cSld>
  <p:clrMapOvr>
    <a:masterClrMapping/>
  </p:clrMapOvr>
  <mc:AlternateContent xmlns:mc="http://schemas.openxmlformats.org/markup-compatibility/2006">
    <mc:Choice xmlns:p14="http://schemas.microsoft.com/office/powerpoint/2010/main" Requires="p14">
      <p:transition spd="slow" p14:dur="2250" advTm="50000">
        <p14:prism isInverted="1"/>
      </p:transition>
    </mc:Choice>
    <mc:Fallback>
      <p:transition spd="slow" advTm="5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3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3000" fill="hold"/>
                                        <p:tgtEl>
                                          <p:spTgt spid="17"/>
                                        </p:tgtEl>
                                        <p:attrNameLst>
                                          <p:attrName>ppt_w</p:attrName>
                                        </p:attrNameLst>
                                      </p:cBhvr>
                                      <p:tavLst>
                                        <p:tav tm="0">
                                          <p:val>
                                            <p:strVal val="2/3*#ppt_w"/>
                                          </p:val>
                                        </p:tav>
                                        <p:tav tm="100000">
                                          <p:val>
                                            <p:strVal val="#ppt_w"/>
                                          </p:val>
                                        </p:tav>
                                      </p:tavLst>
                                    </p:anim>
                                    <p:anim calcmode="lin" valueType="num">
                                      <p:cBhvr>
                                        <p:cTn id="11" dur="3000" fill="hold"/>
                                        <p:tgtEl>
                                          <p:spTgt spid="17"/>
                                        </p:tgtEl>
                                        <p:attrNameLst>
                                          <p:attrName>ppt_h</p:attrName>
                                        </p:attrNameLst>
                                      </p:cBhvr>
                                      <p:tavLst>
                                        <p:tav tm="0">
                                          <p:val>
                                            <p:strVal val="2/3*#ppt_h"/>
                                          </p:val>
                                        </p:tav>
                                        <p:tav tm="100000">
                                          <p:val>
                                            <p:strVal val="#ppt_h"/>
                                          </p:val>
                                        </p:tav>
                                      </p:tavLst>
                                    </p:anim>
                                  </p:childTnLst>
                                </p:cTn>
                              </p:par>
                            </p:childTnLst>
                          </p:cTn>
                        </p:par>
                        <p:par>
                          <p:cTn id="12" fill="hold" nodeType="afterGroup">
                            <p:stCondLst>
                              <p:cond delay="35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220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3000"/>
                                        <p:tgtEl>
                                          <p:spTgt spid="17"/>
                                        </p:tgtEl>
                                        <p:attrNameLst>
                                          <p:attrName>ppt_w</p:attrName>
                                        </p:attrNameLst>
                                      </p:cBhvr>
                                      <p:tavLst>
                                        <p:tav tm="0">
                                          <p:val>
                                            <p:strVal val="ppt_w"/>
                                          </p:val>
                                        </p:tav>
                                        <p:tav tm="100000">
                                          <p:val>
                                            <p:strVal val="4/3*ppt_w"/>
                                          </p:val>
                                        </p:tav>
                                      </p:tavLst>
                                    </p:anim>
                                    <p:anim calcmode="lin" valueType="num">
                                      <p:cBhvr>
                                        <p:cTn id="24" dur="3000"/>
                                        <p:tgtEl>
                                          <p:spTgt spid="17"/>
                                        </p:tgtEl>
                                        <p:attrNameLst>
                                          <p:attrName>ppt_h</p:attrName>
                                        </p:attrNameLst>
                                      </p:cBhvr>
                                      <p:tavLst>
                                        <p:tav tm="0">
                                          <p:val>
                                            <p:strVal val="ppt_h"/>
                                          </p:val>
                                        </p:tav>
                                        <p:tav tm="100000">
                                          <p:val>
                                            <p:strVal val="4/3*ppt_h"/>
                                          </p:val>
                                        </p:tav>
                                      </p:tavLst>
                                    </p:anim>
                                    <p:set>
                                      <p:cBhvr>
                                        <p:cTn id="25" dur="1" fill="hold">
                                          <p:stCondLst>
                                            <p:cond delay="2999"/>
                                          </p:stCondLst>
                                        </p:cTn>
                                        <p:tgtEl>
                                          <p:spTgt spid="17"/>
                                        </p:tgtEl>
                                        <p:attrNameLst>
                                          <p:attrName>style.visibility</p:attrName>
                                        </p:attrNameLst>
                                      </p:cBhvr>
                                      <p:to>
                                        <p:strVal val="hidden"/>
                                      </p:to>
                                    </p:set>
                                  </p:childTnLst>
                                </p:cTn>
                              </p:par>
                              <p:par>
                                <p:cTn id="26" presetID="52" presetClass="exit" presetSubtype="0" fill="hold" nodeType="withEffect">
                                  <p:stCondLst>
                                    <p:cond delay="2000"/>
                                  </p:stCondLst>
                                  <p:childTnLst>
                                    <p:animScale>
                                      <p:cBhvr>
                                        <p:cTn id="27" dur="3000" accel="50000">
                                          <p:stCondLst>
                                            <p:cond delay="0"/>
                                          </p:stCondLst>
                                        </p:cTn>
                                        <p:tgtEl>
                                          <p:spTgt spid="17"/>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3000" accel="50000">
                                          <p:stCondLst>
                                            <p:cond delay="0"/>
                                          </p:stCondLst>
                                        </p:cTn>
                                        <p:tgtEl>
                                          <p:spTgt spid="17"/>
                                        </p:tgtEl>
                                        <p:attrNameLst>
                                          <p:attrName>ppt_x</p:attrName>
                                          <p:attrName>ppt_y</p:attrName>
                                        </p:attrNameLst>
                                      </p:cBhvr>
                                    </p:animMotion>
                                    <p:animEffect transition="out" filter="fade">
                                      <p:cBhvr>
                                        <p:cTn id="29" dur="3000"/>
                                        <p:tgtEl>
                                          <p:spTgt spid="17"/>
                                        </p:tgtEl>
                                      </p:cBhvr>
                                    </p:animEffect>
                                    <p:set>
                                      <p:cBhvr>
                                        <p:cTn id="30" dur="1" fill="hold">
                                          <p:stCondLst>
                                            <p:cond delay="2999"/>
                                          </p:stCondLst>
                                        </p:cTn>
                                        <p:tgtEl>
                                          <p:spTgt spid="17"/>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9"/>
                                        </p:tgtEl>
                                        <p:attrNameLst>
                                          <p:attrName>style.visibility</p:attrName>
                                        </p:attrNameLst>
                                      </p:cBhvr>
                                      <p:to>
                                        <p:strVal val="visible"/>
                                      </p:to>
                                    </p:set>
                                    <p:anim calcmode="lin" valueType="num">
                                      <p:cBhvr>
                                        <p:cTn id="33" dur="3000" fill="hold"/>
                                        <p:tgtEl>
                                          <p:spTgt spid="9"/>
                                        </p:tgtEl>
                                        <p:attrNameLst>
                                          <p:attrName>ppt_w</p:attrName>
                                        </p:attrNameLst>
                                      </p:cBhvr>
                                      <p:tavLst>
                                        <p:tav tm="0">
                                          <p:val>
                                            <p:strVal val="4/3*#ppt_w"/>
                                          </p:val>
                                        </p:tav>
                                        <p:tav tm="100000">
                                          <p:val>
                                            <p:strVal val="#ppt_w"/>
                                          </p:val>
                                        </p:tav>
                                      </p:tavLst>
                                    </p:anim>
                                    <p:anim calcmode="lin" valueType="num">
                                      <p:cBhvr>
                                        <p:cTn id="34" dur="3000" fill="hold"/>
                                        <p:tgtEl>
                                          <p:spTgt spid="9"/>
                                        </p:tgtEl>
                                        <p:attrNameLst>
                                          <p:attrName>ppt_h</p:attrName>
                                        </p:attrNameLst>
                                      </p:cBhvr>
                                      <p:tavLst>
                                        <p:tav tm="0">
                                          <p:val>
                                            <p:strVal val="4/3*#ppt_h"/>
                                          </p:val>
                                        </p:tav>
                                        <p:tav tm="100000">
                                          <p:val>
                                            <p:strVal val="#ppt_h"/>
                                          </p:val>
                                        </p:tav>
                                      </p:tavLst>
                                    </p:anim>
                                  </p:childTnLst>
                                </p:cTn>
                              </p:par>
                              <p:par>
                                <p:cTn id="35" presetID="52" presetClass="entr" presetSubtype="0" fill="hold" nodeType="withEffect">
                                  <p:stCondLst>
                                    <p:cond delay="2000"/>
                                  </p:stCondLst>
                                  <p:childTnLst>
                                    <p:set>
                                      <p:cBhvr>
                                        <p:cTn id="36" dur="1" fill="hold">
                                          <p:stCondLst>
                                            <p:cond delay="0"/>
                                          </p:stCondLst>
                                        </p:cTn>
                                        <p:tgtEl>
                                          <p:spTgt spid="9"/>
                                        </p:tgtEl>
                                        <p:attrNameLst>
                                          <p:attrName>style.visibility</p:attrName>
                                        </p:attrNameLst>
                                      </p:cBhvr>
                                      <p:to>
                                        <p:strVal val="visible"/>
                                      </p:to>
                                    </p:set>
                                    <p:animScale>
                                      <p:cBhvr>
                                        <p:cTn id="37" dur="3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3000" decel="50000" fill="hold">
                                          <p:stCondLst>
                                            <p:cond delay="0"/>
                                          </p:stCondLst>
                                        </p:cTn>
                                        <p:tgtEl>
                                          <p:spTgt spid="9"/>
                                        </p:tgtEl>
                                        <p:attrNameLst>
                                          <p:attrName>ppt_x</p:attrName>
                                          <p:attrName>ppt_y</p:attrName>
                                        </p:attrNameLst>
                                      </p:cBhvr>
                                    </p:animMotion>
                                    <p:animEffect transition="in" filter="fade">
                                      <p:cBhvr>
                                        <p:cTn id="39" dur="3000"/>
                                        <p:tgtEl>
                                          <p:spTgt spid="9"/>
                                        </p:tgtEl>
                                      </p:cBhvr>
                                    </p:animEffect>
                                  </p:childTnLst>
                                </p:cTn>
                              </p:par>
                            </p:childTnLst>
                          </p:cTn>
                        </p:par>
                        <p:par>
                          <p:cTn id="40" fill="hold" nodeType="afterGroup">
                            <p:stCondLst>
                              <p:cond delay="27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41888" y="0"/>
            <a:ext cx="4202112" cy="542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993820130401170805975620.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41888" y="0"/>
            <a:ext cx="4202112" cy="542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993820130401170805975620.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41888" y="0"/>
            <a:ext cx="4202112" cy="542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357188" y="1285875"/>
            <a:ext cx="4143375" cy="1108075"/>
          </a:xfrm>
          <a:prstGeom prst="rect">
            <a:avLst/>
          </a:prstGeom>
          <a:noFill/>
        </p:spPr>
        <p:txBody>
          <a:bodyPr>
            <a:spAutoFit/>
          </a:bodyPr>
          <a:lstStyle/>
          <a:p>
            <a:pPr>
              <a:defRPr/>
            </a:pPr>
            <a:r>
              <a:rPr lang="es-ES" sz="22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Roma abre las puertas a los secretos subterráneos del Coliseo.</a:t>
            </a:r>
          </a:p>
        </p:txBody>
      </p:sp>
      <p:sp>
        <p:nvSpPr>
          <p:cNvPr id="8" name="7 CuadroTexto"/>
          <p:cNvSpPr txBox="1"/>
          <p:nvPr/>
        </p:nvSpPr>
        <p:spPr>
          <a:xfrm>
            <a:off x="285750" y="2714625"/>
            <a:ext cx="4500563" cy="1938338"/>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Ya se pueden recorrer las galerías subterráneas del Coliseo romano, un laberinto de túneles donde se preparaban los gladiadores y se ocultaba la compleja maquinaria tras los espectáculos.</a:t>
            </a:r>
          </a:p>
        </p:txBody>
      </p:sp>
    </p:spTree>
  </p:cSld>
  <p:clrMapOvr>
    <a:masterClrMapping/>
  </p:clrMapOvr>
  <mc:AlternateContent xmlns:mc="http://schemas.openxmlformats.org/markup-compatibility/2006">
    <mc:Choice xmlns:p14="http://schemas.microsoft.com/office/powerpoint/2010/main" Requires="p14">
      <p:transition spd="slow" p14:dur="2500" advTm="30000">
        <p14:vortex dir="u"/>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500" fill="hold"/>
                                        <p:tgtEl>
                                          <p:spTgt spid="4"/>
                                        </p:tgtEl>
                                        <p:attrNameLst>
                                          <p:attrName>ppt_w</p:attrName>
                                        </p:attrNameLst>
                                      </p:cBhvr>
                                      <p:tavLst>
                                        <p:tav tm="0">
                                          <p:val>
                                            <p:strVal val="4/3*#ppt_w"/>
                                          </p:val>
                                        </p:tav>
                                        <p:tav tm="100000">
                                          <p:val>
                                            <p:strVal val="#ppt_w"/>
                                          </p:val>
                                        </p:tav>
                                      </p:tavLst>
                                    </p:anim>
                                    <p:anim calcmode="lin" valueType="num">
                                      <p:cBhvr>
                                        <p:cTn id="8" dur="25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500" fill="hold"/>
                                        <p:tgtEl>
                                          <p:spTgt spid="5"/>
                                        </p:tgtEl>
                                        <p:attrNameLst>
                                          <p:attrName>ppt_w</p:attrName>
                                        </p:attrNameLst>
                                      </p:cBhvr>
                                      <p:tavLst>
                                        <p:tav tm="0">
                                          <p:val>
                                            <p:strVal val="4/3*#ppt_w"/>
                                          </p:val>
                                        </p:tav>
                                        <p:tav tm="100000">
                                          <p:val>
                                            <p:strVal val="#ppt_w"/>
                                          </p:val>
                                        </p:tav>
                                      </p:tavLst>
                                    </p:anim>
                                    <p:anim calcmode="lin" valueType="num">
                                      <p:cBhvr>
                                        <p:cTn id="15" dur="2500" fill="hold"/>
                                        <p:tgtEl>
                                          <p:spTgt spid="5"/>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500" fill="hold"/>
                                        <p:tgtEl>
                                          <p:spTgt spid="6"/>
                                        </p:tgtEl>
                                        <p:attrNameLst>
                                          <p:attrName>ppt_w</p:attrName>
                                        </p:attrNameLst>
                                      </p:cBhvr>
                                      <p:tavLst>
                                        <p:tav tm="0">
                                          <p:val>
                                            <p:strVal val="4/3*#ppt_w"/>
                                          </p:val>
                                        </p:tav>
                                        <p:tav tm="100000">
                                          <p:val>
                                            <p:strVal val="#ppt_w"/>
                                          </p:val>
                                        </p:tav>
                                      </p:tavLst>
                                    </p:anim>
                                    <p:anim calcmode="lin" valueType="num">
                                      <p:cBhvr>
                                        <p:cTn id="22" dur="25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3000"/>
                                        <p:tgtEl>
                                          <p:spTgt spid="6"/>
                                        </p:tgtEl>
                                      </p:cBhvr>
                                    </p:animEffect>
                                  </p:childTnLst>
                                </p:cTn>
                              </p:par>
                            </p:childTnLst>
                          </p:cTn>
                        </p:par>
                        <p:par>
                          <p:cTn id="26" fill="hold" nodeType="afterGroup">
                            <p:stCondLst>
                              <p:cond delay="30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 by="(-#ppt_w*2)" calcmode="lin" valueType="num">
                                      <p:cBhvr rctx="PPT">
                                        <p:cTn id="29" dur="500" autoRev="1" fill="hold">
                                          <p:stCondLst>
                                            <p:cond delay="0"/>
                                          </p:stCondLst>
                                        </p:cTn>
                                        <p:tgtEl>
                                          <p:spTgt spid="7"/>
                                        </p:tgtEl>
                                        <p:attrNameLst>
                                          <p:attrName>ppt_w</p:attrName>
                                        </p:attrNameLst>
                                      </p:cBhvr>
                                    </p:anim>
                                    <p:anim by="(#ppt_w*0.50)" calcmode="lin" valueType="num">
                                      <p:cBhvr>
                                        <p:cTn id="30" dur="500" decel="50000" autoRev="1" fill="hold">
                                          <p:stCondLst>
                                            <p:cond delay="0"/>
                                          </p:stCondLst>
                                        </p:cTn>
                                        <p:tgtEl>
                                          <p:spTgt spid="7"/>
                                        </p:tgtEl>
                                        <p:attrNameLst>
                                          <p:attrName>ppt_x</p:attrName>
                                        </p:attrNameLst>
                                      </p:cBhvr>
                                    </p:anim>
                                    <p:anim from="(-#ppt_h/2)" to="(#ppt_y)" calcmode="lin" valueType="num">
                                      <p:cBhvr>
                                        <p:cTn id="31" dur="1000" fill="hold">
                                          <p:stCondLst>
                                            <p:cond delay="0"/>
                                          </p:stCondLst>
                                        </p:cTn>
                                        <p:tgtEl>
                                          <p:spTgt spid="7"/>
                                        </p:tgtEl>
                                        <p:attrNameLst>
                                          <p:attrName>ppt_y</p:attrName>
                                        </p:attrNameLst>
                                      </p:cBhvr>
                                    </p:anim>
                                    <p:animRot by="21600000">
                                      <p:cBhvr>
                                        <p:cTn id="32" dur="1000" fill="hold">
                                          <p:stCondLst>
                                            <p:cond delay="0"/>
                                          </p:stCondLst>
                                        </p:cTn>
                                        <p:tgtEl>
                                          <p:spTgt spid="7"/>
                                        </p:tgtEl>
                                        <p:attrNameLst>
                                          <p:attrName>r</p:attrName>
                                        </p:attrNameLst>
                                      </p:cBhvr>
                                    </p:animRot>
                                  </p:childTnLst>
                                </p:cTn>
                              </p:par>
                            </p:childTnLst>
                          </p:cTn>
                        </p:par>
                        <p:par>
                          <p:cTn id="33" fill="hold" nodeType="afterGroup">
                            <p:stCondLst>
                              <p:cond delay="9200"/>
                            </p:stCondLst>
                            <p:childTnLst>
                              <p:par>
                                <p:cTn id="34" presetID="40" presetClass="entr" presetSubtype="0" fill="hold" grpId="0" nodeType="afterEffect">
                                  <p:stCondLst>
                                    <p:cond delay="50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19 Imagen" descr="Diapositiva58.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357188"/>
            <a:ext cx="9144000" cy="6000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10 Imagen" descr="195406_maskonur-skala-kwiatki-rozmycie.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357188"/>
            <a:ext cx="9144000" cy="6000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642938" y="3943350"/>
            <a:ext cx="814387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Bajo la arena del Coliseo romano, según viejos mitos medievales, se encuentra la puerta que conduce directamente a los infiernos donde, al atardecer, las almas de quienes murieron violentamente vagan en busca de paz eterna. </a:t>
            </a:r>
          </a:p>
        </p:txBody>
      </p:sp>
      <p:sp>
        <p:nvSpPr>
          <p:cNvPr id="5" name="4 CuadroTexto"/>
          <p:cNvSpPr txBox="1"/>
          <p:nvPr/>
        </p:nvSpPr>
        <p:spPr>
          <a:xfrm>
            <a:off x="714375" y="4219575"/>
            <a:ext cx="807243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Aunque es poco probable toparse con estos espíritus, la rehabilitación del hipogeo del icónico monumento permiten ya recorrer el laberinto de galerías que se ocultaban bajo los pies de los gladiadores.</a:t>
            </a:r>
          </a:p>
        </p:txBody>
      </p:sp>
    </p:spTree>
  </p:cSld>
  <p:clrMapOvr>
    <a:masterClrMapping/>
  </p:clrMapOvr>
  <mc:AlternateContent xmlns:mc="http://schemas.openxmlformats.org/markup-compatibility/2006">
    <mc:Choice xmlns:p14="http://schemas.microsoft.com/office/powerpoint/2010/main" Requires="p14">
      <p:transition spd="slow" p14:dur="2000" advTm="50000">
        <p14:switch dir="r"/>
      </p:transition>
    </mc:Choice>
    <mc:Fallback>
      <p:transition spd="slow" advTm="5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Horizontal)">
                                      <p:cBhvr>
                                        <p:cTn id="7" dur="3000"/>
                                        <p:tgtEl>
                                          <p:spTgt spid="20"/>
                                        </p:tgtEl>
                                      </p:cBhvr>
                                    </p:animEffect>
                                  </p:childTnLst>
                                </p:cTn>
                              </p:par>
                              <p:par>
                                <p:cTn id="8" presetID="23" presetClass="entr" presetSubtype="272"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 calcmode="lin" valueType="num">
                                      <p:cBhvr>
                                        <p:cTn id="10" dur="3000" fill="hold"/>
                                        <p:tgtEl>
                                          <p:spTgt spid="20"/>
                                        </p:tgtEl>
                                        <p:attrNameLst>
                                          <p:attrName>ppt_w</p:attrName>
                                        </p:attrNameLst>
                                      </p:cBhvr>
                                      <p:tavLst>
                                        <p:tav tm="0">
                                          <p:val>
                                            <p:strVal val="2/3*#ppt_w"/>
                                          </p:val>
                                        </p:tav>
                                        <p:tav tm="100000">
                                          <p:val>
                                            <p:strVal val="#ppt_w"/>
                                          </p:val>
                                        </p:tav>
                                      </p:tavLst>
                                    </p:anim>
                                    <p:anim calcmode="lin" valueType="num">
                                      <p:cBhvr>
                                        <p:cTn id="11" dur="3000" fill="hold"/>
                                        <p:tgtEl>
                                          <p:spTgt spid="20"/>
                                        </p:tgtEl>
                                        <p:attrNameLst>
                                          <p:attrName>ppt_h</p:attrName>
                                        </p:attrNameLst>
                                      </p:cBhvr>
                                      <p:tavLst>
                                        <p:tav tm="0">
                                          <p:val>
                                            <p:strVal val="2/3*#ppt_h"/>
                                          </p:val>
                                        </p:tav>
                                        <p:tav tm="100000">
                                          <p:val>
                                            <p:strVal val="#ppt_h"/>
                                          </p:val>
                                        </p:tav>
                                      </p:tavLst>
                                    </p:anim>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228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3000"/>
                                        <p:tgtEl>
                                          <p:spTgt spid="20"/>
                                        </p:tgtEl>
                                        <p:attrNameLst>
                                          <p:attrName>ppt_w</p:attrName>
                                        </p:attrNameLst>
                                      </p:cBhvr>
                                      <p:tavLst>
                                        <p:tav tm="0">
                                          <p:val>
                                            <p:strVal val="ppt_w"/>
                                          </p:val>
                                        </p:tav>
                                        <p:tav tm="100000">
                                          <p:val>
                                            <p:strVal val="4/3*ppt_w"/>
                                          </p:val>
                                        </p:tav>
                                      </p:tavLst>
                                    </p:anim>
                                    <p:anim calcmode="lin" valueType="num">
                                      <p:cBhvr>
                                        <p:cTn id="24" dur="3000"/>
                                        <p:tgtEl>
                                          <p:spTgt spid="20"/>
                                        </p:tgtEl>
                                        <p:attrNameLst>
                                          <p:attrName>ppt_h</p:attrName>
                                        </p:attrNameLst>
                                      </p:cBhvr>
                                      <p:tavLst>
                                        <p:tav tm="0">
                                          <p:val>
                                            <p:strVal val="ppt_h"/>
                                          </p:val>
                                        </p:tav>
                                        <p:tav tm="100000">
                                          <p:val>
                                            <p:strVal val="4/3*ppt_h"/>
                                          </p:val>
                                        </p:tav>
                                      </p:tavLst>
                                    </p:anim>
                                    <p:set>
                                      <p:cBhvr>
                                        <p:cTn id="25" dur="1" fill="hold">
                                          <p:stCondLst>
                                            <p:cond delay="2999"/>
                                          </p:stCondLst>
                                        </p:cTn>
                                        <p:tgtEl>
                                          <p:spTgt spid="20"/>
                                        </p:tgtEl>
                                        <p:attrNameLst>
                                          <p:attrName>style.visibility</p:attrName>
                                        </p:attrNameLst>
                                      </p:cBhvr>
                                      <p:to>
                                        <p:strVal val="hidden"/>
                                      </p:to>
                                    </p:set>
                                  </p:childTnLst>
                                </p:cTn>
                              </p:par>
                              <p:par>
                                <p:cTn id="26" presetID="29" presetClass="exit" presetSubtype="0" fill="hold" nodeType="withEffect">
                                  <p:stCondLst>
                                    <p:cond delay="2000"/>
                                  </p:stCondLst>
                                  <p:childTnLst>
                                    <p:anim calcmode="lin" valueType="num">
                                      <p:cBhvr>
                                        <p:cTn id="27" dur="3000"/>
                                        <p:tgtEl>
                                          <p:spTgt spid="20"/>
                                        </p:tgtEl>
                                        <p:attrNameLst>
                                          <p:attrName>ppt_x</p:attrName>
                                        </p:attrNameLst>
                                      </p:cBhvr>
                                      <p:tavLst>
                                        <p:tav tm="0">
                                          <p:val>
                                            <p:strVal val="ppt_x"/>
                                          </p:val>
                                        </p:tav>
                                        <p:tav tm="100000">
                                          <p:val>
                                            <p:strVal val="ppt_x-.2"/>
                                          </p:val>
                                        </p:tav>
                                      </p:tavLst>
                                    </p:anim>
                                    <p:anim calcmode="lin" valueType="num">
                                      <p:cBhvr>
                                        <p:cTn id="28" dur="3000"/>
                                        <p:tgtEl>
                                          <p:spTgt spid="20"/>
                                        </p:tgtEl>
                                        <p:attrNameLst>
                                          <p:attrName>ppt_y</p:attrName>
                                        </p:attrNameLst>
                                      </p:cBhvr>
                                      <p:tavLst>
                                        <p:tav tm="0">
                                          <p:val>
                                            <p:strVal val="ppt_y"/>
                                          </p:val>
                                        </p:tav>
                                        <p:tav tm="100000">
                                          <p:val>
                                            <p:strVal val="ppt_y"/>
                                          </p:val>
                                        </p:tav>
                                      </p:tavLst>
                                    </p:anim>
                                    <p:animEffect transition="out" filter="fade">
                                      <p:cBhvr>
                                        <p:cTn id="29" dur="3000"/>
                                        <p:tgtEl>
                                          <p:spTgt spid="20"/>
                                        </p:tgtEl>
                                      </p:cBhvr>
                                    </p:animEffect>
                                    <p:set>
                                      <p:cBhvr>
                                        <p:cTn id="30" dur="1" fill="hold">
                                          <p:stCondLst>
                                            <p:cond delay="2999"/>
                                          </p:stCondLst>
                                        </p:cTn>
                                        <p:tgtEl>
                                          <p:spTgt spid="20"/>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3000" fill="hold"/>
                                        <p:tgtEl>
                                          <p:spTgt spid="11"/>
                                        </p:tgtEl>
                                        <p:attrNameLst>
                                          <p:attrName>ppt_w</p:attrName>
                                        </p:attrNameLst>
                                      </p:cBhvr>
                                      <p:tavLst>
                                        <p:tav tm="0">
                                          <p:val>
                                            <p:strVal val="4/3*#ppt_w"/>
                                          </p:val>
                                        </p:tav>
                                        <p:tav tm="100000">
                                          <p:val>
                                            <p:strVal val="#ppt_w"/>
                                          </p:val>
                                        </p:tav>
                                      </p:tavLst>
                                    </p:anim>
                                    <p:anim calcmode="lin" valueType="num">
                                      <p:cBhvr>
                                        <p:cTn id="34" dur="3000" fill="hold"/>
                                        <p:tgtEl>
                                          <p:spTgt spid="11"/>
                                        </p:tgtEl>
                                        <p:attrNameLst>
                                          <p:attrName>ppt_h</p:attrName>
                                        </p:attrNameLst>
                                      </p:cBhvr>
                                      <p:tavLst>
                                        <p:tav tm="0">
                                          <p:val>
                                            <p:strVal val="4/3*#ppt_h"/>
                                          </p:val>
                                        </p:tav>
                                        <p:tav tm="100000">
                                          <p:val>
                                            <p:strVal val="#ppt_h"/>
                                          </p:val>
                                        </p:tav>
                                      </p:tavLst>
                                    </p:anim>
                                  </p:childTnLst>
                                </p:cTn>
                              </p:par>
                              <p:par>
                                <p:cTn id="35" presetID="52" presetClass="entr" presetSubtype="0" fill="hold" nodeType="withEffect">
                                  <p:stCondLst>
                                    <p:cond delay="2000"/>
                                  </p:stCondLst>
                                  <p:childTnLst>
                                    <p:set>
                                      <p:cBhvr>
                                        <p:cTn id="36" dur="1" fill="hold">
                                          <p:stCondLst>
                                            <p:cond delay="0"/>
                                          </p:stCondLst>
                                        </p:cTn>
                                        <p:tgtEl>
                                          <p:spTgt spid="11"/>
                                        </p:tgtEl>
                                        <p:attrNameLst>
                                          <p:attrName>style.visibility</p:attrName>
                                        </p:attrNameLst>
                                      </p:cBhvr>
                                      <p:to>
                                        <p:strVal val="visible"/>
                                      </p:to>
                                    </p:set>
                                    <p:animScale>
                                      <p:cBhvr>
                                        <p:cTn id="37" dur="3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3000" decel="50000" fill="hold">
                                          <p:stCondLst>
                                            <p:cond delay="0"/>
                                          </p:stCondLst>
                                        </p:cTn>
                                        <p:tgtEl>
                                          <p:spTgt spid="11"/>
                                        </p:tgtEl>
                                        <p:attrNameLst>
                                          <p:attrName>ppt_x</p:attrName>
                                          <p:attrName>ppt_y</p:attrName>
                                        </p:attrNameLst>
                                      </p:cBhvr>
                                    </p:animMotion>
                                    <p:animEffect transition="in" filter="fade">
                                      <p:cBhvr>
                                        <p:cTn id="39" dur="3000"/>
                                        <p:tgtEl>
                                          <p:spTgt spid="11"/>
                                        </p:tgtEl>
                                      </p:cBhvr>
                                    </p:animEffect>
                                  </p:childTnLst>
                                </p:cTn>
                              </p:par>
                            </p:childTnLst>
                          </p:cTn>
                        </p:par>
                        <p:par>
                          <p:cTn id="40" fill="hold" nodeType="afterGroup">
                            <p:stCondLst>
                              <p:cond delay="278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428625"/>
            <a:ext cx="9144000" cy="607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10 Imagen" descr="622525_original.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428625"/>
            <a:ext cx="9144000" cy="6072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571500" y="4219575"/>
            <a:ext cx="821531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Han sido necesarios tres años de trabajos para rehabilitar esta zona, cubierta originalmente por la arena, la plataforma donde se desarrollaban las luchas y que también acogían espectaculares batallas navales.</a:t>
            </a:r>
          </a:p>
        </p:txBody>
      </p:sp>
      <p:sp>
        <p:nvSpPr>
          <p:cNvPr id="5" name="4 CuadroTexto"/>
          <p:cNvSpPr txBox="1"/>
          <p:nvPr/>
        </p:nvSpPr>
        <p:spPr>
          <a:xfrm>
            <a:off x="285750" y="3943350"/>
            <a:ext cx="85725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Ocultas a la vista de los más de 50.000 espectadores que podía albergar el colosal recinto, los túneles y mazmorras estaban equipados con plataformas móviles y ascensores de madera que se empleaban para hacer aparecer espectacularmente a los hombres y las bestias en la arena.</a:t>
            </a:r>
          </a:p>
        </p:txBody>
      </p:sp>
    </p:spTree>
  </p:cSld>
  <p:clrMapOvr>
    <a:masterClrMapping/>
  </p:clrMapOvr>
  <mc:AlternateContent xmlns:mc="http://schemas.openxmlformats.org/markup-compatibility/2006">
    <mc:Choice xmlns:p14="http://schemas.microsoft.com/office/powerpoint/2010/main" Requires="p14">
      <p:transition spd="slow" p14:dur="2000" advTm="54000">
        <p14:switch dir="l"/>
      </p:transition>
    </mc:Choice>
    <mc:Fallback>
      <p:transition spd="slow" advTm="5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3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3000" fill="hold"/>
                                        <p:tgtEl>
                                          <p:spTgt spid="16"/>
                                        </p:tgtEl>
                                        <p:attrNameLst>
                                          <p:attrName>ppt_w</p:attrName>
                                        </p:attrNameLst>
                                      </p:cBhvr>
                                      <p:tavLst>
                                        <p:tav tm="0">
                                          <p:val>
                                            <p:strVal val="2/3*#ppt_w"/>
                                          </p:val>
                                        </p:tav>
                                        <p:tav tm="100000">
                                          <p:val>
                                            <p:strVal val="#ppt_w"/>
                                          </p:val>
                                        </p:tav>
                                      </p:tavLst>
                                    </p:anim>
                                    <p:anim calcmode="lin" valueType="num">
                                      <p:cBhvr>
                                        <p:cTn id="11" dur="3000" fill="hold"/>
                                        <p:tgtEl>
                                          <p:spTgt spid="16"/>
                                        </p:tgtEl>
                                        <p:attrNameLst>
                                          <p:attrName>ppt_h</p:attrName>
                                        </p:attrNameLst>
                                      </p:cBhvr>
                                      <p:tavLst>
                                        <p:tav tm="0">
                                          <p:val>
                                            <p:strVal val="2/3*#ppt_h"/>
                                          </p:val>
                                        </p:tav>
                                        <p:tav tm="100000">
                                          <p:val>
                                            <p:strVal val="#ppt_h"/>
                                          </p:val>
                                        </p:tav>
                                      </p:tavLst>
                                    </p:anim>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219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3000"/>
                                        <p:tgtEl>
                                          <p:spTgt spid="16"/>
                                        </p:tgtEl>
                                        <p:attrNameLst>
                                          <p:attrName>ppt_w</p:attrName>
                                        </p:attrNameLst>
                                      </p:cBhvr>
                                      <p:tavLst>
                                        <p:tav tm="0">
                                          <p:val>
                                            <p:strVal val="ppt_w"/>
                                          </p:val>
                                        </p:tav>
                                        <p:tav tm="100000">
                                          <p:val>
                                            <p:strVal val="4/3*ppt_w"/>
                                          </p:val>
                                        </p:tav>
                                      </p:tavLst>
                                    </p:anim>
                                    <p:anim calcmode="lin" valueType="num">
                                      <p:cBhvr>
                                        <p:cTn id="24" dur="3000"/>
                                        <p:tgtEl>
                                          <p:spTgt spid="16"/>
                                        </p:tgtEl>
                                        <p:attrNameLst>
                                          <p:attrName>ppt_h</p:attrName>
                                        </p:attrNameLst>
                                      </p:cBhvr>
                                      <p:tavLst>
                                        <p:tav tm="0">
                                          <p:val>
                                            <p:strVal val="ppt_h"/>
                                          </p:val>
                                        </p:tav>
                                        <p:tav tm="100000">
                                          <p:val>
                                            <p:strVal val="4/3*ppt_h"/>
                                          </p:val>
                                        </p:tav>
                                      </p:tavLst>
                                    </p:anim>
                                    <p:set>
                                      <p:cBhvr>
                                        <p:cTn id="25" dur="1" fill="hold">
                                          <p:stCondLst>
                                            <p:cond delay="2999"/>
                                          </p:stCondLst>
                                        </p:cTn>
                                        <p:tgtEl>
                                          <p:spTgt spid="16"/>
                                        </p:tgtEl>
                                        <p:attrNameLst>
                                          <p:attrName>style.visibility</p:attrName>
                                        </p:attrNameLst>
                                      </p:cBhvr>
                                      <p:to>
                                        <p:strVal val="hidden"/>
                                      </p:to>
                                    </p:set>
                                  </p:childTnLst>
                                </p:cTn>
                              </p:par>
                              <p:par>
                                <p:cTn id="26" presetID="10" presetClass="exit" presetSubtype="0" fill="hold" nodeType="withEffect">
                                  <p:stCondLst>
                                    <p:cond delay="2000"/>
                                  </p:stCondLst>
                                  <p:childTnLst>
                                    <p:animEffect transition="out" filter="fade">
                                      <p:cBhvr>
                                        <p:cTn id="27" dur="3000"/>
                                        <p:tgtEl>
                                          <p:spTgt spid="16"/>
                                        </p:tgtEl>
                                      </p:cBhvr>
                                    </p:animEffect>
                                    <p:set>
                                      <p:cBhvr>
                                        <p:cTn id="28" dur="1" fill="hold">
                                          <p:stCondLst>
                                            <p:cond delay="2999"/>
                                          </p:stCondLst>
                                        </p:cTn>
                                        <p:tgtEl>
                                          <p:spTgt spid="16"/>
                                        </p:tgtEl>
                                        <p:attrNameLst>
                                          <p:attrName>style.visibility</p:attrName>
                                        </p:attrNameLst>
                                      </p:cBhvr>
                                      <p:to>
                                        <p:strVal val="hidden"/>
                                      </p:to>
                                    </p:set>
                                  </p:childTnLst>
                                </p:cTn>
                              </p:par>
                              <p:par>
                                <p:cTn id="29" presetID="23" presetClass="entr" presetSubtype="288" fill="hold" nodeType="withEffect">
                                  <p:stCondLst>
                                    <p:cond delay="20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3000" fill="hold"/>
                                        <p:tgtEl>
                                          <p:spTgt spid="11"/>
                                        </p:tgtEl>
                                        <p:attrNameLst>
                                          <p:attrName>ppt_w</p:attrName>
                                        </p:attrNameLst>
                                      </p:cBhvr>
                                      <p:tavLst>
                                        <p:tav tm="0">
                                          <p:val>
                                            <p:strVal val="4/3*#ppt_w"/>
                                          </p:val>
                                        </p:tav>
                                        <p:tav tm="100000">
                                          <p:val>
                                            <p:strVal val="#ppt_w"/>
                                          </p:val>
                                        </p:tav>
                                      </p:tavLst>
                                    </p:anim>
                                    <p:anim calcmode="lin" valueType="num">
                                      <p:cBhvr>
                                        <p:cTn id="32" dur="3000" fill="hold"/>
                                        <p:tgtEl>
                                          <p:spTgt spid="11"/>
                                        </p:tgtEl>
                                        <p:attrNameLst>
                                          <p:attrName>ppt_h</p:attrName>
                                        </p:attrNameLst>
                                      </p:cBhvr>
                                      <p:tavLst>
                                        <p:tav tm="0">
                                          <p:val>
                                            <p:strVal val="4/3*#ppt_h"/>
                                          </p:val>
                                        </p:tav>
                                        <p:tav tm="100000">
                                          <p:val>
                                            <p:strVal val="#ppt_h"/>
                                          </p:val>
                                        </p:tav>
                                      </p:tavLst>
                                    </p:anim>
                                  </p:childTnLst>
                                </p:cTn>
                              </p:par>
                              <p:par>
                                <p:cTn id="33" presetID="42" presetClass="entr" presetSubtype="0" fill="hold" nodeType="withEffect">
                                  <p:stCondLst>
                                    <p:cond delay="200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3000"/>
                                        <p:tgtEl>
                                          <p:spTgt spid="11"/>
                                        </p:tgtEl>
                                      </p:cBhvr>
                                    </p:animEffect>
                                    <p:anim calcmode="lin" valueType="num">
                                      <p:cBhvr>
                                        <p:cTn id="36" dur="3000" fill="hold"/>
                                        <p:tgtEl>
                                          <p:spTgt spid="11"/>
                                        </p:tgtEl>
                                        <p:attrNameLst>
                                          <p:attrName>ppt_x</p:attrName>
                                        </p:attrNameLst>
                                      </p:cBhvr>
                                      <p:tavLst>
                                        <p:tav tm="0">
                                          <p:val>
                                            <p:strVal val="#ppt_x"/>
                                          </p:val>
                                        </p:tav>
                                        <p:tav tm="100000">
                                          <p:val>
                                            <p:strVal val="#ppt_x"/>
                                          </p:val>
                                        </p:tav>
                                      </p:tavLst>
                                    </p:anim>
                                    <p:anim calcmode="lin" valueType="num">
                                      <p:cBhvr>
                                        <p:cTn id="37" dur="3000" fill="hold"/>
                                        <p:tgtEl>
                                          <p:spTgt spid="11"/>
                                        </p:tgtEl>
                                        <p:attrNameLst>
                                          <p:attrName>ppt_y</p:attrName>
                                        </p:attrNameLst>
                                      </p:cBhvr>
                                      <p:tavLst>
                                        <p:tav tm="0">
                                          <p:val>
                                            <p:strVal val="#ppt_y+.1"/>
                                          </p:val>
                                        </p:tav>
                                        <p:tav tm="100000">
                                          <p:val>
                                            <p:strVal val="#ppt_y"/>
                                          </p:val>
                                        </p:tav>
                                      </p:tavLst>
                                    </p:anim>
                                  </p:childTnLst>
                                </p:cTn>
                              </p:par>
                            </p:childTnLst>
                          </p:cTn>
                        </p:par>
                        <p:par>
                          <p:cTn id="38" fill="hold" nodeType="afterGroup">
                            <p:stCondLst>
                              <p:cond delay="269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1"/>
                                          </p:val>
                                        </p:tav>
                                        <p:tav tm="100000">
                                          <p:val>
                                            <p:strVal val="#ppt_x"/>
                                          </p:val>
                                        </p:tav>
                                      </p:tavLst>
                                    </p:anim>
                                    <p:anim calcmode="lin" valueType="num">
                                      <p:cBhvr>
                                        <p:cTn id="4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94300" y="-428625"/>
            <a:ext cx="3949700" cy="557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imágenes-montajes-y-fotomanipulaciones-digitales-de-Caras-Ionut-4.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75238" y="-428625"/>
            <a:ext cx="4068762" cy="557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imágenes-montajes-y-fotomanipulaciones-digitales-de-Caras-Ionut-4.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75238" y="-428625"/>
            <a:ext cx="4068762" cy="557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428625" y="1785938"/>
            <a:ext cx="4429125" cy="1938337"/>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También por un sistema de drenaje conectado a cuatro grandes cloacas por las que se evacuaba el agua tras los espectáculos navales.</a:t>
            </a:r>
          </a:p>
        </p:txBody>
      </p:sp>
    </p:spTree>
  </p:cSld>
  <p:clrMapOvr>
    <a:masterClrMapping/>
  </p:clrMapOvr>
  <mc:AlternateContent xmlns:mc="http://schemas.openxmlformats.org/markup-compatibility/2006">
    <mc:Choice xmlns:p14="http://schemas.microsoft.com/office/powerpoint/2010/main" Requires="p14">
      <p:transition spd="slow" p14:dur="2500" advTm="20000">
        <p14:glitter dir="u"/>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4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4000"/>
                                        <p:tgtEl>
                                          <p:spTgt spid="4"/>
                                        </p:tgtEl>
                                      </p:cBhvr>
                                    </p:animEffect>
                                  </p:childTnLst>
                                </p:cTn>
                              </p:par>
                            </p:childTnLst>
                          </p:cTn>
                        </p:par>
                        <p:par>
                          <p:cTn id="26" fill="hold" nodeType="afterGroup">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4763"/>
            <a:ext cx="9144000" cy="512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8 Imagen" descr="a-pair-of-puffins.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285750" y="3786188"/>
            <a:ext cx="8643938"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su interior, un óvalo de 75 por 44 metros era el lugar donde se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hacian</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los   espectáculos, aquel famoso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panem</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et circenses “pan y circo” con el que los gobernantes, en este caso el emperador Vespasiano que ordenó su construcción, tenían a la plebe entretenida (y de paso, controlada).</a:t>
            </a:r>
          </a:p>
        </p:txBody>
      </p:sp>
    </p:spTree>
  </p:cSld>
  <p:clrMapOvr>
    <a:masterClrMapping/>
  </p:clrMapOvr>
  <mc:AlternateContent xmlns:mc="http://schemas.openxmlformats.org/markup-compatibility/2006">
    <mc:Choice xmlns:p14="http://schemas.microsoft.com/office/powerpoint/2010/main" Requires="p14">
      <p:transition spd="slow" p14:dur="2000" advTm="34000">
        <p14:doors dir="vert"/>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42"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arn(outHorizontal)">
                                      <p:cBhvr>
                                        <p:cTn id="7" dur="3000"/>
                                        <p:tgtEl>
                                          <p:spTgt spid="19"/>
                                        </p:tgtEl>
                                      </p:cBhvr>
                                    </p:animEffect>
                                  </p:childTnLst>
                                </p:cTn>
                              </p:par>
                              <p:par>
                                <p:cTn id="8" presetID="23" presetClass="entr" presetSubtype="272"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3000" fill="hold"/>
                                        <p:tgtEl>
                                          <p:spTgt spid="19"/>
                                        </p:tgtEl>
                                        <p:attrNameLst>
                                          <p:attrName>ppt_w</p:attrName>
                                        </p:attrNameLst>
                                      </p:cBhvr>
                                      <p:tavLst>
                                        <p:tav tm="0">
                                          <p:val>
                                            <p:strVal val="2/3*#ppt_w"/>
                                          </p:val>
                                        </p:tav>
                                        <p:tav tm="100000">
                                          <p:val>
                                            <p:strVal val="#ppt_w"/>
                                          </p:val>
                                        </p:tav>
                                      </p:tavLst>
                                    </p:anim>
                                    <p:anim calcmode="lin" valueType="num">
                                      <p:cBhvr>
                                        <p:cTn id="11" dur="3000" fill="hold"/>
                                        <p:tgtEl>
                                          <p:spTgt spid="19"/>
                                        </p:tgtEl>
                                        <p:attrNameLst>
                                          <p:attrName>ppt_h</p:attrName>
                                        </p:attrNameLst>
                                      </p:cBhvr>
                                      <p:tavLst>
                                        <p:tav tm="0">
                                          <p:val>
                                            <p:strVal val="2/3*#ppt_h"/>
                                          </p:val>
                                        </p:tav>
                                        <p:tav tm="100000">
                                          <p:val>
                                            <p:strVal val="#ppt_h"/>
                                          </p:val>
                                        </p:tav>
                                      </p:tavLst>
                                    </p:anim>
                                  </p:childTnLst>
                                </p:cTn>
                              </p:par>
                            </p:childTnLst>
                          </p:cTn>
                        </p:par>
                        <p:par>
                          <p:cTn id="12" fill="hold" nodeType="afterGroup">
                            <p:stCondLst>
                              <p:cond delay="3000"/>
                            </p:stCondLst>
                            <p:childTnLst>
                              <p:par>
                                <p:cTn id="13" presetID="23" presetClass="exit" presetSubtype="272" fill="hold" nodeType="afterEffect">
                                  <p:stCondLst>
                                    <p:cond delay="0"/>
                                  </p:stCondLst>
                                  <p:childTnLst>
                                    <p:anim calcmode="lin" valueType="num">
                                      <p:cBhvr>
                                        <p:cTn id="14" dur="3000"/>
                                        <p:tgtEl>
                                          <p:spTgt spid="19"/>
                                        </p:tgtEl>
                                        <p:attrNameLst>
                                          <p:attrName>ppt_w</p:attrName>
                                        </p:attrNameLst>
                                      </p:cBhvr>
                                      <p:tavLst>
                                        <p:tav tm="0">
                                          <p:val>
                                            <p:strVal val="ppt_w"/>
                                          </p:val>
                                        </p:tav>
                                        <p:tav tm="100000">
                                          <p:val>
                                            <p:strVal val="4/3*ppt_w"/>
                                          </p:val>
                                        </p:tav>
                                      </p:tavLst>
                                    </p:anim>
                                    <p:anim calcmode="lin" valueType="num">
                                      <p:cBhvr>
                                        <p:cTn id="15" dur="3000"/>
                                        <p:tgtEl>
                                          <p:spTgt spid="19"/>
                                        </p:tgtEl>
                                        <p:attrNameLst>
                                          <p:attrName>ppt_h</p:attrName>
                                        </p:attrNameLst>
                                      </p:cBhvr>
                                      <p:tavLst>
                                        <p:tav tm="0">
                                          <p:val>
                                            <p:strVal val="ppt_h"/>
                                          </p:val>
                                        </p:tav>
                                        <p:tav tm="100000">
                                          <p:val>
                                            <p:strVal val="4/3*ppt_h"/>
                                          </p:val>
                                        </p:tav>
                                      </p:tavLst>
                                    </p:anim>
                                    <p:set>
                                      <p:cBhvr>
                                        <p:cTn id="16" dur="1" fill="hold">
                                          <p:stCondLst>
                                            <p:cond delay="2999"/>
                                          </p:stCondLst>
                                        </p:cTn>
                                        <p:tgtEl>
                                          <p:spTgt spid="19"/>
                                        </p:tgtEl>
                                        <p:attrNameLst>
                                          <p:attrName>style.visibility</p:attrName>
                                        </p:attrNameLst>
                                      </p:cBhvr>
                                      <p:to>
                                        <p:strVal val="hidden"/>
                                      </p:to>
                                    </p:set>
                                  </p:childTnLst>
                                </p:cTn>
                              </p:par>
                              <p:par>
                                <p:cTn id="17" presetID="52" presetClass="exit" presetSubtype="0" fill="hold" nodeType="withEffect">
                                  <p:stCondLst>
                                    <p:cond delay="0"/>
                                  </p:stCondLst>
                                  <p:childTnLst>
                                    <p:animScale>
                                      <p:cBhvr>
                                        <p:cTn id="18" dur="3000" accel="50000">
                                          <p:stCondLst>
                                            <p:cond delay="0"/>
                                          </p:stCondLst>
                                        </p:cTn>
                                        <p:tgtEl>
                                          <p:spTgt spid="19"/>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9" dur="3000" accel="50000">
                                          <p:stCondLst>
                                            <p:cond delay="0"/>
                                          </p:stCondLst>
                                        </p:cTn>
                                        <p:tgtEl>
                                          <p:spTgt spid="19"/>
                                        </p:tgtEl>
                                        <p:attrNameLst>
                                          <p:attrName>ppt_x</p:attrName>
                                          <p:attrName>ppt_y</p:attrName>
                                        </p:attrNameLst>
                                      </p:cBhvr>
                                    </p:animMotion>
                                    <p:animEffect transition="out" filter="fade">
                                      <p:cBhvr>
                                        <p:cTn id="20" dur="3000"/>
                                        <p:tgtEl>
                                          <p:spTgt spid="19"/>
                                        </p:tgtEl>
                                      </p:cBhvr>
                                    </p:animEffect>
                                    <p:set>
                                      <p:cBhvr>
                                        <p:cTn id="21" dur="1" fill="hold">
                                          <p:stCondLst>
                                            <p:cond delay="2999"/>
                                          </p:stCondLst>
                                        </p:cTn>
                                        <p:tgtEl>
                                          <p:spTgt spid="19"/>
                                        </p:tgtEl>
                                        <p:attrNameLst>
                                          <p:attrName>style.visibility</p:attrName>
                                        </p:attrNameLst>
                                      </p:cBhvr>
                                      <p:to>
                                        <p:strVal val="hidden"/>
                                      </p:to>
                                    </p:set>
                                  </p:childTnLst>
                                </p:cTn>
                              </p:par>
                              <p:par>
                                <p:cTn id="22" presetID="23" presetClass="entr" presetSubtype="288"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3000" fill="hold"/>
                                        <p:tgtEl>
                                          <p:spTgt spid="9"/>
                                        </p:tgtEl>
                                        <p:attrNameLst>
                                          <p:attrName>ppt_w</p:attrName>
                                        </p:attrNameLst>
                                      </p:cBhvr>
                                      <p:tavLst>
                                        <p:tav tm="0">
                                          <p:val>
                                            <p:strVal val="4/3*#ppt_w"/>
                                          </p:val>
                                        </p:tav>
                                        <p:tav tm="100000">
                                          <p:val>
                                            <p:strVal val="#ppt_w"/>
                                          </p:val>
                                        </p:tav>
                                      </p:tavLst>
                                    </p:anim>
                                    <p:anim calcmode="lin" valueType="num">
                                      <p:cBhvr>
                                        <p:cTn id="25" dur="3000" fill="hold"/>
                                        <p:tgtEl>
                                          <p:spTgt spid="9"/>
                                        </p:tgtEl>
                                        <p:attrNameLst>
                                          <p:attrName>ppt_h</p:attrName>
                                        </p:attrNameLst>
                                      </p:cBhvr>
                                      <p:tavLst>
                                        <p:tav tm="0">
                                          <p:val>
                                            <p:strVal val="4/3*#ppt_h"/>
                                          </p:val>
                                        </p:tav>
                                        <p:tav tm="100000">
                                          <p:val>
                                            <p:strVal val="#ppt_h"/>
                                          </p:val>
                                        </p:tav>
                                      </p:tavLst>
                                    </p:anim>
                                  </p:childTnLst>
                                </p:cTn>
                              </p:par>
                              <p:par>
                                <p:cTn id="26" presetID="10" presetClass="entr" presetSubtype="0"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3000"/>
                                        <p:tgtEl>
                                          <p:spTgt spid="9"/>
                                        </p:tgtEl>
                                      </p:cBhvr>
                                    </p:animEffect>
                                  </p:childTnLst>
                                </p:cTn>
                              </p:par>
                            </p:childTnLst>
                          </p:cTn>
                        </p:par>
                        <p:par>
                          <p:cTn id="29" fill="hold" nodeType="afterGroup">
                            <p:stCondLst>
                              <p:cond delay="6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1"/>
                                          </p:val>
                                        </p:tav>
                                        <p:tav tm="100000">
                                          <p:val>
                                            <p:strVal val="#ppt_x"/>
                                          </p:val>
                                        </p:tav>
                                      </p:tavLst>
                                    </p:anim>
                                    <p:anim calcmode="lin" valueType="num">
                                      <p:cBhvr>
                                        <p:cTn id="3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Zakynthos 341.jpg"/>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0" y="-357188"/>
            <a:ext cx="9144000" cy="5857876"/>
          </a:xfrm>
        </p:spPr>
      </p:pic>
      <p:pic>
        <p:nvPicPr>
          <p:cNvPr id="12" name="11 Imagen" descr="Islas-Farne-Northumberland_15.jpg"/>
          <p:cNvPicPr>
            <a:picLocks noGrp="1" noChangeAspect="1"/>
          </p:cNvPicPr>
          <p:nvPr isPhoto="1"/>
        </p:nvPicPr>
        <p:blipFill>
          <a:blip r:embed="rId3">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9" name="Rectangle 5"/>
          <p:cNvSpPr>
            <a:spLocks noChangeArrowheads="1"/>
          </p:cNvSpPr>
          <p:nvPr/>
        </p:nvSpPr>
        <p:spPr bwMode="auto">
          <a:xfrm>
            <a:off x="357188" y="3500438"/>
            <a:ext cx="8143875" cy="1477962"/>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Playfair Display"/>
              </a:rPr>
              <a:t>Bajo la arena del Coliseo se alojaba todo un submundo de galer</a:t>
            </a:r>
            <a:r>
              <a:rPr lang="es-ES" b="1" dirty="0">
                <a:effectLst>
                  <a:glow rad="101600">
                    <a:schemeClr val="accent2">
                      <a:satMod val="175000"/>
                      <a:alpha val="40000"/>
                    </a:schemeClr>
                  </a:glow>
                  <a:outerShdw blurRad="38100" dist="38100" dir="2700000" algn="tl">
                    <a:srgbClr val="000000">
                      <a:alpha val="43137"/>
                    </a:srgbClr>
                  </a:outerShdw>
                </a:effectLst>
                <a:latin typeface="Arial"/>
              </a:rPr>
              <a:t>í</a:t>
            </a:r>
            <a:r>
              <a:rPr lang="es-ES" b="1" dirty="0">
                <a:effectLst>
                  <a:glow rad="101600">
                    <a:schemeClr val="accent2">
                      <a:satMod val="175000"/>
                      <a:alpha val="40000"/>
                    </a:schemeClr>
                  </a:glow>
                  <a:outerShdw blurRad="38100" dist="38100" dir="2700000" algn="tl">
                    <a:srgbClr val="000000">
                      <a:alpha val="43137"/>
                    </a:srgbClr>
                  </a:outerShdw>
                </a:effectLst>
                <a:latin typeface="Playfair Display"/>
              </a:rPr>
              <a:t>as y mazmorras donde se preparaban los espect</a:t>
            </a:r>
            <a:r>
              <a:rPr lang="es-ES" b="1" dirty="0">
                <a:effectLst>
                  <a:glow rad="101600">
                    <a:schemeClr val="accent2">
                      <a:satMod val="175000"/>
                      <a:alpha val="40000"/>
                    </a:schemeClr>
                  </a:glow>
                  <a:outerShdw blurRad="38100" dist="38100" dir="2700000" algn="tl">
                    <a:srgbClr val="000000">
                      <a:alpha val="43137"/>
                    </a:srgbClr>
                  </a:outerShdw>
                </a:effectLst>
                <a:latin typeface="Arial"/>
              </a:rPr>
              <a:t>á</a:t>
            </a:r>
            <a:r>
              <a:rPr lang="es-ES" b="1" dirty="0">
                <a:effectLst>
                  <a:glow rad="101600">
                    <a:schemeClr val="accent2">
                      <a:satMod val="175000"/>
                      <a:alpha val="40000"/>
                    </a:schemeClr>
                  </a:glow>
                  <a:outerShdw blurRad="38100" dist="38100" dir="2700000" algn="tl">
                    <a:srgbClr val="000000">
                      <a:alpha val="43137"/>
                    </a:srgbClr>
                  </a:outerShdw>
                </a:effectLst>
                <a:latin typeface="Playfair Display"/>
              </a:rPr>
              <a:t>culos y donde esperaban su turno hombres y animales. </a:t>
            </a:r>
            <a:r>
              <a:rPr lang="es-ES" b="1" dirty="0">
                <a:effectLst>
                  <a:glow rad="101600">
                    <a:schemeClr val="accent2">
                      <a:satMod val="175000"/>
                      <a:alpha val="40000"/>
                    </a:schemeClr>
                  </a:glow>
                  <a:outerShdw blurRad="38100" dist="38100" dir="2700000" algn="tl">
                    <a:srgbClr val="000000">
                      <a:alpha val="43137"/>
                    </a:srgbClr>
                  </a:outerShdw>
                </a:effectLst>
              </a:rPr>
              <a:t>Lo que veían los espectadores era una plataforma construida en madera y cubierta de arena donde tenían lugar los combates entre gladiadores o las luchas entre hombres y fieras. </a:t>
            </a:r>
          </a:p>
        </p:txBody>
      </p:sp>
      <p:sp>
        <p:nvSpPr>
          <p:cNvPr id="7" name="6 CuadroTexto"/>
          <p:cNvSpPr txBox="1"/>
          <p:nvPr/>
        </p:nvSpPr>
        <p:spPr>
          <a:xfrm>
            <a:off x="214313" y="4071938"/>
            <a:ext cx="85725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Bajo esta plataforma se alojaba todo un submundo de galerías y mazmorras, el llamado hipogeo, donde se preparaban los espectáculos y donde esperaban su turno hombres y animales.</a:t>
            </a:r>
          </a:p>
        </p:txBody>
      </p:sp>
    </p:spTree>
  </p:cSld>
  <p:clrMapOvr>
    <a:masterClrMapping/>
  </p:clrMapOvr>
  <mc:AlternateContent xmlns:mc="http://schemas.openxmlformats.org/markup-compatibility/2006">
    <mc:Choice xmlns:p14="http://schemas.microsoft.com/office/powerpoint/2010/main" Requires="p14">
      <p:transition spd="slow" p14:dur="2000" advTm="56000">
        <p14:doors/>
      </p:transition>
    </mc:Choice>
    <mc:Fallback>
      <p:transition spd="slow" advTm="5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childTnLst>
                          </p:cTn>
                        </p:par>
                        <p:par>
                          <p:cTn id="12" fill="hold" nodeType="afterGroup">
                            <p:stCondLst>
                              <p:cond delay="3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6869"/>
                                        </p:tgtEl>
                                        <p:attrNameLst>
                                          <p:attrName>style.visibility</p:attrName>
                                        </p:attrNameLst>
                                      </p:cBhvr>
                                      <p:to>
                                        <p:strVal val="visible"/>
                                      </p:to>
                                    </p:set>
                                    <p:animEffect transition="in" filter="fade">
                                      <p:cBhvr>
                                        <p:cTn id="15" dur="1000"/>
                                        <p:tgtEl>
                                          <p:spTgt spid="36869"/>
                                        </p:tgtEl>
                                      </p:cBhvr>
                                    </p:animEffect>
                                    <p:anim calcmode="lin" valueType="num">
                                      <p:cBhvr>
                                        <p:cTn id="16" dur="1000" fill="hold"/>
                                        <p:tgtEl>
                                          <p:spTgt spid="36869"/>
                                        </p:tgtEl>
                                        <p:attrNameLst>
                                          <p:attrName>ppt_x</p:attrName>
                                        </p:attrNameLst>
                                      </p:cBhvr>
                                      <p:tavLst>
                                        <p:tav tm="0">
                                          <p:val>
                                            <p:strVal val="#ppt_x-.1"/>
                                          </p:val>
                                        </p:tav>
                                        <p:tav tm="100000">
                                          <p:val>
                                            <p:strVal val="#ppt_x"/>
                                          </p:val>
                                        </p:tav>
                                      </p:tavLst>
                                    </p:anim>
                                    <p:anim calcmode="lin" valueType="num">
                                      <p:cBhvr>
                                        <p:cTn id="17" dur="1000" fill="hold"/>
                                        <p:tgtEl>
                                          <p:spTgt spid="36869"/>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32200"/>
                            </p:stCondLst>
                            <p:childTnLst>
                              <p:par>
                                <p:cTn id="19" presetID="10" presetClass="exit" presetSubtype="0" fill="hold" grpId="1" nodeType="afterEffect">
                                  <p:stCondLst>
                                    <p:cond delay="2000"/>
                                  </p:stCondLst>
                                  <p:iterate type="lt">
                                    <p:tmPct val="0"/>
                                  </p:iterate>
                                  <p:childTnLst>
                                    <p:animEffect transition="out" filter="fade">
                                      <p:cBhvr>
                                        <p:cTn id="20" dur="3000"/>
                                        <p:tgtEl>
                                          <p:spTgt spid="36869"/>
                                        </p:tgtEl>
                                      </p:cBhvr>
                                    </p:animEffect>
                                    <p:set>
                                      <p:cBhvr>
                                        <p:cTn id="21" dur="1" fill="hold">
                                          <p:stCondLst>
                                            <p:cond delay="2999"/>
                                          </p:stCondLst>
                                        </p:cTn>
                                        <p:tgtEl>
                                          <p:spTgt spid="36869"/>
                                        </p:tgtEl>
                                        <p:attrNameLst>
                                          <p:attrName>style.visibility</p:attrName>
                                        </p:attrNameLst>
                                      </p:cBhvr>
                                      <p:to>
                                        <p:strVal val="hidden"/>
                                      </p:to>
                                    </p:set>
                                  </p:childTnLst>
                                </p:cTn>
                              </p:par>
                              <p:par>
                                <p:cTn id="22" presetID="23" presetClass="exit" presetSubtype="272" fill="hold" nodeType="withEffect">
                                  <p:stCondLst>
                                    <p:cond delay="2000"/>
                                  </p:stCondLst>
                                  <p:childTnLst>
                                    <p:anim calcmode="lin" valueType="num">
                                      <p:cBhvr>
                                        <p:cTn id="23" dur="3000"/>
                                        <p:tgtEl>
                                          <p:spTgt spid="4"/>
                                        </p:tgtEl>
                                        <p:attrNameLst>
                                          <p:attrName>ppt_w</p:attrName>
                                        </p:attrNameLst>
                                      </p:cBhvr>
                                      <p:tavLst>
                                        <p:tav tm="0">
                                          <p:val>
                                            <p:strVal val="ppt_w"/>
                                          </p:val>
                                        </p:tav>
                                        <p:tav tm="100000">
                                          <p:val>
                                            <p:strVal val="4/3*ppt_w"/>
                                          </p:val>
                                        </p:tav>
                                      </p:tavLst>
                                    </p:anim>
                                    <p:anim calcmode="lin" valueType="num">
                                      <p:cBhvr>
                                        <p:cTn id="24" dur="3000"/>
                                        <p:tgtEl>
                                          <p:spTgt spid="4"/>
                                        </p:tgtEl>
                                        <p:attrNameLst>
                                          <p:attrName>ppt_h</p:attrName>
                                        </p:attrNameLst>
                                      </p:cBhvr>
                                      <p:tavLst>
                                        <p:tav tm="0">
                                          <p:val>
                                            <p:strVal val="ppt_h"/>
                                          </p:val>
                                        </p:tav>
                                        <p:tav tm="100000">
                                          <p:val>
                                            <p:strVal val="4/3*ppt_h"/>
                                          </p:val>
                                        </p:tav>
                                      </p:tavLst>
                                    </p:anim>
                                    <p:set>
                                      <p:cBhvr>
                                        <p:cTn id="25" dur="1" fill="hold">
                                          <p:stCondLst>
                                            <p:cond delay="2999"/>
                                          </p:stCondLst>
                                        </p:cTn>
                                        <p:tgtEl>
                                          <p:spTgt spid="4"/>
                                        </p:tgtEl>
                                        <p:attrNameLst>
                                          <p:attrName>style.visibility</p:attrName>
                                        </p:attrNameLst>
                                      </p:cBhvr>
                                      <p:to>
                                        <p:strVal val="hidden"/>
                                      </p:to>
                                    </p:set>
                                  </p:childTnLst>
                                </p:cTn>
                              </p:par>
                              <p:par>
                                <p:cTn id="26" presetID="52" presetClass="exit" presetSubtype="0" fill="hold" nodeType="withEffect">
                                  <p:stCondLst>
                                    <p:cond delay="2000"/>
                                  </p:stCondLst>
                                  <p:childTnLst>
                                    <p:animScale>
                                      <p:cBhvr>
                                        <p:cTn id="27" dur="3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28" dur="3000" accel="50000">
                                          <p:stCondLst>
                                            <p:cond delay="0"/>
                                          </p:stCondLst>
                                        </p:cTn>
                                        <p:tgtEl>
                                          <p:spTgt spid="4"/>
                                        </p:tgtEl>
                                        <p:attrNameLst>
                                          <p:attrName>ppt_x</p:attrName>
                                          <p:attrName>ppt_y</p:attrName>
                                        </p:attrNameLst>
                                      </p:cBhvr>
                                    </p:animMotion>
                                    <p:animEffect transition="out" filter="fade">
                                      <p:cBhvr>
                                        <p:cTn id="29" dur="3000"/>
                                        <p:tgtEl>
                                          <p:spTgt spid="4"/>
                                        </p:tgtEl>
                                      </p:cBhvr>
                                    </p:animEffect>
                                    <p:set>
                                      <p:cBhvr>
                                        <p:cTn id="30" dur="1" fill="hold">
                                          <p:stCondLst>
                                            <p:cond delay="2999"/>
                                          </p:stCondLst>
                                        </p:cTn>
                                        <p:tgtEl>
                                          <p:spTgt spid="4"/>
                                        </p:tgtEl>
                                        <p:attrNameLst>
                                          <p:attrName>style.visibility</p:attrName>
                                        </p:attrNameLst>
                                      </p:cBhvr>
                                      <p:to>
                                        <p:strVal val="hidden"/>
                                      </p:to>
                                    </p:set>
                                  </p:childTnLst>
                                </p:cTn>
                              </p:par>
                              <p:par>
                                <p:cTn id="31" presetID="23" presetClass="entr" presetSubtype="288" fill="hold" nodeType="withEffect">
                                  <p:stCondLst>
                                    <p:cond delay="2000"/>
                                  </p:stCondLst>
                                  <p:childTnLst>
                                    <p:set>
                                      <p:cBhvr>
                                        <p:cTn id="32" dur="1" fill="hold">
                                          <p:stCondLst>
                                            <p:cond delay="0"/>
                                          </p:stCondLst>
                                        </p:cTn>
                                        <p:tgtEl>
                                          <p:spTgt spid="12"/>
                                        </p:tgtEl>
                                        <p:attrNameLst>
                                          <p:attrName>style.visibility</p:attrName>
                                        </p:attrNameLst>
                                      </p:cBhvr>
                                      <p:to>
                                        <p:strVal val="visible"/>
                                      </p:to>
                                    </p:set>
                                    <p:anim calcmode="lin" valueType="num">
                                      <p:cBhvr>
                                        <p:cTn id="33" dur="3000" fill="hold"/>
                                        <p:tgtEl>
                                          <p:spTgt spid="12"/>
                                        </p:tgtEl>
                                        <p:attrNameLst>
                                          <p:attrName>ppt_w</p:attrName>
                                        </p:attrNameLst>
                                      </p:cBhvr>
                                      <p:tavLst>
                                        <p:tav tm="0">
                                          <p:val>
                                            <p:strVal val="4/3*#ppt_w"/>
                                          </p:val>
                                        </p:tav>
                                        <p:tav tm="100000">
                                          <p:val>
                                            <p:strVal val="#ppt_w"/>
                                          </p:val>
                                        </p:tav>
                                      </p:tavLst>
                                    </p:anim>
                                    <p:anim calcmode="lin" valueType="num">
                                      <p:cBhvr>
                                        <p:cTn id="34" dur="3000" fill="hold"/>
                                        <p:tgtEl>
                                          <p:spTgt spid="12"/>
                                        </p:tgtEl>
                                        <p:attrNameLst>
                                          <p:attrName>ppt_h</p:attrName>
                                        </p:attrNameLst>
                                      </p:cBhvr>
                                      <p:tavLst>
                                        <p:tav tm="0">
                                          <p:val>
                                            <p:strVal val="4/3*#ppt_h"/>
                                          </p:val>
                                        </p:tav>
                                        <p:tav tm="100000">
                                          <p:val>
                                            <p:strVal val="#ppt_h"/>
                                          </p:val>
                                        </p:tav>
                                      </p:tavLst>
                                    </p:anim>
                                  </p:childTnLst>
                                </p:cTn>
                              </p:par>
                              <p:par>
                                <p:cTn id="35" presetID="52" presetClass="entr" presetSubtype="0" fill="hold" nodeType="withEffect">
                                  <p:stCondLst>
                                    <p:cond delay="2000"/>
                                  </p:stCondLst>
                                  <p:childTnLst>
                                    <p:set>
                                      <p:cBhvr>
                                        <p:cTn id="36" dur="1" fill="hold">
                                          <p:stCondLst>
                                            <p:cond delay="0"/>
                                          </p:stCondLst>
                                        </p:cTn>
                                        <p:tgtEl>
                                          <p:spTgt spid="12"/>
                                        </p:tgtEl>
                                        <p:attrNameLst>
                                          <p:attrName>style.visibility</p:attrName>
                                        </p:attrNameLst>
                                      </p:cBhvr>
                                      <p:to>
                                        <p:strVal val="visible"/>
                                      </p:to>
                                    </p:set>
                                    <p:animScale>
                                      <p:cBhvr>
                                        <p:cTn id="37" dur="3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3000" decel="50000" fill="hold">
                                          <p:stCondLst>
                                            <p:cond delay="0"/>
                                          </p:stCondLst>
                                        </p:cTn>
                                        <p:tgtEl>
                                          <p:spTgt spid="12"/>
                                        </p:tgtEl>
                                        <p:attrNameLst>
                                          <p:attrName>ppt_x</p:attrName>
                                          <p:attrName>ppt_y</p:attrName>
                                        </p:attrNameLst>
                                      </p:cBhvr>
                                    </p:animMotion>
                                    <p:animEffect transition="in" filter="fade">
                                      <p:cBhvr>
                                        <p:cTn id="39" dur="3000"/>
                                        <p:tgtEl>
                                          <p:spTgt spid="12"/>
                                        </p:tgtEl>
                                      </p:cBhvr>
                                    </p:animEffect>
                                  </p:childTnLst>
                                </p:cTn>
                              </p:par>
                            </p:childTnLst>
                          </p:cTn>
                        </p:par>
                        <p:par>
                          <p:cTn id="40" fill="hold" nodeType="afterGroup">
                            <p:stCondLst>
                              <p:cond delay="372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7"/>
                                        </p:tgtEl>
                                        <p:attrNameLst>
                                          <p:attrName>style.visibility</p:attrName>
                                        </p:attrNameLst>
                                      </p:cBhvr>
                                      <p:to>
                                        <p:strVal val="visible"/>
                                      </p:to>
                                    </p:set>
                                    <p:animEffect transition="in" filter="fade">
                                      <p:cBhvr>
                                        <p:cTn id="43" dur="1000"/>
                                        <p:tgtEl>
                                          <p:spTgt spid="7"/>
                                        </p:tgtEl>
                                      </p:cBhvr>
                                    </p:animEffect>
                                    <p:anim calcmode="lin" valueType="num">
                                      <p:cBhvr>
                                        <p:cTn id="44" dur="1000" fill="hold"/>
                                        <p:tgtEl>
                                          <p:spTgt spid="7"/>
                                        </p:tgtEl>
                                        <p:attrNameLst>
                                          <p:attrName>ppt_x</p:attrName>
                                        </p:attrNameLst>
                                      </p:cBhvr>
                                      <p:tavLst>
                                        <p:tav tm="0">
                                          <p:val>
                                            <p:strVal val="#ppt_x-.1"/>
                                          </p:val>
                                        </p:tav>
                                        <p:tav tm="100000">
                                          <p:val>
                                            <p:strVal val="#ppt_x"/>
                                          </p:val>
                                        </p:tav>
                                      </p:tavLst>
                                    </p:anim>
                                    <p:anim calcmode="lin" valueType="num">
                                      <p:cBhvr>
                                        <p:cTn id="4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9" grpId="0"/>
      <p:bldP spid="36869" grpId="1"/>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10051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curves-caras-ionu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10051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4572000" y="1285866"/>
            <a:ext cx="3500462" cy="430887"/>
          </a:xfrm>
          <a:prstGeom prst="rect">
            <a:avLst/>
          </a:prstGeom>
          <a:noFill/>
        </p:spPr>
        <p:txBody>
          <a:bodyPr>
            <a:spAutoFit/>
          </a:bodyPr>
          <a:lstStyle/>
          <a:p>
            <a:pPr>
              <a:defRPr/>
            </a:pPr>
            <a:r>
              <a:rPr lang="es-ES" sz="2200" b="1" dirty="0">
                <a:effectLst>
                  <a:glow rad="101600">
                    <a:schemeClr val="accent2">
                      <a:satMod val="175000"/>
                      <a:alpha val="40000"/>
                    </a:schemeClr>
                  </a:glow>
                </a:effectLst>
                <a:latin typeface="Lucida Bright" pitchFamily="18" charset="0"/>
              </a:rPr>
              <a:t>EL COLOSO DE NERÓN</a:t>
            </a:r>
          </a:p>
        </p:txBody>
      </p:sp>
      <p:sp>
        <p:nvSpPr>
          <p:cNvPr id="8" name="7 CuadroTexto"/>
          <p:cNvSpPr txBox="1"/>
          <p:nvPr/>
        </p:nvSpPr>
        <p:spPr>
          <a:xfrm>
            <a:off x="4214813" y="1785938"/>
            <a:ext cx="4500562" cy="132397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rPr>
              <a:t>El Coloso de Nerón fue una estatua levantada en la Antigua Roma que representaba al emperador del mismo nombre.</a:t>
            </a:r>
          </a:p>
        </p:txBody>
      </p:sp>
      <p:sp>
        <p:nvSpPr>
          <p:cNvPr id="9" name="8 CuadroTexto"/>
          <p:cNvSpPr txBox="1"/>
          <p:nvPr/>
        </p:nvSpPr>
        <p:spPr>
          <a:xfrm>
            <a:off x="4214813" y="3143250"/>
            <a:ext cx="4643437" cy="1631950"/>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rPr>
              <a:t>Realizado en bronce y de tamaño colosal (unos 30 ó 35 metros), estaba situado frente a la plataforma del Templo de Venus y Roma, cerca del Coliseo Romano.</a:t>
            </a:r>
          </a:p>
        </p:txBody>
      </p:sp>
    </p:spTree>
  </p:cSld>
  <p:clrMapOvr>
    <a:masterClrMapping/>
  </p:clrMapOvr>
  <mc:AlternateContent xmlns:mc="http://schemas.openxmlformats.org/markup-compatibility/2006">
    <mc:Choice xmlns:p14="http://schemas.microsoft.com/office/powerpoint/2010/main" Requires="p14">
      <p:transition spd="slow" p14:dur="2250" advTm="34000">
        <p14:vortex dir="u"/>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8)">
                                      <p:cBhvr>
                                        <p:cTn id="14" dur="4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4000"/>
                            </p:stCondLst>
                            <p:childTnLst>
                              <p:par>
                                <p:cTn id="20" presetID="23" presetClass="entr" presetSubtype="16"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nodeType="afterGroup">
                            <p:stCondLst>
                              <p:cond delay="6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par>
                          <p:cTn id="30" fill="hold" nodeType="afterGroup">
                            <p:stCondLst>
                              <p:cond delay="16700"/>
                            </p:stCondLst>
                            <p:childTnLst>
                              <p:par>
                                <p:cTn id="31" presetID="40" presetClass="entr" presetSubtype="0" fill="hold" grpId="0" nodeType="afterEffect">
                                  <p:stCondLst>
                                    <p:cond delay="50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72063" y="-428625"/>
            <a:ext cx="4071937" cy="557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imágenes-montajes-y-fotomanipulaciones-digitales-de-Caras-Ionut-4.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72063" y="-428625"/>
            <a:ext cx="4071937" cy="557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imágenes-montajes-y-fotomanipulaciones-digitales-de-Caras-Ionut-4.jp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72063" y="-428625"/>
            <a:ext cx="4071937" cy="557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500063" y="857250"/>
            <a:ext cx="4286250" cy="1323975"/>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rPr>
              <a:t>Fue diseñada por el arquitecto griego </a:t>
            </a:r>
            <a:r>
              <a:rPr lang="es-ES" sz="2000" b="1" dirty="0" err="1">
                <a:effectLst>
                  <a:glow rad="101600">
                    <a:schemeClr val="accent2">
                      <a:satMod val="175000"/>
                      <a:alpha val="40000"/>
                    </a:schemeClr>
                  </a:glow>
                  <a:outerShdw blurRad="38100" dist="38100" dir="2700000" algn="tl">
                    <a:srgbClr val="000000">
                      <a:alpha val="43137"/>
                    </a:srgbClr>
                  </a:outerShdw>
                </a:effectLst>
              </a:rPr>
              <a:t>Zenodorus</a:t>
            </a:r>
            <a:r>
              <a:rPr lang="es-ES" sz="2000" b="1" dirty="0">
                <a:effectLst>
                  <a:glow rad="101600">
                    <a:schemeClr val="accent2">
                      <a:satMod val="175000"/>
                      <a:alpha val="40000"/>
                    </a:schemeClr>
                  </a:glow>
                  <a:outerShdw blurRad="38100" dist="38100" dir="2700000" algn="tl">
                    <a:srgbClr val="000000">
                      <a:alpha val="43137"/>
                    </a:srgbClr>
                  </a:outerShdw>
                </a:effectLst>
              </a:rPr>
              <a:t> y en un primer momento representaba a Nerón desnudo, como Sol-Helios.</a:t>
            </a:r>
          </a:p>
        </p:txBody>
      </p:sp>
      <p:sp>
        <p:nvSpPr>
          <p:cNvPr id="8" name="7 CuadroTexto"/>
          <p:cNvSpPr txBox="1"/>
          <p:nvPr/>
        </p:nvSpPr>
        <p:spPr>
          <a:xfrm>
            <a:off x="500063" y="2428875"/>
            <a:ext cx="4500562" cy="2554288"/>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rPr>
              <a:t>El Coloso se situó sobre un pedestal de mampostería recubierto de mármol. No se sabe exactamente cuándo cayó el Coloso, pero lo cierto es que hacia el siglo XI d. C. los romanos habían transferido su nombre y poderes al anfiteatro próximo,,, el Coliseo.</a:t>
            </a:r>
          </a:p>
        </p:txBody>
      </p:sp>
    </p:spTree>
  </p:cSld>
  <p:clrMapOvr>
    <a:masterClrMapping/>
  </p:clrMapOvr>
  <mc:AlternateContent xmlns:mc="http://schemas.openxmlformats.org/markup-compatibility/2006">
    <mc:Choice xmlns:p14="http://schemas.microsoft.com/office/powerpoint/2010/main" Requires="p14">
      <p:transition spd="slow" p14:dur="2250" advTm="41000">
        <p14:glitter dir="u"/>
      </p:transition>
    </mc:Choice>
    <mc:Fallback>
      <p:transition spd="slow" advTm="4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linds(vertical)">
                                      <p:cBhvr>
                                        <p:cTn id="11" dur="4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2)">
                                      <p:cBhvr>
                                        <p:cTn id="25" dur="4000"/>
                                        <p:tgtEl>
                                          <p:spTgt spid="4"/>
                                        </p:tgtEl>
                                      </p:cBhvr>
                                    </p:animEffect>
                                  </p:childTnLst>
                                </p:cTn>
                              </p:par>
                            </p:childTnLst>
                          </p:cTn>
                        </p:par>
                        <p:par>
                          <p:cTn id="26" fill="hold" nodeType="afterGroup">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par>
                          <p:cTn id="32" fill="hold" nodeType="afterGroup">
                            <p:stCondLst>
                              <p:cond delay="14900"/>
                            </p:stCondLst>
                            <p:childTnLst>
                              <p:par>
                                <p:cTn id="33" presetID="40" presetClass="entr" presetSubtype="0" fill="hold" grpId="0" nodeType="afterEffect">
                                  <p:stCondLst>
                                    <p:cond delay="500"/>
                                  </p:stCondLst>
                                  <p:iterate type="lt">
                                    <p:tmPct val="10000"/>
                                  </p:iterate>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1"/>
                                          </p:val>
                                        </p:tav>
                                        <p:tav tm="100000">
                                          <p:val>
                                            <p:strVal val="#ppt_x"/>
                                          </p:val>
                                        </p:tav>
                                      </p:tavLst>
                                    </p:anim>
                                    <p:anim calcmode="lin" valueType="num">
                                      <p:cBhvr>
                                        <p:cTn id="3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atallas Navales en el Coliseo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42938"/>
            <a:ext cx="9144000" cy="635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Batallas Navales en el Coliseo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42938"/>
            <a:ext cx="9144000" cy="6357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714375" y="4219575"/>
            <a:ext cx="79295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Coloso se situó sobre un pedestal de mampostería recubierto de mármol como se puede observar en la imagen, pero en 1936 los restos que se conservaban de dicho pedestal fueron destruidos.</a:t>
            </a:r>
          </a:p>
        </p:txBody>
      </p:sp>
    </p:spTree>
  </p:cSld>
  <p:clrMapOvr>
    <a:masterClrMapping/>
  </p:clrMapOvr>
  <mc:AlternateContent xmlns:mc="http://schemas.openxmlformats.org/markup-compatibility/2006">
    <mc:Choice xmlns:p14="http://schemas.microsoft.com/office/powerpoint/2010/main" Requires="p14">
      <p:transition spd="slow" p14:dur="2000" advTm="24000">
        <p14:prism/>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2/3*#ppt_w"/>
                                          </p:val>
                                        </p:tav>
                                        <p:tav tm="100000">
                                          <p:val>
                                            <p:strVal val="#ppt_w"/>
                                          </p:val>
                                        </p:tav>
                                      </p:tavLst>
                                    </p:anim>
                                    <p:anim calcmode="lin" valueType="num">
                                      <p:cBhvr>
                                        <p:cTn id="8" dur="3000" fill="hold"/>
                                        <p:tgtEl>
                                          <p:spTgt spid="2"/>
                                        </p:tgtEl>
                                        <p:attrNameLst>
                                          <p:attrName>ppt_h</p:attrName>
                                        </p:attrNameLst>
                                      </p:cBhvr>
                                      <p:tavLst>
                                        <p:tav tm="0">
                                          <p:val>
                                            <p:strVal val="2/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linds(horizontal)">
                                      <p:cBhvr>
                                        <p:cTn id="11" dur="3000"/>
                                        <p:tgtEl>
                                          <p:spTgt spid="2"/>
                                        </p:tgtEl>
                                      </p:cBhvr>
                                    </p:animEffect>
                                  </p:childTnLst>
                                </p:cTn>
                              </p:par>
                              <p:par>
                                <p:cTn id="12" presetID="23" presetClass="entr" presetSubtype="27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2/3*#ppt_w"/>
                                          </p:val>
                                        </p:tav>
                                        <p:tav tm="100000">
                                          <p:val>
                                            <p:strVal val="#ppt_w"/>
                                          </p:val>
                                        </p:tav>
                                      </p:tavLst>
                                    </p:anim>
                                    <p:anim calcmode="lin" valueType="num">
                                      <p:cBhvr>
                                        <p:cTn id="15" dur="3000" fill="hold"/>
                                        <p:tgtEl>
                                          <p:spTgt spid="3"/>
                                        </p:tgtEl>
                                        <p:attrNameLst>
                                          <p:attrName>ppt_h</p:attrName>
                                        </p:attrNameLst>
                                      </p:cBhvr>
                                      <p:tavLst>
                                        <p:tav tm="0">
                                          <p:val>
                                            <p:strVal val="2/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diamond(in)">
                                      <p:cBhvr>
                                        <p:cTn id="18" dur="3000"/>
                                        <p:tgtEl>
                                          <p:spTgt spid="3"/>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1280px-Jardin_Majorelle_25.03.2011_18-30-2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928688" y="4071938"/>
            <a:ext cx="73580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Una batalla que destacó, fue la de Vero y Prisco, en la que ambos gladiadores lucharon hasta la muerte ante el emperador Tito sin que ninguno de los dos llegara a imponerse sobre el otro.</a:t>
            </a:r>
          </a:p>
        </p:txBody>
      </p:sp>
      <p:sp>
        <p:nvSpPr>
          <p:cNvPr id="7" name="6 CuadroTexto"/>
          <p:cNvSpPr txBox="1"/>
          <p:nvPr/>
        </p:nvSpPr>
        <p:spPr>
          <a:xfrm>
            <a:off x="1214438" y="428625"/>
            <a:ext cx="3467100" cy="461963"/>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Lucha de gladiadores</a:t>
            </a:r>
          </a:p>
        </p:txBody>
      </p:sp>
    </p:spTree>
  </p:cSld>
  <p:clrMapOvr>
    <a:masterClrMapping/>
  </p:clrMapOvr>
  <mc:AlternateContent xmlns:mc="http://schemas.openxmlformats.org/markup-compatibility/2006">
    <mc:Choice xmlns:p14="http://schemas.microsoft.com/office/powerpoint/2010/main" Requires="p14">
      <p:transition spd="slow" p14:dur="2250" advTm="25000">
        <p14:ripple/>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outHorizontal)">
                                      <p:cBhvr>
                                        <p:cTn id="18" dur="3000"/>
                                        <p:tgtEl>
                                          <p:spTgt spid="6"/>
                                        </p:tgtEl>
                                      </p:cBhvr>
                                    </p:animEffect>
                                  </p:childTnLst>
                                </p:cTn>
                              </p:par>
                            </p:childTnLst>
                          </p:cTn>
                        </p:par>
                        <p:par>
                          <p:cTn id="19" fill="hold" nodeType="afterGroup">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nodeType="afterGroup">
                            <p:stCondLst>
                              <p:cond delay="5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3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525" y="0"/>
            <a:ext cx="913447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3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525" y="0"/>
            <a:ext cx="913447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214313" y="4219575"/>
            <a:ext cx="87153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agradecimiento a los dioses por las buenas cosechas, el Coliseo y sus homólogos provinciales eran recintos de muerte. Allí se sacrificaban hombres y animales por puro placer, para disparar la adrenalina de los ciudadanos.</a:t>
            </a:r>
          </a:p>
        </p:txBody>
      </p:sp>
    </p:spTree>
  </p:cSld>
  <p:clrMapOvr>
    <a:masterClrMapping/>
  </p:clrMapOvr>
  <mc:AlternateContent xmlns:mc="http://schemas.openxmlformats.org/markup-compatibility/2006">
    <mc:Choice xmlns:p14="http://schemas.microsoft.com/office/powerpoint/2010/main" Requires="p14">
      <p:transition spd="slow" p14:dur="2250" advTm="26000">
        <p14:ripple dir="ru"/>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2)">
                                      <p:cBhvr>
                                        <p:cTn id="11" dur="30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4/3*#ppt_w"/>
                                          </p:val>
                                        </p:tav>
                                        <p:tav tm="100000">
                                          <p:val>
                                            <p:strVal val="#ppt_w"/>
                                          </p:val>
                                        </p:tav>
                                      </p:tavLst>
                                    </p:anim>
                                    <p:anim calcmode="lin" valueType="num">
                                      <p:cBhvr>
                                        <p:cTn id="15" dur="3000" fill="hold"/>
                                        <p:tgtEl>
                                          <p:spTgt spid="3"/>
                                        </p:tgtEl>
                                        <p:attrNameLst>
                                          <p:attrName>ppt_h</p:attrName>
                                        </p:attrNameLst>
                                      </p:cBhvr>
                                      <p:tavLst>
                                        <p:tav tm="0">
                                          <p:val>
                                            <p:strVal val="4/3*#ppt_h"/>
                                          </p:val>
                                        </p:tav>
                                        <p:tav tm="100000">
                                          <p:val>
                                            <p:strVal val="#ppt_h"/>
                                          </p:val>
                                        </p:tav>
                                      </p:tavLst>
                                    </p:anim>
                                  </p:childTnLst>
                                </p:cTn>
                              </p:par>
                              <p:par>
                                <p:cTn id="16" presetID="21" presetClass="entr" presetSubtype="1"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heel(1)">
                                      <p:cBhvr>
                                        <p:cTn id="18" dur="3000"/>
                                        <p:tgtEl>
                                          <p:spTgt spid="3"/>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25"/>
            <a:ext cx="9144000" cy="512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2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714375" y="4071938"/>
            <a:ext cx="80010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Lo habitual eran los duelos singulares de gladiadores, pero también se enfrentaban grupos de ellos, en ocasiones en verdaderas batallas campales y hasta en simulacros de combates navales, las naumaquias.</a:t>
            </a:r>
          </a:p>
        </p:txBody>
      </p:sp>
    </p:spTree>
  </p:cSld>
  <p:clrMapOvr>
    <a:masterClrMapping/>
  </p:clrMapOvr>
  <mc:AlternateContent xmlns:mc="http://schemas.openxmlformats.org/markup-compatibility/2006">
    <mc:Choice xmlns:p14="http://schemas.microsoft.com/office/powerpoint/2010/main" Requires="p14">
      <p:transition spd="slow" p14:dur="2000" advTm="25000">
        <p14:switch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3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3000" fill="hold"/>
                                        <p:tgtEl>
                                          <p:spTgt spid="1026"/>
                                        </p:tgtEl>
                                        <p:attrNameLst>
                                          <p:attrName>ppt_w</p:attrName>
                                        </p:attrNameLst>
                                      </p:cBhvr>
                                      <p:tavLst>
                                        <p:tav tm="0">
                                          <p:val>
                                            <p:strVal val="2/3*#ppt_w"/>
                                          </p:val>
                                        </p:tav>
                                        <p:tav tm="100000">
                                          <p:val>
                                            <p:strVal val="#ppt_w"/>
                                          </p:val>
                                        </p:tav>
                                      </p:tavLst>
                                    </p:anim>
                                    <p:anim calcmode="lin" valueType="num">
                                      <p:cBhvr>
                                        <p:cTn id="11" dur="3000" fill="hold"/>
                                        <p:tgtEl>
                                          <p:spTgt spid="1026"/>
                                        </p:tgtEl>
                                        <p:attrNameLst>
                                          <p:attrName>ppt_h</p:attrName>
                                        </p:attrNameLst>
                                      </p:cBhvr>
                                      <p:tavLst>
                                        <p:tav tm="0">
                                          <p:val>
                                            <p:strVal val="2/3*#ppt_h"/>
                                          </p:val>
                                        </p:tav>
                                        <p:tav tm="100000">
                                          <p:val>
                                            <p:strVal val="#ppt_h"/>
                                          </p:val>
                                        </p:tav>
                                      </p:tavLst>
                                    </p:anim>
                                  </p:childTnLst>
                                </p:cTn>
                              </p:par>
                              <p:par>
                                <p:cTn id="12" presetID="3"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horizontal)">
                                      <p:cBhvr>
                                        <p:cTn id="14" dur="3000"/>
                                        <p:tgtEl>
                                          <p:spTgt spid="4"/>
                                        </p:tgtEl>
                                      </p:cBhvr>
                                    </p:animEffect>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atallas Navales en el Coliseo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57188"/>
            <a:ext cx="9144000" cy="550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Batallas Navales en el Coliseo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357188"/>
            <a:ext cx="9144000" cy="550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1785938" y="500063"/>
            <a:ext cx="5643562" cy="461962"/>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Las batallas de barcos en el Coliseo</a:t>
            </a:r>
          </a:p>
        </p:txBody>
      </p:sp>
      <p:sp>
        <p:nvSpPr>
          <p:cNvPr id="5" name="4 CuadroTexto"/>
          <p:cNvSpPr txBox="1"/>
          <p:nvPr/>
        </p:nvSpPr>
        <p:spPr>
          <a:xfrm>
            <a:off x="285750" y="3786188"/>
            <a:ext cx="85725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Naumaquias eran las representaciones de batallas navales que se llevaban a cabo durante la época romana. Era uno de los espectáculos más relevantes y de mayor éxito en la antigüedad. Estas funciones solían ser grandiosas y necesitaban del desarrollo de una infraestructura muy costosa.</a:t>
            </a:r>
          </a:p>
        </p:txBody>
      </p:sp>
    </p:spTree>
  </p:cSld>
  <p:clrMapOvr>
    <a:masterClrMapping/>
  </p:clrMapOvr>
  <mc:AlternateContent xmlns:mc="http://schemas.openxmlformats.org/markup-compatibility/2006">
    <mc:Choice xmlns:p14="http://schemas.microsoft.com/office/powerpoint/2010/main" Requires="p14">
      <p:transition spd="slow" p14:dur="2000" advTm="34000">
        <p14:switch dir="l"/>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6*min(max(#ppt_w*#ppt_h,.3),1)-7.4)/-.7*#ppt_w"/>
                                          </p:val>
                                        </p:tav>
                                        <p:tav tm="100000">
                                          <p:val>
                                            <p:strVal val="#ppt_w"/>
                                          </p:val>
                                        </p:tav>
                                      </p:tavLst>
                                    </p:anim>
                                    <p:anim calcmode="lin" valueType="num">
                                      <p:cBhvr>
                                        <p:cTn id="8" dur="3000" fill="hold"/>
                                        <p:tgtEl>
                                          <p:spTgt spid="2"/>
                                        </p:tgtEl>
                                        <p:attrNameLst>
                                          <p:attrName>ppt_h</p:attrName>
                                        </p:attrNameLst>
                                      </p:cBhvr>
                                      <p:tavLst>
                                        <p:tav tm="0">
                                          <p:val>
                                            <p:strVal val="(6*min(max(#ppt_w*#ppt_h,.3),1)-7.4)/-.7*#ppt_h"/>
                                          </p:val>
                                        </p:tav>
                                        <p:tav tm="100000">
                                          <p:val>
                                            <p:strVal val="#ppt_h"/>
                                          </p:val>
                                        </p:tav>
                                      </p:tavLst>
                                    </p:anim>
                                    <p:anim calcmode="lin" valueType="num">
                                      <p:cBhvr>
                                        <p:cTn id="9" dur="3000" fill="hold"/>
                                        <p:tgtEl>
                                          <p:spTgt spid="2"/>
                                        </p:tgtEl>
                                        <p:attrNameLst>
                                          <p:attrName>ppt_x</p:attrName>
                                        </p:attrNameLst>
                                      </p:cBhvr>
                                      <p:tavLst>
                                        <p:tav tm="0">
                                          <p:val>
                                            <p:fltVal val="0.5"/>
                                          </p:val>
                                        </p:tav>
                                        <p:tav tm="100000">
                                          <p:val>
                                            <p:strVal val="#ppt_x"/>
                                          </p:val>
                                        </p:tav>
                                      </p:tavLst>
                                    </p:anim>
                                    <p:anim calcmode="lin" valueType="num">
                                      <p:cBhvr>
                                        <p:cTn id="10" dur="3000" fill="hold"/>
                                        <p:tgtEl>
                                          <p:spTgt spid="2"/>
                                        </p:tgtEl>
                                        <p:attrNameLst>
                                          <p:attrName>ppt_y</p:attrName>
                                        </p:attrNameLst>
                                      </p:cBhvr>
                                      <p:tavLst>
                                        <p:tav tm="0">
                                          <p:val>
                                            <p:strVal val="1+(6*min(max(#ppt_w*#ppt_h,.3),1)-7.4)/-.7*#ppt_h/2"/>
                                          </p:val>
                                        </p:tav>
                                        <p:tav tm="100000">
                                          <p:val>
                                            <p:strVal val="#ppt_y"/>
                                          </p:val>
                                        </p:tav>
                                      </p:tavLst>
                                    </p:anim>
                                  </p:childTnLst>
                                </p:cTn>
                              </p:par>
                              <p:par>
                                <p:cTn id="11" presetID="5" presetClass="entr" presetSubtype="1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heckerboard(across)">
                                      <p:cBhvr>
                                        <p:cTn id="13" dur="3000"/>
                                        <p:tgtEl>
                                          <p:spTgt spid="2"/>
                                        </p:tgtEl>
                                      </p:cBhvr>
                                    </p:animEffect>
                                  </p:childTnLst>
                                </p:cTn>
                              </p:par>
                              <p:par>
                                <p:cTn id="14" presetID="23" presetClass="entr" presetSubtype="36"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ppt_w</p:attrName>
                                        </p:attrNameLst>
                                      </p:cBhvr>
                                      <p:tavLst>
                                        <p:tav tm="0">
                                          <p:val>
                                            <p:strVal val="(6*min(max(#ppt_w*#ppt_h,.3),1)-7.4)/-.7*#ppt_w"/>
                                          </p:val>
                                        </p:tav>
                                        <p:tav tm="100000">
                                          <p:val>
                                            <p:strVal val="#ppt_w"/>
                                          </p:val>
                                        </p:tav>
                                      </p:tavLst>
                                    </p:anim>
                                    <p:anim calcmode="lin" valueType="num">
                                      <p:cBhvr>
                                        <p:cTn id="17" dur="3000" fill="hold"/>
                                        <p:tgtEl>
                                          <p:spTgt spid="3"/>
                                        </p:tgtEl>
                                        <p:attrNameLst>
                                          <p:attrName>ppt_h</p:attrName>
                                        </p:attrNameLst>
                                      </p:cBhvr>
                                      <p:tavLst>
                                        <p:tav tm="0">
                                          <p:val>
                                            <p:strVal val="(6*min(max(#ppt_w*#ppt_h,.3),1)-7.4)/-.7*#ppt_h"/>
                                          </p:val>
                                        </p:tav>
                                        <p:tav tm="100000">
                                          <p:val>
                                            <p:strVal val="#ppt_h"/>
                                          </p:val>
                                        </p:tav>
                                      </p:tavLst>
                                    </p:anim>
                                    <p:anim calcmode="lin" valueType="num">
                                      <p:cBhvr>
                                        <p:cTn id="18" dur="3000" fill="hold"/>
                                        <p:tgtEl>
                                          <p:spTgt spid="3"/>
                                        </p:tgtEl>
                                        <p:attrNameLst>
                                          <p:attrName>ppt_x</p:attrName>
                                        </p:attrNameLst>
                                      </p:cBhvr>
                                      <p:tavLst>
                                        <p:tav tm="0">
                                          <p:val>
                                            <p:fltVal val="0.5"/>
                                          </p:val>
                                        </p:tav>
                                        <p:tav tm="100000">
                                          <p:val>
                                            <p:strVal val="#ppt_x"/>
                                          </p:val>
                                        </p:tav>
                                      </p:tavLst>
                                    </p:anim>
                                    <p:anim calcmode="lin" valueType="num">
                                      <p:cBhvr>
                                        <p:cTn id="19" dur="3000" fill="hold"/>
                                        <p:tgtEl>
                                          <p:spTgt spid="3"/>
                                        </p:tgtEl>
                                        <p:attrNameLst>
                                          <p:attrName>ppt_y</p:attrName>
                                        </p:attrNameLst>
                                      </p:cBhvr>
                                      <p:tavLst>
                                        <p:tav tm="0">
                                          <p:val>
                                            <p:strVal val="1+(6*min(max(#ppt_w*#ppt_h,.3),1)-7.4)/-.7*#ppt_h/2"/>
                                          </p:val>
                                        </p:tav>
                                        <p:tav tm="100000">
                                          <p:val>
                                            <p:strVal val="#ppt_y"/>
                                          </p:val>
                                        </p:tav>
                                      </p:tavLst>
                                    </p:anim>
                                  </p:childTnLst>
                                </p:cTn>
                              </p:par>
                              <p:par>
                                <p:cTn id="20" presetID="5" presetClass="entr" presetSubtype="5"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checkerboard(down)">
                                      <p:cBhvr>
                                        <p:cTn id="22" dur="3000"/>
                                        <p:tgtEl>
                                          <p:spTgt spid="3"/>
                                        </p:tgtEl>
                                      </p:cBhvr>
                                    </p:animEffect>
                                  </p:childTnLst>
                                </p:cTn>
                              </p:par>
                            </p:childTnLst>
                          </p:cTn>
                        </p:par>
                        <p:par>
                          <p:cTn id="23" fill="hold" nodeType="afterGroup">
                            <p:stCondLst>
                              <p:cond delay="3000"/>
                            </p:stCondLst>
                            <p:childTnLst>
                              <p:par>
                                <p:cTn id="24" presetID="23" presetClass="entr" presetSubtype="16"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2000" fill="hold"/>
                                        <p:tgtEl>
                                          <p:spTgt spid="4"/>
                                        </p:tgtEl>
                                        <p:attrNameLst>
                                          <p:attrName>ppt_w</p:attrName>
                                        </p:attrNameLst>
                                      </p:cBhvr>
                                      <p:tavLst>
                                        <p:tav tm="0">
                                          <p:val>
                                            <p:fltVal val="0"/>
                                          </p:val>
                                        </p:tav>
                                        <p:tav tm="100000">
                                          <p:val>
                                            <p:strVal val="#ppt_w"/>
                                          </p:val>
                                        </p:tav>
                                      </p:tavLst>
                                    </p:anim>
                                    <p:anim calcmode="lin" valueType="num">
                                      <p:cBhvr>
                                        <p:cTn id="27" dur="2000" fill="hold"/>
                                        <p:tgtEl>
                                          <p:spTgt spid="4"/>
                                        </p:tgtEl>
                                        <p:attrNameLst>
                                          <p:attrName>ppt_h</p:attrName>
                                        </p:attrNameLst>
                                      </p:cBhvr>
                                      <p:tavLst>
                                        <p:tav tm="0">
                                          <p:val>
                                            <p:fltVal val="0"/>
                                          </p:val>
                                        </p:tav>
                                        <p:tav tm="100000">
                                          <p:val>
                                            <p:strVal val="#ppt_h"/>
                                          </p:val>
                                        </p:tav>
                                      </p:tavLst>
                                    </p:anim>
                                  </p:childTnLst>
                                </p:cTn>
                              </p:par>
                            </p:childTnLst>
                          </p:cTn>
                        </p:par>
                        <p:par>
                          <p:cTn id="28" fill="hold" nodeType="afterGroup">
                            <p:stCondLst>
                              <p:cond delay="5000"/>
                            </p:stCondLst>
                            <p:childTnLst>
                              <p:par>
                                <p:cTn id="29" presetID="40" presetClass="entr" presetSubtype="0" fill="hold" grpId="0" nodeType="afterEffect">
                                  <p:stCondLst>
                                    <p:cond delay="50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ird-the-atlantic-deadlock-fratercula-arctica-puffi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bird-the-atlantic-deadlock-fratercula-arctica-puffin.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658" name="Rectangle 2"/>
          <p:cNvSpPr>
            <a:spLocks noChangeArrowheads="1"/>
          </p:cNvSpPr>
          <p:nvPr/>
        </p:nvSpPr>
        <p:spPr bwMode="auto">
          <a:xfrm>
            <a:off x="285750" y="4219575"/>
            <a:ext cx="8572500" cy="923925"/>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ea typeface="Calibri" pitchFamily="34" charset="0"/>
              </a:rPr>
              <a:t>El emperador Tito orden</a:t>
            </a:r>
            <a:r>
              <a:rPr lang="es-ES" b="1" dirty="0">
                <a:effectLst>
                  <a:glow rad="101600">
                    <a:schemeClr val="accent2">
                      <a:satMod val="175000"/>
                      <a:alpha val="40000"/>
                    </a:schemeClr>
                  </a:glow>
                  <a:outerShdw blurRad="38100" dist="38100" dir="2700000" algn="tl">
                    <a:srgbClr val="000000">
                      <a:alpha val="43137"/>
                    </a:srgbClr>
                  </a:outerShdw>
                </a:effectLst>
                <a:latin typeface="Calibri"/>
                <a:ea typeface="Calibri" pitchFamily="34" charset="0"/>
              </a:rPr>
              <a:t>ó</a:t>
            </a:r>
            <a:r>
              <a:rPr lang="es-ES" b="1" dirty="0">
                <a:effectLst>
                  <a:glow rad="101600">
                    <a:schemeClr val="accent2">
                      <a:satMod val="175000"/>
                      <a:alpha val="40000"/>
                    </a:schemeClr>
                  </a:glow>
                  <a:outerShdw blurRad="38100" dist="38100" dir="2700000" algn="tl">
                    <a:srgbClr val="000000">
                      <a:alpha val="43137"/>
                    </a:srgbClr>
                  </a:outerShdw>
                </a:effectLst>
                <a:ea typeface="Calibri" pitchFamily="34" charset="0"/>
              </a:rPr>
              <a:t> que, a la manera de Julio C</a:t>
            </a:r>
            <a:r>
              <a:rPr lang="es-ES" b="1" dirty="0">
                <a:effectLst>
                  <a:glow rad="101600">
                    <a:schemeClr val="accent2">
                      <a:satMod val="175000"/>
                      <a:alpha val="40000"/>
                    </a:schemeClr>
                  </a:glow>
                  <a:outerShdw blurRad="38100" dist="38100" dir="2700000" algn="tl">
                    <a:srgbClr val="000000">
                      <a:alpha val="43137"/>
                    </a:srgbClr>
                  </a:outerShdw>
                </a:effectLst>
                <a:latin typeface="Calibri"/>
                <a:ea typeface="Calibri" pitchFamily="34" charset="0"/>
              </a:rPr>
              <a:t>é</a:t>
            </a:r>
            <a:r>
              <a:rPr lang="es-ES" b="1" dirty="0">
                <a:effectLst>
                  <a:glow rad="101600">
                    <a:schemeClr val="accent2">
                      <a:satMod val="175000"/>
                      <a:alpha val="40000"/>
                    </a:schemeClr>
                  </a:glow>
                  <a:outerShdw blurRad="38100" dist="38100" dir="2700000" algn="tl">
                    <a:srgbClr val="000000">
                      <a:alpha val="43137"/>
                    </a:srgbClr>
                  </a:outerShdw>
                </a:effectLst>
                <a:ea typeface="Calibri" pitchFamily="34" charset="0"/>
              </a:rPr>
              <a:t>sar, el anfiteatro se llenara de agua. As</a:t>
            </a:r>
            <a:r>
              <a:rPr lang="es-ES" b="1" dirty="0">
                <a:effectLst>
                  <a:glow rad="101600">
                    <a:schemeClr val="accent2">
                      <a:satMod val="175000"/>
                      <a:alpha val="40000"/>
                    </a:schemeClr>
                  </a:glow>
                  <a:outerShdw blurRad="38100" dist="38100" dir="2700000" algn="tl">
                    <a:srgbClr val="000000">
                      <a:alpha val="43137"/>
                    </a:srgbClr>
                  </a:outerShdw>
                </a:effectLst>
                <a:latin typeface="Calibri"/>
                <a:ea typeface="Calibri" pitchFamily="34" charset="0"/>
              </a:rPr>
              <a:t>í</a:t>
            </a:r>
            <a:r>
              <a:rPr lang="es-ES" b="1" dirty="0">
                <a:effectLst>
                  <a:glow rad="101600">
                    <a:schemeClr val="accent2">
                      <a:satMod val="175000"/>
                      <a:alpha val="40000"/>
                    </a:schemeClr>
                  </a:glow>
                  <a:outerShdw blurRad="38100" dist="38100" dir="2700000" algn="tl">
                    <a:srgbClr val="000000">
                      <a:alpha val="43137"/>
                    </a:srgbClr>
                  </a:outerShdw>
                </a:effectLst>
                <a:ea typeface="Calibri" pitchFamily="34" charset="0"/>
              </a:rPr>
              <a:t>, logr</a:t>
            </a:r>
            <a:r>
              <a:rPr lang="es-ES" b="1" dirty="0">
                <a:effectLst>
                  <a:glow rad="101600">
                    <a:schemeClr val="accent2">
                      <a:satMod val="175000"/>
                      <a:alpha val="40000"/>
                    </a:schemeClr>
                  </a:glow>
                  <a:outerShdw blurRad="38100" dist="38100" dir="2700000" algn="tl">
                    <a:srgbClr val="000000">
                      <a:alpha val="43137"/>
                    </a:srgbClr>
                  </a:outerShdw>
                </a:effectLst>
                <a:latin typeface="Calibri"/>
                <a:ea typeface="Calibri" pitchFamily="34" charset="0"/>
              </a:rPr>
              <a:t>ó</a:t>
            </a:r>
            <a:r>
              <a:rPr lang="es-ES" b="1" dirty="0">
                <a:effectLst>
                  <a:glow rad="101600">
                    <a:schemeClr val="accent2">
                      <a:satMod val="175000"/>
                      <a:alpha val="40000"/>
                    </a:schemeClr>
                  </a:glow>
                  <a:outerShdw blurRad="38100" dist="38100" dir="2700000" algn="tl">
                    <a:srgbClr val="000000">
                      <a:alpha val="43137"/>
                    </a:srgbClr>
                  </a:outerShdw>
                </a:effectLst>
                <a:ea typeface="Calibri" pitchFamily="34" charset="0"/>
              </a:rPr>
              <a:t> llenar el espacio</a:t>
            </a:r>
            <a:r>
              <a:rPr lang="es-ES" b="1" dirty="0">
                <a:effectLst>
                  <a:glow rad="101600">
                    <a:schemeClr val="accent2">
                      <a:satMod val="175000"/>
                      <a:alpha val="40000"/>
                    </a:schemeClr>
                  </a:glow>
                  <a:outerShdw blurRad="38100" dist="38100" dir="2700000" algn="tl">
                    <a:srgbClr val="000000">
                      <a:alpha val="43137"/>
                    </a:srgbClr>
                  </a:outerShdw>
                </a:effectLst>
                <a:latin typeface="Calibri"/>
                <a:ea typeface="Calibri" pitchFamily="34" charset="0"/>
              </a:rPr>
              <a:t> </a:t>
            </a:r>
            <a:r>
              <a:rPr lang="es-ES" b="1" dirty="0">
                <a:effectLst>
                  <a:glow rad="101600">
                    <a:schemeClr val="accent2">
                      <a:satMod val="175000"/>
                      <a:alpha val="40000"/>
                    </a:schemeClr>
                  </a:glow>
                  <a:outerShdw blurRad="38100" dist="38100" dir="2700000" algn="tl">
                    <a:srgbClr val="000000">
                      <a:alpha val="43137"/>
                    </a:srgbClr>
                  </a:outerShdw>
                </a:effectLst>
                <a:ea typeface="Calibri" pitchFamily="34" charset="0"/>
              </a:rPr>
              <a:t>con barcos especiales, dise</a:t>
            </a:r>
            <a:r>
              <a:rPr lang="es-ES" b="1" dirty="0">
                <a:effectLst>
                  <a:glow rad="101600">
                    <a:schemeClr val="accent2">
                      <a:satMod val="175000"/>
                      <a:alpha val="40000"/>
                    </a:schemeClr>
                  </a:glow>
                  <a:outerShdw blurRad="38100" dist="38100" dir="2700000" algn="tl">
                    <a:srgbClr val="000000">
                      <a:alpha val="43137"/>
                    </a:srgbClr>
                  </a:outerShdw>
                </a:effectLst>
                <a:latin typeface="Calibri"/>
                <a:ea typeface="Calibri" pitchFamily="34" charset="0"/>
              </a:rPr>
              <a:t>ñ</a:t>
            </a:r>
            <a:r>
              <a:rPr lang="es-ES" b="1" dirty="0">
                <a:effectLst>
                  <a:glow rad="101600">
                    <a:schemeClr val="accent2">
                      <a:satMod val="175000"/>
                      <a:alpha val="40000"/>
                    </a:schemeClr>
                  </a:glow>
                  <a:outerShdw blurRad="38100" dist="38100" dir="2700000" algn="tl">
                    <a:srgbClr val="000000">
                      <a:alpha val="43137"/>
                    </a:srgbClr>
                  </a:outerShdw>
                </a:effectLst>
                <a:ea typeface="Calibri" pitchFamily="34" charset="0"/>
              </a:rPr>
              <a:t>ados para maniobrar en las aguas poco profundas.</a:t>
            </a:r>
            <a:endParaRPr lang="es-ES"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4000">
        <p14:honeycomb/>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30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4/3*#ppt_w"/>
                                          </p:val>
                                        </p:tav>
                                        <p:tav tm="100000">
                                          <p:val>
                                            <p:strVal val="#ppt_w"/>
                                          </p:val>
                                        </p:tav>
                                      </p:tavLst>
                                    </p:anim>
                                    <p:anim calcmode="lin" valueType="num">
                                      <p:cBhvr>
                                        <p:cTn id="15" dur="3000" fill="hold"/>
                                        <p:tgtEl>
                                          <p:spTgt spid="3"/>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ox(out)">
                                      <p:cBhvr>
                                        <p:cTn id="18" dur="3000"/>
                                        <p:tgtEl>
                                          <p:spTgt spid="3"/>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0658"/>
                                        </p:tgtEl>
                                        <p:attrNameLst>
                                          <p:attrName>style.visibility</p:attrName>
                                        </p:attrNameLst>
                                      </p:cBhvr>
                                      <p:to>
                                        <p:strVal val="visible"/>
                                      </p:to>
                                    </p:set>
                                    <p:animEffect transition="in" filter="fade">
                                      <p:cBhvr>
                                        <p:cTn id="22" dur="1000"/>
                                        <p:tgtEl>
                                          <p:spTgt spid="70658"/>
                                        </p:tgtEl>
                                      </p:cBhvr>
                                    </p:animEffect>
                                    <p:anim calcmode="lin" valueType="num">
                                      <p:cBhvr>
                                        <p:cTn id="23" dur="1000" fill="hold"/>
                                        <p:tgtEl>
                                          <p:spTgt spid="70658"/>
                                        </p:tgtEl>
                                        <p:attrNameLst>
                                          <p:attrName>ppt_x</p:attrName>
                                        </p:attrNameLst>
                                      </p:cBhvr>
                                      <p:tavLst>
                                        <p:tav tm="0">
                                          <p:val>
                                            <p:strVal val="#ppt_x-.1"/>
                                          </p:val>
                                        </p:tav>
                                        <p:tav tm="100000">
                                          <p:val>
                                            <p:strVal val="#ppt_x"/>
                                          </p:val>
                                        </p:tav>
                                      </p:tavLst>
                                    </p:anim>
                                    <p:anim calcmode="lin" valueType="num">
                                      <p:cBhvr>
                                        <p:cTn id="24" dur="1000" fill="hold"/>
                                        <p:tgtEl>
                                          <p:spTgt spid="7065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atallas Navales en el Coliseo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28625"/>
            <a:ext cx="9144000" cy="614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Batallas Navales en el Coliseo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428625"/>
            <a:ext cx="9144000" cy="614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428625" y="4219575"/>
            <a:ext cx="8358188"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Recreaban grandes batallas marítimas históricas, para el deleite y gozo de sus asistentes, produciendo así, enfrentamientos entre las grandes flotas egipcias, griegas o persas. </a:t>
            </a:r>
          </a:p>
        </p:txBody>
      </p:sp>
    </p:spTree>
  </p:cSld>
  <p:clrMapOvr>
    <a:masterClrMapping/>
  </p:clrMapOvr>
  <mc:AlternateContent xmlns:mc="http://schemas.openxmlformats.org/markup-compatibility/2006">
    <mc:Choice xmlns:p14="http://schemas.microsoft.com/office/powerpoint/2010/main" Requires="p14">
      <p:transition spd="slow" p14:dur="2250" advTm="22000">
        <p:split orient="vert"/>
      </p:transition>
    </mc:Choice>
    <mc:Fallback>
      <p:transition spd="slow" advTm="22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2/3*#ppt_w"/>
                                          </p:val>
                                        </p:tav>
                                        <p:tav tm="100000">
                                          <p:val>
                                            <p:strVal val="#ppt_w"/>
                                          </p:val>
                                        </p:tav>
                                      </p:tavLst>
                                    </p:anim>
                                    <p:anim calcmode="lin" valueType="num">
                                      <p:cBhvr>
                                        <p:cTn id="8" dur="3000" fill="hold"/>
                                        <p:tgtEl>
                                          <p:spTgt spid="2"/>
                                        </p:tgtEl>
                                        <p:attrNameLst>
                                          <p:attrName>ppt_h</p:attrName>
                                        </p:attrNameLst>
                                      </p:cBhvr>
                                      <p:tavLst>
                                        <p:tav tm="0">
                                          <p:val>
                                            <p:strVal val="2/3*#ppt_h"/>
                                          </p:val>
                                        </p:tav>
                                        <p:tav tm="100000">
                                          <p:val>
                                            <p:strVal val="#ppt_h"/>
                                          </p:val>
                                        </p:tav>
                                      </p:tavLst>
                                    </p:anim>
                                  </p:childTnLst>
                                </p:cTn>
                              </p:par>
                              <p:par>
                                <p:cTn id="9" presetID="5"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3000"/>
                                        <p:tgtEl>
                                          <p:spTgt spid="2"/>
                                        </p:tgtEl>
                                      </p:cBhvr>
                                    </p:animEffect>
                                  </p:childTnLst>
                                </p:cTn>
                              </p:par>
                              <p:par>
                                <p:cTn id="12" presetID="23" presetClass="entr" presetSubtype="27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2/3*#ppt_w"/>
                                          </p:val>
                                        </p:tav>
                                        <p:tav tm="100000">
                                          <p:val>
                                            <p:strVal val="#ppt_w"/>
                                          </p:val>
                                        </p:tav>
                                      </p:tavLst>
                                    </p:anim>
                                    <p:anim calcmode="lin" valueType="num">
                                      <p:cBhvr>
                                        <p:cTn id="15" dur="3000" fill="hold"/>
                                        <p:tgtEl>
                                          <p:spTgt spid="3"/>
                                        </p:tgtEl>
                                        <p:attrNameLst>
                                          <p:attrName>ppt_h</p:attrName>
                                        </p:attrNameLst>
                                      </p:cBhvr>
                                      <p:tavLst>
                                        <p:tav tm="0">
                                          <p:val>
                                            <p:strVal val="2/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horizontal)">
                                      <p:cBhvr>
                                        <p:cTn id="18" dur="3000"/>
                                        <p:tgtEl>
                                          <p:spTgt spid="3"/>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atallas Navales en el Colise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Batallas Navales en el Colise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214313" y="4219575"/>
            <a:ext cx="87153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Se llevaban a cabo en diversos lugares, en cuencas hidrográficas, o grandes piscinas habilitadas para ello, o en los anfiteatros. Se llegaba incluso a desviar el curso de algunos ríos para establecer el lugar adecuado para ellas.</a:t>
            </a:r>
          </a:p>
        </p:txBody>
      </p:sp>
    </p:spTree>
  </p:cSld>
  <p:clrMapOvr>
    <a:masterClrMapping/>
  </p:clrMapOvr>
  <mc:AlternateContent xmlns:mc="http://schemas.openxmlformats.org/markup-compatibility/2006">
    <mc:Choice xmlns:p14="http://schemas.microsoft.com/office/powerpoint/2010/main" Requires="p14">
      <p:transition spd="slow" p14:dur="2250" advTm="27000">
        <p:split/>
      </p:transition>
    </mc:Choice>
    <mc:Fallback>
      <p:transition spd="slow" advTm="27000">
        <p:spli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down)">
                                      <p:cBhvr>
                                        <p:cTn id="11" dur="30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4/3*#ppt_w"/>
                                          </p:val>
                                        </p:tav>
                                        <p:tav tm="100000">
                                          <p:val>
                                            <p:strVal val="#ppt_w"/>
                                          </p:val>
                                        </p:tav>
                                      </p:tavLst>
                                    </p:anim>
                                    <p:anim calcmode="lin" valueType="num">
                                      <p:cBhvr>
                                        <p:cTn id="15" dur="3000" fill="hold"/>
                                        <p:tgtEl>
                                          <p:spTgt spid="3"/>
                                        </p:tgtEl>
                                        <p:attrNameLst>
                                          <p:attrName>ppt_h</p:attrName>
                                        </p:attrNameLst>
                                      </p:cBhvr>
                                      <p:tavLst>
                                        <p:tav tm="0">
                                          <p:val>
                                            <p:strVal val="4/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vertical)">
                                      <p:cBhvr>
                                        <p:cTn id="18" dur="3000"/>
                                        <p:tgtEl>
                                          <p:spTgt spid="3"/>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atallas Navales en el Coliseo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85750"/>
            <a:ext cx="9144000" cy="564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Batallas Navales en el Coliseo4.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85750"/>
            <a:ext cx="9144000" cy="564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428625" y="3943350"/>
            <a:ext cx="8358188"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Las Naumaquias realizadas en el Anfiteatro más grande del imperio fueron impresionantes. En el mismo año de su inauguración, en el 80 d. C., se estrenó el nuevo edificio con una batalla naval llevada a cabo por Tito. En el año 85, se desarrolló otra lucha, esta vez patrocinada por Domiciano</a:t>
            </a:r>
          </a:p>
        </p:txBody>
      </p:sp>
    </p:spTree>
  </p:cSld>
  <p:clrMapOvr>
    <a:masterClrMapping/>
  </p:clrMapOvr>
  <mc:AlternateContent xmlns:mc="http://schemas.openxmlformats.org/markup-compatibility/2006">
    <mc:Choice xmlns:p14="http://schemas.microsoft.com/office/powerpoint/2010/main" Requires="p14">
      <p:transition spd="slow" p14:dur="2000" advTm="32000">
        <p:wheel spokes="1"/>
      </p:transition>
    </mc:Choice>
    <mc:Fallback>
      <p:transition spd="slow" advTm="32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2/3*#ppt_w"/>
                                          </p:val>
                                        </p:tav>
                                        <p:tav tm="100000">
                                          <p:val>
                                            <p:strVal val="#ppt_w"/>
                                          </p:val>
                                        </p:tav>
                                      </p:tavLst>
                                    </p:anim>
                                    <p:anim calcmode="lin" valueType="num">
                                      <p:cBhvr>
                                        <p:cTn id="8" dur="3000" fill="hold"/>
                                        <p:tgtEl>
                                          <p:spTgt spid="2"/>
                                        </p:tgtEl>
                                        <p:attrNameLst>
                                          <p:attrName>ppt_h</p:attrName>
                                        </p:attrNameLst>
                                      </p:cBhvr>
                                      <p:tavLst>
                                        <p:tav tm="0">
                                          <p:val>
                                            <p:strVal val="2/3*#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linds(horizontal)">
                                      <p:cBhvr>
                                        <p:cTn id="11" dur="3000"/>
                                        <p:tgtEl>
                                          <p:spTgt spid="2"/>
                                        </p:tgtEl>
                                      </p:cBhvr>
                                    </p:animEffect>
                                  </p:childTnLst>
                                </p:cTn>
                              </p:par>
                              <p:par>
                                <p:cTn id="12" presetID="23" presetClass="entr" presetSubtype="27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2/3*#ppt_w"/>
                                          </p:val>
                                        </p:tav>
                                        <p:tav tm="100000">
                                          <p:val>
                                            <p:strVal val="#ppt_w"/>
                                          </p:val>
                                        </p:tav>
                                      </p:tavLst>
                                    </p:anim>
                                    <p:anim calcmode="lin" valueType="num">
                                      <p:cBhvr>
                                        <p:cTn id="15" dur="3000" fill="hold"/>
                                        <p:tgtEl>
                                          <p:spTgt spid="3"/>
                                        </p:tgtEl>
                                        <p:attrNameLst>
                                          <p:attrName>ppt_h</p:attrName>
                                        </p:attrNameLst>
                                      </p:cBhvr>
                                      <p:tavLst>
                                        <p:tav tm="0">
                                          <p:val>
                                            <p:strVal val="2/3*#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blinds(vertical)">
                                      <p:cBhvr>
                                        <p:cTn id="18" dur="3000"/>
                                        <p:tgtEl>
                                          <p:spTgt spid="3"/>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0006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curves-caras-ionu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0006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5072063" y="0"/>
            <a:ext cx="3929062" cy="2862263"/>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rPr>
              <a:t>Parece ser que, unos pocos años más tarde, se construyó la compleja y extensa red de pasillos subterráneos que permitían el acceso directo a  la arena de las bestias, y las habitaciones de sirvientes, por lo que fue ya imposible inundarlo. </a:t>
            </a:r>
          </a:p>
        </p:txBody>
      </p:sp>
      <p:sp>
        <p:nvSpPr>
          <p:cNvPr id="10" name="9 CuadroTexto"/>
          <p:cNvSpPr txBox="1"/>
          <p:nvPr/>
        </p:nvSpPr>
        <p:spPr>
          <a:xfrm>
            <a:off x="5072063" y="3071813"/>
            <a:ext cx="4071937" cy="1938337"/>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rPr>
              <a:t>El historiador romano </a:t>
            </a:r>
            <a:r>
              <a:rPr lang="es-ES" sz="2000" b="1" dirty="0" err="1">
                <a:effectLst>
                  <a:glow rad="101600">
                    <a:schemeClr val="accent2">
                      <a:satMod val="175000"/>
                      <a:alpha val="40000"/>
                    </a:schemeClr>
                  </a:glow>
                  <a:outerShdw blurRad="38100" dist="38100" dir="2700000" algn="tl">
                    <a:srgbClr val="000000">
                      <a:alpha val="43137"/>
                    </a:srgbClr>
                  </a:outerShdw>
                </a:effectLst>
              </a:rPr>
              <a:t>Suetonio</a:t>
            </a:r>
            <a:r>
              <a:rPr lang="es-ES" sz="2000" b="1" dirty="0">
                <a:effectLst>
                  <a:glow rad="101600">
                    <a:schemeClr val="accent2">
                      <a:satMod val="175000"/>
                      <a:alpha val="40000"/>
                    </a:schemeClr>
                  </a:glow>
                  <a:outerShdw blurRad="38100" dist="38100" dir="2700000" algn="tl">
                    <a:srgbClr val="000000">
                      <a:alpha val="43137"/>
                    </a:srgbClr>
                  </a:outerShdw>
                </a:effectLst>
              </a:rPr>
              <a:t> nos cuenta como los esclavos saludaban al emperador con la famosa frase “</a:t>
            </a:r>
            <a:r>
              <a:rPr lang="es-ES" sz="2000" b="1" dirty="0" err="1">
                <a:effectLst>
                  <a:glow rad="101600">
                    <a:schemeClr val="accent2">
                      <a:satMod val="175000"/>
                      <a:alpha val="40000"/>
                    </a:schemeClr>
                  </a:glow>
                  <a:outerShdw blurRad="38100" dist="38100" dir="2700000" algn="tl">
                    <a:srgbClr val="000000">
                      <a:alpha val="43137"/>
                    </a:srgbClr>
                  </a:outerShdw>
                </a:effectLst>
              </a:rPr>
              <a:t>Morituri</a:t>
            </a:r>
            <a:r>
              <a:rPr lang="es-ES" sz="2000" b="1" dirty="0">
                <a:effectLst>
                  <a:glow rad="101600">
                    <a:schemeClr val="accent2">
                      <a:satMod val="175000"/>
                      <a:alpha val="40000"/>
                    </a:schemeClr>
                  </a:glow>
                  <a:outerShdw blurRad="38100" dist="38100" dir="2700000" algn="tl">
                    <a:srgbClr val="000000">
                      <a:alpha val="43137"/>
                    </a:srgbClr>
                  </a:outerShdw>
                </a:effectLst>
              </a:rPr>
              <a:t> te </a:t>
            </a:r>
            <a:r>
              <a:rPr lang="es-ES" sz="2000" b="1" dirty="0" err="1">
                <a:effectLst>
                  <a:glow rad="101600">
                    <a:schemeClr val="accent2">
                      <a:satMod val="175000"/>
                      <a:alpha val="40000"/>
                    </a:schemeClr>
                  </a:glow>
                  <a:outerShdw blurRad="38100" dist="38100" dir="2700000" algn="tl">
                    <a:srgbClr val="000000">
                      <a:alpha val="43137"/>
                    </a:srgbClr>
                  </a:outerShdw>
                </a:effectLst>
              </a:rPr>
              <a:t>salutant</a:t>
            </a:r>
            <a:r>
              <a:rPr lang="es-ES" sz="2000" b="1" dirty="0">
                <a:effectLst>
                  <a:glow rad="101600">
                    <a:schemeClr val="accent2">
                      <a:satMod val="175000"/>
                      <a:alpha val="40000"/>
                    </a:schemeClr>
                  </a:glow>
                  <a:outerShdw blurRad="38100" dist="38100" dir="2700000" algn="tl">
                    <a:srgbClr val="000000">
                      <a:alpha val="43137"/>
                    </a:srgbClr>
                  </a:outerShdw>
                </a:effectLst>
              </a:rPr>
              <a:t>”, “Los que van a morir te saludan”.</a:t>
            </a:r>
          </a:p>
        </p:txBody>
      </p:sp>
    </p:spTree>
  </p:cSld>
  <p:clrMapOvr>
    <a:masterClrMapping/>
  </p:clrMapOvr>
  <mc:AlternateContent xmlns:mc="http://schemas.openxmlformats.org/markup-compatibility/2006">
    <mc:Choice xmlns:p14="http://schemas.microsoft.com/office/powerpoint/2010/main" Requires="p14">
      <p:transition spd="slow" p14:dur="2500" advTm="43000">
        <p14:glitter dir="d" pattern="hexagon"/>
      </p:transition>
    </mc:Choice>
    <mc:Fallback>
      <p:transition spd="slow" advTm="4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4"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4)">
                                      <p:cBhvr>
                                        <p:cTn id="14" dur="4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4000"/>
                            </p:stCondLst>
                            <p:childTnLst>
                              <p:par>
                                <p:cTn id="20" presetID="40" presetClass="entr" presetSubtype="0" fill="hold" grpId="0" nodeType="afterEffect">
                                  <p:stCondLst>
                                    <p:cond delay="50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par>
                          <p:cTn id="25" fill="hold" nodeType="afterGroup">
                            <p:stCondLst>
                              <p:cond delay="25200"/>
                            </p:stCondLst>
                            <p:childTnLst>
                              <p:par>
                                <p:cTn id="26" presetID="40" presetClass="entr" presetSubtype="0" fill="hold" grpId="0" nodeType="afterEffect">
                                  <p:stCondLst>
                                    <p:cond delay="500"/>
                                  </p:stCondLst>
                                  <p:iterate type="lt">
                                    <p:tmPct val="10000"/>
                                  </p:iterate>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1"/>
                                          </p:val>
                                        </p:tav>
                                        <p:tav tm="100000">
                                          <p:val>
                                            <p:strVal val="#ppt_x"/>
                                          </p:val>
                                        </p:tav>
                                      </p:tavLst>
                                    </p:anim>
                                    <p:anim calcmode="lin" valueType="num">
                                      <p:cBhvr>
                                        <p:cTn id="3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a última oración de los mártires cristiano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La última oración de los mártires cristiano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642938" y="3943350"/>
            <a:ext cx="807243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Durante mucho tiempo se ha considerado al Coliseo como la escena de numerosos martirios de los primeros cristianos. </a:t>
            </a:r>
            <a:r>
              <a:rPr lang="es-ES" b="1" dirty="0">
                <a:effectLst>
                  <a:glow rad="101600">
                    <a:schemeClr val="accent2">
                      <a:satMod val="175000"/>
                      <a:alpha val="40000"/>
                    </a:schemeClr>
                  </a:glow>
                  <a:outerShdw blurRad="38100" dist="38100" dir="2700000" algn="tl">
                    <a:srgbClr val="000000">
                      <a:alpha val="43137"/>
                    </a:srgbClr>
                  </a:outerShdw>
                </a:effectLst>
              </a:rPr>
              <a:t>El espectáculo de la sangre derramada exaltaba los ánimos de los espectadores, que quedaban atrapados por la adicción al anfiteatro.</a:t>
            </a:r>
          </a:p>
        </p:txBody>
      </p:sp>
      <p:sp>
        <p:nvSpPr>
          <p:cNvPr id="5" name="4 CuadroTexto"/>
          <p:cNvSpPr txBox="1"/>
          <p:nvPr/>
        </p:nvSpPr>
        <p:spPr>
          <a:xfrm>
            <a:off x="2500313" y="1500188"/>
            <a:ext cx="4459287" cy="461962"/>
          </a:xfrm>
          <a:prstGeom prst="rect">
            <a:avLst/>
          </a:prstGeom>
          <a:noFill/>
        </p:spPr>
        <p:txBody>
          <a:bodyPr wrap="none">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El martirio de los cristianos</a:t>
            </a:r>
          </a:p>
        </p:txBody>
      </p:sp>
    </p:spTree>
  </p:cSld>
  <p:clrMapOvr>
    <a:masterClrMapping/>
  </p:clrMapOvr>
  <mc:AlternateContent xmlns:mc="http://schemas.openxmlformats.org/markup-compatibility/2006">
    <mc:Choice xmlns:p14="http://schemas.microsoft.com/office/powerpoint/2010/main" Requires="p14">
      <p:transition spd="slow" p14:dur="2000" advTm="32000">
        <p:cover/>
      </p:transition>
    </mc:Choice>
    <mc:Fallback>
      <p:transition spd="slow" advTm="32000">
        <p:cov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strVal val="4/3*#ppt_w"/>
                                          </p:val>
                                        </p:tav>
                                        <p:tav tm="100000">
                                          <p:val>
                                            <p:strVal val="#ppt_w"/>
                                          </p:val>
                                        </p:tav>
                                      </p:tavLst>
                                    </p:anim>
                                    <p:anim calcmode="lin" valueType="num">
                                      <p:cBhvr>
                                        <p:cTn id="11" dur="3000" fill="hold"/>
                                        <p:tgtEl>
                                          <p:spTgt spid="2"/>
                                        </p:tgtEl>
                                        <p:attrNameLst>
                                          <p:attrName>ppt_h</p:attrName>
                                        </p:attrNameLst>
                                      </p:cBhvr>
                                      <p:tavLst>
                                        <p:tav tm="0">
                                          <p:val>
                                            <p:strVal val="4/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ox(in)">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3000" fill="hold"/>
                                        <p:tgtEl>
                                          <p:spTgt spid="3"/>
                                        </p:tgtEl>
                                        <p:attrNameLst>
                                          <p:attrName>ppt_w</p:attrName>
                                        </p:attrNameLst>
                                      </p:cBhvr>
                                      <p:tavLst>
                                        <p:tav tm="0">
                                          <p:val>
                                            <p:strVal val="4/3*#ppt_w"/>
                                          </p:val>
                                        </p:tav>
                                        <p:tav tm="100000">
                                          <p:val>
                                            <p:strVal val="#ppt_w"/>
                                          </p:val>
                                        </p:tav>
                                      </p:tavLst>
                                    </p:anim>
                                    <p:anim calcmode="lin" valueType="num">
                                      <p:cBhvr>
                                        <p:cTn id="18" dur="3000" fill="hold"/>
                                        <p:tgtEl>
                                          <p:spTgt spid="3"/>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2000" fill="hold"/>
                                        <p:tgtEl>
                                          <p:spTgt spid="5"/>
                                        </p:tgtEl>
                                        <p:attrNameLst>
                                          <p:attrName>ppt_w</p:attrName>
                                        </p:attrNameLst>
                                      </p:cBhvr>
                                      <p:tavLst>
                                        <p:tav tm="0">
                                          <p:val>
                                            <p:fltVal val="0"/>
                                          </p:val>
                                        </p:tav>
                                        <p:tav tm="100000">
                                          <p:val>
                                            <p:strVal val="#ppt_w"/>
                                          </p:val>
                                        </p:tav>
                                      </p:tavLst>
                                    </p:anim>
                                    <p:anim calcmode="lin" valueType="num">
                                      <p:cBhvr>
                                        <p:cTn id="23" dur="2000" fill="hold"/>
                                        <p:tgtEl>
                                          <p:spTgt spid="5"/>
                                        </p:tgtEl>
                                        <p:attrNameLst>
                                          <p:attrName>ppt_h</p:attrName>
                                        </p:attrNameLst>
                                      </p:cBhvr>
                                      <p:tavLst>
                                        <p:tav tm="0">
                                          <p:val>
                                            <p:fltVal val="0"/>
                                          </p:val>
                                        </p:tav>
                                        <p:tav tm="100000">
                                          <p:val>
                                            <p:strVal val="#ppt_h"/>
                                          </p:val>
                                        </p:tav>
                                      </p:tavLst>
                                    </p:anim>
                                  </p:childTnLst>
                                </p:cTn>
                              </p:par>
                            </p:childTnLst>
                          </p:cTn>
                        </p:par>
                        <p:par>
                          <p:cTn id="24" fill="hold" nodeType="afterGroup">
                            <p:stCondLst>
                              <p:cond delay="5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1"/>
                                          </p:val>
                                        </p:tav>
                                        <p:tav tm="100000">
                                          <p:val>
                                            <p:strVal val="#ppt_x"/>
                                          </p:val>
                                        </p:tav>
                                      </p:tavLst>
                                    </p:anim>
                                    <p:anim calcmode="lin" valueType="num">
                                      <p:cBhvr>
                                        <p:cTn id="2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os cristianos y el Colise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0006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descr="Los cristianos y el Colise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000625"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5072063" y="1571625"/>
            <a:ext cx="3786187" cy="3170238"/>
          </a:xfrm>
          <a:prstGeom prst="rect">
            <a:avLst/>
          </a:prstGeom>
          <a:noFill/>
        </p:spPr>
        <p:txBody>
          <a:bodyPr>
            <a:spAutoFit/>
          </a:bodyPr>
          <a:lstStyle/>
          <a:p>
            <a:pPr>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Las fuentes romanas se refieren a martirios cristianos en lugares de Roma (en el anfiteatro, en la arena, </a:t>
            </a:r>
            <a:r>
              <a:rPr lang="es-ES" sz="2000"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etc</a:t>
            </a:r>
            <a:r>
              <a:rPr lang="es-ES" sz="20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Se dice que San Telémaco, murió en el Coliseo</a:t>
            </a:r>
            <a:r>
              <a:rPr lang="es-ES" sz="2000" b="1" i="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El martirio de San Ignacio de Antioquía ocurrió en “la arena”, en otro anfiteatro según las fuentes.</a:t>
            </a:r>
            <a:endParaRPr lang="es-ES" sz="2000"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endParaRPr>
          </a:p>
        </p:txBody>
      </p:sp>
    </p:spTree>
  </p:cSld>
  <p:clrMapOvr>
    <a:masterClrMapping/>
  </p:clrMapOvr>
  <mc:AlternateContent xmlns:mc="http://schemas.openxmlformats.org/markup-compatibility/2006">
    <mc:Choice xmlns:p14="http://schemas.microsoft.com/office/powerpoint/2010/main" Requires="p14">
      <p:transition spd="slow" p14:dur="2500" advTm="30000">
        <p14:glitter dir="u"/>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3000"/>
                                        <p:tgtEl>
                                          <p:spTgt spid="2"/>
                                        </p:tgtEl>
                                      </p:cBhvr>
                                    </p:animEffect>
                                  </p:childTnLst>
                                </p:cTn>
                              </p:par>
                              <p:par>
                                <p:cTn id="8" presetID="3" presetClass="entr" presetSubtype="5"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vertical)">
                                      <p:cBhvr>
                                        <p:cTn id="10" dur="3000"/>
                                        <p:tgtEl>
                                          <p:spTgt spid="3"/>
                                        </p:tgtEl>
                                      </p:cBhvr>
                                    </p:animEffect>
                                  </p:childTnLst>
                                </p:cTn>
                              </p:par>
                            </p:childTnLst>
                          </p:cTn>
                        </p:par>
                        <p:par>
                          <p:cTn id="11" fill="hold" nodeType="afterGroup">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28625"/>
            <a:ext cx="9144000" cy="600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17 Imagen" descr="bird-the-atlantic-deadlock-fratercula-arctica-puffins.jpg"/>
          <p:cNvPicPr>
            <a:picLocks noGrp="1" noChangeAspect="1"/>
          </p:cNvPicPr>
          <p:nvPr isPhoto="1"/>
        </p:nvPicPr>
        <p:blipFill>
          <a:blip r:embed="rId2">
            <a:extLst>
              <a:ext uri="{28A0092B-C50C-407E-A947-70E740481C1C}">
                <a14:useLocalDpi xmlns:a14="http://schemas.microsoft.com/office/drawing/2010/main" val="0"/>
              </a:ext>
            </a:extLst>
          </a:blip>
          <a:srcRect/>
          <a:stretch>
            <a:fillRect/>
          </a:stretch>
        </p:blipFill>
        <p:spPr bwMode="auto">
          <a:xfrm>
            <a:off x="0" y="-428625"/>
            <a:ext cx="9144000" cy="600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642938" y="4071938"/>
            <a:ext cx="81438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Su valor, según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Russo</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es ser “testimonio de todo lo que sucedió bajo la gran arena del anfiteatro, desde su inauguración en el 80 d.C. hasta el último espectáculo en el año 523 de nuestra era”.</a:t>
            </a:r>
          </a:p>
        </p:txBody>
      </p:sp>
    </p:spTree>
  </p:cSld>
  <p:clrMapOvr>
    <a:masterClrMapping/>
  </p:clrMapOvr>
  <mc:AlternateContent xmlns:mc="http://schemas.openxmlformats.org/markup-compatibility/2006">
    <mc:Choice xmlns:p14="http://schemas.microsoft.com/office/powerpoint/2010/main" Requires="p14">
      <p:transition spd="slow" p14:dur="2000" advTm="27000">
        <p:wipe/>
      </p:transition>
    </mc:Choice>
    <mc:Fallback>
      <p:transition spd="slow" advTm="27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3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3000" fill="hold"/>
                                        <p:tgtEl>
                                          <p:spTgt spid="17"/>
                                        </p:tgtEl>
                                        <p:attrNameLst>
                                          <p:attrName>ppt_w</p:attrName>
                                        </p:attrNameLst>
                                      </p:cBhvr>
                                      <p:tavLst>
                                        <p:tav tm="0">
                                          <p:val>
                                            <p:strVal val="4/3*#ppt_w"/>
                                          </p:val>
                                        </p:tav>
                                        <p:tav tm="100000">
                                          <p:val>
                                            <p:strVal val="#ppt_w"/>
                                          </p:val>
                                        </p:tav>
                                      </p:tavLst>
                                    </p:anim>
                                    <p:anim calcmode="lin" valueType="num">
                                      <p:cBhvr>
                                        <p:cTn id="11" dur="3000" fill="hold"/>
                                        <p:tgtEl>
                                          <p:spTgt spid="17"/>
                                        </p:tgtEl>
                                        <p:attrNameLst>
                                          <p:attrName>ppt_h</p:attrName>
                                        </p:attrNameLst>
                                      </p:cBhvr>
                                      <p:tavLst>
                                        <p:tav tm="0">
                                          <p:val>
                                            <p:strVal val="4/3*#ppt_h"/>
                                          </p:val>
                                        </p:tav>
                                        <p:tav tm="100000">
                                          <p:val>
                                            <p:strVal val="#ppt_h"/>
                                          </p:val>
                                        </p:tav>
                                      </p:tavLst>
                                    </p:anim>
                                  </p:childTnLst>
                                </p:cTn>
                              </p:par>
                            </p:childTnLst>
                          </p:cTn>
                        </p:par>
                        <p:par>
                          <p:cTn id="12" fill="hold" nodeType="afterGroup">
                            <p:stCondLst>
                              <p:cond delay="3000"/>
                            </p:stCondLst>
                            <p:childTnLst>
                              <p:par>
                                <p:cTn id="13" presetID="10" presetClass="exit" presetSubtype="0" fill="hold" nodeType="afterEffect">
                                  <p:stCondLst>
                                    <p:cond delay="0"/>
                                  </p:stCondLst>
                                  <p:childTnLst>
                                    <p:animEffect transition="out" filter="fade">
                                      <p:cBhvr>
                                        <p:cTn id="14" dur="3000"/>
                                        <p:tgtEl>
                                          <p:spTgt spid="17"/>
                                        </p:tgtEl>
                                      </p:cBhvr>
                                    </p:animEffect>
                                    <p:set>
                                      <p:cBhvr>
                                        <p:cTn id="15" dur="1" fill="hold">
                                          <p:stCondLst>
                                            <p:cond delay="2999"/>
                                          </p:stCondLst>
                                        </p:cTn>
                                        <p:tgtEl>
                                          <p:spTgt spid="17"/>
                                        </p:tgtEl>
                                        <p:attrNameLst>
                                          <p:attrName>style.visibility</p:attrName>
                                        </p:attrNameLst>
                                      </p:cBhvr>
                                      <p:to>
                                        <p:strVal val="hidden"/>
                                      </p:to>
                                    </p:set>
                                  </p:childTnLst>
                                </p:cTn>
                              </p:par>
                              <p:par>
                                <p:cTn id="16" presetID="23" presetClass="exit" presetSubtype="272" fill="hold" nodeType="withEffect">
                                  <p:stCondLst>
                                    <p:cond delay="0"/>
                                  </p:stCondLst>
                                  <p:childTnLst>
                                    <p:anim calcmode="lin" valueType="num">
                                      <p:cBhvr>
                                        <p:cTn id="17" dur="3000"/>
                                        <p:tgtEl>
                                          <p:spTgt spid="17"/>
                                        </p:tgtEl>
                                        <p:attrNameLst>
                                          <p:attrName>ppt_w</p:attrName>
                                        </p:attrNameLst>
                                      </p:cBhvr>
                                      <p:tavLst>
                                        <p:tav tm="0">
                                          <p:val>
                                            <p:strVal val="ppt_w"/>
                                          </p:val>
                                        </p:tav>
                                        <p:tav tm="100000">
                                          <p:val>
                                            <p:strVal val="4/3*ppt_w"/>
                                          </p:val>
                                        </p:tav>
                                      </p:tavLst>
                                    </p:anim>
                                    <p:anim calcmode="lin" valueType="num">
                                      <p:cBhvr>
                                        <p:cTn id="18" dur="3000"/>
                                        <p:tgtEl>
                                          <p:spTgt spid="17"/>
                                        </p:tgtEl>
                                        <p:attrNameLst>
                                          <p:attrName>ppt_h</p:attrName>
                                        </p:attrNameLst>
                                      </p:cBhvr>
                                      <p:tavLst>
                                        <p:tav tm="0">
                                          <p:val>
                                            <p:strVal val="ppt_h"/>
                                          </p:val>
                                        </p:tav>
                                        <p:tav tm="100000">
                                          <p:val>
                                            <p:strVal val="4/3*ppt_h"/>
                                          </p:val>
                                        </p:tav>
                                      </p:tavLst>
                                    </p:anim>
                                    <p:set>
                                      <p:cBhvr>
                                        <p:cTn id="19" dur="1" fill="hold">
                                          <p:stCondLst>
                                            <p:cond delay="2999"/>
                                          </p:stCondLst>
                                        </p:cTn>
                                        <p:tgtEl>
                                          <p:spTgt spid="17"/>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p:cTn id="22" dur="3000" fill="hold"/>
                                        <p:tgtEl>
                                          <p:spTgt spid="18"/>
                                        </p:tgtEl>
                                        <p:attrNameLst>
                                          <p:attrName>ppt_w</p:attrName>
                                        </p:attrNameLst>
                                      </p:cBhvr>
                                      <p:tavLst>
                                        <p:tav tm="0">
                                          <p:val>
                                            <p:strVal val="4/3*#ppt_w"/>
                                          </p:val>
                                        </p:tav>
                                        <p:tav tm="100000">
                                          <p:val>
                                            <p:strVal val="#ppt_w"/>
                                          </p:val>
                                        </p:tav>
                                      </p:tavLst>
                                    </p:anim>
                                    <p:anim calcmode="lin" valueType="num">
                                      <p:cBhvr>
                                        <p:cTn id="23" dur="3000" fill="hold"/>
                                        <p:tgtEl>
                                          <p:spTgt spid="18"/>
                                        </p:tgtEl>
                                        <p:attrNameLst>
                                          <p:attrName>ppt_h</p:attrName>
                                        </p:attrNameLst>
                                      </p:cBhvr>
                                      <p:tavLst>
                                        <p:tav tm="0">
                                          <p:val>
                                            <p:strVal val="4/3*#ppt_h"/>
                                          </p:val>
                                        </p:tav>
                                        <p:tav tm="100000">
                                          <p:val>
                                            <p:strVal val="#ppt_h"/>
                                          </p:val>
                                        </p:tav>
                                      </p:tavLst>
                                    </p:anim>
                                  </p:childTnLst>
                                </p:cTn>
                              </p:par>
                              <p:par>
                                <p:cTn id="24" presetID="47" presetClass="entr" presetSubtype="0" fill="hold" nodeType="with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fade">
                                      <p:cBhvr>
                                        <p:cTn id="26" dur="3000"/>
                                        <p:tgtEl>
                                          <p:spTgt spid="18"/>
                                        </p:tgtEl>
                                      </p:cBhvr>
                                    </p:animEffect>
                                    <p:anim calcmode="lin" valueType="num">
                                      <p:cBhvr>
                                        <p:cTn id="27" dur="3000" fill="hold"/>
                                        <p:tgtEl>
                                          <p:spTgt spid="18"/>
                                        </p:tgtEl>
                                        <p:attrNameLst>
                                          <p:attrName>ppt_x</p:attrName>
                                        </p:attrNameLst>
                                      </p:cBhvr>
                                      <p:tavLst>
                                        <p:tav tm="0">
                                          <p:val>
                                            <p:strVal val="#ppt_x"/>
                                          </p:val>
                                        </p:tav>
                                        <p:tav tm="100000">
                                          <p:val>
                                            <p:strVal val="#ppt_x"/>
                                          </p:val>
                                        </p:tav>
                                      </p:tavLst>
                                    </p:anim>
                                    <p:anim calcmode="lin" valueType="num">
                                      <p:cBhvr>
                                        <p:cTn id="28" dur="3000" fill="hold"/>
                                        <p:tgtEl>
                                          <p:spTgt spid="18"/>
                                        </p:tgtEl>
                                        <p:attrNameLst>
                                          <p:attrName>ppt_y</p:attrName>
                                        </p:attrNameLst>
                                      </p:cBhvr>
                                      <p:tavLst>
                                        <p:tav tm="0">
                                          <p:val>
                                            <p:strVal val="#ppt_y-.1"/>
                                          </p:val>
                                        </p:tav>
                                        <p:tav tm="100000">
                                          <p:val>
                                            <p:strVal val="#ppt_y"/>
                                          </p:val>
                                        </p:tav>
                                      </p:tavLst>
                                    </p:anim>
                                  </p:childTnLst>
                                </p:cTn>
                              </p:par>
                            </p:childTnLst>
                          </p:cTn>
                        </p:par>
                        <p:par>
                          <p:cTn id="29" fill="hold" nodeType="afterGroup">
                            <p:stCondLst>
                              <p:cond delay="6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4"/>
                                        </p:tgtEl>
                                        <p:attrNameLst>
                                          <p:attrName>style.visibility</p:attrName>
                                        </p:attrNameLst>
                                      </p:cBhvr>
                                      <p:to>
                                        <p:strVal val="visible"/>
                                      </p:to>
                                    </p:set>
                                    <p:animEffect transition="in" filter="fade">
                                      <p:cBhvr>
                                        <p:cTn id="32" dur="1000"/>
                                        <p:tgtEl>
                                          <p:spTgt spid="4"/>
                                        </p:tgtEl>
                                      </p:cBhvr>
                                    </p:animEffect>
                                    <p:anim calcmode="lin" valueType="num">
                                      <p:cBhvr>
                                        <p:cTn id="33" dur="1000" fill="hold"/>
                                        <p:tgtEl>
                                          <p:spTgt spid="4"/>
                                        </p:tgtEl>
                                        <p:attrNameLst>
                                          <p:attrName>ppt_x</p:attrName>
                                        </p:attrNameLst>
                                      </p:cBhvr>
                                      <p:tavLst>
                                        <p:tav tm="0">
                                          <p:val>
                                            <p:strVal val="#ppt_x-.1"/>
                                          </p:val>
                                        </p:tav>
                                        <p:tav tm="100000">
                                          <p:val>
                                            <p:strVal val="#ppt_x"/>
                                          </p:val>
                                        </p:tav>
                                      </p:tavLst>
                                    </p:anim>
                                    <p:anim calcmode="lin" valueType="num">
                                      <p:cBhvr>
                                        <p:cTn id="3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1 Imagen" descr="06 Coliseo romano1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Rectángulo"/>
          <p:cNvSpPr/>
          <p:nvPr/>
        </p:nvSpPr>
        <p:spPr>
          <a:xfrm>
            <a:off x="0" y="0"/>
            <a:ext cx="9144000" cy="5143500"/>
          </a:xfrm>
          <a:prstGeom prst="rect">
            <a:avLst/>
          </a:prstGeom>
          <a:solidFill>
            <a:schemeClr val="bg1">
              <a:alpha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4" name="3 CuadroTexto"/>
          <p:cNvSpPr txBox="1"/>
          <p:nvPr/>
        </p:nvSpPr>
        <p:spPr>
          <a:xfrm>
            <a:off x="357188" y="989013"/>
            <a:ext cx="8429625" cy="4154487"/>
          </a:xfrm>
          <a:prstGeom prst="rect">
            <a:avLst/>
          </a:prstGeom>
          <a:noFill/>
        </p:spPr>
        <p:txBody>
          <a:bodyPr>
            <a:spAutoFit/>
          </a:bodyPr>
          <a:lstStyle/>
          <a:p>
            <a:pPr>
              <a:defRPr/>
            </a:pPr>
            <a:r>
              <a:rPr lang="es-ES" sz="22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El gran terremoto de 1349 dañó severamente la estructura del Coliseo, haciendo que el lado externo sur se derrumbase. Muchas de esas piedras desprendidas fueron reutilizadas para construir palacios, iglesias (incluido el Vaticano), hospitales y otros edificios en toda Roma. La piedra del interior del anfiteatro fue demasiado picada, para </a:t>
            </a:r>
            <a:r>
              <a:rPr lang="es-ES" sz="2200" b="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reutilizarla</a:t>
            </a:r>
            <a:r>
              <a:rPr lang="es-ES" sz="22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 en otra parte o (en caso de la fachada de mármol) quemarla para obtener cal viva. Las abrazaderas de bronce que sostenían la mampostería fueron arrancadas de las paredes, dejando numerosas </a:t>
            </a:r>
          </a:p>
          <a:p>
            <a:pPr>
              <a:defRPr/>
            </a:pPr>
            <a:r>
              <a:rPr lang="es-ES" sz="22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marcas que aún hoy pueden observarse dichas </a:t>
            </a:r>
          </a:p>
          <a:p>
            <a:pPr>
              <a:defRPr/>
            </a:pPr>
            <a:r>
              <a:rPr lang="es-ES" sz="2200" b="1"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cicatrices en el edificio.</a:t>
            </a:r>
            <a:endParaRPr lang="es-ES" sz="22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endParaRPr>
          </a:p>
        </p:txBody>
      </p:sp>
      <p:sp>
        <p:nvSpPr>
          <p:cNvPr id="6" name="5 Rectángulo"/>
          <p:cNvSpPr/>
          <p:nvPr/>
        </p:nvSpPr>
        <p:spPr>
          <a:xfrm>
            <a:off x="1357290" y="0"/>
            <a:ext cx="6135013" cy="923330"/>
          </a:xfrm>
          <a:prstGeom prst="rect">
            <a:avLst/>
          </a:prstGeom>
          <a:noFill/>
        </p:spPr>
        <p:txBody>
          <a:bodyPr wrap="none">
            <a:prstTxWarp prst="textDeflateTop">
              <a:avLst>
                <a:gd name="adj" fmla="val 25242"/>
              </a:avLst>
            </a:prstTxWarp>
            <a:spAutoFit/>
          </a:bodyPr>
          <a:lstStyle/>
          <a:p>
            <a:pPr algn="ctr">
              <a:defRPr/>
            </a:pPr>
            <a:r>
              <a:rPr lang="es-ES" sz="54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effectLst>
                <a:latin typeface="Arial" charset="0"/>
                <a:cs typeface="Arial" charset="0"/>
              </a:rPr>
              <a:t> </a:t>
            </a:r>
            <a:r>
              <a:rPr lang="es-ES" sz="54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60000" endA="900" endPos="58000" dir="5400000" sy="-100000" algn="bl" rotWithShape="0"/>
                </a:effectLst>
                <a:latin typeface="Arial" charset="0"/>
                <a:cs typeface="Arial" charset="0"/>
              </a:rPr>
              <a:t>C o n c l u s i ó n </a:t>
            </a:r>
            <a:endParaRPr lang="es-ES" sz="5400" b="1"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63000">
        <p14:vortex dir="r"/>
      </p:transition>
    </mc:Choice>
    <mc:Fallback>
      <p:transition spd="slow" advTm="6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nodeType="afterGroup">
                            <p:stCondLst>
                              <p:cond delay="2000"/>
                            </p:stCondLst>
                            <p:childTnLst>
                              <p:par>
                                <p:cTn id="9" presetID="55"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2000" fill="hold"/>
                                        <p:tgtEl>
                                          <p:spTgt spid="6"/>
                                        </p:tgtEl>
                                        <p:attrNameLst>
                                          <p:attrName>ppt_w</p:attrName>
                                        </p:attrNameLst>
                                      </p:cBhvr>
                                      <p:tavLst>
                                        <p:tav tm="0">
                                          <p:val>
                                            <p:strVal val="#ppt_w*0.70"/>
                                          </p:val>
                                        </p:tav>
                                        <p:tav tm="100000">
                                          <p:val>
                                            <p:strVal val="#ppt_w"/>
                                          </p:val>
                                        </p:tav>
                                      </p:tavLst>
                                    </p:anim>
                                    <p:anim calcmode="lin" valueType="num">
                                      <p:cBhvr>
                                        <p:cTn id="12" dur="2000" fill="hold"/>
                                        <p:tgtEl>
                                          <p:spTgt spid="6"/>
                                        </p:tgtEl>
                                        <p:attrNameLst>
                                          <p:attrName>ppt_h</p:attrName>
                                        </p:attrNameLst>
                                      </p:cBhvr>
                                      <p:tavLst>
                                        <p:tav tm="0">
                                          <p:val>
                                            <p:strVal val="#ppt_h"/>
                                          </p:val>
                                        </p:tav>
                                        <p:tav tm="100000">
                                          <p:val>
                                            <p:strVal val="#ppt_h"/>
                                          </p:val>
                                        </p:tav>
                                      </p:tavLst>
                                    </p:anim>
                                    <p:animEffect transition="in" filter="fade">
                                      <p:cBhvr>
                                        <p:cTn id="13" dur="2000"/>
                                        <p:tgtEl>
                                          <p:spTgt spid="6"/>
                                        </p:tgtEl>
                                      </p:cBhvr>
                                    </p:animEffect>
                                  </p:childTnLst>
                                </p:cTn>
                              </p:par>
                            </p:childTnLst>
                          </p:cTn>
                        </p:par>
                        <p:par>
                          <p:cTn id="14" fill="hold" nodeType="afterGroup">
                            <p:stCondLst>
                              <p:cond delay="4000"/>
                            </p:stCondLst>
                            <p:childTnLst>
                              <p:par>
                                <p:cTn id="15" presetID="40" presetClass="entr" presetSubtype="0" fill="hold" grpId="0" nodeType="afterEffect">
                                  <p:stCondLst>
                                    <p:cond delay="500"/>
                                  </p:stCondLst>
                                  <p:iterate type="lt">
                                    <p:tmPct val="10000"/>
                                  </p:iterate>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1"/>
                                          </p:val>
                                        </p:tav>
                                        <p:tav tm="100000">
                                          <p:val>
                                            <p:strVal val="#ppt_x"/>
                                          </p:val>
                                        </p:tav>
                                      </p:tavLst>
                                    </p:anim>
                                    <p:anim calcmode="lin" valueType="num">
                                      <p:cBhvr>
                                        <p:cTn id="1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2285" y="174625"/>
            <a:ext cx="5832475" cy="742950"/>
          </a:xfrm>
          <a:prstGeom prst="rect">
            <a:avLst/>
          </a:prstGeom>
        </p:spPr>
        <p:txBody>
          <a:bodyPr wrap="none" fromWordArt="1">
            <a:prstTxWarp prst="textDeflate">
              <a:avLst>
                <a:gd name="adj" fmla="val 24903"/>
              </a:avLst>
            </a:prstTxWarp>
            <a:scene3d>
              <a:camera prst="legacyPerspectiveBottom"/>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cs typeface="Arial" charset="0"/>
              </a:rPr>
              <a:t> Música Enlazada </a:t>
            </a:r>
          </a:p>
        </p:txBody>
      </p:sp>
      <p:sp>
        <p:nvSpPr>
          <p:cNvPr id="78851" name="WordArt 3"/>
          <p:cNvSpPr>
            <a:spLocks noChangeArrowheads="1" noChangeShapeType="1" noTextEdit="1"/>
          </p:cNvSpPr>
          <p:nvPr/>
        </p:nvSpPr>
        <p:spPr bwMode="auto">
          <a:xfrm>
            <a:off x="1928794" y="1000114"/>
            <a:ext cx="5040313" cy="592137"/>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Arial" charset="0"/>
              </a:rPr>
              <a:t> Títulos: </a:t>
            </a:r>
          </a:p>
        </p:txBody>
      </p:sp>
      <p:sp>
        <p:nvSpPr>
          <p:cNvPr id="78855" name="WordArt 7"/>
          <p:cNvSpPr>
            <a:spLocks noChangeArrowheads="1" noChangeShapeType="1" noTextEdit="1"/>
          </p:cNvSpPr>
          <p:nvPr/>
        </p:nvSpPr>
        <p:spPr bwMode="auto">
          <a:xfrm>
            <a:off x="1571604" y="4214824"/>
            <a:ext cx="5786478" cy="671504"/>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Arial" charset="0"/>
              </a:rPr>
              <a:t> - A dos pasos del Infierno   </a:t>
            </a:r>
          </a:p>
        </p:txBody>
      </p:sp>
      <p:sp>
        <p:nvSpPr>
          <p:cNvPr id="82954" name="WordArt 10"/>
          <p:cNvSpPr>
            <a:spLocks noChangeArrowheads="1" noChangeShapeType="1" noTextEdit="1"/>
          </p:cNvSpPr>
          <p:nvPr/>
        </p:nvSpPr>
        <p:spPr bwMode="auto">
          <a:xfrm>
            <a:off x="1476385" y="2714626"/>
            <a:ext cx="6048375" cy="590549"/>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cs typeface="Arial" charset="0"/>
              </a:rPr>
              <a:t> - El Gladiador  </a:t>
            </a:r>
          </a:p>
        </p:txBody>
      </p:sp>
      <p:sp>
        <p:nvSpPr>
          <p:cNvPr id="8" name="WordArt 10"/>
          <p:cNvSpPr>
            <a:spLocks noChangeArrowheads="1" noChangeShapeType="1" noTextEdit="1"/>
          </p:cNvSpPr>
          <p:nvPr/>
        </p:nvSpPr>
        <p:spPr bwMode="auto">
          <a:xfrm>
            <a:off x="1500166" y="1857370"/>
            <a:ext cx="6048375" cy="590549"/>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cs typeface="Arial" charset="0"/>
              </a:rPr>
              <a:t> - Young Alexander  </a:t>
            </a:r>
          </a:p>
        </p:txBody>
      </p:sp>
      <p:sp>
        <p:nvSpPr>
          <p:cNvPr id="9" name="WordArt 7"/>
          <p:cNvSpPr>
            <a:spLocks noChangeArrowheads="1" noChangeShapeType="1" noTextEdit="1"/>
          </p:cNvSpPr>
          <p:nvPr/>
        </p:nvSpPr>
        <p:spPr bwMode="auto">
          <a:xfrm>
            <a:off x="1571604" y="3429006"/>
            <a:ext cx="5786478" cy="671504"/>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Arial" charset="0"/>
              </a:rPr>
              <a:t> - </a:t>
            </a:r>
            <a:r>
              <a:rPr lang="es-ES" sz="3600" kern="10" dirty="0" err="1">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Arial" charset="0"/>
              </a:rPr>
              <a:t>The</a:t>
            </a: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Arial" charset="0"/>
              </a:rPr>
              <a:t> </a:t>
            </a:r>
            <a:r>
              <a:rPr lang="es-ES" sz="3600" kern="10" dirty="0" err="1">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Arial" charset="0"/>
              </a:rPr>
              <a:t>Legend</a:t>
            </a: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Arial" charset="0"/>
              </a:rPr>
              <a:t> </a:t>
            </a:r>
            <a:r>
              <a:rPr lang="es-ES" sz="3600" kern="10" dirty="0" err="1">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Arial" charset="0"/>
              </a:rPr>
              <a:t>Begins</a:t>
            </a: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cs typeface="Arial" charset="0"/>
              </a:rPr>
              <a:t>   </a:t>
            </a:r>
          </a:p>
        </p:txBody>
      </p:sp>
    </p:spTree>
  </p:cSld>
  <p:clrMapOvr>
    <a:masterClrMapping/>
  </p:clrMapOvr>
  <mc:AlternateContent xmlns:mc="http://schemas.openxmlformats.org/markup-compatibility/2006">
    <mc:Choice xmlns:p14="http://schemas.microsoft.com/office/powerpoint/2010/main" Requires="p14">
      <p:transition spd="slow" p14:dur="2500" advTm="20000">
        <p14:vortex/>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nodeType="afterGroup">
                            <p:stCondLst>
                              <p:cond delay="4500"/>
                            </p:stCondLst>
                            <p:childTnLst>
                              <p:par>
                                <p:cTn id="19" presetID="23" presetClass="entr" presetSubtype="16" fill="hold" nodeType="afterEffect">
                                  <p:stCondLst>
                                    <p:cond delay="50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childTnLst>
                                </p:cTn>
                              </p:par>
                            </p:childTnLst>
                          </p:cTn>
                        </p:par>
                        <p:par>
                          <p:cTn id="23" fill="hold" nodeType="afterGroup">
                            <p:stCondLst>
                              <p:cond delay="7000"/>
                            </p:stCondLst>
                            <p:childTnLst>
                              <p:par>
                                <p:cTn id="24" presetID="23" presetClass="entr" presetSubtype="16" fill="hold" nodeType="afterEffect">
                                  <p:stCondLst>
                                    <p:cond delay="500"/>
                                  </p:stCondLst>
                                  <p:childTnLst>
                                    <p:set>
                                      <p:cBhvr>
                                        <p:cTn id="25" dur="1" fill="hold">
                                          <p:stCondLst>
                                            <p:cond delay="0"/>
                                          </p:stCondLst>
                                        </p:cTn>
                                        <p:tgtEl>
                                          <p:spTgt spid="82954"/>
                                        </p:tgtEl>
                                        <p:attrNameLst>
                                          <p:attrName>style.visibility</p:attrName>
                                        </p:attrNameLst>
                                      </p:cBhvr>
                                      <p:to>
                                        <p:strVal val="visible"/>
                                      </p:to>
                                    </p:set>
                                    <p:anim calcmode="lin" valueType="num">
                                      <p:cBhvr>
                                        <p:cTn id="26" dur="2000" fill="hold"/>
                                        <p:tgtEl>
                                          <p:spTgt spid="82954"/>
                                        </p:tgtEl>
                                        <p:attrNameLst>
                                          <p:attrName>ppt_w</p:attrName>
                                        </p:attrNameLst>
                                      </p:cBhvr>
                                      <p:tavLst>
                                        <p:tav tm="0">
                                          <p:val>
                                            <p:fltVal val="0"/>
                                          </p:val>
                                        </p:tav>
                                        <p:tav tm="100000">
                                          <p:val>
                                            <p:strVal val="#ppt_w"/>
                                          </p:val>
                                        </p:tav>
                                      </p:tavLst>
                                    </p:anim>
                                    <p:anim calcmode="lin" valueType="num">
                                      <p:cBhvr>
                                        <p:cTn id="27" dur="2000" fill="hold"/>
                                        <p:tgtEl>
                                          <p:spTgt spid="82954"/>
                                        </p:tgtEl>
                                        <p:attrNameLst>
                                          <p:attrName>ppt_h</p:attrName>
                                        </p:attrNameLst>
                                      </p:cBhvr>
                                      <p:tavLst>
                                        <p:tav tm="0">
                                          <p:val>
                                            <p:fltVal val="0"/>
                                          </p:val>
                                        </p:tav>
                                        <p:tav tm="100000">
                                          <p:val>
                                            <p:strVal val="#ppt_h"/>
                                          </p:val>
                                        </p:tav>
                                      </p:tavLst>
                                    </p:anim>
                                  </p:childTnLst>
                                </p:cTn>
                              </p:par>
                            </p:childTnLst>
                          </p:cTn>
                        </p:par>
                        <p:par>
                          <p:cTn id="28" fill="hold" nodeType="afterGroup">
                            <p:stCondLst>
                              <p:cond delay="9500"/>
                            </p:stCondLst>
                            <p:childTnLst>
                              <p:par>
                                <p:cTn id="29" presetID="10" presetClass="entr" presetSubtype="0" fill="hold" nodeType="afterEffect">
                                  <p:stCondLst>
                                    <p:cond delay="50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000"/>
                                        <p:tgtEl>
                                          <p:spTgt spid="9"/>
                                        </p:tgtEl>
                                      </p:cBhvr>
                                    </p:animEffect>
                                  </p:childTnLst>
                                </p:cTn>
                              </p:par>
                            </p:childTnLst>
                          </p:cTn>
                        </p:par>
                        <p:par>
                          <p:cTn id="32" fill="hold" nodeType="afterGroup">
                            <p:stCondLst>
                              <p:cond delay="12000"/>
                            </p:stCondLst>
                            <p:childTnLst>
                              <p:par>
                                <p:cTn id="33" presetID="10" presetClass="entr" presetSubtype="0" fill="hold" nodeType="afterEffect">
                                  <p:stCondLst>
                                    <p:cond delay="500"/>
                                  </p:stCondLst>
                                  <p:childTnLst>
                                    <p:set>
                                      <p:cBhvr>
                                        <p:cTn id="34" dur="1" fill="hold">
                                          <p:stCondLst>
                                            <p:cond delay="0"/>
                                          </p:stCondLst>
                                        </p:cTn>
                                        <p:tgtEl>
                                          <p:spTgt spid="78855"/>
                                        </p:tgtEl>
                                        <p:attrNameLst>
                                          <p:attrName>style.visibility</p:attrName>
                                        </p:attrNameLst>
                                      </p:cBhvr>
                                      <p:to>
                                        <p:strVal val="visible"/>
                                      </p:to>
                                    </p:set>
                                    <p:animEffect transition="in" filter="fade">
                                      <p:cBhvr>
                                        <p:cTn id="35" dur="2000"/>
                                        <p:tgtEl>
                                          <p:spTgt spid="788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54274"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p:spPr>
        <p:txBody>
          <a:bodyPr wrap="none" anchor="ctr"/>
          <a:lstStyle/>
          <a:p>
            <a:endParaRPr lang="es-ES"/>
          </a:p>
        </p:txBody>
      </p:sp>
      <p:sp>
        <p:nvSpPr>
          <p:cNvPr id="54275" name="Rectangle 5"/>
          <p:cNvSpPr>
            <a:spLocks noChangeArrowheads="1"/>
          </p:cNvSpPr>
          <p:nvPr/>
        </p:nvSpPr>
        <p:spPr bwMode="auto">
          <a:xfrm>
            <a:off x="0" y="1371600"/>
            <a:ext cx="9144000" cy="37719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a:endParaRPr lang="es-ES"/>
          </a:p>
        </p:txBody>
      </p:sp>
      <p:pic>
        <p:nvPicPr>
          <p:cNvPr id="54276"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7" name="Text Box 8"/>
          <p:cNvSpPr txBox="1">
            <a:spLocks noChangeArrowheads="1"/>
          </p:cNvSpPr>
          <p:nvPr/>
        </p:nvSpPr>
        <p:spPr bwMode="auto">
          <a:xfrm>
            <a:off x="0" y="142875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54278" name="Text Box 11"/>
          <p:cNvSpPr txBox="1">
            <a:spLocks noChangeArrowheads="1"/>
          </p:cNvSpPr>
          <p:nvPr/>
        </p:nvSpPr>
        <p:spPr bwMode="auto">
          <a:xfrm>
            <a:off x="1143000" y="35433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algn="ctr" eaLnBrk="1" hangingPunct="1">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eaLnBrk="1" hangingPunct="1">
              <a:spcBef>
                <a:spcPct val="50000"/>
              </a:spcBef>
            </a:pPr>
            <a:endParaRPr lang="es-ES" b="1">
              <a:solidFill>
                <a:srgbClr val="0066FF"/>
              </a:solidFill>
            </a:endParaRPr>
          </a:p>
        </p:txBody>
      </p:sp>
      <p:pic>
        <p:nvPicPr>
          <p:cNvPr id="54279"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80"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81"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82"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83"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84"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250">
        <p14:ripple/>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3678</TotalTime>
  <Words>2692</Words>
  <Application>Microsoft Office PowerPoint</Application>
  <PresentationFormat>Presentación en pantalla (16:9)</PresentationFormat>
  <Paragraphs>98</Paragraphs>
  <Slides>50</Slides>
  <Notes>2</Notes>
  <HiddenSlides>0</HiddenSlides>
  <MMClips>0</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50</vt:i4>
      </vt:variant>
    </vt:vector>
  </HeadingPairs>
  <TitlesOfParts>
    <vt:vector size="59" baseType="lpstr">
      <vt:lpstr>Arial</vt:lpstr>
      <vt:lpstr>Calibri</vt:lpstr>
      <vt:lpstr>Calibri Light</vt:lpstr>
      <vt:lpstr>Lucida Bright</vt:lpstr>
      <vt:lpstr>Playfair Display</vt:lpstr>
      <vt:lpstr>Kristen ITC</vt: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Papa</cp:lastModifiedBy>
  <cp:revision>346</cp:revision>
  <dcterms:created xsi:type="dcterms:W3CDTF">2015-07-06T15:50:58Z</dcterms:created>
  <dcterms:modified xsi:type="dcterms:W3CDTF">2023-02-23T12:29:26Z</dcterms:modified>
</cp:coreProperties>
</file>