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454" r:id="rId3"/>
    <p:sldId id="474" r:id="rId4"/>
    <p:sldId id="484" r:id="rId5"/>
    <p:sldId id="518" r:id="rId6"/>
    <p:sldId id="527" r:id="rId7"/>
    <p:sldId id="506" r:id="rId8"/>
    <p:sldId id="519" r:id="rId9"/>
    <p:sldId id="520" r:id="rId10"/>
    <p:sldId id="528" r:id="rId11"/>
    <p:sldId id="521" r:id="rId12"/>
    <p:sldId id="529" r:id="rId13"/>
    <p:sldId id="523" r:id="rId14"/>
    <p:sldId id="515" r:id="rId15"/>
    <p:sldId id="485" r:id="rId16"/>
    <p:sldId id="522" r:id="rId17"/>
    <p:sldId id="514" r:id="rId18"/>
    <p:sldId id="524" r:id="rId19"/>
    <p:sldId id="497" r:id="rId20"/>
    <p:sldId id="525" r:id="rId21"/>
    <p:sldId id="473" r:id="rId22"/>
    <p:sldId id="526" r:id="rId23"/>
    <p:sldId id="476" r:id="rId24"/>
    <p:sldId id="530" r:id="rId25"/>
    <p:sldId id="461" r:id="rId26"/>
    <p:sldId id="498" r:id="rId27"/>
    <p:sldId id="491" r:id="rId28"/>
    <p:sldId id="496" r:id="rId29"/>
    <p:sldId id="486" r:id="rId30"/>
    <p:sldId id="488" r:id="rId31"/>
    <p:sldId id="511" r:id="rId32"/>
    <p:sldId id="456" r:id="rId33"/>
    <p:sldId id="516" r:id="rId34"/>
    <p:sldId id="509" r:id="rId35"/>
    <p:sldId id="492" r:id="rId36"/>
    <p:sldId id="507" r:id="rId37"/>
    <p:sldId id="500" r:id="rId38"/>
    <p:sldId id="493" r:id="rId39"/>
    <p:sldId id="501" r:id="rId40"/>
    <p:sldId id="489" r:id="rId41"/>
    <p:sldId id="504" r:id="rId42"/>
    <p:sldId id="490" r:id="rId43"/>
    <p:sldId id="471" r:id="rId44"/>
    <p:sldId id="494" r:id="rId45"/>
    <p:sldId id="475" r:id="rId46"/>
    <p:sldId id="483" r:id="rId47"/>
    <p:sldId id="517" r:id="rId48"/>
  </p:sldIdLst>
  <p:sldSz cx="9144000" cy="6858000" type="screen4x3"/>
  <p:notesSz cx="6858000" cy="9144000"/>
  <p:defaultTextStyle>
    <a:defPPr>
      <a:defRPr lang="hu-H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adhc6SHfyMmRLXC2heAnTg==" hashData="vRQrBQtQIpcsydGlDgwVUGLQ9I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6" d="100"/>
          <a:sy n="76" d="100"/>
        </p:scale>
        <p:origin x="-81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30EC1A-A044-491F-AC66-846011354CC6}" type="datetimeFigureOut">
              <a:rPr lang="es-ES" smtClean="0"/>
              <a:pPr/>
              <a:t>10/05/2015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E08B10-51B6-42CF-90FE-AC9B2B148FB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64496E56-8B24-4BEF-8BEC-93E06B6758BD}" type="slidenum">
              <a:rPr lang="hu-HU"/>
              <a:pPr>
                <a:defRPr/>
              </a:pPr>
              <a:t>‹Nº›</a:t>
            </a:fld>
            <a:endParaRPr lang="hu-HU"/>
          </a:p>
        </p:txBody>
      </p:sp>
    </p:spTree>
  </p:cSld>
  <p:clrMapOvr>
    <a:masterClrMapping/>
  </p:clrMapOvr>
  <p:transition spd="med" advTm="5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76DC8B34-FB52-4128-A710-8AFD89ABB9AC}" type="slidenum">
              <a:rPr lang="hu-HU"/>
              <a:pPr>
                <a:defRPr/>
              </a:pPr>
              <a:t>‹Nº›</a:t>
            </a:fld>
            <a:endParaRPr lang="hu-HU"/>
          </a:p>
        </p:txBody>
      </p:sp>
    </p:spTree>
  </p:cSld>
  <p:clrMapOvr>
    <a:masterClrMapping/>
  </p:clrMapOvr>
  <p:transition spd="med" advTm="5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25C604D4-3A2A-40D3-9621-D9C72FF47084}" type="slidenum">
              <a:rPr lang="hu-HU"/>
              <a:pPr>
                <a:defRPr/>
              </a:pPr>
              <a:t>‹Nº›</a:t>
            </a:fld>
            <a:endParaRPr lang="hu-HU"/>
          </a:p>
        </p:txBody>
      </p:sp>
    </p:spTree>
  </p:cSld>
  <p:clrMapOvr>
    <a:masterClrMapping/>
  </p:clrMapOvr>
  <p:transition spd="med" advTm="5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EEB832A5-F0B1-49AB-ADDA-B7D7099C57C9}" type="slidenum">
              <a:rPr lang="hu-HU"/>
              <a:pPr>
                <a:defRPr/>
              </a:pPr>
              <a:t>‹Nº›</a:t>
            </a:fld>
            <a:endParaRPr lang="hu-HU"/>
          </a:p>
        </p:txBody>
      </p:sp>
    </p:spTree>
  </p:cSld>
  <p:clrMapOvr>
    <a:masterClrMapping/>
  </p:clrMapOvr>
  <p:transition spd="med" advTm="5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hu-HU"/>
          </a:p>
        </p:txBody>
      </p:sp>
      <p:sp>
        <p:nvSpPr>
          <p:cNvPr id="8" name="Rectangle 5"/>
          <p:cNvSpPr>
            <a:spLocks noGrp="1" noChangeArrowheads="1"/>
          </p:cNvSpPr>
          <p:nvPr>
            <p:ph type="ftr" sz="quarter" idx="11"/>
          </p:nvPr>
        </p:nvSpPr>
        <p:spPr>
          <a:ln/>
        </p:spPr>
        <p:txBody>
          <a:bodyPr/>
          <a:lstStyle>
            <a:lvl1pPr>
              <a:defRPr/>
            </a:lvl1pPr>
          </a:lstStyle>
          <a:p>
            <a:pPr>
              <a:defRPr/>
            </a:pPr>
            <a:endParaRPr lang="hu-HU"/>
          </a:p>
        </p:txBody>
      </p:sp>
      <p:sp>
        <p:nvSpPr>
          <p:cNvPr id="9" name="Rectangle 6"/>
          <p:cNvSpPr>
            <a:spLocks noGrp="1" noChangeArrowheads="1"/>
          </p:cNvSpPr>
          <p:nvPr>
            <p:ph type="sldNum" sz="quarter" idx="12"/>
          </p:nvPr>
        </p:nvSpPr>
        <p:spPr>
          <a:ln/>
        </p:spPr>
        <p:txBody>
          <a:bodyPr/>
          <a:lstStyle>
            <a:lvl1pPr>
              <a:defRPr/>
            </a:lvl1pPr>
          </a:lstStyle>
          <a:p>
            <a:pPr>
              <a:defRPr/>
            </a:pPr>
            <a:fld id="{E743ACFA-D201-429C-B116-6558C258C4F0}" type="slidenum">
              <a:rPr lang="hu-HU"/>
              <a:pPr>
                <a:defRPr/>
              </a:pPr>
              <a:t>‹Nº›</a:t>
            </a:fld>
            <a:endParaRPr lang="hu-HU"/>
          </a:p>
        </p:txBody>
      </p:sp>
    </p:spTree>
  </p:cSld>
  <p:clrMapOvr>
    <a:masterClrMapping/>
  </p:clrMapOvr>
  <p:transition spd="med" advTm="5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hu-HU"/>
          </a:p>
        </p:txBody>
      </p:sp>
      <p:sp>
        <p:nvSpPr>
          <p:cNvPr id="4" name="Rectangle 5"/>
          <p:cNvSpPr>
            <a:spLocks noGrp="1" noChangeArrowheads="1"/>
          </p:cNvSpPr>
          <p:nvPr>
            <p:ph type="ftr" sz="quarter" idx="11"/>
          </p:nvPr>
        </p:nvSpPr>
        <p:spPr>
          <a:ln/>
        </p:spPr>
        <p:txBody>
          <a:bodyPr/>
          <a:lstStyle>
            <a:lvl1pPr>
              <a:defRPr/>
            </a:lvl1pPr>
          </a:lstStyle>
          <a:p>
            <a:pPr>
              <a:defRPr/>
            </a:pPr>
            <a:endParaRPr lang="hu-HU"/>
          </a:p>
        </p:txBody>
      </p:sp>
      <p:sp>
        <p:nvSpPr>
          <p:cNvPr id="5" name="Rectangle 6"/>
          <p:cNvSpPr>
            <a:spLocks noGrp="1" noChangeArrowheads="1"/>
          </p:cNvSpPr>
          <p:nvPr>
            <p:ph type="sldNum" sz="quarter" idx="12"/>
          </p:nvPr>
        </p:nvSpPr>
        <p:spPr>
          <a:ln/>
        </p:spPr>
        <p:txBody>
          <a:bodyPr/>
          <a:lstStyle>
            <a:lvl1pPr>
              <a:defRPr/>
            </a:lvl1pPr>
          </a:lstStyle>
          <a:p>
            <a:pPr>
              <a:defRPr/>
            </a:pPr>
            <a:fld id="{AF420B5F-E3B7-4337-8B7C-EAE9E05483CD}" type="slidenum">
              <a:rPr lang="hu-HU"/>
              <a:pPr>
                <a:defRPr/>
              </a:pPr>
              <a:t>‹Nº›</a:t>
            </a:fld>
            <a:endParaRPr lang="hu-HU"/>
          </a:p>
        </p:txBody>
      </p:sp>
    </p:spTree>
  </p:cSld>
  <p:clrMapOvr>
    <a:masterClrMapping/>
  </p:clrMapOvr>
  <p:transition spd="med" advTm="5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hu-HU"/>
          </a:p>
        </p:txBody>
      </p:sp>
      <p:sp>
        <p:nvSpPr>
          <p:cNvPr id="3" name="Rectangle 5"/>
          <p:cNvSpPr>
            <a:spLocks noGrp="1" noChangeArrowheads="1"/>
          </p:cNvSpPr>
          <p:nvPr>
            <p:ph type="ftr" sz="quarter" idx="11"/>
          </p:nvPr>
        </p:nvSpPr>
        <p:spPr>
          <a:ln/>
        </p:spPr>
        <p:txBody>
          <a:bodyPr/>
          <a:lstStyle>
            <a:lvl1pPr>
              <a:defRPr/>
            </a:lvl1pPr>
          </a:lstStyle>
          <a:p>
            <a:pPr>
              <a:defRPr/>
            </a:pPr>
            <a:endParaRPr lang="hu-HU"/>
          </a:p>
        </p:txBody>
      </p:sp>
      <p:sp>
        <p:nvSpPr>
          <p:cNvPr id="4" name="Rectangle 6"/>
          <p:cNvSpPr>
            <a:spLocks noGrp="1" noChangeArrowheads="1"/>
          </p:cNvSpPr>
          <p:nvPr>
            <p:ph type="sldNum" sz="quarter" idx="12"/>
          </p:nvPr>
        </p:nvSpPr>
        <p:spPr>
          <a:ln/>
        </p:spPr>
        <p:txBody>
          <a:bodyPr/>
          <a:lstStyle>
            <a:lvl1pPr>
              <a:defRPr/>
            </a:lvl1pPr>
          </a:lstStyle>
          <a:p>
            <a:pPr>
              <a:defRPr/>
            </a:pPr>
            <a:fld id="{3F97E91D-F137-4CCF-9F97-1CEE55C8DFD4}" type="slidenum">
              <a:rPr lang="hu-HU"/>
              <a:pPr>
                <a:defRPr/>
              </a:pPr>
              <a:t>‹Nº›</a:t>
            </a:fld>
            <a:endParaRPr lang="hu-HU"/>
          </a:p>
        </p:txBody>
      </p:sp>
    </p:spTree>
  </p:cSld>
  <p:clrMapOvr>
    <a:masterClrMapping/>
  </p:clrMapOvr>
  <p:transition spd="med" advTm="5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AF8B6B9A-F9E0-4CC6-B969-9D05432151AF}" type="slidenum">
              <a:rPr lang="hu-HU"/>
              <a:pPr>
                <a:defRPr/>
              </a:pPr>
              <a:t>‹Nº›</a:t>
            </a:fld>
            <a:endParaRPr lang="hu-HU"/>
          </a:p>
        </p:txBody>
      </p:sp>
    </p:spTree>
  </p:cSld>
  <p:clrMapOvr>
    <a:masterClrMapping/>
  </p:clrMapOvr>
  <p:transition spd="med" advTm="5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6D499BF6-779D-4035-99FE-B80D3FF62C29}" type="slidenum">
              <a:rPr lang="hu-HU"/>
              <a:pPr>
                <a:defRPr/>
              </a:pPr>
              <a:t>‹Nº›</a:t>
            </a:fld>
            <a:endParaRPr lang="hu-HU"/>
          </a:p>
        </p:txBody>
      </p:sp>
    </p:spTree>
  </p:cSld>
  <p:clrMapOvr>
    <a:masterClrMapping/>
  </p:clrMapOvr>
  <p:transition spd="med" advTm="5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C5C77109-208B-4B01-AE61-164F6C5AFB73}" type="slidenum">
              <a:rPr lang="hu-HU"/>
              <a:pPr>
                <a:defRPr/>
              </a:pPr>
              <a:t>‹Nº›</a:t>
            </a:fld>
            <a:endParaRPr lang="hu-HU"/>
          </a:p>
        </p:txBody>
      </p:sp>
    </p:spTree>
  </p:cSld>
  <p:clrMapOvr>
    <a:masterClrMapping/>
  </p:clrMapOvr>
  <p:transition spd="med" advTm="5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C65D1B65-638D-4670-8F17-905F48BDDFEE}" type="slidenum">
              <a:rPr lang="hu-HU"/>
              <a:pPr>
                <a:defRPr/>
              </a:pPr>
              <a:t>‹Nº›</a:t>
            </a:fld>
            <a:endParaRPr lang="hu-HU"/>
          </a:p>
        </p:txBody>
      </p:sp>
    </p:spTree>
  </p:cSld>
  <p:clrMapOvr>
    <a:masterClrMapping/>
  </p:clrMapOvr>
  <p:transition spd="med" advTm="5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58000"/>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hu-H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hu-H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D2F95AC1-CEE3-40FD-ADE4-6D1AAC1DDD61}" type="slidenum">
              <a:rPr lang="hu-HU"/>
              <a:pPr>
                <a:defRPr/>
              </a:pPr>
              <a:t>‹Nº›</a:t>
            </a:fld>
            <a:endParaRPr lang="hu-H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advTm="5000">
    <p:blinds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notesSlide" Target="../notesSlides/notesSlide1.xml"/><Relationship Id="rId7" Type="http://schemas.openxmlformats.org/officeDocument/2006/relationships/image" Target="../media/image4.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pn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1.bp.blogspot.com/-7XFETq8rWps/VL01vpEcx9I/AAAAAAAAGck/t3ZynjDIVhY/s1600/curiosidades-coca-cola-09.png"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8.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39.jpeg"/></Relationships>
</file>

<file path=ppt/slides/_rels/slide46.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As time goes 3.34.wav">
            <a:hlinkClick r:id="" action="ppaction://media"/>
          </p:cNvPr>
          <p:cNvPicPr>
            <a:picLocks noRot="1" noChangeAspect="1"/>
          </p:cNvPicPr>
          <p:nvPr>
            <a:wavAudioFile r:embed="rId1" name="As time goes 3.34.wav"/>
          </p:nvPr>
        </p:nvPicPr>
        <p:blipFill>
          <a:blip r:embed="rId4" cstate="print"/>
          <a:srcRect/>
          <a:stretch>
            <a:fillRect/>
          </a:stretch>
        </p:blipFill>
        <p:spPr bwMode="auto">
          <a:xfrm flipV="1">
            <a:off x="1115616" y="3284984"/>
            <a:ext cx="622517" cy="830024"/>
          </a:xfrm>
          <a:prstGeom prst="rect">
            <a:avLst/>
          </a:prstGeom>
          <a:noFill/>
          <a:ln w="9525">
            <a:noFill/>
            <a:miter lim="800000"/>
            <a:headEnd/>
            <a:tailEnd/>
          </a:ln>
        </p:spPr>
      </p:pic>
      <p:pic>
        <p:nvPicPr>
          <p:cNvPr id="21" name="Picture 2" descr="http://2.bp.blogspot.com/-Y1xC5iW_T6U/TzMsn3zHq3I/AAAAAAAACVE/KqVlWo5SXc8/s1600/0k0289_gif-sicodelicos-11.gif"/>
          <p:cNvPicPr>
            <a:picLocks noChangeAspect="1" noChangeArrowheads="1" noCrop="1"/>
          </p:cNvPicPr>
          <p:nvPr/>
        </p:nvPicPr>
        <p:blipFill>
          <a:blip r:embed="rId5" cstate="print">
            <a:duotone>
              <a:schemeClr val="accent2">
                <a:shade val="45000"/>
                <a:satMod val="135000"/>
              </a:schemeClr>
              <a:prstClr val="white"/>
            </a:duotone>
            <a:lum bright="46000"/>
          </a:blip>
          <a:srcRect/>
          <a:stretch>
            <a:fillRect/>
          </a:stretch>
        </p:blipFill>
        <p:spPr bwMode="auto">
          <a:xfrm>
            <a:off x="-1" y="0"/>
            <a:ext cx="9144001" cy="6858000"/>
          </a:xfrm>
          <a:prstGeom prst="rect">
            <a:avLst/>
          </a:prstGeom>
          <a:noFill/>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827584" y="1484784"/>
            <a:ext cx="6984776" cy="3631763"/>
          </a:xfrm>
          <a:prstGeom prst="rect">
            <a:avLst/>
          </a:prstGeom>
        </p:spPr>
        <p:txBody>
          <a:bodyPr wrap="square">
            <a:spAutoFit/>
          </a:bodyPr>
          <a:lstStyle/>
          <a:p>
            <a:pPr algn="ctr"/>
            <a:r>
              <a:rPr lang="es-ES" sz="11500" b="1" i="1" dirty="0" smtClean="0">
                <a:ln w="18000">
                  <a:solidFill>
                    <a:schemeClr val="accent2">
                      <a:satMod val="140000"/>
                    </a:schemeClr>
                  </a:solidFill>
                  <a:prstDash val="solid"/>
                  <a:miter lim="800000"/>
                </a:ln>
                <a:solidFill>
                  <a:srgbClr val="663300"/>
                </a:solidFill>
                <a:effectLst>
                  <a:outerShdw blurRad="25500" dist="23000" dir="7020000" algn="tl">
                    <a:srgbClr val="000000">
                      <a:alpha val="50000"/>
                    </a:srgbClr>
                  </a:outerShdw>
                </a:effectLst>
                <a:latin typeface="Arial Rounded MT Bold" pitchFamily="34" charset="0"/>
              </a:rPr>
              <a:t>COCA </a:t>
            </a:r>
          </a:p>
          <a:p>
            <a:pPr algn="ctr"/>
            <a:r>
              <a:rPr lang="es-ES" sz="11500" b="1" i="1" dirty="0" smtClean="0">
                <a:ln w="18000">
                  <a:solidFill>
                    <a:schemeClr val="accent2">
                      <a:satMod val="140000"/>
                    </a:schemeClr>
                  </a:solidFill>
                  <a:prstDash val="solid"/>
                  <a:miter lim="800000"/>
                </a:ln>
                <a:solidFill>
                  <a:srgbClr val="663300"/>
                </a:solidFill>
                <a:effectLst>
                  <a:outerShdw blurRad="25500" dist="23000" dir="7020000" algn="tl">
                    <a:srgbClr val="000000">
                      <a:alpha val="50000"/>
                    </a:srgbClr>
                  </a:outerShdw>
                </a:effectLst>
                <a:latin typeface="Arial Rounded MT Bold" pitchFamily="34" charset="0"/>
              </a:rPr>
              <a:t>COLA</a:t>
            </a:r>
            <a:endParaRPr lang="es-ES" sz="11500" b="1" i="1" dirty="0">
              <a:ln w="18000">
                <a:solidFill>
                  <a:schemeClr val="accent2">
                    <a:satMod val="140000"/>
                  </a:schemeClr>
                </a:solidFill>
                <a:prstDash val="solid"/>
                <a:miter lim="800000"/>
              </a:ln>
              <a:solidFill>
                <a:srgbClr val="663300"/>
              </a:solidFill>
              <a:effectLst>
                <a:outerShdw blurRad="25500" dist="23000" dir="7020000" algn="tl">
                  <a:srgbClr val="000000">
                    <a:alpha val="50000"/>
                  </a:srgbClr>
                </a:outerShdw>
              </a:effectLst>
              <a:latin typeface="Arial Rounded MT Bold" pitchFamily="34" charset="0"/>
            </a:endParaRPr>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23" presetClass="entr" presetSubtype="16" fill="hold" nodeType="afterEffect">
                                  <p:stCondLst>
                                    <p:cond delay="0"/>
                                  </p:stCondLst>
                                  <p:childTnLst>
                                    <p:set>
                                      <p:cBhvr>
                                        <p:cTn id="15" dur="1" fill="hold">
                                          <p:stCondLst>
                                            <p:cond delay="0"/>
                                          </p:stCondLst>
                                        </p:cTn>
                                        <p:tgtEl>
                                          <p:spTgt spid="19">
                                            <p:txEl>
                                              <p:pRg st="0" end="0"/>
                                            </p:txEl>
                                          </p:spTgt>
                                        </p:tgtEl>
                                        <p:attrNameLst>
                                          <p:attrName>style.visibility</p:attrName>
                                        </p:attrNameLst>
                                      </p:cBhvr>
                                      <p:to>
                                        <p:strVal val="visible"/>
                                      </p:to>
                                    </p:set>
                                    <p:anim calcmode="lin" valueType="num">
                                      <p:cBhvr>
                                        <p:cTn id="16" dur="5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7" dur="5000" fill="hold"/>
                                        <p:tgtEl>
                                          <p:spTgt spid="19">
                                            <p:txEl>
                                              <p:pRg st="0" end="0"/>
                                            </p:txEl>
                                          </p:spTgt>
                                        </p:tgtEl>
                                        <p:attrNameLst>
                                          <p:attrName>ppt_h</p:attrName>
                                        </p:attrNameLst>
                                      </p:cBhvr>
                                      <p:tavLst>
                                        <p:tav tm="0">
                                          <p:val>
                                            <p:fltVal val="0"/>
                                          </p:val>
                                        </p:tav>
                                        <p:tav tm="100000">
                                          <p:val>
                                            <p:strVal val="#ppt_h"/>
                                          </p:val>
                                        </p:tav>
                                      </p:tavLst>
                                    </p:anim>
                                  </p:childTnLst>
                                </p:cTn>
                              </p:par>
                            </p:childTnLst>
                          </p:cTn>
                        </p:par>
                        <p:par>
                          <p:cTn id="18" fill="hold">
                            <p:stCondLst>
                              <p:cond delay="8000"/>
                            </p:stCondLst>
                            <p:childTnLst>
                              <p:par>
                                <p:cTn id="19" presetID="23" presetClass="entr" presetSubtype="16" fill="hold" nodeType="afterEffect">
                                  <p:stCondLst>
                                    <p:cond delay="0"/>
                                  </p:stCondLst>
                                  <p:childTnLst>
                                    <p:set>
                                      <p:cBhvr>
                                        <p:cTn id="20" dur="1" fill="hold">
                                          <p:stCondLst>
                                            <p:cond delay="0"/>
                                          </p:stCondLst>
                                        </p:cTn>
                                        <p:tgtEl>
                                          <p:spTgt spid="19">
                                            <p:txEl>
                                              <p:pRg st="1" end="1"/>
                                            </p:txEl>
                                          </p:spTgt>
                                        </p:tgtEl>
                                        <p:attrNameLst>
                                          <p:attrName>style.visibility</p:attrName>
                                        </p:attrNameLst>
                                      </p:cBhvr>
                                      <p:to>
                                        <p:strVal val="visible"/>
                                      </p:to>
                                    </p:set>
                                    <p:anim calcmode="lin" valueType="num">
                                      <p:cBhvr>
                                        <p:cTn id="21" dur="5000" fill="hold"/>
                                        <p:tgtEl>
                                          <p:spTgt spid="19">
                                            <p:txEl>
                                              <p:pRg st="1" end="1"/>
                                            </p:txEl>
                                          </p:spTgt>
                                        </p:tgtEl>
                                        <p:attrNameLst>
                                          <p:attrName>ppt_w</p:attrName>
                                        </p:attrNameLst>
                                      </p:cBhvr>
                                      <p:tavLst>
                                        <p:tav tm="0">
                                          <p:val>
                                            <p:fltVal val="0"/>
                                          </p:val>
                                        </p:tav>
                                        <p:tav tm="100000">
                                          <p:val>
                                            <p:strVal val="#ppt_w"/>
                                          </p:val>
                                        </p:tav>
                                      </p:tavLst>
                                    </p:anim>
                                    <p:anim calcmode="lin" valueType="num">
                                      <p:cBhvr>
                                        <p:cTn id="22" dur="5000" fill="hold"/>
                                        <p:tgtEl>
                                          <p:spTgt spid="19">
                                            <p:txEl>
                                              <p:pRg st="1" end="1"/>
                                            </p:txEl>
                                          </p:spTgt>
                                        </p:tgtEl>
                                        <p:attrNameLst>
                                          <p:attrName>ppt_h</p:attrName>
                                        </p:attrNameLst>
                                      </p:cBhvr>
                                      <p:tavLst>
                                        <p:tav tm="0">
                                          <p:val>
                                            <p:fltVal val="0"/>
                                          </p:val>
                                        </p:tav>
                                        <p:tav tm="100000">
                                          <p:val>
                                            <p:strVal val="#ppt_h"/>
                                          </p:val>
                                        </p:tav>
                                      </p:tavLst>
                                    </p:anim>
                                  </p:childTnLst>
                                </p:cTn>
                              </p:par>
                            </p:childTnLst>
                          </p:cTn>
                        </p:par>
                        <p:par>
                          <p:cTn id="23" fill="hold">
                            <p:stCondLst>
                              <p:cond delay="13000"/>
                            </p:stCondLst>
                            <p:childTnLst>
                              <p:par>
                                <p:cTn id="24" presetID="1" presetClass="mediacall" presetSubtype="0" fill="hold" nodeType="afterEffect">
                                  <p:stCondLst>
                                    <p:cond delay="0"/>
                                  </p:stCondLst>
                                  <p:childTnLst>
                                    <p:cmd type="call" cmd="playFrom(0.0)">
                                      <p:cBhvr>
                                        <p:cTn id="25"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 showWhenStopped="0">
                <p:cTn id="26" repeatCount="indefinite" fill="hold" display="0">
                  <p:stCondLst>
                    <p:cond delay="indefinite"/>
                  </p:stCondLst>
                  <p:endCondLst>
                    <p:cond evt="onPrev" delay="0">
                      <p:tgtEl>
                        <p:sldTgt/>
                      </p:tgtEl>
                    </p:cond>
                    <p:cond evt="onStopAudio" delay="0">
                      <p:tgtEl>
                        <p:sldTgt/>
                      </p:tgtEl>
                    </p:cond>
                  </p:endCondLst>
                </p:cTn>
                <p:tgtEl>
                  <p:spTgt spid="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COCA COLA\9-interesantes-y-curiosos-datos-sobre-la-Coca-Cola-7.jpg"/>
          <p:cNvPicPr>
            <a:picLocks noChangeAspect="1" noChangeArrowheads="1"/>
          </p:cNvPicPr>
          <p:nvPr/>
        </p:nvPicPr>
        <p:blipFill>
          <a:blip r:embed="rId2" cstate="print"/>
          <a:srcRect/>
          <a:stretch>
            <a:fillRect/>
          </a:stretch>
        </p:blipFill>
        <p:spPr bwMode="auto">
          <a:xfrm>
            <a:off x="-17758" y="0"/>
            <a:ext cx="9161758" cy="6858000"/>
          </a:xfrm>
          <a:prstGeom prst="rect">
            <a:avLst/>
          </a:prstGeom>
          <a:noFill/>
        </p:spPr>
      </p:pic>
      <p:sp>
        <p:nvSpPr>
          <p:cNvPr id="5" name="4 Triángulo isósceles"/>
          <p:cNvSpPr/>
          <p:nvPr/>
        </p:nvSpPr>
        <p:spPr>
          <a:xfrm>
            <a:off x="0" y="0"/>
            <a:ext cx="4500563"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4572000" y="0"/>
            <a:ext cx="4572000"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214563" y="0"/>
            <a:ext cx="4643437" cy="6858000"/>
          </a:xfrm>
          <a:prstGeom prst="flowChartMerge">
            <a:avLst/>
          </a:prstGeom>
          <a:solidFill>
            <a:srgbClr val="996600">
              <a:alpha val="7000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flipV="1">
            <a:off x="0" y="0"/>
            <a:ext cx="2214563" cy="6858000"/>
          </a:xfrm>
          <a:prstGeom prst="rtTriangle">
            <a:avLst/>
          </a:prstGeom>
          <a:solidFill>
            <a:srgbClr val="996600">
              <a:alpha val="7000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flipV="1">
            <a:off x="6858000" y="0"/>
            <a:ext cx="2286000" cy="6858000"/>
          </a:xfrm>
          <a:prstGeom prst="rtTriangle">
            <a:avLst/>
          </a:prstGeom>
          <a:solidFill>
            <a:srgbClr val="996600">
              <a:alpha val="70000"/>
            </a:srgb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0-ppt_w/2"/>
                                          </p:val>
                                        </p:tav>
                                      </p:tavLst>
                                    </p:anim>
                                    <p:anim calcmode="lin" valueType="num">
                                      <p:cBhvr additive="base">
                                        <p:cTn id="7" dur="5000"/>
                                        <p:tgtEl>
                                          <p:spTgt spid="8"/>
                                        </p:tgtEl>
                                        <p:attrNameLst>
                                          <p:attrName>ppt_y</p:attrName>
                                        </p:attrNameLst>
                                      </p:cBhvr>
                                      <p:tavLst>
                                        <p:tav tm="0">
                                          <p:val>
                                            <p:strVal val="ppt_y"/>
                                          </p:val>
                                        </p:tav>
                                        <p:tav tm="100000">
                                          <p:val>
                                            <p:strVal val="ppt_y"/>
                                          </p:val>
                                        </p:tav>
                                      </p:tavLst>
                                    </p:anim>
                                    <p:set>
                                      <p:cBhvr>
                                        <p:cTn id="8" dur="1" fill="hold">
                                          <p:stCondLst>
                                            <p:cond delay="4999"/>
                                          </p:stCondLst>
                                        </p:cTn>
                                        <p:tgtEl>
                                          <p:spTgt spid="8"/>
                                        </p:tgtEl>
                                        <p:attrNameLst>
                                          <p:attrName>style.visibility</p:attrName>
                                        </p:attrNameLst>
                                      </p:cBhvr>
                                      <p:to>
                                        <p:strVal val="hidden"/>
                                      </p:to>
                                    </p:set>
                                  </p:childTnLst>
                                </p:cTn>
                              </p:par>
                              <p:par>
                                <p:cTn id="9" presetID="7"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1+ppt_w/2"/>
                                          </p:val>
                                        </p:tav>
                                      </p:tavLst>
                                    </p:anim>
                                    <p:anim calcmode="lin" valueType="num">
                                      <p:cBhvr additive="base">
                                        <p:cTn id="15" dur="5000"/>
                                        <p:tgtEl>
                                          <p:spTgt spid="9"/>
                                        </p:tgtEl>
                                        <p:attrNameLst>
                                          <p:attrName>ppt_y</p:attrName>
                                        </p:attrNameLst>
                                      </p:cBhvr>
                                      <p:tavLst>
                                        <p:tav tm="0">
                                          <p:val>
                                            <p:strVal val="ppt_y"/>
                                          </p:val>
                                        </p:tav>
                                        <p:tav tm="100000">
                                          <p:val>
                                            <p:strVal val="ppt_y"/>
                                          </p:val>
                                        </p:tav>
                                      </p:tavLst>
                                    </p:anim>
                                    <p:set>
                                      <p:cBhvr>
                                        <p:cTn id="16" dur="1" fill="hold">
                                          <p:stCondLst>
                                            <p:cond delay="4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ppt_x"/>
                                          </p:val>
                                        </p:tav>
                                      </p:tavLst>
                                    </p:anim>
                                    <p:anim calcmode="lin" valueType="num">
                                      <p:cBhvr additive="base">
                                        <p:cTn id="19" dur="5000"/>
                                        <p:tgtEl>
                                          <p:spTgt spid="5"/>
                                        </p:tgtEl>
                                        <p:attrNameLst>
                                          <p:attrName>ppt_y</p:attrName>
                                        </p:attrNameLst>
                                      </p:cBhvr>
                                      <p:tavLst>
                                        <p:tav tm="0">
                                          <p:val>
                                            <p:strVal val="ppt_y"/>
                                          </p:val>
                                        </p:tav>
                                        <p:tav tm="100000">
                                          <p:val>
                                            <p:strVal val="1+ppt_h/2"/>
                                          </p:val>
                                        </p:tav>
                                      </p:tavLst>
                                    </p:anim>
                                    <p:set>
                                      <p:cBhvr>
                                        <p:cTn id="20" dur="1" fill="hold">
                                          <p:stCondLst>
                                            <p:cond delay="4999"/>
                                          </p:stCondLst>
                                        </p:cTn>
                                        <p:tgtEl>
                                          <p:spTgt spid="5"/>
                                        </p:tgtEl>
                                        <p:attrNameLst>
                                          <p:attrName>style.visibility</p:attrName>
                                        </p:attrNameLst>
                                      </p:cBhvr>
                                      <p:to>
                                        <p:strVal val="hidden"/>
                                      </p:to>
                                    </p:set>
                                  </p:childTnLst>
                                </p:cTn>
                              </p:par>
                              <p:par>
                                <p:cTn id="21" presetID="7" presetClass="exit" presetSubtype="4"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ppt_x"/>
                                          </p:val>
                                        </p:tav>
                                      </p:tavLst>
                                    </p:anim>
                                    <p:anim calcmode="lin" valueType="num">
                                      <p:cBhvr additive="base">
                                        <p:cTn id="23" dur="5000"/>
                                        <p:tgtEl>
                                          <p:spTgt spid="6"/>
                                        </p:tgtEl>
                                        <p:attrNameLst>
                                          <p:attrName>ppt_y</p:attrName>
                                        </p:attrNameLst>
                                      </p:cBhvr>
                                      <p:tavLst>
                                        <p:tav tm="0">
                                          <p:val>
                                            <p:strVal val="ppt_y"/>
                                          </p:val>
                                        </p:tav>
                                        <p:tav tm="100000">
                                          <p:val>
                                            <p:strVal val="1+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23" presetClass="entr" presetSubtype="28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0" fill="hold"/>
                                        <p:tgtEl>
                                          <p:spTgt spid="10"/>
                                        </p:tgtEl>
                                        <p:attrNameLst>
                                          <p:attrName>ppt_w</p:attrName>
                                        </p:attrNameLst>
                                      </p:cBhvr>
                                      <p:tavLst>
                                        <p:tav tm="0">
                                          <p:val>
                                            <p:strVal val="4/3*#ppt_w"/>
                                          </p:val>
                                        </p:tav>
                                        <p:tav tm="100000">
                                          <p:val>
                                            <p:strVal val="#ppt_w"/>
                                          </p:val>
                                        </p:tav>
                                      </p:tavLst>
                                    </p:anim>
                                    <p:anim calcmode="lin" valueType="num">
                                      <p:cBhvr>
                                        <p:cTn id="28" dur="5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971600" y="1196752"/>
            <a:ext cx="7344816" cy="4985980"/>
          </a:xfrm>
          <a:prstGeom prst="rect">
            <a:avLst/>
          </a:prstGeom>
        </p:spPr>
        <p:txBody>
          <a:bodyPr wrap="square">
            <a:spAutoFit/>
          </a:bodyPr>
          <a:lstStyle/>
          <a:p>
            <a:pPr algn="ctr"/>
            <a:r>
              <a:rPr lang="es-ES" sz="6600" b="1" i="1" dirty="0" smtClean="0">
                <a:ln w="18000">
                  <a:solidFill>
                    <a:schemeClr val="accent2">
                      <a:satMod val="140000"/>
                    </a:schemeClr>
                  </a:solidFill>
                  <a:prstDash val="solid"/>
                  <a:miter lim="800000"/>
                </a:ln>
                <a:solidFill>
                  <a:srgbClr val="663300"/>
                </a:solidFill>
                <a:effectLst>
                  <a:outerShdw blurRad="25500" dist="23000" dir="7020000" algn="tl">
                    <a:srgbClr val="000000">
                      <a:alpha val="50000"/>
                    </a:srgbClr>
                  </a:outerShdw>
                </a:effectLst>
              </a:rPr>
              <a:t>interesantes y curiosos datos sobre la </a:t>
            </a:r>
          </a:p>
          <a:p>
            <a:pPr algn="ctr"/>
            <a:r>
              <a:rPr lang="es-ES" sz="6600" b="1" i="1" dirty="0" smtClean="0">
                <a:ln w="18000">
                  <a:solidFill>
                    <a:schemeClr val="accent2">
                      <a:satMod val="140000"/>
                    </a:schemeClr>
                  </a:solidFill>
                  <a:prstDash val="solid"/>
                  <a:miter lim="800000"/>
                </a:ln>
                <a:solidFill>
                  <a:srgbClr val="663300"/>
                </a:solidFill>
                <a:effectLst>
                  <a:outerShdw blurRad="25500" dist="23000" dir="7020000" algn="tl">
                    <a:srgbClr val="000000">
                      <a:alpha val="50000"/>
                    </a:srgbClr>
                  </a:outerShdw>
                </a:effectLst>
              </a:rPr>
              <a:t>Coca Cola</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med"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2" name="1 Rectángulo"/>
          <p:cNvSpPr/>
          <p:nvPr/>
        </p:nvSpPr>
        <p:spPr>
          <a:xfrm>
            <a:off x="2267744" y="2204864"/>
            <a:ext cx="5976664" cy="3046988"/>
          </a:xfrm>
          <a:prstGeom prst="rect">
            <a:avLst/>
          </a:prstGeom>
        </p:spPr>
        <p:txBody>
          <a:bodyPr wrap="square">
            <a:spAutoFit/>
          </a:bodyPr>
          <a:lstStyle/>
          <a:p>
            <a:r>
              <a:rPr lang="es-ES" sz="4800" b="1" i="1" dirty="0" err="1" smtClean="0">
                <a:solidFill>
                  <a:srgbClr val="663300"/>
                </a:solidFill>
              </a:rPr>
              <a:t>CocaCola</a:t>
            </a:r>
            <a:r>
              <a:rPr lang="es-ES" sz="4800" b="1" i="1" dirty="0" smtClean="0">
                <a:solidFill>
                  <a:srgbClr val="663300"/>
                </a:solidFill>
              </a:rPr>
              <a:t> tiene 128 años y Se lanzó oficialmente en 1886.</a:t>
            </a:r>
            <a:endParaRPr lang="es-ES" sz="4800" b="1" i="1" dirty="0">
              <a:solidFill>
                <a:srgbClr val="663300"/>
              </a:solidFill>
            </a:endParaRPr>
          </a:p>
        </p:txBody>
      </p:sp>
    </p:spTree>
  </p:cSld>
  <p:clrMapOvr>
    <a:masterClrMapping/>
  </p:clrMapOvr>
  <p:transition spd="med"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La historia de Coca-Cola: cuando el 94% del planeta conoce tu nombre"/>
          <p:cNvPicPr>
            <a:picLocks noChangeAspect="1" noChangeArrowheads="1"/>
          </p:cNvPicPr>
          <p:nvPr/>
        </p:nvPicPr>
        <p:blipFill>
          <a:blip r:embed="rId2" cstate="print"/>
          <a:srcRect/>
          <a:stretch>
            <a:fillRect/>
          </a:stretch>
        </p:blipFill>
        <p:spPr bwMode="auto">
          <a:xfrm>
            <a:off x="0" y="0"/>
            <a:ext cx="9365522"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1763688" y="764704"/>
            <a:ext cx="6696744" cy="5693866"/>
          </a:xfrm>
          <a:prstGeom prst="rect">
            <a:avLst/>
          </a:prstGeom>
        </p:spPr>
        <p:txBody>
          <a:bodyPr wrap="square">
            <a:spAutoFit/>
          </a:bodyPr>
          <a:lstStyle/>
          <a:p>
            <a:r>
              <a:rPr lang="es-ES" sz="2800" b="1" i="1" dirty="0" smtClean="0">
                <a:solidFill>
                  <a:srgbClr val="663300"/>
                </a:solidFill>
              </a:rPr>
              <a:t/>
            </a:r>
            <a:br>
              <a:rPr lang="es-ES" sz="2800" b="1" i="1" dirty="0" smtClean="0">
                <a:solidFill>
                  <a:srgbClr val="663300"/>
                </a:solidFill>
              </a:rPr>
            </a:br>
            <a:r>
              <a:rPr lang="es-ES" sz="2800" b="1" i="1" dirty="0" smtClean="0">
                <a:solidFill>
                  <a:srgbClr val="663300"/>
                </a:solidFill>
              </a:rPr>
              <a:t/>
            </a:r>
            <a:br>
              <a:rPr lang="es-ES" sz="2800" b="1" i="1" dirty="0" smtClean="0">
                <a:solidFill>
                  <a:srgbClr val="663300"/>
                </a:solidFill>
              </a:rPr>
            </a:br>
            <a:r>
              <a:rPr lang="es-ES" sz="2800" b="1" i="1" dirty="0" smtClean="0">
                <a:solidFill>
                  <a:srgbClr val="663300"/>
                </a:solidFill>
              </a:rPr>
              <a:t>Acuérdate de todas esas veces en que tuviste sed y quisiste tomar una Coca Cola. </a:t>
            </a:r>
          </a:p>
          <a:p>
            <a:endParaRPr lang="es-ES" sz="2800" b="1" i="1" dirty="0" smtClean="0">
              <a:solidFill>
                <a:srgbClr val="663300"/>
              </a:solidFill>
            </a:endParaRPr>
          </a:p>
          <a:p>
            <a:r>
              <a:rPr lang="es-ES" sz="2800" b="1" i="1" dirty="0" smtClean="0">
                <a:solidFill>
                  <a:srgbClr val="663300"/>
                </a:solidFill>
              </a:rPr>
              <a:t>Quizás nunca te preguntaste de donde viene o cuando se inventó. Si eres una persona curiosa es probable que quieras leer estos datos sobre la Coca Cola, para luego comentar cada vez que tomes una.</a:t>
            </a:r>
            <a:br>
              <a:rPr lang="es-ES" sz="2800" b="1" i="1" dirty="0" smtClean="0">
                <a:solidFill>
                  <a:srgbClr val="663300"/>
                </a:solidFill>
              </a:rPr>
            </a:br>
            <a:endParaRPr lang="es-ES" sz="2800" b="1" i="1" dirty="0">
              <a:solidFill>
                <a:srgbClr val="663300"/>
              </a:solidFill>
            </a:endParaRPr>
          </a:p>
        </p:txBody>
      </p:sp>
    </p:spTree>
  </p:cSld>
  <p:clrMapOvr>
    <a:masterClrMapping/>
  </p:clrMapOvr>
  <p:transition spd="med" advTm="1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4 cosas que no sabías sobre la historia de Coca-Cola"/>
          <p:cNvPicPr>
            <a:picLocks noChangeAspect="1" noChangeArrowheads="1"/>
          </p:cNvPicPr>
          <p:nvPr/>
        </p:nvPicPr>
        <p:blipFill>
          <a:blip r:embed="rId2" cstate="print"/>
          <a:srcRect/>
          <a:stretch>
            <a:fillRect/>
          </a:stretch>
        </p:blipFill>
        <p:spPr bwMode="auto">
          <a:xfrm>
            <a:off x="0" y="0"/>
            <a:ext cx="9371034"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2" name="1 Rectángulo"/>
          <p:cNvSpPr/>
          <p:nvPr/>
        </p:nvSpPr>
        <p:spPr>
          <a:xfrm>
            <a:off x="2286000" y="2413338"/>
            <a:ext cx="4572000" cy="3323987"/>
          </a:xfrm>
          <a:prstGeom prst="rect">
            <a:avLst/>
          </a:prstGeom>
        </p:spPr>
        <p:txBody>
          <a:bodyPr>
            <a:spAutoFit/>
          </a:bodyPr>
          <a:lstStyle/>
          <a:p>
            <a:endParaRPr lang="es-ES" sz="2400" b="1" i="1" dirty="0" smtClean="0">
              <a:solidFill>
                <a:srgbClr val="663300"/>
              </a:solidFill>
            </a:endParaRPr>
          </a:p>
          <a:p>
            <a:r>
              <a:rPr lang="es-ES" sz="2400" b="1" i="1" dirty="0" smtClean="0">
                <a:solidFill>
                  <a:srgbClr val="663300"/>
                </a:solidFill>
              </a:rPr>
              <a:t>La media de ventas era de 9 bebidas al día. Actualmente se venden 1.900 millones de bebidas al día en más de 200 países y el portfolio de Coca-Cola cuenta con más de 3.500 productos. </a:t>
            </a:r>
            <a:r>
              <a:rPr lang="es-ES" dirty="0" smtClean="0"/>
              <a:t/>
            </a:r>
            <a:br>
              <a:rPr lang="es-ES" dirty="0" smtClean="0"/>
            </a:br>
            <a:endParaRPr lang="es-ES" dirty="0"/>
          </a:p>
        </p:txBody>
      </p:sp>
    </p:spTree>
  </p:cSld>
  <p:clrMapOvr>
    <a:masterClrMapping/>
  </p:clrMapOvr>
  <p:transition spd="med" advTm="1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www.cocacola.es/19201201/joes/blocks/img_8C9tEmRTyZbAilnF74sYMQLDq6SJ1w.png"/>
          <p:cNvPicPr>
            <a:picLocks noChangeAspect="1" noChangeArrowheads="1"/>
          </p:cNvPicPr>
          <p:nvPr/>
        </p:nvPicPr>
        <p:blipFill>
          <a:blip r:embed="rId2" cstate="print"/>
          <a:srcRect/>
          <a:stretch>
            <a:fillRect/>
          </a:stretch>
        </p:blipFill>
        <p:spPr bwMode="auto">
          <a:xfrm>
            <a:off x="-4717032" y="0"/>
            <a:ext cx="18663176"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2" name="1 Rectángulo"/>
          <p:cNvSpPr/>
          <p:nvPr/>
        </p:nvSpPr>
        <p:spPr>
          <a:xfrm>
            <a:off x="2411760" y="2636912"/>
            <a:ext cx="5886400" cy="3323987"/>
          </a:xfrm>
          <a:prstGeom prst="rect">
            <a:avLst/>
          </a:prstGeom>
        </p:spPr>
        <p:txBody>
          <a:bodyPr wrap="square">
            <a:spAutoFit/>
          </a:bodyPr>
          <a:lstStyle/>
          <a:p>
            <a:r>
              <a:rPr lang="es-ES" sz="2400" i="1" dirty="0" smtClean="0">
                <a:solidFill>
                  <a:srgbClr val="663300"/>
                </a:solidFill>
              </a:rPr>
              <a:t>El </a:t>
            </a:r>
            <a:r>
              <a:rPr lang="es-ES" sz="2400" b="1" i="1" dirty="0" smtClean="0">
                <a:solidFill>
                  <a:srgbClr val="663300"/>
                </a:solidFill>
              </a:rPr>
              <a:t>primer anuncio en prensa de Coca-Cola </a:t>
            </a:r>
            <a:r>
              <a:rPr lang="es-ES" sz="2400" i="1" dirty="0" smtClean="0">
                <a:solidFill>
                  <a:srgbClr val="663300"/>
                </a:solidFill>
              </a:rPr>
              <a:t>apareció apenas tres semanas después de su salida al mercado, el 8 de mayo de 1886</a:t>
            </a:r>
            <a:r>
              <a:rPr lang="es-ES" sz="2400" b="1" i="1" dirty="0" smtClean="0">
                <a:solidFill>
                  <a:srgbClr val="663300"/>
                </a:solidFill>
              </a:rPr>
              <a:t>.  </a:t>
            </a:r>
            <a:r>
              <a:rPr lang="es-ES" sz="2400" i="1" dirty="0" smtClean="0">
                <a:solidFill>
                  <a:srgbClr val="663300"/>
                </a:solidFill>
              </a:rPr>
              <a:t>La primera vez que Coca-Cola estuvo presente en un evento deportivo fue en el </a:t>
            </a:r>
            <a:r>
              <a:rPr lang="es-ES" sz="2400" b="1" i="1" dirty="0" smtClean="0">
                <a:solidFill>
                  <a:srgbClr val="663300"/>
                </a:solidFill>
              </a:rPr>
              <a:t>Mundial del 82</a:t>
            </a:r>
            <a:r>
              <a:rPr lang="es-ES" sz="2400" i="1" dirty="0" smtClean="0">
                <a:solidFill>
                  <a:srgbClr val="663300"/>
                </a:solidFill>
              </a:rPr>
              <a:t>, adaptando su eslogan, que se convirtió en "Coca-Cola. La sonrisa del mundial". </a:t>
            </a:r>
            <a:r>
              <a:rPr lang="es-ES" dirty="0" smtClean="0"/>
              <a:t/>
            </a:r>
            <a:br>
              <a:rPr lang="es-ES" dirty="0" smtClean="0"/>
            </a:br>
            <a:endParaRPr lang="es-ES" dirty="0"/>
          </a:p>
        </p:txBody>
      </p:sp>
    </p:spTree>
  </p:cSld>
  <p:clrMapOvr>
    <a:masterClrMapping/>
  </p:clrMapOvr>
  <p:transition spd="med" advTm="1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www.cocacola.es/19201201/joes/blocks/img_GONI0Cl3BFviWHy9mjazkAEwJde5ct.png"/>
          <p:cNvPicPr>
            <a:picLocks noChangeAspect="1" noChangeArrowheads="1"/>
          </p:cNvPicPr>
          <p:nvPr/>
        </p:nvPicPr>
        <p:blipFill>
          <a:blip r:embed="rId2" cstate="print"/>
          <a:srcRect/>
          <a:stretch>
            <a:fillRect/>
          </a:stretch>
        </p:blipFill>
        <p:spPr bwMode="auto">
          <a:xfrm>
            <a:off x="-1" y="0"/>
            <a:ext cx="9355855"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1" y="0"/>
            <a:ext cx="9144001" cy="6858000"/>
          </a:xfrm>
          <a:prstGeom prst="rect">
            <a:avLst/>
          </a:prstGeom>
          <a:noFill/>
        </p:spPr>
      </p:pic>
      <p:sp>
        <p:nvSpPr>
          <p:cNvPr id="2" name="1 Rectángulo"/>
          <p:cNvSpPr/>
          <p:nvPr/>
        </p:nvSpPr>
        <p:spPr>
          <a:xfrm>
            <a:off x="2339752" y="2564904"/>
            <a:ext cx="6390456" cy="3693319"/>
          </a:xfrm>
          <a:prstGeom prst="rect">
            <a:avLst/>
          </a:prstGeom>
        </p:spPr>
        <p:txBody>
          <a:bodyPr wrap="square">
            <a:spAutoFit/>
          </a:bodyPr>
          <a:lstStyle/>
          <a:p>
            <a:endParaRPr lang="es-ES" sz="2400" i="1" dirty="0" smtClean="0">
              <a:solidFill>
                <a:srgbClr val="663300"/>
              </a:solidFill>
            </a:endParaRPr>
          </a:p>
          <a:p>
            <a:r>
              <a:rPr lang="es-ES" sz="2400" i="1" dirty="0" smtClean="0">
                <a:solidFill>
                  <a:srgbClr val="663300"/>
                </a:solidFill>
              </a:rPr>
              <a:t>La mítica </a:t>
            </a:r>
            <a:r>
              <a:rPr lang="es-ES" sz="2400" b="1" i="1" dirty="0" smtClean="0">
                <a:solidFill>
                  <a:srgbClr val="663300"/>
                </a:solidFill>
              </a:rPr>
              <a:t>botella </a:t>
            </a:r>
            <a:r>
              <a:rPr lang="es-ES" sz="2400" b="1" i="1" dirty="0" err="1" smtClean="0">
                <a:solidFill>
                  <a:srgbClr val="663300"/>
                </a:solidFill>
              </a:rPr>
              <a:t>Contour</a:t>
            </a:r>
            <a:r>
              <a:rPr lang="es-ES" sz="2400" i="1" dirty="0" smtClean="0">
                <a:solidFill>
                  <a:srgbClr val="663300"/>
                </a:solidFill>
              </a:rPr>
              <a:t> se creó en 1915 para un concurso de envases entre embotelladores de Coca-Cola, con el objetivo de unificar y diferenciar el diseño de las botellas. Está registrada como marca desde 1960, cuando la Oficina de Marcas de EEUU decidió inscribirla en el Registro Principal. Hoy en día es un icono más de Coca-Cola.</a:t>
            </a:r>
            <a:r>
              <a:rPr lang="es-ES" dirty="0" smtClean="0"/>
              <a:t/>
            </a:r>
            <a:br>
              <a:rPr lang="es-ES" dirty="0" smtClean="0"/>
            </a:br>
            <a:endParaRPr lang="es-ES" dirty="0"/>
          </a:p>
        </p:txBody>
      </p:sp>
    </p:spTree>
  </p:cSld>
  <p:clrMapOvr>
    <a:masterClrMapping/>
  </p:clrMapOvr>
  <p:transition spd="med" advTm="2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pic>
        <p:nvPicPr>
          <p:cNvPr id="66562" name="Picture 2" descr="http://upload.wikimedia.org/wikipedia/en/thumb/d/d0/Coca_cola_Bottle.png/64px-Coca_cola_Bottle.png"/>
          <p:cNvPicPr>
            <a:picLocks noChangeAspect="1" noChangeArrowheads="1"/>
          </p:cNvPicPr>
          <p:nvPr/>
        </p:nvPicPr>
        <p:blipFill>
          <a:blip r:embed="rId3" cstate="print"/>
          <a:srcRect/>
          <a:stretch>
            <a:fillRect/>
          </a:stretch>
        </p:blipFill>
        <p:spPr bwMode="auto">
          <a:xfrm>
            <a:off x="4499992" y="1556792"/>
            <a:ext cx="1512168" cy="4725525"/>
          </a:xfrm>
          <a:prstGeom prst="rect">
            <a:avLst/>
          </a:prstGeom>
          <a:noFill/>
        </p:spPr>
      </p:pic>
      <p:pic>
        <p:nvPicPr>
          <p:cNvPr id="66563" name="Picture 3" descr="http://upload.wikimedia.org/wikipedia/commons/thumb/5/50/ContourBottleConceptSketch.jpg/96px-ContourBottleConceptSketch.jpg"/>
          <p:cNvPicPr>
            <a:picLocks noChangeAspect="1" noChangeArrowheads="1"/>
          </p:cNvPicPr>
          <p:nvPr/>
        </p:nvPicPr>
        <p:blipFill>
          <a:blip r:embed="rId4" cstate="print"/>
          <a:srcRect/>
          <a:stretch>
            <a:fillRect/>
          </a:stretch>
        </p:blipFill>
        <p:spPr bwMode="auto">
          <a:xfrm>
            <a:off x="251520" y="188640"/>
            <a:ext cx="1944216" cy="4050450"/>
          </a:xfrm>
          <a:prstGeom prst="rect">
            <a:avLst/>
          </a:prstGeom>
          <a:noFill/>
        </p:spPr>
      </p:pic>
      <p:pic>
        <p:nvPicPr>
          <p:cNvPr id="66564" name="Picture 4" descr="http://upload.wikimedia.org/wikipedia/commons/thumb/6/66/1915_contour_Coca-Cola_contour_bottle_prototype.png/81px-1915_contour_Coca-Cola_contour_bottle_prototype.png"/>
          <p:cNvPicPr>
            <a:picLocks noChangeAspect="1" noChangeArrowheads="1"/>
          </p:cNvPicPr>
          <p:nvPr/>
        </p:nvPicPr>
        <p:blipFill>
          <a:blip r:embed="rId5" cstate="print"/>
          <a:srcRect/>
          <a:stretch>
            <a:fillRect/>
          </a:stretch>
        </p:blipFill>
        <p:spPr bwMode="auto">
          <a:xfrm>
            <a:off x="2339752" y="620688"/>
            <a:ext cx="1800200" cy="4444938"/>
          </a:xfrm>
          <a:prstGeom prst="rect">
            <a:avLst/>
          </a:prstGeom>
          <a:noFill/>
        </p:spPr>
      </p:pic>
      <p:pic>
        <p:nvPicPr>
          <p:cNvPr id="66566" name="Picture 6" descr="File:COKE pix by Vikramjit Kakati.jpg"/>
          <p:cNvPicPr>
            <a:picLocks noChangeAspect="1" noChangeArrowheads="1"/>
          </p:cNvPicPr>
          <p:nvPr/>
        </p:nvPicPr>
        <p:blipFill>
          <a:blip r:embed="rId6" cstate="print"/>
          <a:srcRect/>
          <a:stretch>
            <a:fillRect/>
          </a:stretch>
        </p:blipFill>
        <p:spPr bwMode="auto">
          <a:xfrm>
            <a:off x="6228184" y="2132856"/>
            <a:ext cx="2542159" cy="4104456"/>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6" presetClass="entr" presetSubtype="32" fill="hold" nodeType="afterEffect">
                                  <p:stCondLst>
                                    <p:cond delay="0"/>
                                  </p:stCondLst>
                                  <p:childTnLst>
                                    <p:set>
                                      <p:cBhvr>
                                        <p:cTn id="10" dur="1" fill="hold">
                                          <p:stCondLst>
                                            <p:cond delay="0"/>
                                          </p:stCondLst>
                                        </p:cTn>
                                        <p:tgtEl>
                                          <p:spTgt spid="66563"/>
                                        </p:tgtEl>
                                        <p:attrNameLst>
                                          <p:attrName>style.visibility</p:attrName>
                                        </p:attrNameLst>
                                      </p:cBhvr>
                                      <p:to>
                                        <p:strVal val="visible"/>
                                      </p:to>
                                    </p:set>
                                    <p:animEffect transition="in" filter="circle(out)">
                                      <p:cBhvr>
                                        <p:cTn id="11" dur="5000"/>
                                        <p:tgtEl>
                                          <p:spTgt spid="66563"/>
                                        </p:tgtEl>
                                      </p:cBhvr>
                                    </p:animEffect>
                                  </p:childTnLst>
                                </p:cTn>
                              </p:par>
                            </p:childTnLst>
                          </p:cTn>
                        </p:par>
                        <p:par>
                          <p:cTn id="12" fill="hold">
                            <p:stCondLst>
                              <p:cond delay="5000"/>
                            </p:stCondLst>
                            <p:childTnLst>
                              <p:par>
                                <p:cTn id="13" presetID="55" presetClass="entr" presetSubtype="0" fill="hold" nodeType="afterEffect">
                                  <p:stCondLst>
                                    <p:cond delay="0"/>
                                  </p:stCondLst>
                                  <p:childTnLst>
                                    <p:set>
                                      <p:cBhvr>
                                        <p:cTn id="14" dur="1" fill="hold">
                                          <p:stCondLst>
                                            <p:cond delay="0"/>
                                          </p:stCondLst>
                                        </p:cTn>
                                        <p:tgtEl>
                                          <p:spTgt spid="66564"/>
                                        </p:tgtEl>
                                        <p:attrNameLst>
                                          <p:attrName>style.visibility</p:attrName>
                                        </p:attrNameLst>
                                      </p:cBhvr>
                                      <p:to>
                                        <p:strVal val="visible"/>
                                      </p:to>
                                    </p:set>
                                    <p:anim calcmode="lin" valueType="num">
                                      <p:cBhvr>
                                        <p:cTn id="15" dur="3000" fill="hold"/>
                                        <p:tgtEl>
                                          <p:spTgt spid="66564"/>
                                        </p:tgtEl>
                                        <p:attrNameLst>
                                          <p:attrName>ppt_w</p:attrName>
                                        </p:attrNameLst>
                                      </p:cBhvr>
                                      <p:tavLst>
                                        <p:tav tm="0">
                                          <p:val>
                                            <p:strVal val="#ppt_w*0.70"/>
                                          </p:val>
                                        </p:tav>
                                        <p:tav tm="100000">
                                          <p:val>
                                            <p:strVal val="#ppt_w"/>
                                          </p:val>
                                        </p:tav>
                                      </p:tavLst>
                                    </p:anim>
                                    <p:anim calcmode="lin" valueType="num">
                                      <p:cBhvr>
                                        <p:cTn id="16" dur="3000" fill="hold"/>
                                        <p:tgtEl>
                                          <p:spTgt spid="66564"/>
                                        </p:tgtEl>
                                        <p:attrNameLst>
                                          <p:attrName>ppt_h</p:attrName>
                                        </p:attrNameLst>
                                      </p:cBhvr>
                                      <p:tavLst>
                                        <p:tav tm="0">
                                          <p:val>
                                            <p:strVal val="#ppt_h"/>
                                          </p:val>
                                        </p:tav>
                                        <p:tav tm="100000">
                                          <p:val>
                                            <p:strVal val="#ppt_h"/>
                                          </p:val>
                                        </p:tav>
                                      </p:tavLst>
                                    </p:anim>
                                    <p:animEffect transition="in" filter="fade">
                                      <p:cBhvr>
                                        <p:cTn id="17" dur="3000"/>
                                        <p:tgtEl>
                                          <p:spTgt spid="66564"/>
                                        </p:tgtEl>
                                      </p:cBhvr>
                                    </p:animEffect>
                                  </p:childTnLst>
                                </p:cTn>
                              </p:par>
                            </p:childTnLst>
                          </p:cTn>
                        </p:par>
                        <p:par>
                          <p:cTn id="18" fill="hold">
                            <p:stCondLst>
                              <p:cond delay="8000"/>
                            </p:stCondLst>
                            <p:childTnLst>
                              <p:par>
                                <p:cTn id="19" presetID="23" presetClass="entr" presetSubtype="16" fill="hold" nodeType="afterEffect">
                                  <p:stCondLst>
                                    <p:cond delay="0"/>
                                  </p:stCondLst>
                                  <p:childTnLst>
                                    <p:set>
                                      <p:cBhvr>
                                        <p:cTn id="20" dur="1" fill="hold">
                                          <p:stCondLst>
                                            <p:cond delay="0"/>
                                          </p:stCondLst>
                                        </p:cTn>
                                        <p:tgtEl>
                                          <p:spTgt spid="66562"/>
                                        </p:tgtEl>
                                        <p:attrNameLst>
                                          <p:attrName>style.visibility</p:attrName>
                                        </p:attrNameLst>
                                      </p:cBhvr>
                                      <p:to>
                                        <p:strVal val="visible"/>
                                      </p:to>
                                    </p:set>
                                    <p:anim calcmode="lin" valueType="num">
                                      <p:cBhvr>
                                        <p:cTn id="21" dur="3000" fill="hold"/>
                                        <p:tgtEl>
                                          <p:spTgt spid="66562"/>
                                        </p:tgtEl>
                                        <p:attrNameLst>
                                          <p:attrName>ppt_w</p:attrName>
                                        </p:attrNameLst>
                                      </p:cBhvr>
                                      <p:tavLst>
                                        <p:tav tm="0">
                                          <p:val>
                                            <p:fltVal val="0"/>
                                          </p:val>
                                        </p:tav>
                                        <p:tav tm="100000">
                                          <p:val>
                                            <p:strVal val="#ppt_w"/>
                                          </p:val>
                                        </p:tav>
                                      </p:tavLst>
                                    </p:anim>
                                    <p:anim calcmode="lin" valueType="num">
                                      <p:cBhvr>
                                        <p:cTn id="22" dur="3000" fill="hold"/>
                                        <p:tgtEl>
                                          <p:spTgt spid="66562"/>
                                        </p:tgtEl>
                                        <p:attrNameLst>
                                          <p:attrName>ppt_h</p:attrName>
                                        </p:attrNameLst>
                                      </p:cBhvr>
                                      <p:tavLst>
                                        <p:tav tm="0">
                                          <p:val>
                                            <p:fltVal val="0"/>
                                          </p:val>
                                        </p:tav>
                                        <p:tav tm="100000">
                                          <p:val>
                                            <p:strVal val="#ppt_h"/>
                                          </p:val>
                                        </p:tav>
                                      </p:tavLst>
                                    </p:anim>
                                  </p:childTnLst>
                                </p:cTn>
                              </p:par>
                            </p:childTnLst>
                          </p:cTn>
                        </p:par>
                        <p:par>
                          <p:cTn id="23" fill="hold">
                            <p:stCondLst>
                              <p:cond delay="11000"/>
                            </p:stCondLst>
                            <p:childTnLst>
                              <p:par>
                                <p:cTn id="24" presetID="17" presetClass="entr" presetSubtype="10" fill="hold" nodeType="afterEffect">
                                  <p:stCondLst>
                                    <p:cond delay="0"/>
                                  </p:stCondLst>
                                  <p:childTnLst>
                                    <p:set>
                                      <p:cBhvr>
                                        <p:cTn id="25" dur="1" fill="hold">
                                          <p:stCondLst>
                                            <p:cond delay="0"/>
                                          </p:stCondLst>
                                        </p:cTn>
                                        <p:tgtEl>
                                          <p:spTgt spid="66566"/>
                                        </p:tgtEl>
                                        <p:attrNameLst>
                                          <p:attrName>style.visibility</p:attrName>
                                        </p:attrNameLst>
                                      </p:cBhvr>
                                      <p:to>
                                        <p:strVal val="visible"/>
                                      </p:to>
                                    </p:set>
                                    <p:anim calcmode="lin" valueType="num">
                                      <p:cBhvr>
                                        <p:cTn id="26" dur="3000" fill="hold"/>
                                        <p:tgtEl>
                                          <p:spTgt spid="66566"/>
                                        </p:tgtEl>
                                        <p:attrNameLst>
                                          <p:attrName>ppt_w</p:attrName>
                                        </p:attrNameLst>
                                      </p:cBhvr>
                                      <p:tavLst>
                                        <p:tav tm="0">
                                          <p:val>
                                            <p:fltVal val="0"/>
                                          </p:val>
                                        </p:tav>
                                        <p:tav tm="100000">
                                          <p:val>
                                            <p:strVal val="#ppt_w"/>
                                          </p:val>
                                        </p:tav>
                                      </p:tavLst>
                                    </p:anim>
                                    <p:anim calcmode="lin" valueType="num">
                                      <p:cBhvr>
                                        <p:cTn id="27" dur="3000" fill="hold"/>
                                        <p:tgtEl>
                                          <p:spTgt spid="6656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2" name="1 Rectángulo"/>
          <p:cNvSpPr/>
          <p:nvPr/>
        </p:nvSpPr>
        <p:spPr>
          <a:xfrm>
            <a:off x="1259632" y="1340768"/>
            <a:ext cx="7416824" cy="4955203"/>
          </a:xfrm>
          <a:prstGeom prst="rect">
            <a:avLst/>
          </a:prstGeom>
        </p:spPr>
        <p:txBody>
          <a:bodyPr wrap="square">
            <a:spAutoFit/>
          </a:bodyPr>
          <a:lstStyle/>
          <a:p>
            <a:r>
              <a:rPr lang="es-ES" sz="3200" b="1" i="1" dirty="0" smtClean="0">
                <a:solidFill>
                  <a:srgbClr val="663300"/>
                </a:solidFill>
              </a:rPr>
              <a:t>La más popular y con más productos</a:t>
            </a:r>
          </a:p>
          <a:p>
            <a:endParaRPr lang="es-ES" sz="3200" b="1" i="1" dirty="0" smtClean="0">
              <a:solidFill>
                <a:srgbClr val="663300"/>
              </a:solidFill>
            </a:endParaRPr>
          </a:p>
          <a:p>
            <a:r>
              <a:rPr lang="es-ES" sz="2800" i="1" dirty="0" smtClean="0">
                <a:solidFill>
                  <a:srgbClr val="663300"/>
                </a:solidFill>
              </a:rPr>
              <a:t>No es extraño para nadie que es la bebida más popular, y de todas las bebidas consumidas alrededor del mundo, 3,1% es Coca Cola. Además, si quisieras tomar todas las diferentes bebidas que la compañía creó, tomando una por día, tardarías 9 años. Tiene más de 3500 bebidas que van desde refrescos hasta </a:t>
            </a:r>
            <a:r>
              <a:rPr lang="es-ES" sz="2800" i="1" dirty="0" err="1" smtClean="0">
                <a:solidFill>
                  <a:srgbClr val="663300"/>
                </a:solidFill>
              </a:rPr>
              <a:t>energizantes</a:t>
            </a:r>
            <a:r>
              <a:rPr lang="es-ES" sz="2800" i="1" dirty="0" smtClean="0">
                <a:solidFill>
                  <a:srgbClr val="663300"/>
                </a:solidFill>
              </a:rPr>
              <a:t>.</a:t>
            </a:r>
            <a:r>
              <a:rPr lang="es-ES" sz="2800" dirty="0" smtClean="0"/>
              <a:t/>
            </a:r>
            <a:br>
              <a:rPr lang="es-ES" sz="2800" dirty="0" smtClean="0"/>
            </a:br>
            <a:endParaRPr lang="es-ES" sz="2800" dirty="0"/>
          </a:p>
        </p:txBody>
      </p:sp>
    </p:spTree>
  </p:cSld>
  <p:clrMapOvr>
    <a:masterClrMapping/>
  </p:clrMapOvr>
  <p:transition spd="med" advTm="2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2413338"/>
            <a:ext cx="5742384" cy="3385542"/>
          </a:xfrm>
          <a:prstGeom prst="rect">
            <a:avLst/>
          </a:prstGeom>
        </p:spPr>
        <p:txBody>
          <a:bodyPr wrap="square">
            <a:spAutoFit/>
          </a:bodyPr>
          <a:lstStyle/>
          <a:p>
            <a:endParaRPr lang="es-ES" sz="2800" i="1" dirty="0" smtClean="0"/>
          </a:p>
          <a:p>
            <a:r>
              <a:rPr lang="es-ES" sz="2800" i="1" dirty="0" smtClean="0"/>
              <a:t>Coca-Cola </a:t>
            </a:r>
            <a:r>
              <a:rPr lang="es-ES" sz="2800" b="1" i="1" dirty="0" smtClean="0"/>
              <a:t>se embotelló por primera vez</a:t>
            </a:r>
            <a:r>
              <a:rPr lang="es-ES" sz="2800" i="1" dirty="0" smtClean="0"/>
              <a:t> en una tienda de caramelos de Vicksburg, usando pequeñas botellas de cristal. En 1899 sólo tres personas tenían derecho a embotellar Coca-Cola.</a:t>
            </a:r>
            <a:r>
              <a:rPr lang="es-ES" dirty="0" smtClean="0"/>
              <a:t/>
            </a:r>
            <a:br>
              <a:rPr lang="es-ES" dirty="0" smtClean="0"/>
            </a:br>
            <a:endParaRPr lang="es-ES" dirty="0"/>
          </a:p>
        </p:txBody>
      </p:sp>
      <p:pic>
        <p:nvPicPr>
          <p:cNvPr id="3" name="Picture 2" descr="http://www.zastavki.com/pictures/originals/2013/Brands__039920_.jpg"/>
          <p:cNvPicPr>
            <a:picLocks noChangeAspect="1" noChangeArrowheads="1"/>
          </p:cNvPicPr>
          <p:nvPr/>
        </p:nvPicPr>
        <p:blipFill>
          <a:blip r:embed="rId2" cstate="print"/>
          <a:srcRect/>
          <a:stretch>
            <a:fillRect/>
          </a:stretch>
        </p:blipFill>
        <p:spPr bwMode="auto">
          <a:xfrm>
            <a:off x="-644015" y="0"/>
            <a:ext cx="9788016"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File:World-of-coca-cola.jpg"/>
          <p:cNvPicPr>
            <a:picLocks noChangeAspect="1" noChangeArrowheads="1"/>
          </p:cNvPicPr>
          <p:nvPr/>
        </p:nvPicPr>
        <p:blipFill>
          <a:blip r:embed="rId2" cstate="print"/>
          <a:srcRect/>
          <a:stretch>
            <a:fillRect/>
          </a:stretch>
        </p:blipFill>
        <p:spPr bwMode="auto">
          <a:xfrm>
            <a:off x="1763688" y="0"/>
            <a:ext cx="5256584" cy="7151815"/>
          </a:xfrm>
          <a:prstGeom prst="rect">
            <a:avLst/>
          </a:prstGeom>
          <a:noFill/>
        </p:spPr>
      </p:pic>
      <p:pic>
        <p:nvPicPr>
          <p:cNvPr id="3" name="Picture 2" descr="http://3.bp.blogspot.com/-r6HM6KE57Dc/TzMsOjLvfaI/AAAAAAAACT8/u7-wAM1dZcc/s1600/0k0289_gif-sicodelicos-02.gif"/>
          <p:cNvPicPr>
            <a:picLocks noChangeAspect="1" noChangeArrowheads="1" noCrop="1"/>
          </p:cNvPicPr>
          <p:nvPr/>
        </p:nvPicPr>
        <p:blipFill>
          <a:blip r:embed="rId3" cstate="print">
            <a:duotone>
              <a:schemeClr val="accent2">
                <a:shade val="45000"/>
                <a:satMod val="135000"/>
              </a:schemeClr>
              <a:prstClr val="white"/>
            </a:duotone>
            <a:lum bright="60000"/>
          </a:blip>
          <a:srcRect/>
          <a:stretch>
            <a:fillRect/>
          </a:stretch>
        </p:blipFill>
        <p:spPr bwMode="auto">
          <a:xfrm>
            <a:off x="0" y="0"/>
            <a:ext cx="9144001" cy="6858000"/>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4" presetClass="exit" presetSubtype="32" fill="hold" nodeType="withEffect">
                                  <p:stCondLst>
                                    <p:cond delay="0"/>
                                  </p:stCondLst>
                                  <p:childTnLst>
                                    <p:animEffect transition="out" filter="box(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2" name="1 Rectángulo"/>
          <p:cNvSpPr/>
          <p:nvPr/>
        </p:nvSpPr>
        <p:spPr>
          <a:xfrm>
            <a:off x="2286000" y="2551837"/>
            <a:ext cx="6030416" cy="3108543"/>
          </a:xfrm>
          <a:prstGeom prst="rect">
            <a:avLst/>
          </a:prstGeom>
        </p:spPr>
        <p:txBody>
          <a:bodyPr wrap="square">
            <a:spAutoFit/>
          </a:bodyPr>
          <a:lstStyle/>
          <a:p>
            <a:endParaRPr lang="es-ES" sz="2800" i="1" dirty="0" smtClean="0">
              <a:solidFill>
                <a:srgbClr val="663300"/>
              </a:solidFill>
            </a:endParaRPr>
          </a:p>
          <a:p>
            <a:r>
              <a:rPr lang="es-ES" sz="2800" i="1" dirty="0" smtClean="0">
                <a:solidFill>
                  <a:srgbClr val="663300"/>
                </a:solidFill>
              </a:rPr>
              <a:t>En 1985 </a:t>
            </a:r>
            <a:r>
              <a:rPr lang="es-ES" sz="2800" b="1" i="1" dirty="0" smtClean="0">
                <a:solidFill>
                  <a:srgbClr val="663300"/>
                </a:solidFill>
              </a:rPr>
              <a:t>Coca-Cola cambió su sabor</a:t>
            </a:r>
            <a:r>
              <a:rPr lang="es-ES" sz="2800" i="1" dirty="0" smtClean="0">
                <a:solidFill>
                  <a:srgbClr val="663300"/>
                </a:solidFill>
              </a:rPr>
              <a:t> en Estados Unidos con una nueva fórmula. Fue un estrepitoso fracaso, y tras las quejas del público, a los pocos meses se recuperó el sabor de siempre.</a:t>
            </a:r>
            <a:endParaRPr lang="es-ES" sz="2800" i="1" dirty="0">
              <a:solidFill>
                <a:srgbClr val="663300"/>
              </a:solidFill>
            </a:endParaRPr>
          </a:p>
        </p:txBody>
      </p:sp>
    </p:spTree>
  </p:cSld>
  <p:clrMapOvr>
    <a:masterClrMapping/>
  </p:clrMapOvr>
  <p:transition spd="med" advTm="1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OCA COLA\9-interesantes-y-curiosos-datos-sobre-la-Coca-Cola-3.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2" name="1 Rectángulo"/>
          <p:cNvSpPr/>
          <p:nvPr/>
        </p:nvSpPr>
        <p:spPr>
          <a:xfrm>
            <a:off x="2286000" y="2413338"/>
            <a:ext cx="6462464" cy="3385542"/>
          </a:xfrm>
          <a:prstGeom prst="rect">
            <a:avLst/>
          </a:prstGeom>
        </p:spPr>
        <p:txBody>
          <a:bodyPr wrap="square">
            <a:spAutoFit/>
          </a:bodyPr>
          <a:lstStyle/>
          <a:p>
            <a:r>
              <a:rPr lang="es-ES" sz="2800" i="1" dirty="0" smtClean="0">
                <a:solidFill>
                  <a:srgbClr val="663300"/>
                </a:solidFill>
              </a:rPr>
              <a:t>Ante las imitaciones que se realizaban de Coca-Cola, las "</a:t>
            </a:r>
            <a:r>
              <a:rPr lang="es-ES" sz="2800" i="1" dirty="0" err="1" smtClean="0">
                <a:solidFill>
                  <a:srgbClr val="663300"/>
                </a:solidFill>
              </a:rPr>
              <a:t>Fake</a:t>
            </a:r>
            <a:r>
              <a:rPr lang="es-ES" sz="2800" i="1" dirty="0" smtClean="0">
                <a:solidFill>
                  <a:srgbClr val="663300"/>
                </a:solidFill>
              </a:rPr>
              <a:t> Colas", la reacción de la marca fue contratar a la Agencia de Detectives </a:t>
            </a:r>
            <a:r>
              <a:rPr lang="es-ES" sz="2800" i="1" dirty="0" err="1" smtClean="0">
                <a:solidFill>
                  <a:srgbClr val="663300"/>
                </a:solidFill>
              </a:rPr>
              <a:t>Pinkerton</a:t>
            </a:r>
            <a:r>
              <a:rPr lang="es-ES" sz="2800" i="1" dirty="0" smtClean="0">
                <a:solidFill>
                  <a:srgbClr val="663300"/>
                </a:solidFill>
              </a:rPr>
              <a:t>, que tras analizar miles de imitaciones, definió que </a:t>
            </a:r>
            <a:r>
              <a:rPr lang="es-ES" sz="2800" b="1" i="1" dirty="0" smtClean="0">
                <a:solidFill>
                  <a:srgbClr val="663300"/>
                </a:solidFill>
              </a:rPr>
              <a:t>existían más de 7.000 imitadores.</a:t>
            </a:r>
            <a:r>
              <a:rPr lang="es-ES" dirty="0" smtClean="0"/>
              <a:t/>
            </a:r>
            <a:br>
              <a:rPr lang="es-ES" dirty="0" smtClean="0"/>
            </a:br>
            <a:endParaRPr lang="es-ES" dirty="0"/>
          </a:p>
        </p:txBody>
      </p:sp>
    </p:spTree>
  </p:cSld>
  <p:clrMapOvr>
    <a:masterClrMapping/>
  </p:clrMapOvr>
  <p:transition spd="med" advTm="1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COCA COLA\9-interesantes-y-curiosos-datos-sobre-la-Coca-Cola-5.jpg"/>
          <p:cNvPicPr>
            <a:picLocks noChangeAspect="1" noChangeArrowheads="1"/>
          </p:cNvPicPr>
          <p:nvPr/>
        </p:nvPicPr>
        <p:blipFill>
          <a:blip r:embed="rId3" cstate="print"/>
          <a:srcRect/>
          <a:stretch>
            <a:fillRect/>
          </a:stretch>
        </p:blipFill>
        <p:spPr bwMode="auto">
          <a:xfrm>
            <a:off x="4056" y="0"/>
            <a:ext cx="9139944" cy="6858000"/>
          </a:xfrm>
          <a:prstGeom prst="rect">
            <a:avLst/>
          </a:prstGeom>
          <a:noFill/>
        </p:spPr>
      </p:pic>
      <p:sp>
        <p:nvSpPr>
          <p:cNvPr id="5" name="4 Rectángulo"/>
          <p:cNvSpPr/>
          <p:nvPr/>
        </p:nvSpPr>
        <p:spPr>
          <a:xfrm>
            <a:off x="0" y="0"/>
            <a:ext cx="1071563" cy="6858000"/>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1071563" y="0"/>
            <a:ext cx="1071562" cy="6858000"/>
          </a:xfrm>
          <a:prstGeom prst="rect">
            <a:avLst/>
          </a:prstGeom>
          <a:solidFill>
            <a:srgbClr val="FFCC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2143125" y="0"/>
            <a:ext cx="1143000" cy="6858000"/>
          </a:xfrm>
          <a:prstGeom prst="rect">
            <a:avLst/>
          </a:prstGeom>
          <a:solidFill>
            <a:srgbClr val="9966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3281363" y="-19050"/>
            <a:ext cx="1076325" cy="6858000"/>
          </a:xfrm>
          <a:prstGeom prst="rect">
            <a:avLst/>
          </a:prstGeom>
          <a:solidFill>
            <a:srgbClr val="C00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4357688" y="0"/>
            <a:ext cx="1143000" cy="6858000"/>
          </a:xfrm>
          <a:prstGeom prst="rect">
            <a:avLst/>
          </a:prstGeom>
          <a:solidFill>
            <a:srgbClr val="FFCC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508625" y="0"/>
            <a:ext cx="1214438" cy="6858000"/>
          </a:xfrm>
          <a:prstGeom prst="rect">
            <a:avLst/>
          </a:prstGeom>
          <a:solidFill>
            <a:srgbClr val="9966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6715125" y="0"/>
            <a:ext cx="1214438" cy="6858000"/>
          </a:xfrm>
          <a:prstGeom prst="rect">
            <a:avLst/>
          </a:prstGeom>
          <a:solidFill>
            <a:srgbClr val="C00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7956550" y="0"/>
            <a:ext cx="1187450" cy="6858000"/>
          </a:xfrm>
          <a:prstGeom prst="rect">
            <a:avLst/>
          </a:prstGeom>
          <a:solidFill>
            <a:srgbClr val="FFCC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blinds dir="vert"/>
    <p:sndAc>
      <p:stSnd>
        <p:snd r:embed="rId2" name="the ventures - sleepwal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strVal val="4/3*#ppt_w"/>
                                          </p:val>
                                        </p:tav>
                                        <p:tav tm="100000">
                                          <p:val>
                                            <p:strVal val="#ppt_w"/>
                                          </p:val>
                                        </p:tav>
                                      </p:tavLst>
                                    </p:anim>
                                    <p:anim calcmode="lin" valueType="num">
                                      <p:cBhvr>
                                        <p:cTn id="32" dur="3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2" name="1 Rectángulo"/>
          <p:cNvSpPr/>
          <p:nvPr/>
        </p:nvSpPr>
        <p:spPr>
          <a:xfrm>
            <a:off x="2286000" y="1720840"/>
            <a:ext cx="6246440" cy="4062651"/>
          </a:xfrm>
          <a:prstGeom prst="rect">
            <a:avLst/>
          </a:prstGeom>
        </p:spPr>
        <p:txBody>
          <a:bodyPr wrap="square">
            <a:spAutoFit/>
          </a:bodyPr>
          <a:lstStyle/>
          <a:p>
            <a:endParaRPr lang="es-ES" sz="2400" i="1" dirty="0" smtClean="0">
              <a:solidFill>
                <a:srgbClr val="663300"/>
              </a:solidFill>
            </a:endParaRPr>
          </a:p>
          <a:p>
            <a:r>
              <a:rPr lang="es-ES" sz="2400" i="1" dirty="0" smtClean="0">
                <a:solidFill>
                  <a:srgbClr val="663300"/>
                </a:solidFill>
              </a:rPr>
              <a:t>Coca-Cola es la marca más valorada no sólo por los jóvenes, sino por </a:t>
            </a:r>
            <a:r>
              <a:rPr lang="es-ES" sz="2400" i="1" dirty="0" err="1" smtClean="0">
                <a:solidFill>
                  <a:srgbClr val="663300"/>
                </a:solidFill>
              </a:rPr>
              <a:t>ránkings</a:t>
            </a:r>
            <a:r>
              <a:rPr lang="es-ES" sz="2400" i="1" dirty="0" smtClean="0">
                <a:solidFill>
                  <a:srgbClr val="663300"/>
                </a:solidFill>
              </a:rPr>
              <a:t> oficiales como el de </a:t>
            </a:r>
            <a:r>
              <a:rPr lang="es-ES" sz="2400" i="1" dirty="0" err="1" smtClean="0">
                <a:solidFill>
                  <a:srgbClr val="663300"/>
                </a:solidFill>
              </a:rPr>
              <a:t>Interbrand</a:t>
            </a:r>
            <a:r>
              <a:rPr lang="es-ES" sz="2400" i="1" dirty="0" smtClean="0">
                <a:solidFill>
                  <a:srgbClr val="663300"/>
                </a:solidFill>
              </a:rPr>
              <a:t>. En 2012, el informe de </a:t>
            </a:r>
            <a:r>
              <a:rPr lang="es-ES" sz="2400" i="1" dirty="0" err="1" smtClean="0">
                <a:solidFill>
                  <a:srgbClr val="663300"/>
                </a:solidFill>
              </a:rPr>
              <a:t>Interbrand</a:t>
            </a:r>
            <a:r>
              <a:rPr lang="es-ES" sz="2400" i="1" dirty="0" smtClean="0">
                <a:solidFill>
                  <a:srgbClr val="663300"/>
                </a:solidFill>
              </a:rPr>
              <a:t> situó a Coca-Cola en el número uno, como </a:t>
            </a:r>
            <a:r>
              <a:rPr lang="es-ES" sz="2400" b="1" i="1" dirty="0" smtClean="0">
                <a:solidFill>
                  <a:srgbClr val="663300"/>
                </a:solidFill>
              </a:rPr>
              <a:t>la compañía más valorada del mundo</a:t>
            </a:r>
            <a:r>
              <a:rPr lang="es-ES" sz="2400" i="1" dirty="0" smtClean="0">
                <a:solidFill>
                  <a:srgbClr val="663300"/>
                </a:solidFill>
              </a:rPr>
              <a:t>. Una encuesta del Instituto Sondea a más de 2.000 españoles mostró que </a:t>
            </a:r>
            <a:r>
              <a:rPr lang="es-ES" sz="2400" b="1" i="1" dirty="0" smtClean="0">
                <a:solidFill>
                  <a:srgbClr val="663300"/>
                </a:solidFill>
              </a:rPr>
              <a:t>Coca-Cola es la marca que más asociamos a la felicidad</a:t>
            </a:r>
            <a:r>
              <a:rPr lang="es-ES" sz="2400" i="1" dirty="0" smtClean="0">
                <a:solidFill>
                  <a:srgbClr val="663300"/>
                </a:solidFill>
              </a:rPr>
              <a:t>.</a:t>
            </a:r>
            <a:r>
              <a:rPr lang="es-ES" dirty="0" smtClean="0"/>
              <a:t/>
            </a:r>
            <a:br>
              <a:rPr lang="es-ES" dirty="0" smtClean="0"/>
            </a:br>
            <a:endParaRPr lang="es-ES" dirty="0"/>
          </a:p>
        </p:txBody>
      </p:sp>
    </p:spTree>
  </p:cSld>
  <p:clrMapOvr>
    <a:masterClrMapping/>
  </p:clrMapOvr>
  <p:transition spd="med" advTm="2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www.funchap.com/wp-content/uploads/2014/08/coca-cola_desktop_wallpaper.jpg"/>
          <p:cNvPicPr>
            <a:picLocks noChangeAspect="1" noChangeArrowheads="1"/>
          </p:cNvPicPr>
          <p:nvPr/>
        </p:nvPicPr>
        <p:blipFill>
          <a:blip r:embed="rId2" cstate="print"/>
          <a:srcRect/>
          <a:stretch>
            <a:fillRect/>
          </a:stretch>
        </p:blipFill>
        <p:spPr bwMode="auto">
          <a:xfrm>
            <a:off x="-133350" y="0"/>
            <a:ext cx="9277350" cy="7029400"/>
          </a:xfrm>
          <a:prstGeom prst="rect">
            <a:avLst/>
          </a:prstGeom>
          <a:noFill/>
        </p:spPr>
      </p:pic>
      <p:sp>
        <p:nvSpPr>
          <p:cNvPr id="5" name="4 Extracto"/>
          <p:cNvSpPr/>
          <p:nvPr/>
        </p:nvSpPr>
        <p:spPr>
          <a:xfrm>
            <a:off x="2500313" y="3214688"/>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xtracto"/>
          <p:cNvSpPr/>
          <p:nvPr/>
        </p:nvSpPr>
        <p:spPr>
          <a:xfrm flipV="1">
            <a:off x="2428875" y="1928813"/>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xtracto"/>
          <p:cNvSpPr/>
          <p:nvPr/>
        </p:nvSpPr>
        <p:spPr>
          <a:xfrm flipV="1">
            <a:off x="2428875" y="1500188"/>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2500313" y="3643313"/>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xtracto"/>
          <p:cNvSpPr/>
          <p:nvPr/>
        </p:nvSpPr>
        <p:spPr>
          <a:xfrm flipV="1">
            <a:off x="2428875" y="1214438"/>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xtracto"/>
          <p:cNvSpPr/>
          <p:nvPr/>
        </p:nvSpPr>
        <p:spPr>
          <a:xfrm flipV="1">
            <a:off x="2428875" y="785813"/>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xtracto"/>
          <p:cNvSpPr/>
          <p:nvPr/>
        </p:nvSpPr>
        <p:spPr>
          <a:xfrm>
            <a:off x="2500313" y="4000500"/>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xtracto"/>
          <p:cNvSpPr/>
          <p:nvPr/>
        </p:nvSpPr>
        <p:spPr>
          <a:xfrm>
            <a:off x="2500313" y="4429125"/>
            <a:ext cx="4786312" cy="1428750"/>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xtracto"/>
          <p:cNvSpPr/>
          <p:nvPr/>
        </p:nvSpPr>
        <p:spPr>
          <a:xfrm flipV="1">
            <a:off x="2428875" y="357188"/>
            <a:ext cx="4786313" cy="1223962"/>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xtracto"/>
          <p:cNvSpPr/>
          <p:nvPr/>
        </p:nvSpPr>
        <p:spPr>
          <a:xfrm>
            <a:off x="2500313" y="4929188"/>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xtracto"/>
          <p:cNvSpPr/>
          <p:nvPr/>
        </p:nvSpPr>
        <p:spPr>
          <a:xfrm flipV="1">
            <a:off x="2428875" y="0"/>
            <a:ext cx="4786313" cy="1223963"/>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xtracto"/>
          <p:cNvSpPr/>
          <p:nvPr/>
        </p:nvSpPr>
        <p:spPr>
          <a:xfrm>
            <a:off x="2571750" y="5429250"/>
            <a:ext cx="4786313"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8" presetClass="emph" presetSubtype="0"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childTnLst>
                          </p:cTn>
                        </p:par>
                        <p:par>
                          <p:cTn id="65" fill="hold">
                            <p:stCondLst>
                              <p:cond delay="3000"/>
                            </p:stCondLst>
                            <p:childTnLst>
                              <p:par>
                                <p:cTn id="66" presetID="2" presetClass="exit" presetSubtype="1" fill="hold" nodeType="after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ppt_x"/>
                                          </p:val>
                                        </p:tav>
                                      </p:tavLst>
                                    </p:anim>
                                    <p:anim calcmode="lin" valueType="num">
                                      <p:cBhvr additive="base">
                                        <p:cTn id="68" dur="3000"/>
                                        <p:tgtEl>
                                          <p:spTgt spid="6"/>
                                        </p:tgtEl>
                                        <p:attrNameLst>
                                          <p:attrName>ppt_y</p:attrName>
                                        </p:attrNameLst>
                                      </p:cBhvr>
                                      <p:tavLst>
                                        <p:tav tm="0">
                                          <p:val>
                                            <p:strVal val="ppt_y"/>
                                          </p:val>
                                        </p:tav>
                                        <p:tav tm="100000">
                                          <p:val>
                                            <p:strVal val="0-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0-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ppt_x"/>
                                          </p:val>
                                        </p:tav>
                                      </p:tavLst>
                                    </p:anim>
                                    <p:anim calcmode="lin" valueType="num">
                                      <p:cBhvr additive="base">
                                        <p:cTn id="76" dur="3000"/>
                                        <p:tgtEl>
                                          <p:spTgt spid="9"/>
                                        </p:tgtEl>
                                        <p:attrNameLst>
                                          <p:attrName>ppt_y</p:attrName>
                                        </p:attrNameLst>
                                      </p:cBhvr>
                                      <p:tavLst>
                                        <p:tav tm="0">
                                          <p:val>
                                            <p:strVal val="ppt_y"/>
                                          </p:val>
                                        </p:tav>
                                        <p:tav tm="100000">
                                          <p:val>
                                            <p:strVal val="0-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0"/>
                                        </p:tgtEl>
                                        <p:attrNameLst>
                                          <p:attrName>ppt_x</p:attrName>
                                        </p:attrNameLst>
                                      </p:cBhvr>
                                      <p:tavLst>
                                        <p:tav tm="0">
                                          <p:val>
                                            <p:strVal val="ppt_x"/>
                                          </p:val>
                                        </p:tav>
                                        <p:tav tm="100000">
                                          <p:val>
                                            <p:strVal val="ppt_x"/>
                                          </p:val>
                                        </p:tav>
                                      </p:tavLst>
                                    </p:anim>
                                    <p:anim calcmode="lin" valueType="num">
                                      <p:cBhvr additive="base">
                                        <p:cTn id="80" dur="3000"/>
                                        <p:tgtEl>
                                          <p:spTgt spid="10"/>
                                        </p:tgtEl>
                                        <p:attrNameLst>
                                          <p:attrName>ppt_y</p:attrName>
                                        </p:attrNameLst>
                                      </p:cBhvr>
                                      <p:tavLst>
                                        <p:tav tm="0">
                                          <p:val>
                                            <p:strVal val="ppt_y"/>
                                          </p:val>
                                        </p:tav>
                                        <p:tav tm="100000">
                                          <p:val>
                                            <p:strVal val="0-ppt_h/2"/>
                                          </p:val>
                                        </p:tav>
                                      </p:tavLst>
                                    </p:anim>
                                    <p:set>
                                      <p:cBhvr>
                                        <p:cTn id="81" dur="1" fill="hold">
                                          <p:stCondLst>
                                            <p:cond delay="2999"/>
                                          </p:stCondLst>
                                        </p:cTn>
                                        <p:tgtEl>
                                          <p:spTgt spid="10"/>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0-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ppt_x"/>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8"/>
                                        </p:tgtEl>
                                        <p:attrNameLst>
                                          <p:attrName>ppt_x</p:attrName>
                                        </p:attrNameLst>
                                      </p:cBhvr>
                                      <p:tavLst>
                                        <p:tav tm="0">
                                          <p:val>
                                            <p:strVal val="ppt_x"/>
                                          </p:val>
                                        </p:tav>
                                        <p:tav tm="100000">
                                          <p:val>
                                            <p:strVal val="ppt_x"/>
                                          </p:val>
                                        </p:tav>
                                      </p:tavLst>
                                    </p:anim>
                                    <p:anim calcmode="lin" valueType="num">
                                      <p:cBhvr additive="base">
                                        <p:cTn id="96" dur="3000"/>
                                        <p:tgtEl>
                                          <p:spTgt spid="8"/>
                                        </p:tgtEl>
                                        <p:attrNameLst>
                                          <p:attrName>ppt_y</p:attrName>
                                        </p:attrNameLst>
                                      </p:cBhvr>
                                      <p:tavLst>
                                        <p:tav tm="0">
                                          <p:val>
                                            <p:strVal val="ppt_y"/>
                                          </p:val>
                                        </p:tav>
                                        <p:tav tm="100000">
                                          <p:val>
                                            <p:strVal val="1+ppt_h/2"/>
                                          </p:val>
                                        </p:tav>
                                      </p:tavLst>
                                    </p:anim>
                                    <p:set>
                                      <p:cBhvr>
                                        <p:cTn id="97" dur="1" fill="hold">
                                          <p:stCondLst>
                                            <p:cond delay="2999"/>
                                          </p:stCondLst>
                                        </p:cTn>
                                        <p:tgtEl>
                                          <p:spTgt spid="8"/>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4"/>
                                        </p:tgtEl>
                                        <p:attrNameLst>
                                          <p:attrName>ppt_x</p:attrName>
                                        </p:attrNameLst>
                                      </p:cBhvr>
                                      <p:tavLst>
                                        <p:tav tm="0">
                                          <p:val>
                                            <p:strVal val="ppt_x"/>
                                          </p:val>
                                        </p:tav>
                                        <p:tav tm="100000">
                                          <p:val>
                                            <p:strVal val="ppt_x"/>
                                          </p:val>
                                        </p:tav>
                                      </p:tavLst>
                                    </p:anim>
                                    <p:anim calcmode="lin" valueType="num">
                                      <p:cBhvr additive="base">
                                        <p:cTn id="108" dur="3000"/>
                                        <p:tgtEl>
                                          <p:spTgt spid="14"/>
                                        </p:tgtEl>
                                        <p:attrNameLst>
                                          <p:attrName>ppt_y</p:attrName>
                                        </p:attrNameLst>
                                      </p:cBhvr>
                                      <p:tavLst>
                                        <p:tav tm="0">
                                          <p:val>
                                            <p:strVal val="ppt_y"/>
                                          </p:val>
                                        </p:tav>
                                        <p:tav tm="100000">
                                          <p:val>
                                            <p:strVal val="1+ppt_h/2"/>
                                          </p:val>
                                        </p:tav>
                                      </p:tavLst>
                                    </p:anim>
                                    <p:set>
                                      <p:cBhvr>
                                        <p:cTn id="109" dur="1" fill="hold">
                                          <p:stCondLst>
                                            <p:cond delay="2999"/>
                                          </p:stCondLst>
                                        </p:cTn>
                                        <p:tgtEl>
                                          <p:spTgt spid="14"/>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ppt_x"/>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16" presetClass="entr" presetSubtype="42" fill="hold"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arn(outHorizontal)">
                                      <p:cBhvr>
                                        <p:cTn id="116" dur="3000"/>
                                        <p:tgtEl>
                                          <p:spTgt spid="18"/>
                                        </p:tgtEl>
                                      </p:cBhvr>
                                    </p:animEffect>
                                  </p:childTnLst>
                                </p:cTn>
                              </p:par>
                              <p:par>
                                <p:cTn id="117" presetID="50" presetClass="entr" presetSubtype="0" decel="100000" fill="hold"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p:cTn id="119" dur="1000" fill="hold"/>
                                        <p:tgtEl>
                                          <p:spTgt spid="18"/>
                                        </p:tgtEl>
                                        <p:attrNameLst>
                                          <p:attrName>ppt_w</p:attrName>
                                        </p:attrNameLst>
                                      </p:cBhvr>
                                      <p:tavLst>
                                        <p:tav tm="0">
                                          <p:val>
                                            <p:strVal val="#ppt_w+.3"/>
                                          </p:val>
                                        </p:tav>
                                        <p:tav tm="100000">
                                          <p:val>
                                            <p:strVal val="#ppt_w"/>
                                          </p:val>
                                        </p:tav>
                                      </p:tavLst>
                                    </p:anim>
                                    <p:anim calcmode="lin" valueType="num">
                                      <p:cBhvr>
                                        <p:cTn id="120" dur="1000" fill="hold"/>
                                        <p:tgtEl>
                                          <p:spTgt spid="18"/>
                                        </p:tgtEl>
                                        <p:attrNameLst>
                                          <p:attrName>ppt_h</p:attrName>
                                        </p:attrNameLst>
                                      </p:cBhvr>
                                      <p:tavLst>
                                        <p:tav tm="0">
                                          <p:val>
                                            <p:strVal val="#ppt_h"/>
                                          </p:val>
                                        </p:tav>
                                        <p:tav tm="100000">
                                          <p:val>
                                            <p:strVal val="#ppt_h"/>
                                          </p:val>
                                        </p:tav>
                                      </p:tavLst>
                                    </p:anim>
                                    <p:animEffect transition="in" filter="fade">
                                      <p:cBhvr>
                                        <p:cTn id="12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1">
                <a:shade val="45000"/>
                <a:satMod val="135000"/>
              </a:schemeClr>
              <a:prstClr val="white"/>
            </a:duotone>
            <a:lum bright="28000"/>
          </a:blip>
          <a:srcRect/>
          <a:stretch>
            <a:fillRect/>
          </a:stretch>
        </p:blipFill>
        <p:spPr bwMode="auto">
          <a:xfrm>
            <a:off x="0" y="0"/>
            <a:ext cx="9144001" cy="6858000"/>
          </a:xfrm>
          <a:prstGeom prst="rect">
            <a:avLst/>
          </a:prstGeom>
          <a:noFill/>
        </p:spPr>
      </p:pic>
      <p:sp>
        <p:nvSpPr>
          <p:cNvPr id="2" name="1 Rectángulo"/>
          <p:cNvSpPr/>
          <p:nvPr/>
        </p:nvSpPr>
        <p:spPr>
          <a:xfrm>
            <a:off x="2286000" y="2413338"/>
            <a:ext cx="5526360" cy="3046988"/>
          </a:xfrm>
          <a:prstGeom prst="rect">
            <a:avLst/>
          </a:prstGeom>
        </p:spPr>
        <p:txBody>
          <a:bodyPr wrap="square">
            <a:spAutoFit/>
          </a:bodyPr>
          <a:lstStyle/>
          <a:p>
            <a:r>
              <a:rPr lang="es-ES" sz="2400" b="1" i="1" dirty="0" smtClean="0">
                <a:solidFill>
                  <a:srgbClr val="663300"/>
                </a:solidFill>
              </a:rPr>
              <a:t>Una playa llamada “Coca-Cola”</a:t>
            </a:r>
            <a:endParaRPr lang="es-ES" sz="2400" i="1" dirty="0" smtClean="0">
              <a:solidFill>
                <a:srgbClr val="663300"/>
              </a:solidFill>
            </a:endParaRPr>
          </a:p>
          <a:p>
            <a:r>
              <a:rPr lang="es-ES" sz="2400" i="1" dirty="0" smtClean="0">
                <a:solidFill>
                  <a:srgbClr val="663300"/>
                </a:solidFill>
              </a:rPr>
              <a:t>En la actualidad Coca-Cola no es solo una bebida, sino un concepto sólido, algo más que un refresco que además se encuentra en diferentes partes del mundo. Llega tan lejos que en </a:t>
            </a:r>
            <a:r>
              <a:rPr lang="es-ES" sz="2400" b="1" i="1" dirty="0" smtClean="0">
                <a:solidFill>
                  <a:srgbClr val="663300"/>
                </a:solidFill>
              </a:rPr>
              <a:t>Honduras</a:t>
            </a:r>
            <a:r>
              <a:rPr lang="es-ES" sz="2400" i="1" dirty="0" smtClean="0">
                <a:solidFill>
                  <a:srgbClr val="663300"/>
                </a:solidFill>
              </a:rPr>
              <a:t> existe una playa llamada Coca-Cola</a:t>
            </a:r>
            <a:r>
              <a:rPr lang="es-ES" sz="2400" i="1" dirty="0" smtClean="0"/>
              <a:t>.</a:t>
            </a:r>
            <a:endParaRPr lang="es-ES" sz="2400" i="1" dirty="0"/>
          </a:p>
        </p:txBody>
      </p:sp>
    </p:spTree>
  </p:cSld>
  <p:clrMapOvr>
    <a:masterClrMapping/>
  </p:clrMapOvr>
  <p:transition spd="med"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fc01.deviantart.net/fs70/i/2014/173/9/e/coca_cola_wallpaper_final_by_martinrexbg-d7ngr9g.jpg"/>
          <p:cNvPicPr>
            <a:picLocks noChangeAspect="1" noChangeArrowheads="1"/>
          </p:cNvPicPr>
          <p:nvPr/>
        </p:nvPicPr>
        <p:blipFill>
          <a:blip r:embed="rId2" cstate="print"/>
          <a:srcRect l="23553" b="1198"/>
          <a:stretch>
            <a:fillRect/>
          </a:stretch>
        </p:blipFill>
        <p:spPr bwMode="auto">
          <a:xfrm>
            <a:off x="-1" y="0"/>
            <a:ext cx="9431267" cy="6858000"/>
          </a:xfrm>
          <a:prstGeom prst="rect">
            <a:avLst/>
          </a:prstGeom>
          <a:noFill/>
        </p:spPr>
      </p:pic>
      <p:sp>
        <p:nvSpPr>
          <p:cNvPr id="9" name="8 Proceso"/>
          <p:cNvSpPr/>
          <p:nvPr/>
        </p:nvSpPr>
        <p:spPr>
          <a:xfrm>
            <a:off x="0" y="0"/>
            <a:ext cx="97155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a:off x="971550" y="0"/>
            <a:ext cx="936625" cy="6858000"/>
          </a:xfrm>
          <a:prstGeom prst="flowChartProcess">
            <a:avLst/>
          </a:prstGeom>
          <a:solidFill>
            <a:srgbClr val="9966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a:off x="1908175" y="0"/>
            <a:ext cx="107950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roceso"/>
          <p:cNvSpPr/>
          <p:nvPr/>
        </p:nvSpPr>
        <p:spPr>
          <a:xfrm>
            <a:off x="2987675" y="0"/>
            <a:ext cx="1008063" cy="6858000"/>
          </a:xfrm>
          <a:prstGeom prst="flowChartProcess">
            <a:avLst/>
          </a:prstGeom>
          <a:solidFill>
            <a:srgbClr val="9966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a:off x="4000496" y="0"/>
            <a:ext cx="1081087" cy="683895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a:off x="5076825" y="0"/>
            <a:ext cx="1008063" cy="6858000"/>
          </a:xfrm>
          <a:prstGeom prst="flowChartProcess">
            <a:avLst/>
          </a:prstGeom>
          <a:solidFill>
            <a:srgbClr val="9966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a:off x="6084888" y="0"/>
            <a:ext cx="1008062"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a:off x="7092280" y="0"/>
            <a:ext cx="1003300" cy="6858000"/>
          </a:xfrm>
          <a:prstGeom prst="flowChartProcess">
            <a:avLst/>
          </a:prstGeom>
          <a:solidFill>
            <a:srgbClr val="9966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Proceso"/>
          <p:cNvSpPr/>
          <p:nvPr/>
        </p:nvSpPr>
        <p:spPr>
          <a:xfrm>
            <a:off x="8101013" y="0"/>
            <a:ext cx="1042987"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ppt_x"/>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0"/>
                                        </p:tgtEl>
                                        <p:attrNameLst>
                                          <p:attrName>ppt_x</p:attrName>
                                        </p:attrNameLst>
                                      </p:cBhvr>
                                      <p:tavLst>
                                        <p:tav tm="0">
                                          <p:val>
                                            <p:strVal val="ppt_x"/>
                                          </p:val>
                                        </p:tav>
                                        <p:tav tm="100000">
                                          <p:val>
                                            <p:strVal val="ppt_x"/>
                                          </p:val>
                                        </p:tav>
                                      </p:tavLst>
                                    </p:anim>
                                    <p:anim calcmode="lin" valueType="num">
                                      <p:cBhvr additive="base">
                                        <p:cTn id="11" dur="5000"/>
                                        <p:tgtEl>
                                          <p:spTgt spid="10"/>
                                        </p:tgtEl>
                                        <p:attrNameLst>
                                          <p:attrName>ppt_y</p:attrName>
                                        </p:attrNameLst>
                                      </p:cBhvr>
                                      <p:tavLst>
                                        <p:tav tm="0">
                                          <p:val>
                                            <p:strVal val="ppt_y"/>
                                          </p:val>
                                        </p:tav>
                                        <p:tav tm="100000">
                                          <p:val>
                                            <p:strVal val="0-ppt_h/2"/>
                                          </p:val>
                                        </p:tav>
                                      </p:tavLst>
                                    </p:anim>
                                    <p:set>
                                      <p:cBhvr>
                                        <p:cTn id="12" dur="1" fill="hold">
                                          <p:stCondLst>
                                            <p:cond delay="4999"/>
                                          </p:stCondLst>
                                        </p:cTn>
                                        <p:tgtEl>
                                          <p:spTgt spid="10"/>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0-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0"/>
                                        <p:tgtEl>
                                          <p:spTgt spid="15"/>
                                        </p:tgtEl>
                                        <p:attrNameLst>
                                          <p:attrName>ppt_x</p:attrName>
                                        </p:attrNameLst>
                                      </p:cBhvr>
                                      <p:tavLst>
                                        <p:tav tm="0">
                                          <p:val>
                                            <p:strVal val="ppt_x"/>
                                          </p:val>
                                        </p:tav>
                                        <p:tav tm="100000">
                                          <p:val>
                                            <p:strVal val="ppt_x"/>
                                          </p:val>
                                        </p:tav>
                                      </p:tavLst>
                                    </p:anim>
                                    <p:anim calcmode="lin" valueType="num">
                                      <p:cBhvr additive="base">
                                        <p:cTn id="23" dur="5000"/>
                                        <p:tgtEl>
                                          <p:spTgt spid="15"/>
                                        </p:tgtEl>
                                        <p:attrNameLst>
                                          <p:attrName>ppt_y</p:attrName>
                                        </p:attrNameLst>
                                      </p:cBhvr>
                                      <p:tavLst>
                                        <p:tav tm="0">
                                          <p:val>
                                            <p:strVal val="ppt_y"/>
                                          </p:val>
                                        </p:tav>
                                        <p:tav tm="100000">
                                          <p:val>
                                            <p:strVal val="1+ppt_h/2"/>
                                          </p:val>
                                        </p:tav>
                                      </p:tavLst>
                                    </p:anim>
                                    <p:set>
                                      <p:cBhvr>
                                        <p:cTn id="24" dur="1" fill="hold">
                                          <p:stCondLst>
                                            <p:cond delay="4999"/>
                                          </p:stCondLst>
                                        </p:cTn>
                                        <p:tgtEl>
                                          <p:spTgt spid="1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16"/>
                                        </p:tgtEl>
                                        <p:attrNameLst>
                                          <p:attrName>ppt_x</p:attrName>
                                        </p:attrNameLst>
                                      </p:cBhvr>
                                      <p:tavLst>
                                        <p:tav tm="0">
                                          <p:val>
                                            <p:strVal val="ppt_x"/>
                                          </p:val>
                                        </p:tav>
                                        <p:tav tm="100000">
                                          <p:val>
                                            <p:strVal val="ppt_x"/>
                                          </p:val>
                                        </p:tav>
                                      </p:tavLst>
                                    </p:anim>
                                    <p:anim calcmode="lin" valueType="num">
                                      <p:cBhvr additive="base">
                                        <p:cTn id="27" dur="5000"/>
                                        <p:tgtEl>
                                          <p:spTgt spid="16"/>
                                        </p:tgtEl>
                                        <p:attrNameLst>
                                          <p:attrName>ppt_y</p:attrName>
                                        </p:attrNameLst>
                                      </p:cBhvr>
                                      <p:tavLst>
                                        <p:tav tm="0">
                                          <p:val>
                                            <p:strVal val="ppt_y"/>
                                          </p:val>
                                        </p:tav>
                                        <p:tav tm="100000">
                                          <p:val>
                                            <p:strVal val="0-ppt_h/2"/>
                                          </p:val>
                                        </p:tav>
                                      </p:tavLst>
                                    </p:anim>
                                    <p:set>
                                      <p:cBhvr>
                                        <p:cTn id="28" dur="1" fill="hold">
                                          <p:stCondLst>
                                            <p:cond delay="4999"/>
                                          </p:stCondLst>
                                        </p:cTn>
                                        <p:tgtEl>
                                          <p:spTgt spid="16"/>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5000"/>
                                        <p:tgtEl>
                                          <p:spTgt spid="17"/>
                                        </p:tgtEl>
                                        <p:attrNameLst>
                                          <p:attrName>ppt_x</p:attrName>
                                        </p:attrNameLst>
                                      </p:cBhvr>
                                      <p:tavLst>
                                        <p:tav tm="0">
                                          <p:val>
                                            <p:strVal val="ppt_x"/>
                                          </p:val>
                                        </p:tav>
                                        <p:tav tm="100000">
                                          <p:val>
                                            <p:strVal val="ppt_x"/>
                                          </p:val>
                                        </p:tav>
                                      </p:tavLst>
                                    </p:anim>
                                    <p:anim calcmode="lin" valueType="num">
                                      <p:cBhvr additive="base">
                                        <p:cTn id="31" dur="5000"/>
                                        <p:tgtEl>
                                          <p:spTgt spid="17"/>
                                        </p:tgtEl>
                                        <p:attrNameLst>
                                          <p:attrName>ppt_y</p:attrName>
                                        </p:attrNameLst>
                                      </p:cBhvr>
                                      <p:tavLst>
                                        <p:tav tm="0">
                                          <p:val>
                                            <p:strVal val="ppt_y"/>
                                          </p:val>
                                        </p:tav>
                                        <p:tav tm="100000">
                                          <p:val>
                                            <p:strVal val="1+ppt_h/2"/>
                                          </p:val>
                                        </p:tav>
                                      </p:tavLst>
                                    </p:anim>
                                    <p:set>
                                      <p:cBhvr>
                                        <p:cTn id="32" dur="1" fill="hold">
                                          <p:stCondLst>
                                            <p:cond delay="4999"/>
                                          </p:stCondLst>
                                        </p:cTn>
                                        <p:tgtEl>
                                          <p:spTgt spid="17"/>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0"/>
                                        <p:tgtEl>
                                          <p:spTgt spid="19"/>
                                        </p:tgtEl>
                                        <p:attrNameLst>
                                          <p:attrName>ppt_x</p:attrName>
                                        </p:attrNameLst>
                                      </p:cBhvr>
                                      <p:tavLst>
                                        <p:tav tm="0">
                                          <p:val>
                                            <p:strVal val="ppt_x"/>
                                          </p:val>
                                        </p:tav>
                                        <p:tav tm="100000">
                                          <p:val>
                                            <p:strVal val="ppt_x"/>
                                          </p:val>
                                        </p:tav>
                                      </p:tavLst>
                                    </p:anim>
                                    <p:anim calcmode="lin" valueType="num">
                                      <p:cBhvr additive="base">
                                        <p:cTn id="39" dur="5000"/>
                                        <p:tgtEl>
                                          <p:spTgt spid="19"/>
                                        </p:tgtEl>
                                        <p:attrNameLst>
                                          <p:attrName>ppt_y</p:attrName>
                                        </p:attrNameLst>
                                      </p:cBhvr>
                                      <p:tavLst>
                                        <p:tav tm="0">
                                          <p:val>
                                            <p:strVal val="ppt_y"/>
                                          </p:val>
                                        </p:tav>
                                        <p:tav tm="100000">
                                          <p:val>
                                            <p:strVal val="1+ppt_h/2"/>
                                          </p:val>
                                        </p:tav>
                                      </p:tavLst>
                                    </p:anim>
                                    <p:set>
                                      <p:cBhvr>
                                        <p:cTn id="40" dur="1" fill="hold">
                                          <p:stCondLst>
                                            <p:cond delay="4999"/>
                                          </p:stCondLst>
                                        </p:cTn>
                                        <p:tgtEl>
                                          <p:spTgt spid="19"/>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0" fill="hold"/>
                                        <p:tgtEl>
                                          <p:spTgt spid="13"/>
                                        </p:tgtEl>
                                        <p:attrNameLst>
                                          <p:attrName>ppt_w</p:attrName>
                                        </p:attrNameLst>
                                      </p:cBhvr>
                                      <p:tavLst>
                                        <p:tav tm="0">
                                          <p:val>
                                            <p:fltVal val="0"/>
                                          </p:val>
                                        </p:tav>
                                        <p:tav tm="100000">
                                          <p:val>
                                            <p:strVal val="#ppt_w"/>
                                          </p:val>
                                        </p:tav>
                                      </p:tavLst>
                                    </p:anim>
                                    <p:anim calcmode="lin" valueType="num">
                                      <p:cBhvr>
                                        <p:cTn id="44" dur="5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OCA COLA\9-interesantes-y-curiosos-datos-sobre-la-Coca-Cola-4.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1547664" y="1916832"/>
            <a:ext cx="7182544" cy="4216539"/>
          </a:xfrm>
          <a:prstGeom prst="rect">
            <a:avLst/>
          </a:prstGeom>
        </p:spPr>
        <p:txBody>
          <a:bodyPr wrap="square">
            <a:spAutoFit/>
          </a:bodyPr>
          <a:lstStyle/>
          <a:p>
            <a:r>
              <a:rPr lang="es-ES" sz="3600" b="1" i="1" dirty="0" smtClean="0">
                <a:solidFill>
                  <a:srgbClr val="663300"/>
                </a:solidFill>
              </a:rPr>
              <a:t>México es el mayor consumidor</a:t>
            </a:r>
          </a:p>
          <a:p>
            <a:endParaRPr lang="es-ES" sz="3600" b="1" i="1" dirty="0" smtClean="0">
              <a:solidFill>
                <a:srgbClr val="663300"/>
              </a:solidFill>
            </a:endParaRPr>
          </a:p>
          <a:p>
            <a:r>
              <a:rPr lang="es-ES" sz="2800" i="1" dirty="0" smtClean="0">
                <a:solidFill>
                  <a:srgbClr val="663300"/>
                </a:solidFill>
              </a:rPr>
              <a:t>México consume más que los estadounidenses, británicos, indios y chinos, combinados. Mientras los mexicanos consumen 665 veces al año, los estadounidenses consumen 399, los británicos 202, los chinos 32 y los hindúes. </a:t>
            </a:r>
            <a:r>
              <a:rPr lang="es-ES" sz="2800" i="1" dirty="0" smtClean="0"/>
              <a:t/>
            </a:r>
            <a:br>
              <a:rPr lang="es-ES" sz="2800" i="1" dirty="0" smtClean="0"/>
            </a:br>
            <a:endParaRPr lang="es-ES" sz="2800" i="1" dirty="0"/>
          </a:p>
        </p:txBody>
      </p:sp>
    </p:spTree>
  </p:cSld>
  <p:clrMapOvr>
    <a:masterClrMapping/>
  </p:clrMapOvr>
  <p:transition spd="med" advTm="1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OCA COLA\9-interesantes-y-curiosos-datos-sobre-la-Coca-Cola-2.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pic>
        <p:nvPicPr>
          <p:cNvPr id="3" name="Picture 2" descr="C:\Documents and Settings\Dell\Escritorio\COCA COLA\060C31CF7.gif"/>
          <p:cNvPicPr>
            <a:picLocks noChangeAspect="1" noChangeArrowheads="1" noCrop="1"/>
          </p:cNvPicPr>
          <p:nvPr/>
        </p:nvPicPr>
        <p:blipFill>
          <a:blip r:embed="rId3" cstate="print"/>
          <a:srcRect/>
          <a:stretch>
            <a:fillRect/>
          </a:stretch>
        </p:blipFill>
        <p:spPr bwMode="auto">
          <a:xfrm>
            <a:off x="0" y="0"/>
            <a:ext cx="9324528" cy="6858000"/>
          </a:xfrm>
          <a:prstGeom prst="rect">
            <a:avLst/>
          </a:prstGeom>
          <a:noFill/>
        </p:spPr>
      </p:pic>
    </p:spTree>
  </p:cSld>
  <p:clrMapOvr>
    <a:masterClrMapping/>
  </p:clrMapOvr>
  <p:transition spd="med" advTm="8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1835696" y="1988840"/>
            <a:ext cx="6678488" cy="4678204"/>
          </a:xfrm>
          <a:prstGeom prst="rect">
            <a:avLst/>
          </a:prstGeom>
        </p:spPr>
        <p:txBody>
          <a:bodyPr wrap="square">
            <a:spAutoFit/>
          </a:bodyPr>
          <a:lstStyle/>
          <a:p>
            <a:r>
              <a:rPr lang="es-ES" sz="3200" b="1" i="1" dirty="0" smtClean="0">
                <a:solidFill>
                  <a:srgbClr val="663300"/>
                </a:solidFill>
              </a:rPr>
              <a:t>Antes se hacía con hojas de coca</a:t>
            </a:r>
          </a:p>
          <a:p>
            <a:endParaRPr lang="es-ES" sz="3200" b="1" i="1" dirty="0" smtClean="0">
              <a:solidFill>
                <a:srgbClr val="663300"/>
              </a:solidFill>
            </a:endParaRPr>
          </a:p>
          <a:p>
            <a:r>
              <a:rPr lang="es-ES" sz="2400" i="1" dirty="0" smtClean="0">
                <a:solidFill>
                  <a:srgbClr val="663300"/>
                </a:solidFill>
              </a:rPr>
              <a:t>En los comienzos se hacía con una pequeña parte de </a:t>
            </a:r>
            <a:r>
              <a:rPr lang="es-ES" sz="2400" b="1" i="1" dirty="0" smtClean="0">
                <a:solidFill>
                  <a:srgbClr val="663300"/>
                </a:solidFill>
              </a:rPr>
              <a:t>hojas de coca</a:t>
            </a:r>
            <a:r>
              <a:rPr lang="es-ES" sz="2400" i="1" dirty="0" smtClean="0">
                <a:solidFill>
                  <a:srgbClr val="663300"/>
                </a:solidFill>
              </a:rPr>
              <a:t>, y los vendedores tenían miedo que causara algún tipo de efecto en las personas. Sin embargo, la porción era tan pequeña que no podía ocasionar problemas. Se eliminó definitivamente en 1929, aunque los creadores tuvieron miedo de que fuera negativo para la industria, dado que el producto seguía teniendo la palabra coca en él.</a:t>
            </a:r>
            <a:r>
              <a:rPr lang="es-ES" dirty="0" smtClean="0"/>
              <a:t/>
            </a:r>
            <a:br>
              <a:rPr lang="es-ES" dirty="0" smtClean="0"/>
            </a:br>
            <a:endParaRPr lang="es-ES" dirty="0"/>
          </a:p>
        </p:txBody>
      </p:sp>
    </p:spTree>
  </p:cSld>
  <p:clrMapOvr>
    <a:masterClrMapping/>
  </p:clrMapOvr>
  <p:transition spd="med" advTm="3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1979712" y="1052736"/>
            <a:ext cx="6390456" cy="5170646"/>
          </a:xfrm>
          <a:prstGeom prst="rect">
            <a:avLst/>
          </a:prstGeom>
        </p:spPr>
        <p:txBody>
          <a:bodyPr wrap="square">
            <a:spAutoFit/>
          </a:bodyPr>
          <a:lstStyle/>
          <a:p>
            <a:r>
              <a:rPr lang="es-ES" sz="3200" b="1" i="1" dirty="0" smtClean="0">
                <a:solidFill>
                  <a:srgbClr val="663300"/>
                </a:solidFill>
              </a:rPr>
              <a:t>La botella se basó en una semilla de cacao</a:t>
            </a:r>
          </a:p>
          <a:p>
            <a:endParaRPr lang="es-ES" sz="3200" b="1" i="1" dirty="0" smtClean="0">
              <a:solidFill>
                <a:srgbClr val="663300"/>
              </a:solidFill>
            </a:endParaRPr>
          </a:p>
          <a:p>
            <a:r>
              <a:rPr lang="es-ES" sz="2400" i="1" dirty="0" smtClean="0">
                <a:solidFill>
                  <a:srgbClr val="663300"/>
                </a:solidFill>
              </a:rPr>
              <a:t>Al principio, todas las botellas eran iguales, y si la etiqueta se caía ya no podía diferenciarse de cualquier otro producto. Para terminar con este problema Coca Cola intentó hacer un diseño parecido a una hoja de coca o la nuez de cola, sin éxito. Fue cuando vieron una semilla de cacao que se les ocurrió el diseño que hoy todos conocemos.</a:t>
            </a:r>
            <a:r>
              <a:rPr lang="es-ES" dirty="0" smtClean="0"/>
              <a:t/>
            </a:r>
            <a:br>
              <a:rPr lang="es-ES" dirty="0" smtClean="0"/>
            </a:br>
            <a:endParaRPr lang="es-ES" dirty="0"/>
          </a:p>
        </p:txBody>
      </p:sp>
    </p:spTree>
  </p:cSld>
  <p:clrMapOvr>
    <a:masterClrMapping/>
  </p:clrMapOvr>
  <p:transition spd="med"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fc02.deviantart.net/fs70/i/2010/284/7/5/coca_cola_wallpaper_by_folim-d30kniw.jpg"/>
          <p:cNvPicPr>
            <a:picLocks noChangeAspect="1" noChangeArrowheads="1"/>
          </p:cNvPicPr>
          <p:nvPr/>
        </p:nvPicPr>
        <p:blipFill>
          <a:blip r:embed="rId2" cstate="print"/>
          <a:srcRect/>
          <a:stretch>
            <a:fillRect/>
          </a:stretch>
        </p:blipFill>
        <p:spPr bwMode="auto">
          <a:xfrm>
            <a:off x="-1" y="0"/>
            <a:ext cx="9214161"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funchap.com/wp-content/uploads/2014/08/coca-cola-pictur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ombo"/>
          <p:cNvSpPr/>
          <p:nvPr/>
        </p:nvSpPr>
        <p:spPr>
          <a:xfrm>
            <a:off x="0" y="0"/>
            <a:ext cx="9144000" cy="6858000"/>
          </a:xfrm>
          <a:prstGeom prst="diamond">
            <a:avLst/>
          </a:prstGeom>
          <a:solidFill>
            <a:srgbClr val="663300">
              <a:alpha val="63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643467"/>
            <a:ext cx="9144000" cy="5429251"/>
          </a:xfrm>
          <a:prstGeom prst="diamond">
            <a:avLst/>
          </a:prstGeom>
          <a:solidFill>
            <a:srgbClr val="996600">
              <a:alpha val="63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1284818"/>
            <a:ext cx="9144000" cy="428836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1858434"/>
            <a:ext cx="9144000" cy="3202517"/>
          </a:xfrm>
          <a:prstGeom prst="diamond">
            <a:avLst/>
          </a:prstGeom>
          <a:solidFill>
            <a:srgbClr val="663300">
              <a:alpha val="63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6"/>
                                        </p:tgtEl>
                                      </p:cBhvr>
                                    </p:animEffect>
                                    <p:anim calcmode="lin" valueType="num">
                                      <p:cBhvr>
                                        <p:cTn id="19" dur="5000"/>
                                        <p:tgtEl>
                                          <p:spTgt spid="6"/>
                                        </p:tgtEl>
                                        <p:attrNameLst>
                                          <p:attrName>style.rotation</p:attrName>
                                        </p:attrNameLst>
                                      </p:cBhvr>
                                      <p:tavLst>
                                        <p:tav tm="0">
                                          <p:val>
                                            <p:fltVal val="0"/>
                                          </p:val>
                                        </p:tav>
                                        <p:tav tm="100000">
                                          <p:val>
                                            <p:fltVal val="720"/>
                                          </p:val>
                                        </p:tav>
                                      </p:tavLst>
                                    </p:anim>
                                    <p:anim calcmode="lin" valueType="num">
                                      <p:cBhvr>
                                        <p:cTn id="20" dur="5000"/>
                                        <p:tgtEl>
                                          <p:spTgt spid="6"/>
                                        </p:tgtEl>
                                        <p:attrNameLst>
                                          <p:attrName>ppt_h</p:attrName>
                                        </p:attrNameLst>
                                      </p:cBhvr>
                                      <p:tavLst>
                                        <p:tav tm="0">
                                          <p:val>
                                            <p:strVal val="ppt_h"/>
                                          </p:val>
                                        </p:tav>
                                        <p:tav tm="100000">
                                          <p:val>
                                            <p:fltVal val="0"/>
                                          </p:val>
                                        </p:tav>
                                      </p:tavLst>
                                    </p:anim>
                                    <p:anim calcmode="lin" valueType="num">
                                      <p:cBhvr>
                                        <p:cTn id="21" dur="5000"/>
                                        <p:tgtEl>
                                          <p:spTgt spid="6"/>
                                        </p:tgtEl>
                                        <p:attrNameLst>
                                          <p:attrName>ppt_w</p:attrName>
                                        </p:attrNameLst>
                                      </p:cBhvr>
                                      <p:tavLst>
                                        <p:tav tm="0">
                                          <p:val>
                                            <p:strVal val="ppt_w"/>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8" presetClass="exit" presetSubtype="32" fill="hold" grpId="0" nodeType="withEffect">
                                  <p:stCondLst>
                                    <p:cond delay="1000"/>
                                  </p:stCondLst>
                                  <p:childTnLst>
                                    <p:animEffect transition="out" filter="diamond(out)">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5" presetClass="exit" presetSubtype="0" fill="hold" grpId="1" nodeType="withEffect">
                                  <p:stCondLst>
                                    <p:cond delay="1000"/>
                                  </p:stCondLst>
                                  <p:childTnLst>
                                    <p:animEffect transition="out" filter="fade">
                                      <p:cBhvr>
                                        <p:cTn id="27" dur="5000"/>
                                        <p:tgtEl>
                                          <p:spTgt spid="7"/>
                                        </p:tgtEl>
                                      </p:cBhvr>
                                    </p:animEffect>
                                    <p:anim calcmode="lin" valueType="num">
                                      <p:cBhvr>
                                        <p:cTn id="28" dur="5000"/>
                                        <p:tgtEl>
                                          <p:spTgt spid="7"/>
                                        </p:tgtEl>
                                        <p:attrNameLst>
                                          <p:attrName>style.rotation</p:attrName>
                                        </p:attrNameLst>
                                      </p:cBhvr>
                                      <p:tavLst>
                                        <p:tav tm="0">
                                          <p:val>
                                            <p:fltVal val="0"/>
                                          </p:val>
                                        </p:tav>
                                        <p:tav tm="100000">
                                          <p:val>
                                            <p:fltVal val="720"/>
                                          </p:val>
                                        </p:tav>
                                      </p:tavLst>
                                    </p:anim>
                                    <p:anim calcmode="lin" valueType="num">
                                      <p:cBhvr>
                                        <p:cTn id="29" dur="5000"/>
                                        <p:tgtEl>
                                          <p:spTgt spid="7"/>
                                        </p:tgtEl>
                                        <p:attrNameLst>
                                          <p:attrName>ppt_h</p:attrName>
                                        </p:attrNameLst>
                                      </p:cBhvr>
                                      <p:tavLst>
                                        <p:tav tm="0">
                                          <p:val>
                                            <p:strVal val="ppt_h"/>
                                          </p:val>
                                        </p:tav>
                                        <p:tav tm="100000">
                                          <p:val>
                                            <p:fltVal val="0"/>
                                          </p:val>
                                        </p:tav>
                                      </p:tavLst>
                                    </p:anim>
                                    <p:anim calcmode="lin" valueType="num">
                                      <p:cBhvr>
                                        <p:cTn id="30" dur="5000"/>
                                        <p:tgtEl>
                                          <p:spTgt spid="7"/>
                                        </p:tgtEl>
                                        <p:attrNameLst>
                                          <p:attrName>ppt_w</p:attrName>
                                        </p:attrNameLst>
                                      </p:cBhvr>
                                      <p:tavLst>
                                        <p:tav tm="0">
                                          <p:val>
                                            <p:strVal val="ppt_w"/>
                                          </p:val>
                                        </p:tav>
                                        <p:tav tm="100000">
                                          <p:val>
                                            <p:fltVal val="0"/>
                                          </p:val>
                                        </p:tav>
                                      </p:tavLst>
                                    </p:anim>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150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35" presetClass="exit" presetSubtype="0" fill="hold" grpId="1" nodeType="withEffect">
                                  <p:stCondLst>
                                    <p:cond delay="1500"/>
                                  </p:stCondLst>
                                  <p:childTnLst>
                                    <p:animEffect transition="out" filter="fade">
                                      <p:cBhvr>
                                        <p:cTn id="36" dur="5000"/>
                                        <p:tgtEl>
                                          <p:spTgt spid="8"/>
                                        </p:tgtEl>
                                      </p:cBhvr>
                                    </p:animEffect>
                                    <p:anim calcmode="lin" valueType="num">
                                      <p:cBhvr>
                                        <p:cTn id="37" dur="5000"/>
                                        <p:tgtEl>
                                          <p:spTgt spid="8"/>
                                        </p:tgtEl>
                                        <p:attrNameLst>
                                          <p:attrName>style.rotation</p:attrName>
                                        </p:attrNameLst>
                                      </p:cBhvr>
                                      <p:tavLst>
                                        <p:tav tm="0">
                                          <p:val>
                                            <p:fltVal val="0"/>
                                          </p:val>
                                        </p:tav>
                                        <p:tav tm="100000">
                                          <p:val>
                                            <p:fltVal val="720"/>
                                          </p:val>
                                        </p:tav>
                                      </p:tavLst>
                                    </p:anim>
                                    <p:anim calcmode="lin" valueType="num">
                                      <p:cBhvr>
                                        <p:cTn id="38" dur="5000"/>
                                        <p:tgtEl>
                                          <p:spTgt spid="8"/>
                                        </p:tgtEl>
                                        <p:attrNameLst>
                                          <p:attrName>ppt_h</p:attrName>
                                        </p:attrNameLst>
                                      </p:cBhvr>
                                      <p:tavLst>
                                        <p:tav tm="0">
                                          <p:val>
                                            <p:strVal val="ppt_h"/>
                                          </p:val>
                                        </p:tav>
                                        <p:tav tm="100000">
                                          <p:val>
                                            <p:fltVal val="0"/>
                                          </p:val>
                                        </p:tav>
                                      </p:tavLst>
                                    </p:anim>
                                    <p:anim calcmode="lin" valueType="num">
                                      <p:cBhvr>
                                        <p:cTn id="39" dur="5000"/>
                                        <p:tgtEl>
                                          <p:spTgt spid="8"/>
                                        </p:tgtEl>
                                        <p:attrNameLst>
                                          <p:attrName>ppt_w</p:attrName>
                                        </p:attrNameLst>
                                      </p:cBhvr>
                                      <p:tavLst>
                                        <p:tav tm="0">
                                          <p:val>
                                            <p:strVal val="ppt_w"/>
                                          </p:val>
                                        </p:tav>
                                        <p:tav tm="100000">
                                          <p:val>
                                            <p:fltVal val="0"/>
                                          </p:val>
                                        </p:tav>
                                      </p:tavLst>
                                    </p:anim>
                                    <p:set>
                                      <p:cBhvr>
                                        <p:cTn id="40" dur="1" fill="hold">
                                          <p:stCondLst>
                                            <p:cond delay="4999"/>
                                          </p:stCondLst>
                                        </p:cTn>
                                        <p:tgtEl>
                                          <p:spTgt spid="8"/>
                                        </p:tgtEl>
                                        <p:attrNameLst>
                                          <p:attrName>style.visibility</p:attrName>
                                        </p:attrNameLst>
                                      </p:cBhvr>
                                      <p:to>
                                        <p:strVal val="hidden"/>
                                      </p:to>
                                    </p:set>
                                  </p:childTnLst>
                                </p:cTn>
                              </p:par>
                              <p:par>
                                <p:cTn id="41" presetID="17" presetClass="entr" presetSubtype="10"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ppt_w</p:attrName>
                                        </p:attrNameLst>
                                      </p:cBhvr>
                                      <p:tavLst>
                                        <p:tav tm="0">
                                          <p:val>
                                            <p:fltVal val="0"/>
                                          </p:val>
                                        </p:tav>
                                        <p:tav tm="100000">
                                          <p:val>
                                            <p:strVal val="#ppt_w"/>
                                          </p:val>
                                        </p:tav>
                                      </p:tavLst>
                                    </p:anim>
                                    <p:anim calcmode="lin" valueType="num">
                                      <p:cBhvr>
                                        <p:cTn id="44" dur="3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COCA COLA\9-interesantes-y-curiosos-datos-sobre-la-Coca-Cola-9.jpg"/>
          <p:cNvPicPr>
            <a:picLocks noChangeAspect="1" noChangeArrowheads="1"/>
          </p:cNvPicPr>
          <p:nvPr/>
        </p:nvPicPr>
        <p:blipFill>
          <a:blip r:embed="rId2" cstate="print"/>
          <a:srcRect/>
          <a:stretch>
            <a:fillRect/>
          </a:stretch>
        </p:blipFill>
        <p:spPr bwMode="auto">
          <a:xfrm>
            <a:off x="-180529" y="0"/>
            <a:ext cx="940470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fc08.deviantart.net/fs70/f/2012/013/8/f/wallpaper_coca_cola_by_tutoslily-d4m9smx.jpg"/>
          <p:cNvPicPr>
            <a:picLocks noChangeAspect="1" noChangeArrowheads="1"/>
          </p:cNvPicPr>
          <p:nvPr/>
        </p:nvPicPr>
        <p:blipFill>
          <a:blip r:embed="rId2" cstate="print"/>
          <a:srcRect r="7070"/>
          <a:stretch>
            <a:fillRect/>
          </a:stretch>
        </p:blipFill>
        <p:spPr bwMode="auto">
          <a:xfrm>
            <a:off x="0" y="0"/>
            <a:ext cx="9324528"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2051720" y="1844824"/>
            <a:ext cx="5976664" cy="4308872"/>
          </a:xfrm>
          <a:prstGeom prst="rect">
            <a:avLst/>
          </a:prstGeom>
        </p:spPr>
        <p:txBody>
          <a:bodyPr wrap="square">
            <a:spAutoFit/>
          </a:bodyPr>
          <a:lstStyle/>
          <a:p>
            <a:r>
              <a:rPr lang="es-ES" sz="3200" b="1" i="1" dirty="0" smtClean="0">
                <a:solidFill>
                  <a:srgbClr val="663300"/>
                </a:solidFill>
              </a:rPr>
              <a:t>Comenzó como una medicina</a:t>
            </a:r>
          </a:p>
          <a:p>
            <a:endParaRPr lang="es-ES" sz="3200" b="1" i="1" dirty="0" smtClean="0">
              <a:solidFill>
                <a:srgbClr val="663300"/>
              </a:solidFill>
            </a:endParaRPr>
          </a:p>
          <a:p>
            <a:r>
              <a:rPr lang="es-ES" sz="2400" i="1" dirty="0" smtClean="0">
                <a:solidFill>
                  <a:srgbClr val="663300"/>
                </a:solidFill>
              </a:rPr>
              <a:t>John </a:t>
            </a:r>
            <a:r>
              <a:rPr lang="es-ES" sz="2400" i="1" dirty="0" err="1" smtClean="0">
                <a:solidFill>
                  <a:srgbClr val="663300"/>
                </a:solidFill>
              </a:rPr>
              <a:t>Pemberton</a:t>
            </a:r>
            <a:r>
              <a:rPr lang="es-ES" sz="2400" i="1" dirty="0" smtClean="0">
                <a:solidFill>
                  <a:srgbClr val="663300"/>
                </a:solidFill>
              </a:rPr>
              <a:t> era un veterano de guerra adicto a la morfina. Para terminar con este problema creó la Coca Cola, basándose en el vino de coca. Al principio se comercializó como un tónico para los nervios, y luego pasó a ser un remedio para la adicción a la morfina, la impotencia y los dolores de cabeza, entre otros.</a:t>
            </a:r>
            <a:r>
              <a:rPr lang="es-ES" dirty="0" smtClean="0"/>
              <a:t/>
            </a:r>
            <a:br>
              <a:rPr lang="es-ES" dirty="0" smtClean="0"/>
            </a:br>
            <a:endParaRPr lang="es-ES" dirty="0"/>
          </a:p>
        </p:txBody>
      </p:sp>
    </p:spTree>
  </p:cSld>
  <p:clrMapOvr>
    <a:masterClrMapping/>
  </p:clrMapOvr>
  <p:transition spd="med" advTm="2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2291" name="Picture 3" descr="http://1.bp.blogspot.com/-7XFETq8rWps/VL01vpEcx9I/AAAAAAAAGck/t3ZynjDIVhY/s1600/curiosidades-coca-cola-09.png">
            <a:hlinkClick r:id="rId2"/>
          </p:cNvPr>
          <p:cNvPicPr>
            <a:picLocks noChangeAspect="1" noChangeArrowheads="1"/>
          </p:cNvPicPr>
          <p:nvPr/>
        </p:nvPicPr>
        <p:blipFill>
          <a:blip r:embed="rId3" cstate="print"/>
          <a:srcRect/>
          <a:stretch>
            <a:fillRect/>
          </a:stretch>
        </p:blipFill>
        <p:spPr bwMode="auto">
          <a:xfrm>
            <a:off x="-1" y="0"/>
            <a:ext cx="9197875"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OCA COLA\9-interesantes-y-curiosos-datos-sobre-la-Coca-Cola-6.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3"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2286000" y="1859340"/>
            <a:ext cx="6102424" cy="4431983"/>
          </a:xfrm>
          <a:prstGeom prst="rect">
            <a:avLst/>
          </a:prstGeom>
        </p:spPr>
        <p:txBody>
          <a:bodyPr wrap="square">
            <a:spAutoFit/>
          </a:bodyPr>
          <a:lstStyle/>
          <a:p>
            <a:r>
              <a:rPr lang="es-ES" sz="2400" b="1" i="1" dirty="0" smtClean="0">
                <a:solidFill>
                  <a:srgbClr val="663300"/>
                </a:solidFill>
              </a:rPr>
              <a:t>Le dijo no al agua de la canilla</a:t>
            </a:r>
          </a:p>
          <a:p>
            <a:endParaRPr lang="es-ES" sz="2400" b="1" i="1" dirty="0" smtClean="0">
              <a:solidFill>
                <a:srgbClr val="663300"/>
              </a:solidFill>
            </a:endParaRPr>
          </a:p>
          <a:p>
            <a:r>
              <a:rPr lang="es-ES" sz="2400" i="1" dirty="0" smtClean="0">
                <a:solidFill>
                  <a:srgbClr val="663300"/>
                </a:solidFill>
              </a:rPr>
              <a:t>En una campaña privada dentro de la empresa, Coca Cola alentó en el año 2000 a que se enseñara a los meseros a persuadir de tomar solamente agua. La idea era que los restaurantes vendieran agua embotellada o bebidas suaves, con un fin claramente comercial. La campaña fue descubierta y obtuvo miles de críticas negativas.</a:t>
            </a:r>
            <a:r>
              <a:rPr lang="es-ES" dirty="0" smtClean="0"/>
              <a:t/>
            </a:r>
            <a:br>
              <a:rPr lang="es-ES" dirty="0" smtClean="0"/>
            </a:br>
            <a:endParaRPr lang="es-ES" dirty="0"/>
          </a:p>
        </p:txBody>
      </p:sp>
    </p:spTree>
  </p:cSld>
  <p:clrMapOvr>
    <a:masterClrMapping/>
  </p:clrMapOvr>
  <p:transition spd="med" advTm="24000">
    <p:blinds dir="vert"/>
    <p:sndAc>
      <p:stSnd>
        <p:snd r:embed="rId2" name="Ernesto-Cortazar-Around-the-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OCA COLA\9-interesantes-y-curiosos-datos-sobre-la-Coca-Cola-7.jpg"/>
          <p:cNvPicPr>
            <a:picLocks noChangeAspect="1" noChangeArrowheads="1"/>
          </p:cNvPicPr>
          <p:nvPr/>
        </p:nvPicPr>
        <p:blipFill>
          <a:blip r:embed="rId2" cstate="print"/>
          <a:srcRect/>
          <a:stretch>
            <a:fillRect/>
          </a:stretch>
        </p:blipFill>
        <p:spPr bwMode="auto">
          <a:xfrm>
            <a:off x="0" y="0"/>
            <a:ext cx="9161758" cy="6858000"/>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2123728" y="1844824"/>
            <a:ext cx="6462464" cy="3939540"/>
          </a:xfrm>
          <a:prstGeom prst="rect">
            <a:avLst/>
          </a:prstGeom>
        </p:spPr>
        <p:txBody>
          <a:bodyPr wrap="square">
            <a:spAutoFit/>
          </a:bodyPr>
          <a:lstStyle/>
          <a:p>
            <a:r>
              <a:rPr lang="es-ES" sz="3200" b="1" i="1" dirty="0" smtClean="0">
                <a:solidFill>
                  <a:srgbClr val="663300"/>
                </a:solidFill>
              </a:rPr>
              <a:t>Controversia nazi</a:t>
            </a:r>
          </a:p>
          <a:p>
            <a:endParaRPr lang="es-ES" sz="3200" b="1" i="1" dirty="0" smtClean="0">
              <a:solidFill>
                <a:srgbClr val="663300"/>
              </a:solidFill>
            </a:endParaRPr>
          </a:p>
          <a:p>
            <a:r>
              <a:rPr lang="es-ES" sz="2400" i="1" dirty="0" smtClean="0">
                <a:solidFill>
                  <a:srgbClr val="663300"/>
                </a:solidFill>
              </a:rPr>
              <a:t>Durante la Segunda Guerra Mundial hubo controversias alrededor de la marca cuando una de las plantas alemanas siguió funcionando bajo el mando de algunos dirigentes nazis. Cuando ya no pudieron obtener los ingredientes comenzaron a hacer </a:t>
            </a:r>
            <a:r>
              <a:rPr lang="es-ES" sz="2400" i="1" dirty="0" err="1" smtClean="0">
                <a:solidFill>
                  <a:srgbClr val="663300"/>
                </a:solidFill>
              </a:rPr>
              <a:t>Fanta</a:t>
            </a:r>
            <a:r>
              <a:rPr lang="es-ES" sz="2400" i="1" dirty="0" smtClean="0">
                <a:solidFill>
                  <a:srgbClr val="663300"/>
                </a:solidFill>
              </a:rPr>
              <a:t> para el mercado alemán.</a:t>
            </a:r>
            <a:r>
              <a:rPr lang="es-ES" dirty="0" smtClean="0"/>
              <a:t/>
            </a:r>
            <a:br>
              <a:rPr lang="es-ES" dirty="0" smtClean="0"/>
            </a:br>
            <a:endParaRPr lang="es-ES" dirty="0"/>
          </a:p>
        </p:txBody>
      </p:sp>
    </p:spTree>
  </p:cSld>
  <p:clrMapOvr>
    <a:masterClrMapping/>
  </p:clrMapOvr>
  <p:transition spd="med"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COCA COLA\9-interesantes-y-curiosos-datos-sobre-la-Coca-Cola-10.jpg"/>
          <p:cNvPicPr>
            <a:picLocks noChangeAspect="1" noChangeArrowheads="1"/>
          </p:cNvPicPr>
          <p:nvPr/>
        </p:nvPicPr>
        <p:blipFill>
          <a:blip r:embed="rId2" cstate="print"/>
          <a:srcRect l="28800" r="29201"/>
          <a:stretch>
            <a:fillRect/>
          </a:stretch>
        </p:blipFill>
        <p:spPr bwMode="auto">
          <a:xfrm>
            <a:off x="4427984" y="0"/>
            <a:ext cx="4716016" cy="6799105"/>
          </a:xfrm>
          <a:prstGeom prst="rect">
            <a:avLst/>
          </a:prstGeom>
          <a:noFill/>
        </p:spPr>
      </p:pic>
      <p:pic>
        <p:nvPicPr>
          <p:cNvPr id="3" name="Picture 2" descr="C:\Documents and Settings\Dell\Escritorio\COCA COLA\9-interesantes-y-curiosos-datos-sobre-la-Coca-Cola-10.jpg"/>
          <p:cNvPicPr>
            <a:picLocks noChangeAspect="1" noChangeArrowheads="1"/>
          </p:cNvPicPr>
          <p:nvPr/>
        </p:nvPicPr>
        <p:blipFill>
          <a:blip r:embed="rId2" cstate="print"/>
          <a:srcRect l="28800" r="29201"/>
          <a:stretch>
            <a:fillRect/>
          </a:stretch>
        </p:blipFill>
        <p:spPr bwMode="auto">
          <a:xfrm>
            <a:off x="0" y="0"/>
            <a:ext cx="4499992" cy="6799105"/>
          </a:xfrm>
          <a:prstGeom prst="rect">
            <a:avLst/>
          </a:prstGeom>
          <a:noFill/>
        </p:spPr>
      </p:pic>
    </p:spTree>
  </p:cSld>
  <p:clrMapOvr>
    <a:masterClrMapping/>
  </p:clrMapOvr>
  <p:transition spd="med" advTm="5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2286000" y="2136339"/>
            <a:ext cx="5958408" cy="4062651"/>
          </a:xfrm>
          <a:prstGeom prst="rect">
            <a:avLst/>
          </a:prstGeom>
        </p:spPr>
        <p:txBody>
          <a:bodyPr wrap="square">
            <a:spAutoFit/>
          </a:bodyPr>
          <a:lstStyle/>
          <a:p>
            <a:r>
              <a:rPr lang="es-ES" sz="3200" b="1" i="1" dirty="0" smtClean="0">
                <a:solidFill>
                  <a:srgbClr val="663300"/>
                </a:solidFill>
              </a:rPr>
              <a:t>Martin </a:t>
            </a:r>
            <a:r>
              <a:rPr lang="es-ES" sz="3200" b="1" i="1" dirty="0" err="1" smtClean="0">
                <a:solidFill>
                  <a:srgbClr val="663300"/>
                </a:solidFill>
              </a:rPr>
              <a:t>Luther</a:t>
            </a:r>
            <a:r>
              <a:rPr lang="es-ES" sz="3200" b="1" i="1" dirty="0" smtClean="0">
                <a:solidFill>
                  <a:srgbClr val="663300"/>
                </a:solidFill>
              </a:rPr>
              <a:t> King </a:t>
            </a:r>
            <a:r>
              <a:rPr lang="es-ES" sz="3200" b="1" i="1" dirty="0" err="1" smtClean="0">
                <a:solidFill>
                  <a:srgbClr val="663300"/>
                </a:solidFill>
              </a:rPr>
              <a:t>Jr</a:t>
            </a:r>
            <a:r>
              <a:rPr lang="es-ES" sz="3200" b="1" i="1" dirty="0" smtClean="0">
                <a:solidFill>
                  <a:srgbClr val="663300"/>
                </a:solidFill>
              </a:rPr>
              <a:t> llamó al boicot de Coca Cola</a:t>
            </a:r>
          </a:p>
          <a:p>
            <a:endParaRPr lang="es-ES" sz="3200" b="1" i="1" dirty="0" smtClean="0">
              <a:solidFill>
                <a:srgbClr val="663300"/>
              </a:solidFill>
            </a:endParaRPr>
          </a:p>
          <a:p>
            <a:r>
              <a:rPr lang="es-ES" sz="2400" i="1" dirty="0" smtClean="0">
                <a:solidFill>
                  <a:srgbClr val="663300"/>
                </a:solidFill>
              </a:rPr>
              <a:t>El día antes de su muerte, </a:t>
            </a:r>
            <a:r>
              <a:rPr lang="es-ES" sz="2400" b="1" i="1" dirty="0" smtClean="0">
                <a:solidFill>
                  <a:srgbClr val="663300"/>
                </a:solidFill>
              </a:rPr>
              <a:t>Martin </a:t>
            </a:r>
            <a:r>
              <a:rPr lang="es-ES" sz="2400" b="1" i="1" dirty="0" err="1" smtClean="0">
                <a:solidFill>
                  <a:srgbClr val="663300"/>
                </a:solidFill>
              </a:rPr>
              <a:t>Luther</a:t>
            </a:r>
            <a:r>
              <a:rPr lang="es-ES" sz="2400" b="1" i="1" dirty="0" smtClean="0">
                <a:solidFill>
                  <a:srgbClr val="663300"/>
                </a:solidFill>
              </a:rPr>
              <a:t> King Jr.</a:t>
            </a:r>
            <a:r>
              <a:rPr lang="es-ES" sz="2400" i="1" dirty="0" smtClean="0">
                <a:solidFill>
                  <a:srgbClr val="663300"/>
                </a:solidFill>
              </a:rPr>
              <a:t> llamó a boicotear a Coca Cola por las malas condiciones de trabajo. En ese momento, las fábricas solían pagar más dinero a los blancos y exigir trabajo pesado a los negros.</a:t>
            </a:r>
            <a:r>
              <a:rPr lang="es-ES" dirty="0" smtClean="0"/>
              <a:t/>
            </a:r>
            <a:br>
              <a:rPr lang="es-ES" dirty="0" smtClean="0"/>
            </a:br>
            <a:endParaRPr lang="es-ES" dirty="0"/>
          </a:p>
        </p:txBody>
      </p:sp>
    </p:spTree>
  </p:cSld>
  <p:clrMapOvr>
    <a:masterClrMapping/>
  </p:clrMapOvr>
  <p:transition spd="med" advTm="2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8" name="Picture 2" descr="C:\Documents and Settings\Dell\Escritorio\COCA COLA\9-interesantes-y-curiosos-datos-sobre-la-Coca-Cola-8.jpg"/>
          <p:cNvPicPr>
            <a:picLocks noChangeAspect="1" noChangeArrowheads="1"/>
          </p:cNvPicPr>
          <p:nvPr/>
        </p:nvPicPr>
        <p:blipFill>
          <a:blip r:embed="rId2" cstate="print"/>
          <a:srcRect/>
          <a:stretch>
            <a:fillRect/>
          </a:stretch>
        </p:blipFill>
        <p:spPr bwMode="auto">
          <a:xfrm>
            <a:off x="683567" y="692696"/>
            <a:ext cx="7776865" cy="5472608"/>
          </a:xfrm>
          <a:prstGeom prst="rect">
            <a:avLst/>
          </a:prstGeom>
          <a:noFill/>
        </p:spPr>
      </p:pic>
    </p:spTree>
  </p:cSld>
  <p:clrMapOvr>
    <a:masterClrMapping/>
  </p:clrMapOvr>
  <p:transition spd="med" advTm="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duotone>
              <a:prstClr val="black"/>
              <a:srgbClr val="D9C3A5">
                <a:tint val="50000"/>
                <a:satMod val="180000"/>
              </a:srgbClr>
            </a:duotone>
            <a:lum bright="69000"/>
          </a:blip>
          <a:srcRect/>
          <a:stretch>
            <a:fillRect/>
          </a:stretch>
        </p:blipFill>
        <p:spPr bwMode="auto">
          <a:xfrm>
            <a:off x="-1" y="0"/>
            <a:ext cx="9144001" cy="6858000"/>
          </a:xfrm>
          <a:prstGeom prst="rect">
            <a:avLst/>
          </a:prstGeom>
          <a:noFill/>
        </p:spPr>
      </p:pic>
      <p:sp>
        <p:nvSpPr>
          <p:cNvPr id="2" name="1 Rectángulo"/>
          <p:cNvSpPr/>
          <p:nvPr/>
        </p:nvSpPr>
        <p:spPr>
          <a:xfrm>
            <a:off x="2627784" y="2132856"/>
            <a:ext cx="5526360" cy="3816429"/>
          </a:xfrm>
          <a:prstGeom prst="rect">
            <a:avLst/>
          </a:prstGeom>
        </p:spPr>
        <p:txBody>
          <a:bodyPr wrap="square">
            <a:spAutoFit/>
          </a:bodyPr>
          <a:lstStyle/>
          <a:p>
            <a:r>
              <a:rPr lang="es-ES" sz="3200" b="1" i="1" dirty="0" smtClean="0">
                <a:solidFill>
                  <a:srgbClr val="663300"/>
                </a:solidFill>
              </a:rPr>
              <a:t>Papá Noel</a:t>
            </a:r>
          </a:p>
          <a:p>
            <a:r>
              <a:rPr lang="es-ES" sz="2400" i="1" dirty="0" smtClean="0">
                <a:solidFill>
                  <a:srgbClr val="663300"/>
                </a:solidFill>
              </a:rPr>
              <a:t/>
            </a:r>
            <a:br>
              <a:rPr lang="es-ES" sz="2400" i="1" dirty="0" smtClean="0">
                <a:solidFill>
                  <a:srgbClr val="663300"/>
                </a:solidFill>
              </a:rPr>
            </a:br>
            <a:r>
              <a:rPr lang="es-ES" sz="2400" i="1" dirty="0" smtClean="0">
                <a:solidFill>
                  <a:srgbClr val="663300"/>
                </a:solidFill>
              </a:rPr>
              <a:t>Fue </a:t>
            </a:r>
            <a:r>
              <a:rPr lang="es-ES" sz="2400" b="1" i="1" dirty="0" smtClean="0">
                <a:solidFill>
                  <a:srgbClr val="663300"/>
                </a:solidFill>
              </a:rPr>
              <a:t>Coca Cola </a:t>
            </a:r>
            <a:r>
              <a:rPr lang="es-ES" sz="2400" i="1" dirty="0" smtClean="0">
                <a:solidFill>
                  <a:srgbClr val="663300"/>
                </a:solidFill>
              </a:rPr>
              <a:t>quien dio la forma actual a Papá Noel, dado que antes se vestía de verde o azul. En los años 30 el artista </a:t>
            </a:r>
            <a:r>
              <a:rPr lang="es-ES" sz="2400" b="1" i="1" dirty="0" err="1" smtClean="0">
                <a:solidFill>
                  <a:srgbClr val="663300"/>
                </a:solidFill>
              </a:rPr>
              <a:t>Haddon</a:t>
            </a:r>
            <a:r>
              <a:rPr lang="es-ES" sz="2400" b="1" i="1" dirty="0" smtClean="0">
                <a:solidFill>
                  <a:srgbClr val="663300"/>
                </a:solidFill>
              </a:rPr>
              <a:t> </a:t>
            </a:r>
            <a:r>
              <a:rPr lang="es-ES" sz="2400" b="1" i="1" dirty="0" err="1" smtClean="0">
                <a:solidFill>
                  <a:srgbClr val="663300"/>
                </a:solidFill>
              </a:rPr>
              <a:t>Sundblom</a:t>
            </a:r>
            <a:r>
              <a:rPr lang="es-ES" sz="2400" i="1" dirty="0" smtClean="0">
                <a:solidFill>
                  <a:srgbClr val="663300"/>
                </a:solidFill>
              </a:rPr>
              <a:t> creó al personaje con ropa roja que bebe </a:t>
            </a:r>
            <a:r>
              <a:rPr lang="es-ES" sz="2400" b="1" i="1" dirty="0" smtClean="0">
                <a:solidFill>
                  <a:srgbClr val="663300"/>
                </a:solidFill>
              </a:rPr>
              <a:t>Coca Cola</a:t>
            </a:r>
            <a:r>
              <a:rPr lang="es-ES" sz="2400" i="1" dirty="0" smtClean="0">
                <a:solidFill>
                  <a:srgbClr val="663300"/>
                </a:solidFill>
              </a:rPr>
              <a:t>, generando una nueva moda, sobre todo entre los niños.</a:t>
            </a:r>
            <a:r>
              <a:rPr lang="es-ES" dirty="0" smtClean="0"/>
              <a:t/>
            </a:r>
            <a:br>
              <a:rPr lang="es-ES" dirty="0" smtClean="0"/>
            </a:br>
            <a:endParaRPr lang="es-ES" dirty="0"/>
          </a:p>
        </p:txBody>
      </p:sp>
    </p:spTree>
  </p:cSld>
  <p:clrMapOvr>
    <a:masterClrMapping/>
  </p:clrMapOvr>
  <p:transition spd="med"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2" descr="C:\Documents and Settings\Dell\Escritorio\COCA COLA\9-interesantes-y-curiosos-datos-sobre-la-Coca-Cola.jpg"/>
          <p:cNvPicPr>
            <a:picLocks noChangeAspect="1" noChangeArrowheads="1"/>
          </p:cNvPicPr>
          <p:nvPr/>
        </p:nvPicPr>
        <p:blipFill>
          <a:blip r:embed="rId2" cstate="print"/>
          <a:srcRect/>
          <a:stretch>
            <a:fillRect/>
          </a:stretch>
        </p:blipFill>
        <p:spPr bwMode="auto">
          <a:xfrm>
            <a:off x="0" y="0"/>
            <a:ext cx="9161758" cy="6858000"/>
          </a:xfrm>
          <a:prstGeom prst="rect">
            <a:avLst/>
          </a:prstGeom>
          <a:noFill/>
        </p:spPr>
      </p:pic>
      <p:grpSp>
        <p:nvGrpSpPr>
          <p:cNvPr id="4" name="3 Grupo"/>
          <p:cNvGrpSpPr/>
          <p:nvPr/>
        </p:nvGrpSpPr>
        <p:grpSpPr>
          <a:xfrm>
            <a:off x="4572000" y="0"/>
            <a:ext cx="4572000" cy="6858000"/>
            <a:chOff x="4500562" y="0"/>
            <a:chExt cx="4643438" cy="6858000"/>
          </a:xfrm>
          <a:solidFill>
            <a:srgbClr val="663300">
              <a:alpha val="67000"/>
            </a:srgbClr>
          </a:solidFill>
        </p:grpSpPr>
        <p:sp>
          <p:nvSpPr>
            <p:cNvPr id="2" name="1 Franja diagonal"/>
            <p:cNvSpPr/>
            <p:nvPr/>
          </p:nvSpPr>
          <p:spPr>
            <a:xfrm flipH="1">
              <a:off x="4500562" y="3429000"/>
              <a:ext cx="4643438" cy="3429000"/>
            </a:xfrm>
            <a:prstGeom prst="diagStripe">
              <a:avLst>
                <a:gd name="adj" fmla="val 81669"/>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 name="2 Franja diagonal"/>
            <p:cNvSpPr/>
            <p:nvPr/>
          </p:nvSpPr>
          <p:spPr>
            <a:xfrm rot="16200000" flipV="1">
              <a:off x="5107781" y="-607219"/>
              <a:ext cx="3429000" cy="4643438"/>
            </a:xfrm>
            <a:prstGeom prst="diagStripe">
              <a:avLst>
                <a:gd name="adj" fmla="val 84244"/>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5" name="4 Grupo"/>
          <p:cNvGrpSpPr/>
          <p:nvPr/>
        </p:nvGrpSpPr>
        <p:grpSpPr>
          <a:xfrm flipH="1">
            <a:off x="0" y="0"/>
            <a:ext cx="4572000" cy="6858000"/>
            <a:chOff x="4500562" y="0"/>
            <a:chExt cx="4643438" cy="6858000"/>
          </a:xfrm>
          <a:solidFill>
            <a:srgbClr val="663300">
              <a:alpha val="67000"/>
            </a:srgbClr>
          </a:solidFill>
        </p:grpSpPr>
        <p:sp>
          <p:nvSpPr>
            <p:cNvPr id="6" name="5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8" name="8 Grupo"/>
          <p:cNvGrpSpPr/>
          <p:nvPr/>
        </p:nvGrpSpPr>
        <p:grpSpPr>
          <a:xfrm rot="5400000" flipH="1">
            <a:off x="2857500" y="-2857500"/>
            <a:ext cx="3429000" cy="9144000"/>
            <a:chOff x="4500562" y="0"/>
            <a:chExt cx="4643438" cy="6858000"/>
          </a:xfrm>
          <a:solidFill>
            <a:srgbClr val="996600">
              <a:alpha val="67000"/>
            </a:srgbClr>
          </a:solidFill>
        </p:grpSpPr>
        <p:sp>
          <p:nvSpPr>
            <p:cNvPr id="10" name="9 Franja diagonal"/>
            <p:cNvSpPr/>
            <p:nvPr/>
          </p:nvSpPr>
          <p:spPr>
            <a:xfrm flipH="1">
              <a:off x="4500562" y="3429000"/>
              <a:ext cx="4643438" cy="3429000"/>
            </a:xfrm>
            <a:prstGeom prst="diagStripe">
              <a:avLst>
                <a:gd name="adj" fmla="val 83336"/>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5107781" y="-607219"/>
              <a:ext cx="3429000" cy="4643438"/>
            </a:xfrm>
            <a:prstGeom prst="diagStripe">
              <a:avLst>
                <a:gd name="adj" fmla="val 82427"/>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9" name="11 Grupo"/>
          <p:cNvGrpSpPr/>
          <p:nvPr/>
        </p:nvGrpSpPr>
        <p:grpSpPr>
          <a:xfrm rot="5400000">
            <a:off x="2821781" y="535781"/>
            <a:ext cx="3500438" cy="9144000"/>
            <a:chOff x="4500562" y="0"/>
            <a:chExt cx="4643438" cy="6858000"/>
          </a:xfrm>
          <a:solidFill>
            <a:srgbClr val="996600">
              <a:alpha val="67000"/>
            </a:srgbClr>
          </a:solidFill>
        </p:grpSpPr>
        <p:sp>
          <p:nvSpPr>
            <p:cNvPr id="13" name="12 Franja diagonal"/>
            <p:cNvSpPr/>
            <p:nvPr/>
          </p:nvSpPr>
          <p:spPr>
            <a:xfrm flipH="1">
              <a:off x="4500562" y="3429000"/>
              <a:ext cx="4643438" cy="3429000"/>
            </a:xfrm>
            <a:prstGeom prst="diagStripe">
              <a:avLst>
                <a:gd name="adj" fmla="val 84245"/>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107781" y="-607219"/>
              <a:ext cx="3429000" cy="4643438"/>
            </a:xfrm>
            <a:prstGeom prst="diagStripe">
              <a:avLst>
                <a:gd name="adj" fmla="val 83688"/>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2" name="23 Grupo"/>
          <p:cNvGrpSpPr/>
          <p:nvPr/>
        </p:nvGrpSpPr>
        <p:grpSpPr>
          <a:xfrm flipH="1">
            <a:off x="0" y="785794"/>
            <a:ext cx="3419468" cy="5295912"/>
            <a:chOff x="4500562" y="0"/>
            <a:chExt cx="4643438" cy="6858000"/>
          </a:xfrm>
          <a:solidFill>
            <a:srgbClr val="996600">
              <a:alpha val="67000"/>
            </a:srgbClr>
          </a:solidFill>
        </p:grpSpPr>
        <p:sp>
          <p:nvSpPr>
            <p:cNvPr id="25" name="2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0" name="27 Grupo"/>
          <p:cNvGrpSpPr/>
          <p:nvPr/>
        </p:nvGrpSpPr>
        <p:grpSpPr>
          <a:xfrm flipH="1">
            <a:off x="0" y="1428736"/>
            <a:ext cx="2571736" cy="4000528"/>
            <a:chOff x="4500562" y="0"/>
            <a:chExt cx="4643438" cy="6858000"/>
          </a:xfrm>
          <a:solidFill>
            <a:srgbClr val="663300">
              <a:alpha val="67000"/>
            </a:srgbClr>
          </a:solidFill>
        </p:grpSpPr>
        <p:sp>
          <p:nvSpPr>
            <p:cNvPr id="29" name="28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1" name="30 Grupo"/>
          <p:cNvGrpSpPr/>
          <p:nvPr/>
        </p:nvGrpSpPr>
        <p:grpSpPr>
          <a:xfrm>
            <a:off x="6500826" y="1428736"/>
            <a:ext cx="2643174" cy="3857652"/>
            <a:chOff x="4500562" y="0"/>
            <a:chExt cx="4643438" cy="6858000"/>
          </a:xfrm>
          <a:solidFill>
            <a:srgbClr val="663300">
              <a:alpha val="67000"/>
            </a:srgbClr>
          </a:solidFill>
        </p:grpSpPr>
        <p:sp>
          <p:nvSpPr>
            <p:cNvPr id="32" name="31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3" name="32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2" name="33 Grupo"/>
          <p:cNvGrpSpPr/>
          <p:nvPr/>
        </p:nvGrpSpPr>
        <p:grpSpPr>
          <a:xfrm>
            <a:off x="5572132" y="785794"/>
            <a:ext cx="3571868" cy="5205450"/>
            <a:chOff x="4500562" y="0"/>
            <a:chExt cx="4643438" cy="6858000"/>
          </a:xfrm>
          <a:solidFill>
            <a:srgbClr val="996600">
              <a:alpha val="67000"/>
            </a:srgbClr>
          </a:solidFill>
        </p:grpSpPr>
        <p:sp>
          <p:nvSpPr>
            <p:cNvPr id="35" name="3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6" name="3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3" name="36 Grupo"/>
          <p:cNvGrpSpPr/>
          <p:nvPr/>
        </p:nvGrpSpPr>
        <p:grpSpPr>
          <a:xfrm flipH="1">
            <a:off x="0" y="1928802"/>
            <a:ext cx="1785918" cy="3000396"/>
            <a:chOff x="4500562" y="0"/>
            <a:chExt cx="4643438" cy="6858000"/>
          </a:xfrm>
          <a:solidFill>
            <a:srgbClr val="996600">
              <a:alpha val="67000"/>
            </a:srgbClr>
          </a:solidFill>
        </p:grpSpPr>
        <p:sp>
          <p:nvSpPr>
            <p:cNvPr id="38" name="37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9" name="38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4" name="39 Grupo"/>
          <p:cNvGrpSpPr/>
          <p:nvPr/>
        </p:nvGrpSpPr>
        <p:grpSpPr>
          <a:xfrm>
            <a:off x="7153260" y="1857364"/>
            <a:ext cx="1990740" cy="3000396"/>
            <a:chOff x="4500562" y="0"/>
            <a:chExt cx="4643438" cy="6858000"/>
          </a:xfrm>
          <a:solidFill>
            <a:srgbClr val="996600">
              <a:alpha val="67000"/>
            </a:srgbClr>
          </a:solidFill>
        </p:grpSpPr>
        <p:sp>
          <p:nvSpPr>
            <p:cNvPr id="41" name="40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42" name="41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sp>
        <p:nvSpPr>
          <p:cNvPr id="16" name="15 Anillo"/>
          <p:cNvSpPr/>
          <p:nvPr/>
        </p:nvSpPr>
        <p:spPr>
          <a:xfrm>
            <a:off x="0" y="1643063"/>
            <a:ext cx="3643313" cy="3571875"/>
          </a:xfrm>
          <a:prstGeom prst="donut">
            <a:avLst>
              <a:gd name="adj" fmla="val 16957"/>
            </a:avLst>
          </a:prstGeom>
          <a:solidFill>
            <a:srgbClr val="99660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7" name="16 Anillo"/>
          <p:cNvSpPr/>
          <p:nvPr/>
        </p:nvSpPr>
        <p:spPr>
          <a:xfrm>
            <a:off x="5643563" y="1643063"/>
            <a:ext cx="3500437" cy="3571875"/>
          </a:xfrm>
          <a:prstGeom prst="donut">
            <a:avLst>
              <a:gd name="adj" fmla="val 16067"/>
            </a:avLst>
          </a:prstGeom>
          <a:solidFill>
            <a:srgbClr val="99660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5" name="14 Anillo"/>
          <p:cNvSpPr/>
          <p:nvPr/>
        </p:nvSpPr>
        <p:spPr>
          <a:xfrm>
            <a:off x="2857500" y="0"/>
            <a:ext cx="3500438" cy="3429000"/>
          </a:xfrm>
          <a:prstGeom prst="donut">
            <a:avLst>
              <a:gd name="adj" fmla="val 14994"/>
            </a:avLst>
          </a:prstGeom>
          <a:solidFill>
            <a:srgbClr val="99660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8" name="17 Anillo"/>
          <p:cNvSpPr/>
          <p:nvPr/>
        </p:nvSpPr>
        <p:spPr>
          <a:xfrm>
            <a:off x="2786063" y="3429000"/>
            <a:ext cx="3643312" cy="3429000"/>
          </a:xfrm>
          <a:prstGeom prst="donut">
            <a:avLst>
              <a:gd name="adj" fmla="val 15841"/>
            </a:avLst>
          </a:prstGeom>
          <a:solidFill>
            <a:srgbClr val="99660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6000"/>
                                        <p:tgtEl>
                                          <p:spTgt spid="9"/>
                                        </p:tgtEl>
                                        <p:attrNameLst>
                                          <p:attrName>ppt_x</p:attrName>
                                        </p:attrNameLst>
                                      </p:cBhvr>
                                      <p:tavLst>
                                        <p:tav tm="0">
                                          <p:val>
                                            <p:strVal val="ppt_x"/>
                                          </p:val>
                                        </p:tav>
                                        <p:tav tm="100000">
                                          <p:val>
                                            <p:strVal val="ppt_x"/>
                                          </p:val>
                                        </p:tav>
                                      </p:tavLst>
                                    </p:anim>
                                    <p:anim calcmode="lin" valueType="num">
                                      <p:cBhvr additive="base">
                                        <p:cTn id="7" dur="6000"/>
                                        <p:tgtEl>
                                          <p:spTgt spid="9"/>
                                        </p:tgtEl>
                                        <p:attrNameLst>
                                          <p:attrName>ppt_y</p:attrName>
                                        </p:attrNameLst>
                                      </p:cBhvr>
                                      <p:tavLst>
                                        <p:tav tm="0">
                                          <p:val>
                                            <p:strVal val="ppt_y"/>
                                          </p:val>
                                        </p:tav>
                                        <p:tav tm="100000">
                                          <p:val>
                                            <p:strVal val="1+ppt_h/2"/>
                                          </p:val>
                                        </p:tav>
                                      </p:tavLst>
                                    </p:anim>
                                    <p:set>
                                      <p:cBhvr>
                                        <p:cTn id="8" dur="1" fill="hold">
                                          <p:stCondLst>
                                            <p:cond delay="5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6000"/>
                                        <p:tgtEl>
                                          <p:spTgt spid="8"/>
                                        </p:tgtEl>
                                        <p:attrNameLst>
                                          <p:attrName>ppt_x</p:attrName>
                                        </p:attrNameLst>
                                      </p:cBhvr>
                                      <p:tavLst>
                                        <p:tav tm="0">
                                          <p:val>
                                            <p:strVal val="ppt_x"/>
                                          </p:val>
                                        </p:tav>
                                        <p:tav tm="100000">
                                          <p:val>
                                            <p:strVal val="ppt_x"/>
                                          </p:val>
                                        </p:tav>
                                      </p:tavLst>
                                    </p:anim>
                                    <p:anim calcmode="lin" valueType="num">
                                      <p:cBhvr additive="base">
                                        <p:cTn id="11" dur="6000"/>
                                        <p:tgtEl>
                                          <p:spTgt spid="8"/>
                                        </p:tgtEl>
                                        <p:attrNameLst>
                                          <p:attrName>ppt_y</p:attrName>
                                        </p:attrNameLst>
                                      </p:cBhvr>
                                      <p:tavLst>
                                        <p:tav tm="0">
                                          <p:val>
                                            <p:strVal val="ppt_y"/>
                                          </p:val>
                                        </p:tav>
                                        <p:tav tm="100000">
                                          <p:val>
                                            <p:strVal val="0-ppt_h/2"/>
                                          </p:val>
                                        </p:tav>
                                      </p:tavLst>
                                    </p:anim>
                                    <p:set>
                                      <p:cBhvr>
                                        <p:cTn id="12" dur="1" fill="hold">
                                          <p:stCondLst>
                                            <p:cond delay="5999"/>
                                          </p:stCondLst>
                                        </p:cTn>
                                        <p:tgtEl>
                                          <p:spTgt spid="8"/>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6000"/>
                                        <p:tgtEl>
                                          <p:spTgt spid="5"/>
                                        </p:tgtEl>
                                        <p:attrNameLst>
                                          <p:attrName>ppt_x</p:attrName>
                                        </p:attrNameLst>
                                      </p:cBhvr>
                                      <p:tavLst>
                                        <p:tav tm="0">
                                          <p:val>
                                            <p:strVal val="ppt_x"/>
                                          </p:val>
                                        </p:tav>
                                        <p:tav tm="100000">
                                          <p:val>
                                            <p:strVal val="0-ppt_w/2"/>
                                          </p:val>
                                        </p:tav>
                                      </p:tavLst>
                                    </p:anim>
                                    <p:anim calcmode="lin" valueType="num">
                                      <p:cBhvr additive="base">
                                        <p:cTn id="15" dur="6000"/>
                                        <p:tgtEl>
                                          <p:spTgt spid="5"/>
                                        </p:tgtEl>
                                        <p:attrNameLst>
                                          <p:attrName>ppt_y</p:attrName>
                                        </p:attrNameLst>
                                      </p:cBhvr>
                                      <p:tavLst>
                                        <p:tav tm="0">
                                          <p:val>
                                            <p:strVal val="ppt_y"/>
                                          </p:val>
                                        </p:tav>
                                        <p:tav tm="100000">
                                          <p:val>
                                            <p:strVal val="ppt_y"/>
                                          </p:val>
                                        </p:tav>
                                      </p:tavLst>
                                    </p:anim>
                                    <p:set>
                                      <p:cBhvr>
                                        <p:cTn id="16" dur="1" fill="hold">
                                          <p:stCondLst>
                                            <p:cond delay="599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6000"/>
                                        <p:tgtEl>
                                          <p:spTgt spid="4"/>
                                        </p:tgtEl>
                                        <p:attrNameLst>
                                          <p:attrName>ppt_x</p:attrName>
                                        </p:attrNameLst>
                                      </p:cBhvr>
                                      <p:tavLst>
                                        <p:tav tm="0">
                                          <p:val>
                                            <p:strVal val="ppt_x"/>
                                          </p:val>
                                        </p:tav>
                                        <p:tav tm="100000">
                                          <p:val>
                                            <p:strVal val="1+ppt_w/2"/>
                                          </p:val>
                                        </p:tav>
                                      </p:tavLst>
                                    </p:anim>
                                    <p:anim calcmode="lin" valueType="num">
                                      <p:cBhvr additive="base">
                                        <p:cTn id="19" dur="6000"/>
                                        <p:tgtEl>
                                          <p:spTgt spid="4"/>
                                        </p:tgtEl>
                                        <p:attrNameLst>
                                          <p:attrName>ppt_y</p:attrName>
                                        </p:attrNameLst>
                                      </p:cBhvr>
                                      <p:tavLst>
                                        <p:tav tm="0">
                                          <p:val>
                                            <p:strVal val="ppt_y"/>
                                          </p:val>
                                        </p:tav>
                                        <p:tav tm="100000">
                                          <p:val>
                                            <p:strVal val="ppt_y"/>
                                          </p:val>
                                        </p:tav>
                                      </p:tavLst>
                                    </p:anim>
                                    <p:set>
                                      <p:cBhvr>
                                        <p:cTn id="20" dur="1" fill="hold">
                                          <p:stCondLst>
                                            <p:cond delay="5999"/>
                                          </p:stCondLst>
                                        </p:cTn>
                                        <p:tgtEl>
                                          <p:spTgt spid="4"/>
                                        </p:tgtEl>
                                        <p:attrNameLst>
                                          <p:attrName>style.visibility</p:attrName>
                                        </p:attrNameLst>
                                      </p:cBhvr>
                                      <p:to>
                                        <p:strVal val="hidden"/>
                                      </p:to>
                                    </p:set>
                                  </p:childTnLst>
                                </p:cTn>
                              </p:par>
                              <p:par>
                                <p:cTn id="21" presetID="2" presetClass="exit" presetSubtype="2" fill="hold" nodeType="withEffect">
                                  <p:stCondLst>
                                    <p:cond delay="500"/>
                                  </p:stCondLst>
                                  <p:childTnLst>
                                    <p:anim calcmode="lin" valueType="num">
                                      <p:cBhvr additive="base">
                                        <p:cTn id="22" dur="7000"/>
                                        <p:tgtEl>
                                          <p:spTgt spid="23"/>
                                        </p:tgtEl>
                                        <p:attrNameLst>
                                          <p:attrName>ppt_x</p:attrName>
                                        </p:attrNameLst>
                                      </p:cBhvr>
                                      <p:tavLst>
                                        <p:tav tm="0">
                                          <p:val>
                                            <p:strVal val="ppt_x"/>
                                          </p:val>
                                        </p:tav>
                                        <p:tav tm="100000">
                                          <p:val>
                                            <p:strVal val="1+ppt_w/2"/>
                                          </p:val>
                                        </p:tav>
                                      </p:tavLst>
                                    </p:anim>
                                    <p:anim calcmode="lin" valueType="num">
                                      <p:cBhvr additive="base">
                                        <p:cTn id="23" dur="7000"/>
                                        <p:tgtEl>
                                          <p:spTgt spid="23"/>
                                        </p:tgtEl>
                                        <p:attrNameLst>
                                          <p:attrName>ppt_y</p:attrName>
                                        </p:attrNameLst>
                                      </p:cBhvr>
                                      <p:tavLst>
                                        <p:tav tm="0">
                                          <p:val>
                                            <p:strVal val="ppt_y"/>
                                          </p:val>
                                        </p:tav>
                                        <p:tav tm="100000">
                                          <p:val>
                                            <p:strVal val="ppt_y"/>
                                          </p:val>
                                        </p:tav>
                                      </p:tavLst>
                                    </p:anim>
                                    <p:set>
                                      <p:cBhvr>
                                        <p:cTn id="24" dur="1" fill="hold">
                                          <p:stCondLst>
                                            <p:cond delay="6999"/>
                                          </p:stCondLst>
                                        </p:cTn>
                                        <p:tgtEl>
                                          <p:spTgt spid="23"/>
                                        </p:tgtEl>
                                        <p:attrNameLst>
                                          <p:attrName>style.visibility</p:attrName>
                                        </p:attrNameLst>
                                      </p:cBhvr>
                                      <p:to>
                                        <p:strVal val="hidden"/>
                                      </p:to>
                                    </p:set>
                                  </p:childTnLst>
                                </p:cTn>
                              </p:par>
                              <p:par>
                                <p:cTn id="25" presetID="2" presetClass="exit" presetSubtype="8" fill="hold" nodeType="withEffect">
                                  <p:stCondLst>
                                    <p:cond delay="500"/>
                                  </p:stCondLst>
                                  <p:childTnLst>
                                    <p:anim calcmode="lin" valueType="num">
                                      <p:cBhvr additive="base">
                                        <p:cTn id="26" dur="7000"/>
                                        <p:tgtEl>
                                          <p:spTgt spid="24"/>
                                        </p:tgtEl>
                                        <p:attrNameLst>
                                          <p:attrName>ppt_x</p:attrName>
                                        </p:attrNameLst>
                                      </p:cBhvr>
                                      <p:tavLst>
                                        <p:tav tm="0">
                                          <p:val>
                                            <p:strVal val="ppt_x"/>
                                          </p:val>
                                        </p:tav>
                                        <p:tav tm="100000">
                                          <p:val>
                                            <p:strVal val="0-ppt_w/2"/>
                                          </p:val>
                                        </p:tav>
                                      </p:tavLst>
                                    </p:anim>
                                    <p:anim calcmode="lin" valueType="num">
                                      <p:cBhvr additive="base">
                                        <p:cTn id="27" dur="7000"/>
                                        <p:tgtEl>
                                          <p:spTgt spid="24"/>
                                        </p:tgtEl>
                                        <p:attrNameLst>
                                          <p:attrName>ppt_y</p:attrName>
                                        </p:attrNameLst>
                                      </p:cBhvr>
                                      <p:tavLst>
                                        <p:tav tm="0">
                                          <p:val>
                                            <p:strVal val="ppt_y"/>
                                          </p:val>
                                        </p:tav>
                                        <p:tav tm="100000">
                                          <p:val>
                                            <p:strVal val="ppt_y"/>
                                          </p:val>
                                        </p:tav>
                                      </p:tavLst>
                                    </p:anim>
                                    <p:set>
                                      <p:cBhvr>
                                        <p:cTn id="28" dur="1" fill="hold">
                                          <p:stCondLst>
                                            <p:cond delay="6999"/>
                                          </p:stCondLst>
                                        </p:cTn>
                                        <p:tgtEl>
                                          <p:spTgt spid="24"/>
                                        </p:tgtEl>
                                        <p:attrNameLst>
                                          <p:attrName>style.visibility</p:attrName>
                                        </p:attrNameLst>
                                      </p:cBhvr>
                                      <p:to>
                                        <p:strVal val="hidden"/>
                                      </p:to>
                                    </p:set>
                                  </p:childTnLst>
                                </p:cTn>
                              </p:par>
                              <p:par>
                                <p:cTn id="29" presetID="2" presetClass="exit" presetSubtype="2" fill="hold" nodeType="withEffect">
                                  <p:stCondLst>
                                    <p:cond delay="500"/>
                                  </p:stCondLst>
                                  <p:childTnLst>
                                    <p:anim calcmode="lin" valueType="num">
                                      <p:cBhvr additive="base">
                                        <p:cTn id="30" dur="7000"/>
                                        <p:tgtEl>
                                          <p:spTgt spid="20"/>
                                        </p:tgtEl>
                                        <p:attrNameLst>
                                          <p:attrName>ppt_x</p:attrName>
                                        </p:attrNameLst>
                                      </p:cBhvr>
                                      <p:tavLst>
                                        <p:tav tm="0">
                                          <p:val>
                                            <p:strVal val="ppt_x"/>
                                          </p:val>
                                        </p:tav>
                                        <p:tav tm="100000">
                                          <p:val>
                                            <p:strVal val="1+ppt_w/2"/>
                                          </p:val>
                                        </p:tav>
                                      </p:tavLst>
                                    </p:anim>
                                    <p:anim calcmode="lin" valueType="num">
                                      <p:cBhvr additive="base">
                                        <p:cTn id="31" dur="7000"/>
                                        <p:tgtEl>
                                          <p:spTgt spid="20"/>
                                        </p:tgtEl>
                                        <p:attrNameLst>
                                          <p:attrName>ppt_y</p:attrName>
                                        </p:attrNameLst>
                                      </p:cBhvr>
                                      <p:tavLst>
                                        <p:tav tm="0">
                                          <p:val>
                                            <p:strVal val="ppt_y"/>
                                          </p:val>
                                        </p:tav>
                                        <p:tav tm="100000">
                                          <p:val>
                                            <p:strVal val="ppt_y"/>
                                          </p:val>
                                        </p:tav>
                                      </p:tavLst>
                                    </p:anim>
                                    <p:set>
                                      <p:cBhvr>
                                        <p:cTn id="32" dur="1" fill="hold">
                                          <p:stCondLst>
                                            <p:cond delay="6999"/>
                                          </p:stCondLst>
                                        </p:cTn>
                                        <p:tgtEl>
                                          <p:spTgt spid="20"/>
                                        </p:tgtEl>
                                        <p:attrNameLst>
                                          <p:attrName>style.visibility</p:attrName>
                                        </p:attrNameLst>
                                      </p:cBhvr>
                                      <p:to>
                                        <p:strVal val="hidden"/>
                                      </p:to>
                                    </p:set>
                                  </p:childTnLst>
                                </p:cTn>
                              </p:par>
                              <p:par>
                                <p:cTn id="33" presetID="2" presetClass="exit" presetSubtype="8" fill="hold" nodeType="withEffect">
                                  <p:stCondLst>
                                    <p:cond delay="500"/>
                                  </p:stCondLst>
                                  <p:childTnLst>
                                    <p:anim calcmode="lin" valueType="num">
                                      <p:cBhvr additive="base">
                                        <p:cTn id="34" dur="7000"/>
                                        <p:tgtEl>
                                          <p:spTgt spid="21"/>
                                        </p:tgtEl>
                                        <p:attrNameLst>
                                          <p:attrName>ppt_x</p:attrName>
                                        </p:attrNameLst>
                                      </p:cBhvr>
                                      <p:tavLst>
                                        <p:tav tm="0">
                                          <p:val>
                                            <p:strVal val="ppt_x"/>
                                          </p:val>
                                        </p:tav>
                                        <p:tav tm="100000">
                                          <p:val>
                                            <p:strVal val="0-ppt_w/2"/>
                                          </p:val>
                                        </p:tav>
                                      </p:tavLst>
                                    </p:anim>
                                    <p:anim calcmode="lin" valueType="num">
                                      <p:cBhvr additive="base">
                                        <p:cTn id="35" dur="7000"/>
                                        <p:tgtEl>
                                          <p:spTgt spid="21"/>
                                        </p:tgtEl>
                                        <p:attrNameLst>
                                          <p:attrName>ppt_y</p:attrName>
                                        </p:attrNameLst>
                                      </p:cBhvr>
                                      <p:tavLst>
                                        <p:tav tm="0">
                                          <p:val>
                                            <p:strVal val="ppt_y"/>
                                          </p:val>
                                        </p:tav>
                                        <p:tav tm="100000">
                                          <p:val>
                                            <p:strVal val="ppt_y"/>
                                          </p:val>
                                        </p:tav>
                                      </p:tavLst>
                                    </p:anim>
                                    <p:set>
                                      <p:cBhvr>
                                        <p:cTn id="36" dur="1" fill="hold">
                                          <p:stCondLst>
                                            <p:cond delay="6999"/>
                                          </p:stCondLst>
                                        </p:cTn>
                                        <p:tgtEl>
                                          <p:spTgt spid="21"/>
                                        </p:tgtEl>
                                        <p:attrNameLst>
                                          <p:attrName>style.visibility</p:attrName>
                                        </p:attrNameLst>
                                      </p:cBhvr>
                                      <p:to>
                                        <p:strVal val="hidden"/>
                                      </p:to>
                                    </p:set>
                                  </p:childTnLst>
                                </p:cTn>
                              </p:par>
                              <p:par>
                                <p:cTn id="37" presetID="2" presetClass="exit" presetSubtype="2" fill="hold" nodeType="withEffect">
                                  <p:stCondLst>
                                    <p:cond delay="500"/>
                                  </p:stCondLst>
                                  <p:childTnLst>
                                    <p:anim calcmode="lin" valueType="num">
                                      <p:cBhvr additive="base">
                                        <p:cTn id="38" dur="7000"/>
                                        <p:tgtEl>
                                          <p:spTgt spid="12"/>
                                        </p:tgtEl>
                                        <p:attrNameLst>
                                          <p:attrName>ppt_x</p:attrName>
                                        </p:attrNameLst>
                                      </p:cBhvr>
                                      <p:tavLst>
                                        <p:tav tm="0">
                                          <p:val>
                                            <p:strVal val="ppt_x"/>
                                          </p:val>
                                        </p:tav>
                                        <p:tav tm="100000">
                                          <p:val>
                                            <p:strVal val="1+ppt_w/2"/>
                                          </p:val>
                                        </p:tav>
                                      </p:tavLst>
                                    </p:anim>
                                    <p:anim calcmode="lin" valueType="num">
                                      <p:cBhvr additive="base">
                                        <p:cTn id="39" dur="7000"/>
                                        <p:tgtEl>
                                          <p:spTgt spid="12"/>
                                        </p:tgtEl>
                                        <p:attrNameLst>
                                          <p:attrName>ppt_y</p:attrName>
                                        </p:attrNameLst>
                                      </p:cBhvr>
                                      <p:tavLst>
                                        <p:tav tm="0">
                                          <p:val>
                                            <p:strVal val="ppt_y"/>
                                          </p:val>
                                        </p:tav>
                                        <p:tav tm="100000">
                                          <p:val>
                                            <p:strVal val="ppt_y"/>
                                          </p:val>
                                        </p:tav>
                                      </p:tavLst>
                                    </p:anim>
                                    <p:set>
                                      <p:cBhvr>
                                        <p:cTn id="40" dur="1" fill="hold">
                                          <p:stCondLst>
                                            <p:cond delay="6999"/>
                                          </p:stCondLst>
                                        </p:cTn>
                                        <p:tgtEl>
                                          <p:spTgt spid="12"/>
                                        </p:tgtEl>
                                        <p:attrNameLst>
                                          <p:attrName>style.visibility</p:attrName>
                                        </p:attrNameLst>
                                      </p:cBhvr>
                                      <p:to>
                                        <p:strVal val="hidden"/>
                                      </p:to>
                                    </p:set>
                                  </p:childTnLst>
                                </p:cTn>
                              </p:par>
                              <p:par>
                                <p:cTn id="41" presetID="2" presetClass="exit" presetSubtype="8" fill="hold" nodeType="withEffect">
                                  <p:stCondLst>
                                    <p:cond delay="500"/>
                                  </p:stCondLst>
                                  <p:childTnLst>
                                    <p:anim calcmode="lin" valueType="num">
                                      <p:cBhvr additive="base">
                                        <p:cTn id="42" dur="7000"/>
                                        <p:tgtEl>
                                          <p:spTgt spid="22"/>
                                        </p:tgtEl>
                                        <p:attrNameLst>
                                          <p:attrName>ppt_x</p:attrName>
                                        </p:attrNameLst>
                                      </p:cBhvr>
                                      <p:tavLst>
                                        <p:tav tm="0">
                                          <p:val>
                                            <p:strVal val="ppt_x"/>
                                          </p:val>
                                        </p:tav>
                                        <p:tav tm="100000">
                                          <p:val>
                                            <p:strVal val="0-ppt_w/2"/>
                                          </p:val>
                                        </p:tav>
                                      </p:tavLst>
                                    </p:anim>
                                    <p:anim calcmode="lin" valueType="num">
                                      <p:cBhvr additive="base">
                                        <p:cTn id="43" dur="7000"/>
                                        <p:tgtEl>
                                          <p:spTgt spid="22"/>
                                        </p:tgtEl>
                                        <p:attrNameLst>
                                          <p:attrName>ppt_y</p:attrName>
                                        </p:attrNameLst>
                                      </p:cBhvr>
                                      <p:tavLst>
                                        <p:tav tm="0">
                                          <p:val>
                                            <p:strVal val="ppt_y"/>
                                          </p:val>
                                        </p:tav>
                                        <p:tav tm="100000">
                                          <p:val>
                                            <p:strVal val="ppt_y"/>
                                          </p:val>
                                        </p:tav>
                                      </p:tavLst>
                                    </p:anim>
                                    <p:set>
                                      <p:cBhvr>
                                        <p:cTn id="44" dur="1" fill="hold">
                                          <p:stCondLst>
                                            <p:cond delay="6999"/>
                                          </p:stCondLst>
                                        </p:cTn>
                                        <p:tgtEl>
                                          <p:spTgt spid="22"/>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7000"/>
                                        <p:tgtEl>
                                          <p:spTgt spid="15"/>
                                        </p:tgtEl>
                                        <p:attrNameLst>
                                          <p:attrName>ppt_x</p:attrName>
                                        </p:attrNameLst>
                                      </p:cBhvr>
                                      <p:tavLst>
                                        <p:tav tm="0">
                                          <p:val>
                                            <p:strVal val="ppt_x"/>
                                          </p:val>
                                        </p:tav>
                                        <p:tav tm="100000">
                                          <p:val>
                                            <p:strVal val="ppt_x"/>
                                          </p:val>
                                        </p:tav>
                                      </p:tavLst>
                                    </p:anim>
                                    <p:anim calcmode="lin" valueType="num">
                                      <p:cBhvr additive="base">
                                        <p:cTn id="47" dur="7000"/>
                                        <p:tgtEl>
                                          <p:spTgt spid="15"/>
                                        </p:tgtEl>
                                        <p:attrNameLst>
                                          <p:attrName>ppt_y</p:attrName>
                                        </p:attrNameLst>
                                      </p:cBhvr>
                                      <p:tavLst>
                                        <p:tav tm="0">
                                          <p:val>
                                            <p:strVal val="ppt_y"/>
                                          </p:val>
                                        </p:tav>
                                        <p:tav tm="100000">
                                          <p:val>
                                            <p:strVal val="1+ppt_h/2"/>
                                          </p:val>
                                        </p:tav>
                                      </p:tavLst>
                                    </p:anim>
                                    <p:set>
                                      <p:cBhvr>
                                        <p:cTn id="48" dur="1" fill="hold">
                                          <p:stCondLst>
                                            <p:cond delay="6999"/>
                                          </p:stCondLst>
                                        </p:cTn>
                                        <p:tgtEl>
                                          <p:spTgt spid="15"/>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7000"/>
                                        <p:tgtEl>
                                          <p:spTgt spid="16"/>
                                        </p:tgtEl>
                                        <p:attrNameLst>
                                          <p:attrName>ppt_x</p:attrName>
                                        </p:attrNameLst>
                                      </p:cBhvr>
                                      <p:tavLst>
                                        <p:tav tm="0">
                                          <p:val>
                                            <p:strVal val="ppt_x"/>
                                          </p:val>
                                        </p:tav>
                                        <p:tav tm="100000">
                                          <p:val>
                                            <p:strVal val="1+ppt_w/2"/>
                                          </p:val>
                                        </p:tav>
                                      </p:tavLst>
                                    </p:anim>
                                    <p:anim calcmode="lin" valueType="num">
                                      <p:cBhvr additive="base">
                                        <p:cTn id="51" dur="7000"/>
                                        <p:tgtEl>
                                          <p:spTgt spid="16"/>
                                        </p:tgtEl>
                                        <p:attrNameLst>
                                          <p:attrName>ppt_y</p:attrName>
                                        </p:attrNameLst>
                                      </p:cBhvr>
                                      <p:tavLst>
                                        <p:tav tm="0">
                                          <p:val>
                                            <p:strVal val="ppt_y"/>
                                          </p:val>
                                        </p:tav>
                                        <p:tav tm="100000">
                                          <p:val>
                                            <p:strVal val="ppt_y"/>
                                          </p:val>
                                        </p:tav>
                                      </p:tavLst>
                                    </p:anim>
                                    <p:set>
                                      <p:cBhvr>
                                        <p:cTn id="52" dur="1" fill="hold">
                                          <p:stCondLst>
                                            <p:cond delay="6999"/>
                                          </p:stCondLst>
                                        </p:cTn>
                                        <p:tgtEl>
                                          <p:spTgt spid="16"/>
                                        </p:tgtEl>
                                        <p:attrNameLst>
                                          <p:attrName>style.visibility</p:attrName>
                                        </p:attrNameLst>
                                      </p:cBhvr>
                                      <p:to>
                                        <p:strVal val="hidden"/>
                                      </p:to>
                                    </p:set>
                                  </p:childTnLst>
                                </p:cTn>
                              </p:par>
                              <p:par>
                                <p:cTn id="53" presetID="2" presetClass="exit" presetSubtype="1" fill="hold" nodeType="withEffect">
                                  <p:stCondLst>
                                    <p:cond delay="0"/>
                                  </p:stCondLst>
                                  <p:childTnLst>
                                    <p:anim calcmode="lin" valueType="num">
                                      <p:cBhvr additive="base">
                                        <p:cTn id="54" dur="7000"/>
                                        <p:tgtEl>
                                          <p:spTgt spid="18"/>
                                        </p:tgtEl>
                                        <p:attrNameLst>
                                          <p:attrName>ppt_x</p:attrName>
                                        </p:attrNameLst>
                                      </p:cBhvr>
                                      <p:tavLst>
                                        <p:tav tm="0">
                                          <p:val>
                                            <p:strVal val="ppt_x"/>
                                          </p:val>
                                        </p:tav>
                                        <p:tav tm="100000">
                                          <p:val>
                                            <p:strVal val="ppt_x"/>
                                          </p:val>
                                        </p:tav>
                                      </p:tavLst>
                                    </p:anim>
                                    <p:anim calcmode="lin" valueType="num">
                                      <p:cBhvr additive="base">
                                        <p:cTn id="55" dur="7000"/>
                                        <p:tgtEl>
                                          <p:spTgt spid="18"/>
                                        </p:tgtEl>
                                        <p:attrNameLst>
                                          <p:attrName>ppt_y</p:attrName>
                                        </p:attrNameLst>
                                      </p:cBhvr>
                                      <p:tavLst>
                                        <p:tav tm="0">
                                          <p:val>
                                            <p:strVal val="ppt_y"/>
                                          </p:val>
                                        </p:tav>
                                        <p:tav tm="100000">
                                          <p:val>
                                            <p:strVal val="0-ppt_h/2"/>
                                          </p:val>
                                        </p:tav>
                                      </p:tavLst>
                                    </p:anim>
                                    <p:set>
                                      <p:cBhvr>
                                        <p:cTn id="56" dur="1" fill="hold">
                                          <p:stCondLst>
                                            <p:cond delay="6999"/>
                                          </p:stCondLst>
                                        </p:cTn>
                                        <p:tgtEl>
                                          <p:spTgt spid="18"/>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7000"/>
                                        <p:tgtEl>
                                          <p:spTgt spid="17"/>
                                        </p:tgtEl>
                                        <p:attrNameLst>
                                          <p:attrName>ppt_x</p:attrName>
                                        </p:attrNameLst>
                                      </p:cBhvr>
                                      <p:tavLst>
                                        <p:tav tm="0">
                                          <p:val>
                                            <p:strVal val="ppt_x"/>
                                          </p:val>
                                        </p:tav>
                                        <p:tav tm="100000">
                                          <p:val>
                                            <p:strVal val="0-ppt_w/2"/>
                                          </p:val>
                                        </p:tav>
                                      </p:tavLst>
                                    </p:anim>
                                    <p:anim calcmode="lin" valueType="num">
                                      <p:cBhvr additive="base">
                                        <p:cTn id="59" dur="7000"/>
                                        <p:tgtEl>
                                          <p:spTgt spid="17"/>
                                        </p:tgtEl>
                                        <p:attrNameLst>
                                          <p:attrName>ppt_y</p:attrName>
                                        </p:attrNameLst>
                                      </p:cBhvr>
                                      <p:tavLst>
                                        <p:tav tm="0">
                                          <p:val>
                                            <p:strVal val="ppt_y"/>
                                          </p:val>
                                        </p:tav>
                                        <p:tav tm="100000">
                                          <p:val>
                                            <p:strVal val="ppt_y"/>
                                          </p:val>
                                        </p:tav>
                                      </p:tavLst>
                                    </p:anim>
                                    <p:set>
                                      <p:cBhvr>
                                        <p:cTn id="60" dur="1" fill="hold">
                                          <p:stCondLst>
                                            <p:cond delay="6999"/>
                                          </p:stCondLst>
                                        </p:cTn>
                                        <p:tgtEl>
                                          <p:spTgt spid="17"/>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7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7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7000" fill="hold"/>
                                        <p:tgtEl>
                                          <p:spTgt spid="16"/>
                                        </p:tgtEl>
                                        <p:attrNameLst>
                                          <p:attrName>r</p:attrName>
                                        </p:attrNameLst>
                                      </p:cBhvr>
                                    </p:animRot>
                                  </p:childTnLst>
                                </p:cTn>
                              </p:par>
                              <p:par>
                                <p:cTn id="67" presetID="8" presetClass="emph" presetSubtype="0" fill="hold" nodeType="withEffect">
                                  <p:stCondLst>
                                    <p:cond delay="0"/>
                                  </p:stCondLst>
                                  <p:childTnLst>
                                    <p:animRot by="21600000">
                                      <p:cBhvr>
                                        <p:cTn id="68" dur="7000" fill="hold"/>
                                        <p:tgtEl>
                                          <p:spTgt spid="18"/>
                                        </p:tgtEl>
                                        <p:attrNameLst>
                                          <p:attrName>r</p:attrName>
                                        </p:attrNameLst>
                                      </p:cBhvr>
                                    </p:animRot>
                                  </p:childTnLst>
                                </p:cTn>
                              </p:par>
                              <p:par>
                                <p:cTn id="69" presetID="23" presetClass="entr" presetSubtype="16"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p:cTn id="71" dur="5000" fill="hold"/>
                                        <p:tgtEl>
                                          <p:spTgt spid="37"/>
                                        </p:tgtEl>
                                        <p:attrNameLst>
                                          <p:attrName>ppt_w</p:attrName>
                                        </p:attrNameLst>
                                      </p:cBhvr>
                                      <p:tavLst>
                                        <p:tav tm="0">
                                          <p:val>
                                            <p:fltVal val="0"/>
                                          </p:val>
                                        </p:tav>
                                        <p:tav tm="100000">
                                          <p:val>
                                            <p:strVal val="#ppt_w"/>
                                          </p:val>
                                        </p:tav>
                                      </p:tavLst>
                                    </p:anim>
                                    <p:anim calcmode="lin" valueType="num">
                                      <p:cBhvr>
                                        <p:cTn id="72" dur="5000" fill="hold"/>
                                        <p:tgtEl>
                                          <p:spTgt spid="3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rgbClr val="D9C3A5">
                <a:tint val="50000"/>
                <a:satMod val="180000"/>
              </a:srgbClr>
            </a:duotone>
            <a:lum bright="-33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971600" y="1484784"/>
            <a:ext cx="6742532"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ABRAZO,</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890339"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2" end="2"/>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CA COLA">
  <a:themeElements>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Alapértelmezett ter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COCA COLA</Template>
  <TotalTime>20</TotalTime>
  <Words>906</Words>
  <Application>Microsoft Office PowerPoint</Application>
  <PresentationFormat>Presentación en pantalla (4:3)</PresentationFormat>
  <Paragraphs>57</Paragraphs>
  <Slides>46</Slides>
  <Notes>1</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COCA COLA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2015-05-10T09:09:49Z</dcterms:created>
  <dcterms:modified xsi:type="dcterms:W3CDTF">2015-05-10T09:30:30Z</dcterms:modified>
</cp:coreProperties>
</file>