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9"/>
  </p:notesMasterIdLst>
  <p:sldIdLst>
    <p:sldId id="382" r:id="rId3"/>
    <p:sldId id="383" r:id="rId4"/>
    <p:sldId id="321" r:id="rId5"/>
    <p:sldId id="322" r:id="rId6"/>
    <p:sldId id="384" r:id="rId7"/>
    <p:sldId id="326" r:id="rId8"/>
    <p:sldId id="330" r:id="rId9"/>
    <p:sldId id="334" r:id="rId10"/>
    <p:sldId id="336" r:id="rId11"/>
    <p:sldId id="338" r:id="rId12"/>
    <p:sldId id="340" r:id="rId13"/>
    <p:sldId id="342" r:id="rId14"/>
    <p:sldId id="343" r:id="rId15"/>
    <p:sldId id="345" r:id="rId16"/>
    <p:sldId id="346" r:id="rId17"/>
    <p:sldId id="350" r:id="rId18"/>
    <p:sldId id="352" r:id="rId19"/>
    <p:sldId id="355" r:id="rId20"/>
    <p:sldId id="357" r:id="rId21"/>
    <p:sldId id="360" r:id="rId22"/>
    <p:sldId id="359" r:id="rId23"/>
    <p:sldId id="361" r:id="rId24"/>
    <p:sldId id="363" r:id="rId25"/>
    <p:sldId id="367" r:id="rId26"/>
    <p:sldId id="366" r:id="rId27"/>
    <p:sldId id="304" r:id="rId28"/>
    <p:sldId id="369" r:id="rId29"/>
    <p:sldId id="370" r:id="rId30"/>
    <p:sldId id="371" r:id="rId31"/>
    <p:sldId id="374" r:id="rId32"/>
    <p:sldId id="375" r:id="rId33"/>
    <p:sldId id="378" r:id="rId34"/>
    <p:sldId id="379" r:id="rId35"/>
    <p:sldId id="381" r:id="rId36"/>
    <p:sldId id="388" r:id="rId37"/>
    <p:sldId id="386" r:id="rId38"/>
    <p:sldId id="387" r:id="rId39"/>
    <p:sldId id="389" r:id="rId40"/>
    <p:sldId id="390" r:id="rId41"/>
    <p:sldId id="391" r:id="rId42"/>
    <p:sldId id="392" r:id="rId43"/>
    <p:sldId id="393" r:id="rId44"/>
    <p:sldId id="394" r:id="rId45"/>
    <p:sldId id="395" r:id="rId46"/>
    <p:sldId id="396" r:id="rId47"/>
    <p:sldId id="397" r:id="rId48"/>
    <p:sldId id="398" r:id="rId49"/>
    <p:sldId id="399" r:id="rId50"/>
    <p:sldId id="400" r:id="rId51"/>
    <p:sldId id="401" r:id="rId52"/>
    <p:sldId id="402" r:id="rId53"/>
    <p:sldId id="403" r:id="rId54"/>
    <p:sldId id="405" r:id="rId55"/>
    <p:sldId id="406" r:id="rId56"/>
    <p:sldId id="408" r:id="rId57"/>
    <p:sldId id="404" r:id="rId58"/>
    <p:sldId id="407" r:id="rId59"/>
    <p:sldId id="409" r:id="rId60"/>
    <p:sldId id="410" r:id="rId61"/>
    <p:sldId id="411" r:id="rId62"/>
    <p:sldId id="412" r:id="rId63"/>
    <p:sldId id="413" r:id="rId64"/>
    <p:sldId id="414" r:id="rId65"/>
    <p:sldId id="415" r:id="rId66"/>
    <p:sldId id="320" r:id="rId67"/>
    <p:sldId id="416" r:id="rId68"/>
  </p:sldIdLst>
  <p:sldSz cx="9144000" cy="5143500" type="screen16x9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scX4vQ00O5X+nwUOhIVjtg==" hashData="Rm/uQ4+s/LY5hyJqmapdBvkOrOI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E4B120"/>
    <a:srgbClr val="930D63"/>
    <a:srgbClr val="FF3399"/>
    <a:srgbClr val="FFFF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01" autoAdjust="0"/>
    <p:restoredTop sz="94660"/>
  </p:normalViewPr>
  <p:slideViewPr>
    <p:cSldViewPr>
      <p:cViewPr>
        <p:scale>
          <a:sx n="60" d="100"/>
          <a:sy n="60" d="100"/>
        </p:scale>
        <p:origin x="470" y="571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C8030C0-814C-4895-A396-4D07C043C6C8}" type="datetimeFigureOut">
              <a:rPr lang="es-ES"/>
              <a:pPr/>
              <a:t>06/05/2024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4481E84-A355-4E50-988C-E5638443A0B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ES" altLang="es-ES" smtClean="0"/>
          </a:p>
        </p:txBody>
      </p:sp>
      <p:sp>
        <p:nvSpPr>
          <p:cNvPr id="716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0B7C5E2-343C-430B-9274-42924AB624AC}" type="slidenum">
              <a:rPr lang="es-ES" altLang="es-ES"/>
              <a:pPr/>
              <a:t>13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ES" altLang="es-ES" smtClean="0"/>
          </a:p>
        </p:txBody>
      </p:sp>
      <p:sp>
        <p:nvSpPr>
          <p:cNvPr id="727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63244AC-5A7A-4148-B5B7-A2A47F99C136}" type="slidenum">
              <a:rPr lang="es-ES" altLang="es-ES"/>
              <a:pPr/>
              <a:t>29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737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F7EC746-AAD3-4815-8C95-0DA4AC494FF7}" type="slidenum">
              <a:rPr lang="es-ES" altLang="es-ES"/>
              <a:pPr/>
              <a:t>41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747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65BBDA0-8810-493D-A82F-D44072E61E2F}" type="slidenum">
              <a:rPr lang="es-ES" altLang="es-ES"/>
              <a:pPr/>
              <a:t>52</a:t>
            </a:fld>
            <a:endParaRPr lang="es-ES" alt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136A02-AE15-4DD1-B4B2-F29C54B4A6CC}" type="datetimeFigureOut">
              <a:rPr lang="es-ES"/>
              <a:pPr/>
              <a:t>06/05/2024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720185-9814-4A76-BCD7-1426BB6B89D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E7F6C68-AE25-484B-BC75-C4B612863769}" type="datetimeFigureOut">
              <a:rPr lang="es-ES"/>
              <a:pPr/>
              <a:t>06/05/2024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BEC9A3-CF26-4A69-9E52-0CA8CF3DDFF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672AAF-6324-49B5-AE80-A79EB157B4EB}" type="datetimeFigureOut">
              <a:rPr lang="es-ES"/>
              <a:pPr/>
              <a:t>06/05/2024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83A11F-465F-4F32-9F26-062B0022A50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71BA5C-1D15-41F7-8096-D67AE84E3104}" type="datetimeFigureOut">
              <a:rPr lang="es-ES"/>
              <a:pPr/>
              <a:t>06/05/2024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8C32C8-02D6-4FC8-9803-76FEB699D5B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BB30F3-2E6F-4B71-BF3A-B4A77A0DF5AF}" type="datetimeFigureOut">
              <a:rPr lang="es-ES"/>
              <a:pPr/>
              <a:t>06/05/2024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E367A2-B5A3-4FBD-91A3-4D05D785798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82561B9-3166-4F37-B9A9-8796062356AC}" type="datetimeFigureOut">
              <a:rPr lang="es-ES"/>
              <a:pPr/>
              <a:t>06/05/2024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241C85-7A73-4CC0-9369-255C8924E17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BDEA69-3B3B-4CD8-89FA-4A785425362F}" type="datetimeFigureOut">
              <a:rPr lang="es-ES"/>
              <a:pPr/>
              <a:t>06/05/2024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E1D726-CC58-4B65-B715-DD86E0E5504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868A88A-1669-43B5-9416-1A2D93BDCA68}" type="datetimeFigureOut">
              <a:rPr lang="es-ES"/>
              <a:pPr/>
              <a:t>06/05/2024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84B4F7-0A12-48C9-B1FE-D32F4059045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06B6820-5BE0-462E-822E-62A9292D8FDD}" type="datetimeFigureOut">
              <a:rPr lang="es-ES"/>
              <a:pPr/>
              <a:t>06/05/2024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7EF996-71BE-4492-9E66-88BB7981CA9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16DF20B-CC2B-4FEF-9B2F-C1BACB489C52}" type="datetimeFigureOut">
              <a:rPr lang="es-ES"/>
              <a:pPr/>
              <a:t>06/05/2024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4B9972-4059-4CFA-9841-A01CF3EA6A2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2294A9E-C140-44F7-A011-4A2227668538}" type="datetimeFigureOut">
              <a:rPr lang="es-ES"/>
              <a:pPr/>
              <a:t>06/05/2024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9EFA99-03E6-4B3D-9454-A70B35FCAF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691AB7C1-5EA2-4A9F-BEBD-79F92F915278}" type="datetimeFigureOut">
              <a:rPr lang="es-ES"/>
              <a:pPr/>
              <a:t>06/05/2024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D27FA503-BD24-4278-B903-9516B60294EA}" type="slidenum">
              <a:rPr lang="es-ES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9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7.png"/><Relationship Id="rId10" Type="http://schemas.openxmlformats.org/officeDocument/2006/relationships/image" Target="../media/image7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WordArt 3"/>
          <p:cNvSpPr>
            <a:spLocks noChangeArrowheads="1" noChangeShapeType="1" noTextEdit="1"/>
          </p:cNvSpPr>
          <p:nvPr/>
        </p:nvSpPr>
        <p:spPr bwMode="auto">
          <a:xfrm>
            <a:off x="1187450" y="195263"/>
            <a:ext cx="6913563" cy="1025525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perspectiveRelaxedModerately"/>
              <a:lightRig rig="legacyNormal3" dir="t"/>
            </a:scene3d>
            <a:sp3d extrusionH="887400" prstMaterial="legacyMatte">
              <a:bevelT w="38100" h="38100" prst="angle"/>
              <a:extrusionClr>
                <a:srgbClr val="0066CC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</a:t>
            </a:r>
            <a:r>
              <a:rPr lang="es-ES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Circo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del Sol </a:t>
            </a:r>
          </a:p>
        </p:txBody>
      </p:sp>
      <p:sp>
        <p:nvSpPr>
          <p:cNvPr id="70660" name="WordArt 4"/>
          <p:cNvSpPr>
            <a:spLocks noChangeArrowheads="1" noChangeShapeType="1" noTextEdit="1"/>
          </p:cNvSpPr>
          <p:nvPr/>
        </p:nvSpPr>
        <p:spPr bwMode="auto">
          <a:xfrm>
            <a:off x="1187450" y="1492250"/>
            <a:ext cx="7129463" cy="954088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High Tower Text"/>
              </a:rPr>
              <a:t>  </a:t>
            </a:r>
            <a:r>
              <a:rPr lang="es-E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  <a:reflection blurRad="6350" stA="60000" endA="900" endPos="58000" dir="5400000" sy="-100000" algn="bl" rotWithShape="0"/>
                </a:effectLst>
                <a:latin typeface="High Tower Text"/>
              </a:rPr>
              <a:t>Fotografía recopilada de internet  </a:t>
            </a:r>
          </a:p>
        </p:txBody>
      </p:sp>
      <p:sp>
        <p:nvSpPr>
          <p:cNvPr id="70661" name="WordArt 5"/>
          <p:cNvSpPr>
            <a:spLocks noChangeArrowheads="1" noChangeShapeType="1" noTextEdit="1"/>
          </p:cNvSpPr>
          <p:nvPr/>
        </p:nvSpPr>
        <p:spPr bwMode="auto">
          <a:xfrm>
            <a:off x="971550" y="2716213"/>
            <a:ext cx="7489825" cy="53975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744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2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</a:t>
            </a:r>
            <a:r>
              <a:rPr lang="es-ES" sz="32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Creación y Diseño: </a:t>
            </a:r>
          </a:p>
        </p:txBody>
      </p:sp>
      <p:sp>
        <p:nvSpPr>
          <p:cNvPr id="70662" name="WordArt 6"/>
          <p:cNvSpPr>
            <a:spLocks noChangeArrowheads="1" noChangeShapeType="1" noTextEdit="1"/>
          </p:cNvSpPr>
          <p:nvPr/>
        </p:nvSpPr>
        <p:spPr bwMode="auto">
          <a:xfrm>
            <a:off x="1692275" y="3598863"/>
            <a:ext cx="5616575" cy="59213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pt-BR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009900"/>
                  </a:prstShdw>
                </a:effectLst>
                <a:latin typeface="High Tower Text"/>
              </a:rPr>
              <a:t>  </a:t>
            </a:r>
            <a:r>
              <a:rPr lang="pt-BR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009900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V I C E N T E  G A R C Í A  </a:t>
            </a:r>
            <a:endParaRPr lang="es-E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00FF00"/>
                  </a:gs>
                  <a:gs pos="100000">
                    <a:srgbClr val="009900"/>
                  </a:gs>
                </a:gsLst>
                <a:path path="rect">
                  <a:fillToRect l="50000" t="50000" r="50000" b="50000"/>
                </a:path>
              </a:gradFill>
              <a:effectLst>
                <a:prstShdw prst="shdw17" dist="17961" dir="2700000">
                  <a:srgbClr val="009900"/>
                </a:prstShdw>
                <a:reflection blurRad="6350" stA="60000" endA="900" endPos="58000" dir="5400000" sy="-100000" algn="bl" rotWithShape="0"/>
              </a:effectLst>
              <a:latin typeface="High Tower Text"/>
            </a:endParaRPr>
          </a:p>
        </p:txBody>
      </p:sp>
      <p:sp>
        <p:nvSpPr>
          <p:cNvPr id="70664" name="WordArt 8"/>
          <p:cNvSpPr>
            <a:spLocks noChangeArrowheads="1" noChangeShapeType="1" noTextEdit="1"/>
          </p:cNvSpPr>
          <p:nvPr/>
        </p:nvSpPr>
        <p:spPr bwMode="auto">
          <a:xfrm>
            <a:off x="2843213" y="4300538"/>
            <a:ext cx="3671887" cy="6048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prstShdw prst="shdw17" dist="17961" dir="2700000">
                    <a:srgbClr val="999900"/>
                  </a:prstShdw>
                </a:effectLst>
                <a:latin typeface="High Tower Text"/>
              </a:rPr>
              <a:t>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prstShdw prst="shdw17" dist="17961" dir="2700000">
                    <a:srgbClr val="999900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Automático </a:t>
            </a:r>
          </a:p>
        </p:txBody>
      </p:sp>
    </p:spTree>
  </p:cSld>
  <p:clrMapOvr>
    <a:masterClrMapping/>
  </p:clrMapOvr>
  <p:transition spd="med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06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06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06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2" presetID="17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06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06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27" presetID="23" presetClass="entr" presetSubtype="16" repeatCount="3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06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06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23850" y="1203325"/>
            <a:ext cx="8424863" cy="329406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>
              <a:defRPr/>
            </a:pPr>
            <a:r>
              <a:rPr lang="es-ES" sz="2600" i="1" dirty="0" err="1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Cirque</a:t>
            </a:r>
            <a:r>
              <a:rPr lang="es-ES" sz="2600" i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du </a:t>
            </a:r>
            <a:r>
              <a:rPr lang="es-ES" sz="2600" i="1" dirty="0" err="1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Soleil</a:t>
            </a:r>
            <a:r>
              <a:rPr lang="es-ES" sz="2600" i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(en español: «Circo del sol») es una empresa quebequense de entretenimiento, la cual se describe a sí misma como un «montaje dramático de artes circenses y esparcimiento callejero»</a:t>
            </a:r>
            <a:r>
              <a:rPr lang="es-ES" sz="2600" i="1" baseline="30000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</a:t>
            </a:r>
            <a:r>
              <a:rPr lang="es-ES" sz="2600" i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y cuya sede se encuentra en Quebec, Canadá, en el área de Saint-Michel. Fue creada por los ex-artistas callejeros </a:t>
            </a:r>
            <a:r>
              <a:rPr lang="es-ES" sz="2600" i="1" dirty="0" err="1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Guy</a:t>
            </a:r>
            <a:r>
              <a:rPr lang="es-ES" sz="2600" i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</a:t>
            </a:r>
            <a:r>
              <a:rPr lang="es-ES" sz="2600" i="1" dirty="0" err="1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Laliberté</a:t>
            </a:r>
            <a:r>
              <a:rPr lang="es-ES" sz="2600" i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y Daniel </a:t>
            </a:r>
            <a:r>
              <a:rPr lang="es-ES" sz="2600" i="1" dirty="0" err="1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Gauthier</a:t>
            </a:r>
            <a:r>
              <a:rPr lang="es-ES" sz="2600" i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en </a:t>
            </a:r>
            <a:r>
              <a:rPr lang="es-ES" sz="2600" i="1" dirty="0" err="1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Baie</a:t>
            </a:r>
            <a:r>
              <a:rPr lang="es-ES" sz="2600" i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-Saint-Paul, en 1984.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475656" y="195486"/>
            <a:ext cx="6048672" cy="755879"/>
          </a:xfrm>
          <a:prstGeom prst="rect">
            <a:avLst/>
          </a:prstGeom>
          <a:noFill/>
        </p:spPr>
        <p:txBody>
          <a:bodyPr wrap="none">
            <a:prstTxWarp prst="textChevron">
              <a:avLst/>
            </a:prstTxWarp>
            <a:spAutoFit/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>
              <a:defRPr/>
            </a:pPr>
            <a:r>
              <a:rPr lang="es-ES" sz="5400" dirty="0">
                <a:solidFill>
                  <a:srgbClr val="E4B12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s-ES" sz="5400" dirty="0">
                <a:solidFill>
                  <a:srgbClr val="E4B12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6350" stA="60000" endA="900" endPos="58000" dir="5400000" sy="-100000" algn="bl" rotWithShape="0"/>
                </a:effectLst>
                <a:latin typeface="Arial" pitchFamily="34" charset="0"/>
                <a:cs typeface="Arial" pitchFamily="34" charset="0"/>
              </a:rPr>
              <a:t>CIRCO  DEL  SOL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37000">
        <p14:vortex dir="r"/>
      </p:transition>
    </mc:Choice>
    <mc:Fallback xmlns="">
      <p:transition spd="slow" advTm="3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autiful_christmas_tree-1280x80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4572001" y="1285875"/>
            <a:ext cx="2704848" cy="369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b="1">
                <a:latin typeface="Calibri" pitchFamily="34" charset="0"/>
              </a:rPr>
              <a:t> </a:t>
            </a:r>
            <a:endParaRPr lang="es-ES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250" advTm="8000">
        <p15:prstTrans prst="peelOff"/>
        <p:sndAc>
          <p:stSnd loop="1">
            <p:snd r:embed="rId2" name="Variadas.wav"/>
          </p:stSnd>
        </p:sndAc>
      </p:transition>
    </mc:Choice>
    <mc:Fallback>
      <p:transition spd="slow" advTm="8000">
        <p:fade/>
        <p:sndAc>
          <p:stSnd loop="1">
            <p:snd r:embed="rId2" name="Variad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af6b49361e9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1435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Marco"/>
          <p:cNvSpPr/>
          <p:nvPr/>
        </p:nvSpPr>
        <p:spPr>
          <a:xfrm>
            <a:off x="703263" y="319088"/>
            <a:ext cx="7929562" cy="4608512"/>
          </a:xfrm>
          <a:prstGeom prst="frame">
            <a:avLst>
              <a:gd name="adj1" fmla="val 8159"/>
            </a:avLst>
          </a:prstGeom>
          <a:solidFill>
            <a:schemeClr val="accent1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285875" y="750888"/>
            <a:ext cx="6786563" cy="3749675"/>
          </a:xfrm>
          <a:prstGeom prst="frame">
            <a:avLst>
              <a:gd name="adj1" fmla="val 10445"/>
            </a:avLst>
          </a:prstGeom>
          <a:solidFill>
            <a:srgbClr val="E4B12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928813" y="1179513"/>
            <a:ext cx="5500687" cy="2892425"/>
          </a:xfrm>
          <a:prstGeom prst="frame">
            <a:avLst>
              <a:gd name="adj1" fmla="val 12914"/>
            </a:avLst>
          </a:prstGeom>
          <a:solidFill>
            <a:schemeClr val="accent1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313" y="1608138"/>
            <a:ext cx="4286250" cy="2035175"/>
          </a:xfrm>
          <a:prstGeom prst="frame">
            <a:avLst>
              <a:gd name="adj1" fmla="val 17826"/>
            </a:avLst>
          </a:prstGeom>
          <a:solidFill>
            <a:srgbClr val="E4B12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331913" y="4300538"/>
            <a:ext cx="6840537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origen de su nombre se remonta a un día en que </a:t>
            </a:r>
            <a:r>
              <a:rPr lang="es-ES" i="1" dirty="0" err="1">
                <a:effectLst>
                  <a:glow rad="1016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Laliberté</a:t>
            </a:r>
            <a:r>
              <a:rPr lang="es-ES" i="1" dirty="0">
                <a:effectLst>
                  <a:glow rad="1016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admiraba una puesta de sol durante un viaje a </a:t>
            </a:r>
            <a:r>
              <a:rPr lang="es-ES" i="1" dirty="0" err="1">
                <a:effectLst>
                  <a:glow rad="1016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hawái</a:t>
            </a:r>
            <a:r>
              <a:rPr lang="es-ES" i="1" dirty="0">
                <a:effectLst>
                  <a:glow rad="1016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7000">
        <p14:flythrough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p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00">
              <a:alpha val="8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7000">
        <p15:prstTrans prst="crush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d65d5b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50"/>
            <a:ext cx="9144000" cy="513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187451" y="4084638"/>
            <a:ext cx="6264870" cy="92233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Poco después optó por usar el término en francés «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soleil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» («sol» en español), cuyo significado como símbolo es “juventud, dinamismo y energía”.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14:prism isContent="1" isInverted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7-Pérez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327650" cy="545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684213" y="0"/>
            <a:ext cx="574675" cy="51435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885113" y="0"/>
            <a:ext cx="574675" cy="51435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684213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235825" y="0"/>
            <a:ext cx="6477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258888" y="0"/>
            <a:ext cx="6731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8459788" y="0"/>
            <a:ext cx="684212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908175" y="0"/>
            <a:ext cx="5327650" cy="5143500"/>
          </a:xfrm>
          <a:prstGeom prst="rect">
            <a:avLst/>
          </a:prstGeom>
          <a:solidFill>
            <a:schemeClr val="accent6">
              <a:lumMod val="50000"/>
              <a:alpha val="5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2268538" y="339725"/>
            <a:ext cx="4606925" cy="4464050"/>
          </a:xfrm>
          <a:prstGeom prst="rect">
            <a:avLst/>
          </a:prstGeom>
          <a:solidFill>
            <a:schemeClr val="accent6">
              <a:lumMod val="60000"/>
              <a:lumOff val="40000"/>
              <a:alpha val="5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979947" y="4049712"/>
            <a:ext cx="5184105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En 1980,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Gilles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Ste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-Croix fundó una compañía denominada Les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Échassiers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Baie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-Saint-Paul «Los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zanquistas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Baie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-Saint-Paul»)…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14:window dir="vert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62028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55651" y="4084638"/>
            <a:ext cx="7632774" cy="92233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…conformada de bailarines,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tragafuegos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demás personajes típicos de un circo que recorrían las calles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Baie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-Saint-Paul, un pueblo cerca de Quebec, para brindar un espectáculo a sus habitantes.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6000">
        <p14:vortex dir="r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nvierno-en-el-pueblo-Winter-im-Dorf-a2338515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>
              <a:lumMod val="75000"/>
              <a:alpha val="66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331913" y="4371975"/>
            <a:ext cx="6480175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Poco después, el grupo cambió su nombre a Le Club des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talons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hauts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 («El club de los tacones altos»)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3 Imagen" descr="0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0"/>
            <a:ext cx="54006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83515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235825" y="0"/>
            <a:ext cx="1908175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Triángulo rectángulo"/>
          <p:cNvSpPr/>
          <p:nvPr/>
        </p:nvSpPr>
        <p:spPr>
          <a:xfrm flipH="1">
            <a:off x="1835150" y="0"/>
            <a:ext cx="5400675" cy="5143500"/>
          </a:xfrm>
          <a:prstGeom prst="rtTriangle">
            <a:avLst/>
          </a:prstGeom>
          <a:solidFill>
            <a:schemeClr val="accent6">
              <a:lumMod val="60000"/>
              <a:lumOff val="40000"/>
              <a:alpha val="64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Triángulo rectángulo"/>
          <p:cNvSpPr/>
          <p:nvPr/>
        </p:nvSpPr>
        <p:spPr>
          <a:xfrm rot="10800000" flipH="1">
            <a:off x="1835150" y="0"/>
            <a:ext cx="5400675" cy="5143500"/>
          </a:xfrm>
          <a:prstGeom prst="rtTriangle">
            <a:avLst/>
          </a:prstGeom>
          <a:solidFill>
            <a:schemeClr val="accent6">
              <a:lumMod val="60000"/>
              <a:lumOff val="40000"/>
              <a:alpha val="64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835150" y="4084638"/>
            <a:ext cx="5473700" cy="92233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Tras dos años de experiencia callejera, en 1982, organizaron un festival cultural denominado La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Fête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foraine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Baie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-Saint-Paul.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>
        <p14:prism isContent="1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Christmas-time-christmas-16762630-2048-15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1435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60000"/>
              <a:lumOff val="4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>
              <a:lumMod val="60000"/>
              <a:lumOff val="4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4B12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4B12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55650" y="4371975"/>
            <a:ext cx="7345363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cual acudieron artistas callejeros de otras regiones de Canadá para recorrer las calles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Baie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-Saint-Paul.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18000">
        <p15:prstTrans prst="prestige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9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9680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975" y="0"/>
            <a:ext cx="45354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339975" cy="51435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875463" y="0"/>
            <a:ext cx="2268537" cy="51435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339975" y="0"/>
            <a:ext cx="4535488" cy="5143500"/>
          </a:xfrm>
          <a:prstGeom prst="rect">
            <a:avLst/>
          </a:prstGeom>
          <a:solidFill>
            <a:schemeClr val="accent5">
              <a:lumMod val="60000"/>
              <a:lumOff val="40000"/>
              <a:alpha val="5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339975" y="0"/>
            <a:ext cx="4535488" cy="5143500"/>
          </a:xfrm>
          <a:prstGeom prst="rect">
            <a:avLst/>
          </a:prstGeom>
          <a:solidFill>
            <a:schemeClr val="accent5">
              <a:lumMod val="60000"/>
              <a:lumOff val="4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595662" y="4083918"/>
            <a:ext cx="4032250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Esto marcó el precedente para que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Laliberté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 y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Ste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-Croix decidieran fundar un circo en Canadá.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>
        <p14:conveyor dir="l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11_1749771_2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-307975"/>
            <a:ext cx="9144000" cy="568801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30D63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30D63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900113" y="4371975"/>
            <a:ext cx="7488237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término «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Cirque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du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Soleil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 se usó por primera vez para nombrar el espectáculo que montarían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Laliberté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-Croix.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8000">
        <p14:vortex dir="r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896272161_c5e974db6a_o    Es al final del dí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88" y="-381000"/>
            <a:ext cx="9117012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30D63">
              <a:alpha val="7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323850" y="339725"/>
            <a:ext cx="8424863" cy="4464050"/>
          </a:xfrm>
          <a:prstGeom prst="rect">
            <a:avLst/>
          </a:prstGeom>
          <a:solidFill>
            <a:srgbClr val="930D63">
              <a:alpha val="7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1403350" y="4084638"/>
            <a:ext cx="6408738" cy="92233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conmemorar el 450 aniversario del descubrimiento de tierras canadienses por Jacques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Cartier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con el cual recorrerían la ciudad en 1984.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20000">
        <p15:prstTrans prst="wind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new-york-skylin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6538"/>
            <a:ext cx="9144000" cy="5616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5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55650" y="4371975"/>
            <a:ext cx="7813675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presentación Le Grand Tour du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Cirque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du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Soleil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logró ser exitosa, y eventualmente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Laliberté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contrató al artista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Guy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Caron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…..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8000">
        <p14:ferris dir="l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22s.jpg pub americano N.Y.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65100"/>
            <a:ext cx="9144000" cy="554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22s.jpg pub americano N.Y.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65100"/>
            <a:ext cx="9144000" cy="554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8436" name="4 CuadroTexto"/>
          <p:cNvSpPr txBox="1">
            <a:spLocks noChangeArrowheads="1"/>
          </p:cNvSpPr>
          <p:nvPr/>
        </p:nvSpPr>
        <p:spPr bwMode="auto">
          <a:xfrm>
            <a:off x="428625" y="486568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endParaRPr lang="es-ES" altLang="es-ES">
              <a:latin typeface="Calibri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2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116013" y="4371975"/>
            <a:ext cx="6983412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…de la Escuela Nacional Circense de Canadá, para adaptar el espectáculo del circo con un nuevo enfoque teatral.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>
        <p14:pan dir="u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LLES-DE-NY-NOCTURNA-USA-a2766580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6538"/>
            <a:ext cx="9144000" cy="5616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60000"/>
              <a:lumOff val="40000"/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619251" y="4371975"/>
            <a:ext cx="5617046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Basado en los personajes y en donde no se usaran animales en el espectáculo.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4000">
        <p15:prstTrans prst="curtains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imessquareojodigitalnu0~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7975"/>
            <a:ext cx="9144000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0483" name="4 CuadroTexto"/>
          <p:cNvSpPr txBox="1">
            <a:spLocks noChangeArrowheads="1"/>
          </p:cNvSpPr>
          <p:nvPr/>
        </p:nvSpPr>
        <p:spPr bwMode="auto">
          <a:xfrm>
            <a:off x="285750" y="486568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endParaRPr lang="es-ES" altLang="es-ES">
              <a:latin typeface="Calibri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5">
              <a:lumMod val="60000"/>
              <a:lumOff val="4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042988" y="4371975"/>
            <a:ext cx="6696075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Factores que consolidaron a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Cirque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du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Soleil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como el circo contemporáneo, que se conoce desde entonces.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>
        <p14:prism isInverted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Amanecio-nevando-2-a2405193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5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042988" y="4084638"/>
            <a:ext cx="6624637" cy="92233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representación ofrece un repertorio de varios estilos circenses provenientes de todo el mundo, cada uno con su propia temática e historia bien definidas.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2000">
        <p14:vortex dir="r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owntown-san-dieg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2531" name="4 CuadroTexto"/>
          <p:cNvSpPr txBox="1">
            <a:spLocks noChangeArrowheads="1"/>
          </p:cNvSpPr>
          <p:nvPr/>
        </p:nvSpPr>
        <p:spPr bwMode="auto">
          <a:xfrm>
            <a:off x="0" y="4822825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endParaRPr lang="es-ES" altLang="es-ES">
              <a:latin typeface="Calibri" pitchFamily="34" charset="0"/>
            </a:endParaRPr>
          </a:p>
        </p:txBody>
      </p:sp>
      <p:pic>
        <p:nvPicPr>
          <p:cNvPr id="5" name="4 Imagen" descr="04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35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55650" y="4371975"/>
            <a:ext cx="7344742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Así, el equipo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Cirque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du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Soleil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busca conectar la audiencia al arte escénico por medio de recursos como música en vivo.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>
        <p14:doors dir="vert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024px-Moon_Monster2.jpg SAN DIEG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3555" name="4 CuadroTexto"/>
          <p:cNvSpPr txBox="1">
            <a:spLocks noChangeArrowheads="1"/>
          </p:cNvSpPr>
          <p:nvPr/>
        </p:nvSpPr>
        <p:spPr bwMode="auto">
          <a:xfrm>
            <a:off x="0" y="486568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endParaRPr lang="es-ES" altLang="es-ES">
              <a:latin typeface="Calibri" pitchFamily="34" charset="0"/>
            </a:endParaRPr>
          </a:p>
        </p:txBody>
      </p:sp>
      <p:pic>
        <p:nvPicPr>
          <p:cNvPr id="5" name="4 Imagen" descr="1024px-Moon_Monster2.jpg SAN DIEG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30D63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900113" y="4371975"/>
            <a:ext cx="7416303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vez de los ordinarios tramoyistas que alternan accesorios. Si bien obtuvo un buen rendimiento financiero así como críticas positivas.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20000">
        <p15:prstTrans prst="origami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6210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traso"/>
          <p:cNvSpPr/>
          <p:nvPr/>
        </p:nvSpPr>
        <p:spPr>
          <a:xfrm>
            <a:off x="0" y="0"/>
            <a:ext cx="4500563" cy="5143500"/>
          </a:xfrm>
          <a:prstGeom prst="flowChartDelay">
            <a:avLst/>
          </a:prstGeom>
          <a:solidFill>
            <a:schemeClr val="accent5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traso"/>
          <p:cNvSpPr/>
          <p:nvPr/>
        </p:nvSpPr>
        <p:spPr>
          <a:xfrm flipH="1">
            <a:off x="4500563" y="0"/>
            <a:ext cx="4643437" cy="5143500"/>
          </a:xfrm>
          <a:prstGeom prst="flowChartDelay">
            <a:avLst/>
          </a:prstGeom>
          <a:solidFill>
            <a:schemeClr val="accent5">
              <a:lumMod val="7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traso"/>
          <p:cNvSpPr/>
          <p:nvPr/>
        </p:nvSpPr>
        <p:spPr>
          <a:xfrm rot="5400000">
            <a:off x="3286125" y="-3286125"/>
            <a:ext cx="2571750" cy="9144000"/>
          </a:xfrm>
          <a:prstGeom prst="flowChartDelay">
            <a:avLst/>
          </a:prstGeom>
          <a:solidFill>
            <a:schemeClr val="accent5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traso"/>
          <p:cNvSpPr/>
          <p:nvPr/>
        </p:nvSpPr>
        <p:spPr>
          <a:xfrm rot="5400000" flipH="1">
            <a:off x="3366294" y="-634206"/>
            <a:ext cx="2411412" cy="9144000"/>
          </a:xfrm>
          <a:prstGeom prst="flowChartDelay">
            <a:avLst/>
          </a:prstGeom>
          <a:solidFill>
            <a:schemeClr val="accent5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ez_maninwhitesuitii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0"/>
            <a:ext cx="61198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476375" cy="5143500"/>
          </a:xfrm>
          <a:prstGeom prst="rec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 w="190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596188" y="0"/>
            <a:ext cx="1547812" cy="5143500"/>
          </a:xfrm>
          <a:prstGeom prst="rec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190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476375" y="0"/>
            <a:ext cx="6119813" cy="5143500"/>
          </a:xfrm>
          <a:prstGeom prst="rect">
            <a:avLst/>
          </a:prstGeom>
          <a:solidFill>
            <a:schemeClr val="accent4">
              <a:lumMod val="5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476375" y="0"/>
            <a:ext cx="6119813" cy="5143500"/>
          </a:xfrm>
          <a:prstGeom prst="rect">
            <a:avLst/>
          </a:prstGeom>
          <a:solidFill>
            <a:srgbClr val="7030A0">
              <a:alpha val="6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prism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577659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0"/>
            <a:ext cx="47529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195513" cy="51435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948488" y="0"/>
            <a:ext cx="2195512" cy="51435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195513" y="0"/>
            <a:ext cx="4752975" cy="5143500"/>
          </a:xfrm>
          <a:prstGeom prst="rect">
            <a:avLst/>
          </a:prstGeom>
          <a:solidFill>
            <a:schemeClr val="accent5">
              <a:lumMod val="75000"/>
              <a:alpha val="74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195513" y="0"/>
            <a:ext cx="4752975" cy="5143500"/>
          </a:xfrm>
          <a:prstGeom prst="rect">
            <a:avLst/>
          </a:prstGeom>
          <a:solidFill>
            <a:srgbClr val="0070C0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170237" y="4011910"/>
            <a:ext cx="5041230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Los Ángeles en 1987,</a:t>
            </a:r>
            <a:r>
              <a:rPr lang="es-ES" i="1" baseline="30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finales de los años 1980 se estancó en una racha de fracasos financieros.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6000">
        <p14:vortex dir="r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024px-Sdsumain.jpg san diego-universida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7975"/>
            <a:ext cx="9144000" cy="545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7651" name="4 CuadroTexto"/>
          <p:cNvSpPr txBox="1">
            <a:spLocks noChangeArrowheads="1"/>
          </p:cNvSpPr>
          <p:nvPr/>
        </p:nvSpPr>
        <p:spPr bwMode="auto">
          <a:xfrm>
            <a:off x="214313" y="4865688"/>
            <a:ext cx="238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r>
              <a:rPr lang="es-ES" altLang="es-ES">
                <a:latin typeface="Calibri" pitchFamily="34" charset="0"/>
              </a:rPr>
              <a:t>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2">
              <a:lumMod val="40000"/>
              <a:lumOff val="6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 flipH="1">
            <a:off x="1258888" y="4084638"/>
            <a:ext cx="6769100" cy="92233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Hasta que estrenaron el espectáculo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Nouvelle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Expérience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dirigido por Franco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Dragone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el cual les garantizó un mayor éxito económico.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20000">
        <p15:prstTrans prst="drape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1 Imagen" descr="04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1000"/>
            <a:ext cx="4500563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9155" name="2 Imagen" descr="050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-381000"/>
            <a:ext cx="4643437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30D63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476375" y="4371975"/>
            <a:ext cx="6047953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Permitiéndoles de esta manera disponer de fondos para crear nuevos shows.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14000">
        <p15:prstTrans prst="fallOve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t.-Marys,-Cathedral-Basilica-of-the-Assumption,-Covington,-Kentuck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b="1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27089" y="4371975"/>
            <a:ext cx="7273304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Cirque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expandió rápidamente durante los años 1990 y 2000, período en el que contrató a 4000 empleados en más de 40 países.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>
        <p14:gallery dir="l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abian1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0"/>
            <a:ext cx="4752975" cy="538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195513" cy="127476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1285875"/>
            <a:ext cx="2195513" cy="1285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2571750"/>
            <a:ext cx="2195513" cy="129698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3857625"/>
            <a:ext cx="2195513" cy="1285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6948488" y="0"/>
            <a:ext cx="2195512" cy="13303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6948488" y="1330325"/>
            <a:ext cx="2195512" cy="12414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6948488" y="2571750"/>
            <a:ext cx="2195512" cy="129698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6948488" y="3857625"/>
            <a:ext cx="2195512" cy="1285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2339975" y="141288"/>
            <a:ext cx="4464050" cy="4806950"/>
          </a:xfrm>
          <a:prstGeom prst="rect">
            <a:avLst/>
          </a:prstGeom>
          <a:solidFill>
            <a:srgbClr val="0070C0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6" presetClass="emph" presetSubtype="0" accel="50000" decel="5000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Jardin_japones_La_Serena_by_Yvern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07975"/>
            <a:ext cx="9156700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2268538" cy="5143500"/>
          </a:xfrm>
          <a:prstGeom prst="rtTriangle">
            <a:avLst/>
          </a:prstGeom>
          <a:solidFill>
            <a:schemeClr val="tx1"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Triángulo rectángulo"/>
          <p:cNvSpPr/>
          <p:nvPr/>
        </p:nvSpPr>
        <p:spPr>
          <a:xfrm>
            <a:off x="2286000" y="0"/>
            <a:ext cx="2357438" cy="5143500"/>
          </a:xfrm>
          <a:prstGeom prst="rtTriangle">
            <a:avLst/>
          </a:prstGeom>
          <a:solidFill>
            <a:schemeClr val="tx1"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Triángulo rectángulo"/>
          <p:cNvSpPr/>
          <p:nvPr/>
        </p:nvSpPr>
        <p:spPr>
          <a:xfrm>
            <a:off x="4643438" y="0"/>
            <a:ext cx="2376487" cy="5143500"/>
          </a:xfrm>
          <a:prstGeom prst="rtTriangle">
            <a:avLst/>
          </a:prstGeom>
          <a:solidFill>
            <a:schemeClr val="tx1"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2286000" cy="5143500"/>
          </a:xfrm>
          <a:prstGeom prst="rtTriangle">
            <a:avLst/>
          </a:prstGeom>
          <a:solidFill>
            <a:schemeClr val="tx1">
              <a:alpha val="7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2286000" y="0"/>
            <a:ext cx="2357438" cy="5143500"/>
          </a:xfrm>
          <a:prstGeom prst="rtTriangle">
            <a:avLst/>
          </a:prstGeom>
          <a:solidFill>
            <a:schemeClr val="tx1">
              <a:alpha val="7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4643438" y="0"/>
            <a:ext cx="2357437" cy="5143500"/>
          </a:xfrm>
          <a:prstGeom prst="rtTriangle">
            <a:avLst/>
          </a:prstGeom>
          <a:solidFill>
            <a:schemeClr val="tx1">
              <a:alpha val="7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Triángulo rectángulo"/>
          <p:cNvSpPr/>
          <p:nvPr/>
        </p:nvSpPr>
        <p:spPr>
          <a:xfrm>
            <a:off x="7000875" y="0"/>
            <a:ext cx="2143125" cy="5143500"/>
          </a:xfrm>
          <a:prstGeom prst="rtTriangle">
            <a:avLst/>
          </a:prstGeom>
          <a:solidFill>
            <a:schemeClr val="tx1"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Triángulo rectángulo"/>
          <p:cNvSpPr/>
          <p:nvPr/>
        </p:nvSpPr>
        <p:spPr>
          <a:xfrm flipH="1" flipV="1">
            <a:off x="7000875" y="0"/>
            <a:ext cx="2143125" cy="5143500"/>
          </a:xfrm>
          <a:prstGeom prst="rtTriangle">
            <a:avLst/>
          </a:prstGeom>
          <a:solidFill>
            <a:schemeClr val="tx1">
              <a:alpha val="7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619250" y="4300538"/>
            <a:ext cx="5400675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un total de 22 espectáculos exhibidos en 250 ciudades de los cinco continentes. 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14000">
        <p15:prstTrans prst="airplane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191758755_47098cdd28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0"/>
            <a:ext cx="59055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7524750" y="0"/>
            <a:ext cx="161925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1571604" cy="514350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61925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619250" y="0"/>
            <a:ext cx="5905500" cy="5143500"/>
          </a:xfrm>
          <a:prstGeom prst="rect">
            <a:avLst/>
          </a:prstGeom>
          <a:solidFill>
            <a:schemeClr val="accent6">
              <a:lumMod val="50000"/>
              <a:alpha val="64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619250" y="0"/>
            <a:ext cx="5905500" cy="5143500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258888" y="4659313"/>
            <a:ext cx="6554787" cy="36988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ingresos al año superiores a 800 millones hasta 2010.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14:flip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2" grpId="0" animBg="1"/>
      <p:bldP spid="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la asuncion-kentuck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0419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3795" name="4 CuadroTexto"/>
          <p:cNvSpPr txBox="1">
            <a:spLocks noChangeArrowheads="1"/>
          </p:cNvSpPr>
          <p:nvPr/>
        </p:nvSpPr>
        <p:spPr bwMode="auto">
          <a:xfrm>
            <a:off x="0" y="5572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altLang="es-ES">
              <a:latin typeface="Calibri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051050" y="0"/>
            <a:ext cx="5041900" cy="5143500"/>
          </a:xfrm>
          <a:prstGeom prst="rect">
            <a:avLst/>
          </a:prstGeom>
          <a:solidFill>
            <a:srgbClr val="E4B12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092950" y="0"/>
            <a:ext cx="205105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205105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051050" y="4083918"/>
            <a:ext cx="5185245" cy="92333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Cabe destacar que las múltiples funciones ofrecidas continuamente en Las Vegas, reciben a más de 9.000 espectadores </a:t>
            </a:r>
            <a:r>
              <a:rPr lang="es-ES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noche.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1000">
        <p14:vortex dir="r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4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5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7" grpId="0" animBg="1"/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Japanese-Garden-Wangshi-Garde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Arco de bloque"/>
          <p:cNvSpPr/>
          <p:nvPr/>
        </p:nvSpPr>
        <p:spPr>
          <a:xfrm rot="10800000">
            <a:off x="785786" y="-214332"/>
            <a:ext cx="7715304" cy="4998660"/>
          </a:xfrm>
          <a:prstGeom prst="blockArc">
            <a:avLst>
              <a:gd name="adj1" fmla="val 11224615"/>
              <a:gd name="adj2" fmla="val 21136415"/>
              <a:gd name="adj3" fmla="val 12319"/>
            </a:avLst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6" name="5 Arco de bloque"/>
          <p:cNvSpPr/>
          <p:nvPr/>
        </p:nvSpPr>
        <p:spPr>
          <a:xfrm rot="10800000" flipV="1">
            <a:off x="8715404" y="5464989"/>
            <a:ext cx="142876" cy="160736"/>
          </a:xfrm>
          <a:prstGeom prst="blockArc">
            <a:avLst>
              <a:gd name="adj1" fmla="val 11224615"/>
              <a:gd name="adj2" fmla="val 21052531"/>
              <a:gd name="adj3" fmla="val 14220"/>
            </a:avLst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7" name="6 Arco de bloque"/>
          <p:cNvSpPr/>
          <p:nvPr/>
        </p:nvSpPr>
        <p:spPr>
          <a:xfrm rot="5191175" flipH="1" flipV="1">
            <a:off x="12379237" y="-992632"/>
            <a:ext cx="90557" cy="1985264"/>
          </a:xfrm>
          <a:prstGeom prst="blockArc">
            <a:avLst>
              <a:gd name="adj1" fmla="val 11224615"/>
              <a:gd name="adj2" fmla="val 21052531"/>
              <a:gd name="adj3" fmla="val 1422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8" name="7 Arco de bloque"/>
          <p:cNvSpPr/>
          <p:nvPr/>
        </p:nvSpPr>
        <p:spPr>
          <a:xfrm rot="5567155">
            <a:off x="10733204" y="1453926"/>
            <a:ext cx="34289" cy="67666"/>
          </a:xfrm>
          <a:prstGeom prst="blockArc">
            <a:avLst>
              <a:gd name="adj1" fmla="val 17753830"/>
              <a:gd name="adj2" fmla="val 19875677"/>
              <a:gd name="adj3" fmla="val 1257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4B12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990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99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835150" y="4371975"/>
            <a:ext cx="5616575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cual da un total de 3 millones de espectadores tan sólo en esta ciudad.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CMA cape co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5843" name="4 CuadroTexto"/>
          <p:cNvSpPr txBox="1">
            <a:spLocks noChangeArrowheads="1"/>
          </p:cNvSpPr>
          <p:nvPr/>
        </p:nvSpPr>
        <p:spPr bwMode="auto">
          <a:xfrm>
            <a:off x="285750" y="492918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endParaRPr lang="es-ES" altLang="es-ES">
              <a:latin typeface="Calibri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619250" y="4371975"/>
            <a:ext cx="6192838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2000,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Laliberté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compró las acciones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Gauthier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apoderándose así del 95% de la compañía.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>
        <p14:prism isContent="1" isInverted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RCHI_7748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5">
              <a:lumMod val="5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195263"/>
            <a:ext cx="9144000" cy="4752975"/>
          </a:xfrm>
          <a:prstGeom prst="rect">
            <a:avLst/>
          </a:prstGeom>
          <a:solidFill>
            <a:schemeClr val="accent5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411163"/>
            <a:ext cx="9144000" cy="4321175"/>
          </a:xfrm>
          <a:prstGeom prst="rect">
            <a:avLst/>
          </a:prstGeom>
          <a:solidFill>
            <a:schemeClr val="accent5">
              <a:lumMod val="5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827088" y="4659313"/>
            <a:ext cx="7632700" cy="36988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Desde entonces, ha continuado expandiendo la franquicia circense.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p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5">
              <a:lumMod val="5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83568" y="4299942"/>
            <a:ext cx="7632848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En 2008, como resultado de una asociación con los grupos de inversión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Istithmar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World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y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Nakheel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de Dubái, Emiratos Árabes Unidos….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9000">
        <p14:prism isContent="1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17ae63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Triángulo rectángulo"/>
          <p:cNvSpPr/>
          <p:nvPr/>
        </p:nvSpPr>
        <p:spPr>
          <a:xfrm flipV="1">
            <a:off x="0" y="0"/>
            <a:ext cx="4787900" cy="5143500"/>
          </a:xfrm>
          <a:prstGeom prst="rtTriangle">
            <a:avLst/>
          </a:prstGeom>
          <a:solidFill>
            <a:srgbClr val="00682F">
              <a:alpha val="8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4716463" y="0"/>
            <a:ext cx="4427537" cy="5143500"/>
          </a:xfrm>
          <a:prstGeom prst="rtTriangle">
            <a:avLst/>
          </a:prstGeom>
          <a:solidFill>
            <a:srgbClr val="00682F">
              <a:alpha val="8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Triángulo isósceles"/>
          <p:cNvSpPr/>
          <p:nvPr/>
        </p:nvSpPr>
        <p:spPr>
          <a:xfrm>
            <a:off x="0" y="0"/>
            <a:ext cx="9144000" cy="5143500"/>
          </a:xfrm>
          <a:prstGeom prst="triangle">
            <a:avLst>
              <a:gd name="adj" fmla="val 51842"/>
            </a:avLst>
          </a:prstGeom>
          <a:solidFill>
            <a:srgbClr val="C00000">
              <a:alpha val="8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187450" y="4371975"/>
            <a:ext cx="5688806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….donde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Cirque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planea edificar una residencia para uno de sus espectáculos en 2012.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5000">
        <p14:vortex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p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030A0">
              <a:alpha val="8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84213" y="4084638"/>
            <a:ext cx="8137525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Laliberté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dividió un 20% de sus acciones de manera equitativa entre ambos grupos, con tal de financiar los proyectos futuros de la empresa en ese emirato.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1000">
        <p15:prstTrans prst="peelOff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rtleo.com-1614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6538"/>
            <a:ext cx="9144000" cy="568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30D63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30D63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971550" y="4084638"/>
            <a:ext cx="7127875" cy="92233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Muchos otros espectáculos se encuentran en actual desarrollo en todo el mundo, incluyendo un acuerdo televisivo, una línea de ropa femenina y una posible incursión en otros medios.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0">
        <p14:ferris dir="l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62028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65100"/>
            <a:ext cx="9144000" cy="568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14:reveal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cute_christmas_time-1024x76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1000"/>
            <a:ext cx="9144000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9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9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ripple dir="ru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  <p:bldP spid="6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marketing_navidad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-307975"/>
            <a:ext cx="9144000" cy="575945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692275" y="4371975"/>
            <a:ext cx="5750292" cy="64633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Eh,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Bartolomíu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¿quieres unas palomitas antes de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se las coma mi leona? Que no veas como zampa.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 flipH="1" flipV="1">
            <a:off x="6444208" y="2931790"/>
            <a:ext cx="1587" cy="14573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000">
        <p15:prstTrans prst="peelOff" invX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manhattan-night-skyline - copi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-236538"/>
            <a:ext cx="9144000" cy="5616576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2">
              <a:lumMod val="40000"/>
              <a:lumOff val="6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896272161_c5e974db6a_o    Es al final del dí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1000"/>
            <a:ext cx="9144000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>
              <a:alpha val="7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Luna"/>
          <p:cNvSpPr/>
          <p:nvPr/>
        </p:nvSpPr>
        <p:spPr>
          <a:xfrm>
            <a:off x="0" y="0"/>
            <a:ext cx="4786313" cy="5143500"/>
          </a:xfrm>
          <a:prstGeom prst="moon">
            <a:avLst>
              <a:gd name="adj" fmla="val 28871"/>
            </a:avLst>
          </a:prstGeom>
          <a:blipFill dpi="0" rotWithShape="1">
            <a:blip r:embed="rId3" cstate="print">
              <a:alphaModFix amt="75000"/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Luna"/>
          <p:cNvSpPr/>
          <p:nvPr/>
        </p:nvSpPr>
        <p:spPr>
          <a:xfrm flipH="1">
            <a:off x="0" y="0"/>
            <a:ext cx="9144000" cy="5143500"/>
          </a:xfrm>
          <a:prstGeom prst="moon">
            <a:avLst>
              <a:gd name="adj" fmla="val 28871"/>
            </a:avLst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Luna"/>
          <p:cNvSpPr/>
          <p:nvPr/>
        </p:nvSpPr>
        <p:spPr>
          <a:xfrm flipH="1">
            <a:off x="4643438" y="0"/>
            <a:ext cx="4500562" cy="5143500"/>
          </a:xfrm>
          <a:prstGeom prst="moon">
            <a:avLst>
              <a:gd name="adj" fmla="val 28871"/>
            </a:avLst>
          </a:prstGeom>
          <a:blipFill dpi="0" rotWithShape="1">
            <a:blip r:embed="rId3" cstate="print">
              <a:alphaModFix amt="75000"/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Luna"/>
          <p:cNvSpPr/>
          <p:nvPr/>
        </p:nvSpPr>
        <p:spPr>
          <a:xfrm>
            <a:off x="1571625" y="428625"/>
            <a:ext cx="3000375" cy="4179888"/>
          </a:xfrm>
          <a:prstGeom prst="moon">
            <a:avLst>
              <a:gd name="adj" fmla="val 38546"/>
            </a:avLst>
          </a:prstGeom>
          <a:blipFill dpi="0" rotWithShape="1">
            <a:blip r:embed="rId3" cstate="print">
              <a:alphaModFix amt="75000"/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Luna"/>
          <p:cNvSpPr/>
          <p:nvPr/>
        </p:nvSpPr>
        <p:spPr>
          <a:xfrm flipH="1">
            <a:off x="4786313" y="428625"/>
            <a:ext cx="2705100" cy="4179888"/>
          </a:xfrm>
          <a:prstGeom prst="moon">
            <a:avLst>
              <a:gd name="adj" fmla="val 43375"/>
            </a:avLst>
          </a:prstGeom>
          <a:blipFill dpi="0" rotWithShape="1">
            <a:blip r:embed="rId3" cstate="print">
              <a:alphaModFix amt="75000"/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Luna"/>
          <p:cNvSpPr/>
          <p:nvPr/>
        </p:nvSpPr>
        <p:spPr>
          <a:xfrm>
            <a:off x="2857500" y="1285875"/>
            <a:ext cx="1785938" cy="2571750"/>
          </a:xfrm>
          <a:prstGeom prst="moon">
            <a:avLst>
              <a:gd name="adj" fmla="val 45860"/>
            </a:avLst>
          </a:prstGeom>
          <a:blipFill dpi="0" rotWithShape="1">
            <a:blip r:embed="rId3" cstate="print">
              <a:alphaModFix amt="75000"/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Luna"/>
          <p:cNvSpPr/>
          <p:nvPr/>
        </p:nvSpPr>
        <p:spPr>
          <a:xfrm flipH="1">
            <a:off x="4572000" y="1285875"/>
            <a:ext cx="1643063" cy="2571750"/>
          </a:xfrm>
          <a:prstGeom prst="moon">
            <a:avLst>
              <a:gd name="adj" fmla="val 49957"/>
            </a:avLst>
          </a:prstGeom>
          <a:blipFill dpi="0" rotWithShape="1">
            <a:blip r:embed="rId3" cstate="print">
              <a:alphaModFix amt="75000"/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42989" y="4371975"/>
            <a:ext cx="6265316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Los espectáculos del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Cirque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han sido acreedores a varios reconocimientos, incluyendo un premio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Bambi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(1997).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>
        <p:cover/>
      </p:transition>
    </mc:Choice>
    <mc:Fallback xmlns="">
      <p:transition spd="slow" advTm="19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6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6" presetClass="emph" presetSubtype="0" accel="50000" decel="5000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52" dur="1000" fill="hold"/>
                                        <p:tgtEl>
                                          <p:spTgt spid="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new-york-skylin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7975"/>
            <a:ext cx="9144000" cy="568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042989" y="4371975"/>
            <a:ext cx="6913388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Un Rose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d'Or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 (1989), un par de distinciones Drama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Desk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 (1991 y 1998), tres galardones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Gemini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, cuatro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Primetime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Emmy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….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>
        <p14:doors dir="vert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2s.jpg pub americano N.Y.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7975"/>
            <a:ext cx="9144000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8131" name="4 CuadroTexto"/>
          <p:cNvSpPr txBox="1">
            <a:spLocks noChangeArrowheads="1"/>
          </p:cNvSpPr>
          <p:nvPr/>
        </p:nvSpPr>
        <p:spPr bwMode="auto">
          <a:xfrm>
            <a:off x="428625" y="486568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endParaRPr lang="es-ES" altLang="es-ES">
              <a:latin typeface="Calibri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971550" y="4371975"/>
            <a:ext cx="7200900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…y una estrella en el Paseo de la Fama de Hollywood,</a:t>
            </a:r>
            <a:r>
              <a:rPr lang="es-ES" i="1" baseline="30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 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así como un reconocimiento en el Paseo de la Fama de Canadá.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14:flip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mph" presetSubtype="0" accel="50000" decel="5000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LLES-DE-NY-NOCTURNA-USA-a2766580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6538"/>
            <a:ext cx="9144000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60000"/>
              <a:lumOff val="40000"/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t.-Marys,-Cathedral-Basilica-of-the-Assumption,-Covington,-Kentuck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7975"/>
            <a:ext cx="9144000" cy="568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b="1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27088" y="4371975"/>
            <a:ext cx="6553224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Desde su aparición,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Cirque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du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Soleil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ha producido numerosos espectáculos aunque no fue sino hasta Saltimbanco, en 1992.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>
        <p:pull/>
      </p:transition>
    </mc:Choice>
    <mc:Fallback xmlns="">
      <p:transition spd="slow" advTm="19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n_image_0.size.chatham-bars-inn-cape-cod-cape-cod-massachusetts-104121-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1000"/>
            <a:ext cx="9144000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1203" name="4 CuadroTexto"/>
          <p:cNvSpPr txBox="1">
            <a:spLocks noChangeArrowheads="1"/>
          </p:cNvSpPr>
          <p:nvPr/>
        </p:nvSpPr>
        <p:spPr bwMode="auto">
          <a:xfrm>
            <a:off x="0" y="482123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endParaRPr lang="es-ES" altLang="es-ES">
              <a:latin typeface="Calibri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D79E5F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27088" y="4084638"/>
            <a:ext cx="7561262" cy="64633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Se comenzaron a idear diferentes clases de acuerdo a la naturaleza de cada show y el tipo de audiencia a la que estaría dirigido el espectáculo.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">
        <p14:switch dir="r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p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85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68313" y="4084638"/>
            <a:ext cx="8280400" cy="92233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Así se distinguen tres tipos de espectáculos: los que forman parte de un tour que recorre varios países (que, a su vez, se subdivide en los que son llevados a cabo en una arena o los que se realizan en una carpa).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25000">
        <p15:prstTrans prst="crush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p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Rectángulo"/>
          <p:cNvSpPr/>
          <p:nvPr/>
        </p:nvSpPr>
        <p:spPr>
          <a:xfrm>
            <a:off x="-12700" y="0"/>
            <a:ext cx="9156700" cy="5143500"/>
          </a:xfrm>
          <a:prstGeom prst="rect">
            <a:avLst/>
          </a:prstGeom>
          <a:solidFill>
            <a:srgbClr val="E4B120">
              <a:alpha val="8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39750" y="4084638"/>
            <a:ext cx="7560642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Los que tienen carácter de residentes (esto es, como su nombre indica, aquellos que solamente pueden ser escenificados en un edificio especialmente adecuado para esa función).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23000">
        <p15:prstTrans prst="prestige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lifornia-wallpaper_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7975"/>
            <a:ext cx="9144000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547813" y="4497388"/>
            <a:ext cx="5832475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Y finalmente los que se realizan en un proscenio  o que se dan por temporadas.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03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-381000"/>
            <a:ext cx="9144000" cy="583247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1285875" cy="5143500"/>
          </a:xfrm>
          <a:prstGeom prst="rect">
            <a:avLst/>
          </a:prstGeom>
          <a:solidFill>
            <a:schemeClr val="accent4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285875" y="0"/>
            <a:ext cx="1285875" cy="5143500"/>
          </a:xfrm>
          <a:prstGeom prst="rect">
            <a:avLst/>
          </a:prstGeom>
          <a:solidFill>
            <a:schemeClr val="accent4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571750" y="0"/>
            <a:ext cx="1285875" cy="5143500"/>
          </a:xfrm>
          <a:prstGeom prst="rect">
            <a:avLst/>
          </a:prstGeom>
          <a:solidFill>
            <a:schemeClr val="accent4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857625" y="0"/>
            <a:ext cx="1357313" cy="5143500"/>
          </a:xfrm>
          <a:prstGeom prst="rect">
            <a:avLst/>
          </a:prstGeom>
          <a:solidFill>
            <a:schemeClr val="accent4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214938" y="0"/>
            <a:ext cx="1285875" cy="5143500"/>
          </a:xfrm>
          <a:prstGeom prst="rect">
            <a:avLst/>
          </a:prstGeom>
          <a:solidFill>
            <a:schemeClr val="accent4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6500813" y="0"/>
            <a:ext cx="1357312" cy="5143500"/>
          </a:xfrm>
          <a:prstGeom prst="rect">
            <a:avLst/>
          </a:prstGeom>
          <a:solidFill>
            <a:schemeClr val="accent4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7858125" y="0"/>
            <a:ext cx="1285875" cy="5143500"/>
          </a:xfrm>
          <a:prstGeom prst="rect">
            <a:avLst/>
          </a:prstGeom>
          <a:solidFill>
            <a:schemeClr val="accent4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000">
        <p15:prstTrans prst="pageCurlDoubl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rtleo.com-1614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45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7000">
        <p15:prstTrans prst="origami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Christmas-time-christmas-16762630-2048-15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-452438"/>
            <a:ext cx="9144000" cy="576103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>
              <a:lumMod val="5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>
              <a:alpha val="6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0" grpId="0" animBg="1"/>
      <p:bldP spid="9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167035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7975"/>
            <a:ext cx="9144000" cy="568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75000"/>
              <a:lumOff val="25000"/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50000"/>
              <a:alpha val="7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ferris dir="l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62028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1000"/>
            <a:ext cx="9144000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40000"/>
              <a:lumOff val="6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60000"/>
              <a:lumOff val="4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971550" y="4371975"/>
            <a:ext cx="6408738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Generalmente, los espectáculos de carpa se realizan en un promedio de unas 325 veces al año.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16000">
        <p15:prstTrans prst="wind" invX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as-ungetuem-a2520463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-66675" y="0"/>
            <a:ext cx="9210675" cy="5143500"/>
          </a:xfrm>
          <a:prstGeom prst="rect">
            <a:avLst/>
          </a:prstGeom>
          <a:solidFill>
            <a:srgbClr val="582A04">
              <a:alpha val="68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187450" y="4371975"/>
            <a:ext cx="6624638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Los empleados que contrata la empresa firman un acuerdo que tiene una duración de uno o dos años.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>
        <p14:switch dir="l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202283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2438"/>
            <a:ext cx="9144000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75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971550" y="4371975"/>
            <a:ext cx="7200900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 caso de tener hijos, estos cuentan con la opción de estudiar un programa de enseñanza hecho por </a:t>
            </a:r>
            <a:r>
              <a:rPr lang="es-ES" i="1" dirty="0" err="1">
                <a:effectLst>
                  <a:glow rad="1016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Cirque</a:t>
            </a:r>
            <a:r>
              <a:rPr lang="es-ES" i="1" dirty="0">
                <a:effectLst>
                  <a:glow rad="1016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>
        <p14:prism dir="r" isContent="1" isInverted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207223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7975"/>
            <a:ext cx="9144000" cy="545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85000"/>
              <a:alpha val="84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000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692275" y="4659313"/>
            <a:ext cx="5186035" cy="36933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Esa si que es una bicicleta, y no la que tengo yo.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14:prism dir="r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414188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1000"/>
            <a:ext cx="9144000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50000"/>
              <a:alpha val="69804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75000"/>
              <a:alpha val="69804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900113" y="4084638"/>
            <a:ext cx="6983412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Finalmente, los eventos que más duración tienen anualmente son los residentes que se escenifican aproximadamente 425 veces al año, en promedio.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20000">
        <p14:shred dir="out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69343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00">
              <a:alpha val="54902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00">
              <a:alpha val="54902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57188" y="3803650"/>
            <a:ext cx="3714750" cy="5238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es-ES" sz="2800">
                <a:effectLst>
                  <a:outerShdw blurRad="38100" dist="38100" dir="2700000" algn="tl">
                    <a:srgbClr val="1F497D"/>
                  </a:outerShdw>
                </a:effectLst>
                <a:latin typeface="Harrington" pitchFamily="82" charset="0"/>
              </a:rPr>
              <a:t>   </a:t>
            </a:r>
            <a:endParaRPr lang="es-ES" sz="2800">
              <a:latin typeface="Calibri" pitchFamily="34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827088" y="3795713"/>
            <a:ext cx="7705725" cy="120015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Existen nueve funciones tipo tour de las cuales cinco son llevadas a cabo en una carpa (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Varekai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Corteo,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Kooza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OVO y TOTEM), y las restantes en una arena (Saltimbanco, Alegría,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Quidam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Dralion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). En total,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Cirque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du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Soleil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cuenta con 22 espectáculos.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29000">
        <p15:prstTrans prst="drape"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541427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7975"/>
            <a:ext cx="9144000" cy="568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>
              <a:alpha val="76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>
              <a:alpha val="76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warp dir="in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as-wird-ein-schoener-Tag-a2696865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2438"/>
            <a:ext cx="9144000" cy="5832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27088" y="4084638"/>
            <a:ext cx="7345312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Para ayudar a diseñar el siguiente espectáculo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Cirque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Laliberté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y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Caron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contrataron a Franco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Dragone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quien también trabajaba en la Escuela Nacional de Circo.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2000">
        <p14:vortex dir="r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iempre-hay-un-camino-a2618979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285750" y="160338"/>
            <a:ext cx="8643938" cy="4768850"/>
          </a:xfrm>
          <a:prstGeom prst="rect">
            <a:avLst/>
          </a:prstGeom>
          <a:solidFill>
            <a:schemeClr val="accent5">
              <a:lumMod val="75000"/>
              <a:alpha val="5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39750" y="357188"/>
            <a:ext cx="8153400" cy="4400550"/>
          </a:xfrm>
          <a:prstGeom prst="rect">
            <a:avLst/>
          </a:prstGeom>
          <a:solidFill>
            <a:schemeClr val="accent5">
              <a:lumMod val="75000"/>
              <a:alpha val="5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11188" y="3795713"/>
            <a:ext cx="8137525" cy="120015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Finalmente,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Cirque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du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Soleil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estrenó el espectáculo La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Magie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Continue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en la Exposición Internacional de Vancouver de 1986 llevada a cabo el 1 de mayo de ese año.</a:t>
            </a:r>
            <a:r>
              <a:rPr lang="es-ES" i="1" baseline="30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Sin embargo, su estreno oficial ocurrió el 18 de mayo de 1986 en la ciudad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Sherebrook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30000">
        <p15:prstTrans prst="wind"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WordArt 2"/>
          <p:cNvSpPr>
            <a:spLocks noChangeArrowheads="1" noChangeShapeType="1" noTextEdit="1"/>
          </p:cNvSpPr>
          <p:nvPr/>
        </p:nvSpPr>
        <p:spPr bwMode="auto">
          <a:xfrm>
            <a:off x="1476375" y="250825"/>
            <a:ext cx="5975350" cy="620713"/>
          </a:xfrm>
          <a:prstGeom prst="rect">
            <a:avLst/>
          </a:prstGeom>
        </p:spPr>
        <p:txBody>
          <a:bodyPr wrap="none" fromWordArt="1">
            <a:prstTxWarp prst="textChevron">
              <a:avLst>
                <a:gd name="adj" fmla="val 25000"/>
              </a:avLst>
            </a:prstTxWarp>
            <a:scene3d>
              <a:camera prst="perspectiveRelaxedModerately"/>
              <a:lightRig rig="legacyHarsh3" dir="t"/>
            </a:scene3d>
            <a:sp3d extrusionH="887400" prstMaterial="legacyMatte">
              <a:bevelT w="38100" h="38100" prst="angle"/>
              <a:extrusionClr>
                <a:srgbClr val="FF6600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 Música Enlazada </a:t>
            </a:r>
          </a:p>
        </p:txBody>
      </p:sp>
      <p:sp>
        <p:nvSpPr>
          <p:cNvPr id="68611" name="WordArt 3"/>
          <p:cNvSpPr>
            <a:spLocks noChangeArrowheads="1" noChangeShapeType="1" noTextEdit="1"/>
          </p:cNvSpPr>
          <p:nvPr/>
        </p:nvSpPr>
        <p:spPr bwMode="auto">
          <a:xfrm>
            <a:off x="2630978" y="989072"/>
            <a:ext cx="3878381" cy="502557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66745"/>
              </a:avLst>
            </a:prstTxWarp>
            <a:scene3d>
              <a:camera prst="legacyPerspectiveBottom"/>
              <a:lightRig rig="legacyNormal3" dir="t"/>
            </a:scene3d>
            <a:sp3d extrusionH="121893000" prstMaterial="legacyMatte">
              <a:bevelT w="38100" h="38100" prst="angle"/>
              <a:extrusionClr>
                <a:srgbClr val="939676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</a:rPr>
              <a:t> Títulos: </a:t>
            </a:r>
          </a:p>
        </p:txBody>
      </p:sp>
      <p:sp>
        <p:nvSpPr>
          <p:cNvPr id="5" name="WordArt 4"/>
          <p:cNvSpPr>
            <a:spLocks noChangeArrowheads="1" noChangeShapeType="1" noTextEdit="1"/>
          </p:cNvSpPr>
          <p:nvPr/>
        </p:nvSpPr>
        <p:spPr bwMode="auto">
          <a:xfrm>
            <a:off x="908051" y="3227387"/>
            <a:ext cx="6840537" cy="863601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884"/>
              </a:avLst>
            </a:prstTxWarp>
            <a:scene3d>
              <a:camera prst="perspectiveRelaxedModerately"/>
              <a:lightRig rig="legacyFlat3" dir="t"/>
            </a:scene3d>
            <a:sp3d extrusionH="430200" prstMaterial="legacyMatte">
              <a:bevelT w="38100" h="38100" prst="angle"/>
              <a:extrusionClr>
                <a:srgbClr val="000082"/>
              </a:extrusionClr>
            </a:sp3d>
          </a:bodyPr>
          <a:lstStyle/>
          <a:p>
            <a:pPr algn="ctr">
              <a:defRPr/>
            </a:pPr>
            <a:r>
              <a:rPr lang="en-U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  Chitty </a:t>
            </a:r>
            <a:r>
              <a:rPr lang="en-US" sz="3600" kern="10" dirty="0" err="1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Chitty</a:t>
            </a:r>
            <a:r>
              <a:rPr lang="en-U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 Bang Bang - </a:t>
            </a:r>
            <a:r>
              <a:rPr lang="en-US" sz="3600" kern="10" dirty="0" err="1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Malagueña</a:t>
            </a:r>
            <a:r>
              <a:rPr lang="en-U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  </a:t>
            </a:r>
            <a:endParaRPr lang="es-ES" sz="3600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5400000" scaled="1"/>
              </a:gradFill>
              <a:effectLst>
                <a:reflection blurRad="6350" stA="60000" endA="900" endPos="58000" dir="5400000" sy="-100000" algn="bl" rotWithShape="0"/>
              </a:effectLst>
              <a:latin typeface="High Tower Text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1286737" y="2499742"/>
            <a:ext cx="6354625" cy="523220"/>
          </a:xfrm>
          <a:prstGeom prst="rect">
            <a:avLst/>
          </a:prstGeom>
          <a:noFill/>
        </p:spPr>
        <p:txBody>
          <a:bodyPr wrap="none">
            <a:prstTxWarp prst="textDeflateTop">
              <a:avLst/>
            </a:prstTxWarp>
            <a:spAutoFit/>
            <a:scene3d>
              <a:camera prst="perspectiveRelaxedModerately"/>
              <a:lightRig rig="glow" dir="tl">
                <a:rot lat="0" lon="0" rev="5400000"/>
              </a:lightRig>
            </a:scene3d>
            <a:sp3d extrusionH="57150" contourW="12700">
              <a:bevelT w="25400" h="25400" prst="angle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2800" kern="1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gerian" panose="04020705040A02060702" pitchFamily="82" charset="0"/>
              </a:rPr>
              <a:t>  </a:t>
            </a:r>
            <a:r>
              <a:rPr lang="es-ES" sz="2800" kern="10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Algerian" panose="04020705040A02060702" pitchFamily="82" charset="0"/>
              </a:rPr>
              <a:t>Kalinka</a:t>
            </a:r>
            <a:r>
              <a:rPr lang="es-ES" sz="2800" kern="1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Algerian" panose="04020705040A02060702" pitchFamily="82" charset="0"/>
              </a:rPr>
              <a:t> -  Les </a:t>
            </a:r>
            <a:r>
              <a:rPr lang="es-ES" sz="2800" kern="10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Algerian" panose="04020705040A02060702" pitchFamily="82" charset="0"/>
              </a:rPr>
              <a:t>Gitans</a:t>
            </a:r>
            <a:r>
              <a:rPr lang="es-ES" sz="2800" kern="1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Algerian" panose="04020705040A02060702" pitchFamily="82" charset="0"/>
              </a:rPr>
              <a:t> – </a:t>
            </a:r>
            <a:r>
              <a:rPr lang="es-ES" sz="2800" kern="10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Algerian" panose="04020705040A02060702" pitchFamily="82" charset="0"/>
              </a:rPr>
              <a:t>Katioucha</a:t>
            </a:r>
            <a:r>
              <a:rPr lang="es-ES" sz="2800" kern="1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Algerian" panose="04020705040A02060702" pitchFamily="82" charset="0"/>
              </a:rPr>
              <a:t>  </a:t>
            </a:r>
            <a:endParaRPr lang="es-ES" sz="280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051720" y="4227934"/>
            <a:ext cx="4752528" cy="634286"/>
          </a:xfrm>
          <a:prstGeom prst="rect">
            <a:avLst/>
          </a:prstGeom>
          <a:noFill/>
        </p:spPr>
        <p:txBody>
          <a:bodyPr wrap="none">
            <a:prstTxWarp prst="textWave2">
              <a:avLst/>
            </a:prstTxWarp>
            <a:spAutoFit/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5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5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(Paúl </a:t>
            </a:r>
            <a:r>
              <a:rPr lang="es-ES" sz="5400" b="1" dirty="0" err="1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Mauriat</a:t>
            </a:r>
            <a:r>
              <a:rPr lang="es-ES" sz="5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) 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8000">
        <p15:prstTrans prst="curtains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27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9635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6963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7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69638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30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6963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40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4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4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4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4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2822</TotalTime>
  <Words>1266</Words>
  <Application>Microsoft Office PowerPoint</Application>
  <PresentationFormat>Presentación en pantalla (16:9)</PresentationFormat>
  <Paragraphs>70</Paragraphs>
  <Slides>66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77" baseType="lpstr">
      <vt:lpstr>Algerian</vt:lpstr>
      <vt:lpstr>Arial</vt:lpstr>
      <vt:lpstr>Arial Black</vt:lpstr>
      <vt:lpstr>Calibri</vt:lpstr>
      <vt:lpstr>Harrington</vt:lpstr>
      <vt:lpstr>High Tower Text</vt:lpstr>
      <vt:lpstr>Kristen ITC</vt:lpstr>
      <vt:lpstr>Lucida Bright</vt:lpstr>
      <vt:lpstr>Times New Roman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Papa</dc:creator>
  <cp:lastModifiedBy>Vicente Garcia</cp:lastModifiedBy>
  <cp:revision>247</cp:revision>
  <dcterms:created xsi:type="dcterms:W3CDTF">2013-03-13T19:45:02Z</dcterms:created>
  <dcterms:modified xsi:type="dcterms:W3CDTF">2024-05-06T20:56:06Z</dcterms:modified>
</cp:coreProperties>
</file>