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308" r:id="rId2"/>
    <p:sldId id="309" r:id="rId3"/>
    <p:sldId id="260" r:id="rId4"/>
    <p:sldId id="256" r:id="rId5"/>
    <p:sldId id="257" r:id="rId6"/>
    <p:sldId id="258" r:id="rId7"/>
    <p:sldId id="310" r:id="rId8"/>
    <p:sldId id="284" r:id="rId9"/>
    <p:sldId id="259" r:id="rId10"/>
    <p:sldId id="294" r:id="rId11"/>
    <p:sldId id="285" r:id="rId12"/>
    <p:sldId id="261" r:id="rId13"/>
    <p:sldId id="262" r:id="rId14"/>
    <p:sldId id="263" r:id="rId15"/>
    <p:sldId id="265" r:id="rId16"/>
    <p:sldId id="267" r:id="rId17"/>
    <p:sldId id="291" r:id="rId18"/>
    <p:sldId id="298" r:id="rId19"/>
    <p:sldId id="295" r:id="rId20"/>
    <p:sldId id="269" r:id="rId21"/>
    <p:sldId id="270" r:id="rId22"/>
    <p:sldId id="276" r:id="rId23"/>
    <p:sldId id="288" r:id="rId24"/>
    <p:sldId id="277" r:id="rId25"/>
    <p:sldId id="303" r:id="rId26"/>
    <p:sldId id="279" r:id="rId27"/>
    <p:sldId id="301" r:id="rId28"/>
    <p:sldId id="280" r:id="rId29"/>
    <p:sldId id="283" r:id="rId30"/>
    <p:sldId id="281" r:id="rId31"/>
    <p:sldId id="282" r:id="rId32"/>
    <p:sldId id="286" r:id="rId33"/>
    <p:sldId id="287" r:id="rId34"/>
    <p:sldId id="289" r:id="rId35"/>
    <p:sldId id="304" r:id="rId36"/>
    <p:sldId id="293" r:id="rId37"/>
    <p:sldId id="305" r:id="rId38"/>
    <p:sldId id="274" r:id="rId39"/>
    <p:sldId id="296" r:id="rId40"/>
    <p:sldId id="275" r:id="rId41"/>
    <p:sldId id="273" r:id="rId42"/>
    <p:sldId id="300" r:id="rId43"/>
    <p:sldId id="299" r:id="rId44"/>
    <p:sldId id="302" r:id="rId45"/>
    <p:sldId id="271" r:id="rId46"/>
    <p:sldId id="272" r:id="rId47"/>
    <p:sldId id="311" r:id="rId48"/>
    <p:sldId id="307" r:id="rId49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erpetua" panose="020205020604010203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CC00"/>
    <a:srgbClr val="FF9933"/>
    <a:srgbClr val="CC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15" autoAdjust="0"/>
  </p:normalViewPr>
  <p:slideViewPr>
    <p:cSldViewPr>
      <p:cViewPr varScale="1">
        <p:scale>
          <a:sx n="61" d="100"/>
          <a:sy n="61" d="100"/>
        </p:scale>
        <p:origin x="924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8FC7F34-87E3-4AB1-A38B-B1194799EA8E}" type="datetimeFigureOut">
              <a:rPr lang="fr-FR"/>
              <a:pPr>
                <a:defRPr/>
              </a:pPr>
              <a:t>21/06/2015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026D342F-6184-4965-85CC-B957E277DE2D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1963018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9F5324AC-8FC5-46BD-93F3-26FD9F0A9523}" type="slidenum">
              <a:rPr lang="fr-FR" altLang="es-ES"/>
              <a:pPr/>
              <a:t>3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427919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745185BA-7629-4E77-BEA4-EA7C6BE66033}" type="slidenum">
              <a:rPr lang="fr-FR" altLang="es-ES"/>
              <a:pPr/>
              <a:t>4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6075787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5303ADC4-80E1-489F-9803-6F77B3C696D2}" type="slidenum">
              <a:rPr lang="fr-FR" altLang="es-ES"/>
              <a:pPr/>
              <a:t>5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236424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5B80B966-065F-4D1B-9948-B4A9D4F4A833}" type="slidenum">
              <a:rPr lang="fr-FR" altLang="es-ES"/>
              <a:pPr/>
              <a:t>6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474640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6EFDAE3B-1957-4489-9415-D1044F82B7AB}" type="slidenum">
              <a:rPr lang="fr-FR" altLang="es-ES"/>
              <a:pPr/>
              <a:t>8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9516935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2B442074-382A-4084-AC08-A80B99BE61FB}" type="slidenum">
              <a:rPr lang="fr-FR" altLang="es-ES"/>
              <a:pPr/>
              <a:t>9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163077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1E48E215-52BF-4C17-BC10-FCDA39791891}" type="slidenum">
              <a:rPr lang="fr-FR" altLang="es-ES"/>
              <a:pPr/>
              <a:t>10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0506199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964BC471-A258-4861-A34B-A104AA4D7FA7}" type="slidenum">
              <a:rPr lang="fr-FR" altLang="es-ES"/>
              <a:pPr/>
              <a:t>11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3529044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3902AE73-9384-4132-A5C8-01DDA0B00947}" type="slidenum">
              <a:rPr lang="fr-FR" altLang="es-ES"/>
              <a:pPr/>
              <a:t>12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5341562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CD398727-BF53-4D50-98F7-2367DE1856E0}" type="slidenum">
              <a:rPr lang="fr-FR" altLang="es-ES"/>
              <a:pPr/>
              <a:t>13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883314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245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A7F36414-7B0B-4973-98DC-47B472219B73}" type="slidenum">
              <a:rPr lang="fr-FR" altLang="es-ES"/>
              <a:pPr/>
              <a:t>14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3064071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dirty="0" smtClean="0"/>
          </a:p>
        </p:txBody>
      </p:sp>
      <p:sp>
        <p:nvSpPr>
          <p:cNvPr id="266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68F0787C-F241-4336-A757-5F4D70565C93}" type="slidenum">
              <a:rPr lang="fr-FR" altLang="es-ES"/>
              <a:pPr/>
              <a:t>15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3093090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dirty="0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3C90CDB0-2D3C-4317-A528-CE958472EE4C}" type="slidenum">
              <a:rPr lang="fr-FR" altLang="es-ES"/>
              <a:pPr/>
              <a:t>16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8524925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43FDCBD2-053E-4978-A6A3-DFDEF0C811DB}" type="slidenum">
              <a:rPr lang="fr-FR" altLang="es-ES"/>
              <a:pPr/>
              <a:t>17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0538208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dirty="0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ADF16769-65C9-449B-B446-33319856BDEA}" type="slidenum">
              <a:rPr lang="fr-FR" altLang="es-ES"/>
              <a:pPr/>
              <a:t>18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831307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D3C694C0-0BA1-4188-8FB0-E284922846B0}" type="slidenum">
              <a:rPr lang="fr-FR" altLang="es-ES"/>
              <a:pPr/>
              <a:t>19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165835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056AC04F-E41E-4FCF-857D-CE57C20C034B}" type="slidenum">
              <a:rPr lang="fr-FR" altLang="es-ES"/>
              <a:pPr/>
              <a:t>20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7597422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dirty="0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2704220B-E9A2-4EC4-AE5F-33B8C35435E5}" type="slidenum">
              <a:rPr lang="fr-FR" altLang="es-ES"/>
              <a:pPr/>
              <a:t>21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6893239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FB6DB1E0-EE63-4117-B1A7-B1203AAC6B9E}" type="slidenum">
              <a:rPr lang="fr-FR" altLang="es-ES"/>
              <a:pPr/>
              <a:t>22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0061092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dirty="0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ECFD493E-5348-42A7-A477-0782FDE4969C}" type="slidenum">
              <a:rPr lang="fr-FR" altLang="es-ES"/>
              <a:pPr/>
              <a:t>23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1071830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382247FB-27C3-44C7-B3E7-650C9E06E516}" type="slidenum">
              <a:rPr lang="fr-FR" altLang="es-ES"/>
              <a:pPr/>
              <a:t>24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26808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6B317D0E-33AD-45AE-B5BD-11E347261B4E}" type="slidenum">
              <a:rPr lang="fr-FR" altLang="es-ES"/>
              <a:pPr/>
              <a:t>25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1396659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F34E50B9-1234-43B4-80CE-CDBA66B49AF0}" type="slidenum">
              <a:rPr lang="fr-FR" altLang="es-ES"/>
              <a:pPr/>
              <a:t>26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0130407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0164D015-D8A0-4D27-8381-477E651E262D}" type="slidenum">
              <a:rPr lang="fr-FR" altLang="es-ES"/>
              <a:pPr/>
              <a:t>27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5041903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DF1E2D5E-6F6C-45FE-AB9B-65E7F228EC84}" type="slidenum">
              <a:rPr lang="fr-FR" altLang="es-ES"/>
              <a:pPr/>
              <a:t>28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5997566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79711523-4CB3-4F33-A54A-B620EAD7C5F0}" type="slidenum">
              <a:rPr lang="fr-FR" altLang="es-ES"/>
              <a:pPr/>
              <a:t>29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34972214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88016FFF-676D-4663-A930-B6A75A3FEC97}" type="slidenum">
              <a:rPr lang="fr-FR" altLang="es-ES"/>
              <a:pPr/>
              <a:t>30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2493018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1B9A22E0-A564-4A9E-B739-754BF0018BA1}" type="slidenum">
              <a:rPr lang="fr-FR" altLang="es-ES"/>
              <a:pPr/>
              <a:t>31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8297976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DC619DB9-792E-4F91-8D4D-BB601C58E7BF}" type="slidenum">
              <a:rPr lang="fr-FR" altLang="es-ES"/>
              <a:pPr/>
              <a:t>32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0959661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C37614E8-9F03-4BEA-BD70-48CF662ADF92}" type="slidenum">
              <a:rPr lang="fr-FR" altLang="es-ES"/>
              <a:pPr/>
              <a:t>33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8007376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2D0AD03F-FECC-4E7A-AF10-CCF782719CE1}" type="slidenum">
              <a:rPr lang="fr-FR" altLang="es-ES"/>
              <a:pPr/>
              <a:t>34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56171611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3B0D396B-B504-4403-A4A3-1B98DCB0A794}" type="slidenum">
              <a:rPr lang="fr-FR" altLang="es-ES"/>
              <a:pPr/>
              <a:t>35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50990654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7320E542-9FE0-4996-A3CB-18EB89DF4D46}" type="slidenum">
              <a:rPr lang="fr-FR" altLang="es-ES"/>
              <a:pPr/>
              <a:t>36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6007762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82FEDA95-8171-4D16-9DA7-A08C3A39CBBE}" type="slidenum">
              <a:rPr lang="fr-FR" altLang="es-ES"/>
              <a:pPr/>
              <a:t>37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6763165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18D0DD77-802A-48DB-87B1-8EDA68DE12EF}" type="slidenum">
              <a:rPr lang="fr-FR" altLang="es-ES"/>
              <a:pPr/>
              <a:t>38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3699385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02EC182E-856A-49EA-83E7-640DB973510F}" type="slidenum">
              <a:rPr lang="fr-FR" altLang="es-ES"/>
              <a:pPr/>
              <a:t>39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7570664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F519B09E-27D6-4A85-B3F1-88BD995CD275}" type="slidenum">
              <a:rPr lang="fr-FR" altLang="es-ES"/>
              <a:pPr/>
              <a:t>40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6336909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18821675-2234-45F7-9CED-6D8E72354364}" type="slidenum">
              <a:rPr lang="fr-FR" altLang="es-ES"/>
              <a:pPr/>
              <a:t>41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2664194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2A6F6DF2-FBB8-4BDE-B5B4-C48BF28A337C}" type="slidenum">
              <a:rPr lang="fr-FR" altLang="es-ES"/>
              <a:pPr/>
              <a:t>42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5585824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C12CCA98-0D23-43F2-8EE3-71470A0E1ED8}" type="slidenum">
              <a:rPr lang="fr-FR" altLang="es-ES"/>
              <a:pPr/>
              <a:t>43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31683256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B9236359-A893-47BA-9D9C-B0AB5EE4838C}" type="slidenum">
              <a:rPr lang="fr-FR" altLang="es-ES"/>
              <a:pPr/>
              <a:t>44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00452782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80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F346319F-4BDF-464A-95E6-958C145430C1}" type="slidenum">
              <a:rPr lang="fr-FR" altLang="es-ES"/>
              <a:pPr/>
              <a:t>45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72703958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</a:defRPr>
            </a:lvl9pPr>
          </a:lstStyle>
          <a:p>
            <a:fld id="{418F05F9-2D9A-4AA1-9342-E504DB03BC38}" type="slidenum">
              <a:rPr lang="fr-FR" altLang="es-ES"/>
              <a:pPr/>
              <a:t>46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65595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712B9-6C47-4C5F-A231-804731E0DA39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88852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15CF8-1C19-43E4-AEB4-EF6D679A2810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73932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7F66B-EA5F-4621-ABD0-8210723DC9A6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71447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0E23E-EA4C-49D0-BD87-4431FD077E77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2944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12D55-7132-4912-8705-B20D62898114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397480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A0BC7-D374-485D-AF39-3A7607208F61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187482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B6146-275A-4E09-8986-0273FDC03EAA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93556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C32A8-C259-4A44-B9EB-CCB86146D2AB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2027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8AC78-21A2-4D6F-BE21-ED1591B2E673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32960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2870C-0299-48BA-AFB7-C2E73D9B6655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4244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CB689-56DD-48B3-BB4D-B2B2A5F92A2E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5612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ES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ES" smtClean="0"/>
              <a:t>Cliquez pour modifier les styles du texte du masque</a:t>
            </a:r>
          </a:p>
          <a:p>
            <a:pPr lvl="1"/>
            <a:r>
              <a:rPr lang="fr-FR" altLang="es-ES" smtClean="0"/>
              <a:t>Deuxième niveau</a:t>
            </a:r>
          </a:p>
          <a:p>
            <a:pPr lvl="2"/>
            <a:r>
              <a:rPr lang="fr-FR" altLang="es-ES" smtClean="0"/>
              <a:t>Troisième niveau</a:t>
            </a:r>
          </a:p>
          <a:p>
            <a:pPr lvl="3"/>
            <a:r>
              <a:rPr lang="fr-FR" altLang="es-ES" smtClean="0"/>
              <a:t>Quatrième niveau</a:t>
            </a:r>
          </a:p>
          <a:p>
            <a:pPr lvl="4"/>
            <a:r>
              <a:rPr lang="fr-FR" altLang="es-E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BB2328D-8F18-4082-989C-32C265138983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-124733"/>
            <a:ext cx="8604420" cy="6976900"/>
          </a:xfrm>
          <a:prstGeom prst="rect">
            <a:avLst/>
          </a:prstGeom>
        </p:spPr>
      </p:pic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2155805" y="1930184"/>
            <a:ext cx="4841591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eaLnBrk="1" hangingPunct="1">
              <a:defRPr/>
            </a:pPr>
            <a:r>
              <a:rPr lang="fr-FR" sz="6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C000"/>
                </a:solidFill>
              </a:rPr>
              <a:t>Buffets</a:t>
            </a:r>
          </a:p>
          <a:p>
            <a:pPr algn="ctr" eaLnBrk="1" hangingPunct="1">
              <a:defRPr/>
            </a:pPr>
            <a:r>
              <a:rPr lang="fr-FR" sz="6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9933"/>
                </a:solidFill>
              </a:rPr>
              <a:t>de</a:t>
            </a:r>
            <a:r>
              <a:rPr lang="fr-FR" sz="72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9933"/>
                </a:solidFill>
              </a:rPr>
              <a:t>	</a:t>
            </a:r>
            <a:r>
              <a:rPr lang="fr-FR" sz="7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9933"/>
                </a:solidFill>
              </a:rPr>
              <a:t> </a:t>
            </a:r>
            <a:r>
              <a:rPr lang="fr-FR" sz="6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9933"/>
                </a:solidFill>
              </a:rPr>
              <a:t>Órganos </a:t>
            </a:r>
            <a:r>
              <a:rPr lang="fr-FR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9933"/>
                </a:solidFill>
              </a:rPr>
              <a:t>en Europa</a:t>
            </a:r>
            <a:endParaRPr lang="fr-FR" sz="6600" b="1" dirty="0">
              <a:solidFill>
                <a:srgbClr val="FF99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87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223628" y="944724"/>
            <a:ext cx="6696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Se le llama buffet de órganos a  </a:t>
            </a:r>
            <a:r>
              <a:rPr lang="es-ES" sz="2400" dirty="0">
                <a:solidFill>
                  <a:schemeClr val="bg1"/>
                </a:solidFill>
              </a:rPr>
              <a:t>la estructura de carpintería en </a:t>
            </a:r>
            <a:r>
              <a:rPr lang="es-ES" sz="2400" dirty="0" smtClean="0">
                <a:solidFill>
                  <a:schemeClr val="bg1"/>
                </a:solidFill>
              </a:rPr>
              <a:t>la que </a:t>
            </a:r>
            <a:r>
              <a:rPr lang="es-ES" sz="2400" dirty="0">
                <a:solidFill>
                  <a:schemeClr val="bg1"/>
                </a:solidFill>
              </a:rPr>
              <a:t>están </a:t>
            </a:r>
            <a:r>
              <a:rPr lang="es-ES" sz="2400" dirty="0" smtClean="0">
                <a:solidFill>
                  <a:schemeClr val="bg1"/>
                </a:solidFill>
              </a:rPr>
              <a:t>resguardados </a:t>
            </a:r>
            <a:r>
              <a:rPr lang="es-ES" sz="2400" dirty="0">
                <a:solidFill>
                  <a:schemeClr val="bg1"/>
                </a:solidFill>
              </a:rPr>
              <a:t>los tubos y base de </a:t>
            </a:r>
            <a:r>
              <a:rPr lang="es-ES" sz="2400" dirty="0" smtClean="0">
                <a:solidFill>
                  <a:schemeClr val="bg1"/>
                </a:solidFill>
              </a:rPr>
              <a:t>resortes del </a:t>
            </a:r>
            <a:r>
              <a:rPr lang="es-ES" sz="2400" dirty="0">
                <a:solidFill>
                  <a:schemeClr val="bg1"/>
                </a:solidFill>
              </a:rPr>
              <a:t>instrumento</a:t>
            </a:r>
            <a:r>
              <a:rPr lang="es-ES" sz="2400" dirty="0" smtClean="0">
                <a:solidFill>
                  <a:schemeClr val="bg1"/>
                </a:solidFill>
              </a:rPr>
              <a:t>. Se le llama también la CAJA del órgano.</a:t>
            </a:r>
            <a:endParaRPr lang="es-ES" sz="2400" dirty="0">
              <a:solidFill>
                <a:schemeClr val="bg1"/>
              </a:solidFill>
            </a:endParaRPr>
          </a:p>
          <a:p>
            <a:r>
              <a:rPr lang="es-ES" sz="2400" dirty="0">
                <a:solidFill>
                  <a:schemeClr val="bg1"/>
                </a:solidFill>
              </a:rPr>
              <a:t> </a:t>
            </a:r>
          </a:p>
          <a:p>
            <a:r>
              <a:rPr lang="es-ES" sz="2400" dirty="0">
                <a:solidFill>
                  <a:schemeClr val="bg1"/>
                </a:solidFill>
              </a:rPr>
              <a:t>El buffet además de las funciones originales para resguardar y proteger, también juega un papel esencial de megáfono y </a:t>
            </a:r>
            <a:r>
              <a:rPr lang="es-ES" sz="2400" dirty="0" smtClean="0">
                <a:solidFill>
                  <a:schemeClr val="bg1"/>
                </a:solidFill>
              </a:rPr>
              <a:t>resonador.  </a:t>
            </a:r>
            <a:r>
              <a:rPr lang="es-ES" sz="2400" dirty="0">
                <a:solidFill>
                  <a:schemeClr val="bg1"/>
                </a:solidFill>
              </a:rPr>
              <a:t>A menudo es un gabinete muy elaborado que refleja el estilo de su </a:t>
            </a:r>
            <a:r>
              <a:rPr lang="es-ES" sz="2400" dirty="0" smtClean="0">
                <a:solidFill>
                  <a:schemeClr val="bg1"/>
                </a:solidFill>
              </a:rPr>
              <a:t>época, </a:t>
            </a:r>
            <a:r>
              <a:rPr lang="es-ES" sz="2400" dirty="0">
                <a:solidFill>
                  <a:schemeClr val="bg1"/>
                </a:solidFill>
              </a:rPr>
              <a:t>alternando  las partes antiguas de madera ricamente trabajadas </a:t>
            </a:r>
            <a:r>
              <a:rPr lang="es-ES" sz="2400" dirty="0" smtClean="0">
                <a:solidFill>
                  <a:schemeClr val="bg1"/>
                </a:solidFill>
              </a:rPr>
              <a:t>,  </a:t>
            </a:r>
            <a:r>
              <a:rPr lang="es-ES" sz="2400" dirty="0">
                <a:solidFill>
                  <a:schemeClr val="bg1"/>
                </a:solidFill>
              </a:rPr>
              <a:t>con la parte instrumental. El buffet  es  a menudo diseñado por un arquitecto e interpretada por un carpintero o ebanista, es una obra de arte por derecho propio</a:t>
            </a:r>
            <a:r>
              <a:rPr lang="es-ES" sz="2400" dirty="0" smtClean="0">
                <a:solidFill>
                  <a:schemeClr val="bg1"/>
                </a:solidFill>
              </a:rPr>
              <a:t>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 rot="20445856">
            <a:off x="7033416" y="5763771"/>
            <a:ext cx="1773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Cholulita</a:t>
            </a:r>
            <a:r>
              <a:rPr lang="es-ES" sz="2400" dirty="0" smtClean="0"/>
              <a:t>lit</a:t>
            </a:r>
            <a:r>
              <a:rPr lang="es-ES" dirty="0" smtClean="0"/>
              <a:t>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7471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1_Nederland_Leens (Groningen)_Petruskerk 01_anno 173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9" r="15951"/>
          <a:stretch/>
        </p:blipFill>
        <p:spPr bwMode="auto">
          <a:xfrm>
            <a:off x="4672002" y="836712"/>
            <a:ext cx="4187734" cy="476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07504" y="4041068"/>
            <a:ext cx="438384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3941763" eaLnBrk="1" hangingPunct="1">
              <a:spcBef>
                <a:spcPct val="0"/>
              </a:spcBef>
              <a:buFontTx/>
              <a:buNone/>
            </a:pP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Si hacemos un viaje desde </a:t>
            </a: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el sur hasta el norte de </a:t>
            </a: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Europa</a:t>
            </a: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, hay para </a:t>
            </a: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todos los gustos: el estilo barroco moderno, el estilo renacentista y </a:t>
            </a: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el más </a:t>
            </a: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exuberante   estilo rococó. </a:t>
            </a:r>
          </a:p>
          <a:p>
            <a:pPr defTabSz="3941763" eaLnBrk="1" hangingPunct="1">
              <a:spcBef>
                <a:spcPct val="0"/>
              </a:spcBef>
              <a:buFontTx/>
              <a:buNone/>
            </a:pP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Que lo disfruten.</a:t>
            </a:r>
            <a:endParaRPr lang="es-ES" altLang="es-ES" sz="24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107504" y="260648"/>
            <a:ext cx="4392488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Los órganos </a:t>
            </a: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son instrumentos musicales  </a:t>
            </a: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frágiles y </a:t>
            </a: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complejos. </a:t>
            </a: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Muchos han sufrido los estragos del tiempo, repetidamente revisados y reparados. Hoy en día </a:t>
            </a: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no queda mucho </a:t>
            </a: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de los instrumentos originales.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Pero algunos </a:t>
            </a:r>
            <a:r>
              <a:rPr lang="es-ES" altLang="es-ES" sz="2400" dirty="0">
                <a:solidFill>
                  <a:schemeClr val="bg1"/>
                </a:solidFill>
                <a:latin typeface="Perpetua" panose="02020502060401020303" pitchFamily="18" charset="0"/>
              </a:rPr>
              <a:t>buffets de órganos, han atravesado los siglos en general sin demasiados daños, reutilizados tal cual o con algunas adiciones.</a:t>
            </a:r>
            <a:endParaRPr lang="fr-FR" altLang="es-ES" sz="24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211960" y="6351905"/>
            <a:ext cx="39243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Fuga </a:t>
            </a:r>
            <a:r>
              <a:rPr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ré 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menor </a:t>
            </a:r>
            <a:r>
              <a:rPr lang="fr-F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fr-F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J.S Bach </a:t>
            </a:r>
            <a:r>
              <a:rPr lang="fr-FR" dirty="0" smtClean="0">
                <a:solidFill>
                  <a:schemeClr val="bg1"/>
                </a:solidFill>
              </a:rPr>
              <a:t>(extracto)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8316913" y="6416675"/>
            <a:ext cx="8270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s-ES" sz="16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Clic.</a:t>
            </a:r>
            <a:endParaRPr lang="fr-FR" altLang="es-ES" sz="16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</p:spTree>
  </p:cSld>
  <p:clrMapOvr>
    <a:masterClrMapping/>
  </p:clrMapOvr>
  <p:transition>
    <p:sndAc>
      <p:stSnd loop="1">
        <p:snd r:embed="rId3" name="Bach_Fugue en ré mineur_64_ppt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Espagne_Aragon_Daroca_collégiale Santa Maria La Major_anno 14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50" y="477838"/>
            <a:ext cx="5440363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431800" y="1231900"/>
            <a:ext cx="248443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>
                <a:solidFill>
                  <a:schemeClr val="bg1"/>
                </a:solidFill>
                <a:latin typeface="+mn-lt"/>
              </a:rPr>
              <a:t>Daroca (</a:t>
            </a: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España, </a:t>
            </a:r>
            <a:r>
              <a:rPr lang="fr-FR" altLang="es-ES" sz="2000" dirty="0">
                <a:solidFill>
                  <a:schemeClr val="bg1"/>
                </a:solidFill>
                <a:latin typeface="+mn-lt"/>
              </a:rPr>
              <a:t>Aragon) </a:t>
            </a: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Iglesia Colegiada </a:t>
            </a:r>
            <a:r>
              <a:rPr lang="fr-FR" altLang="es-ES" sz="2000" dirty="0">
                <a:solidFill>
                  <a:schemeClr val="bg1"/>
                </a:solidFill>
                <a:latin typeface="+mn-lt"/>
              </a:rPr>
              <a:t>Santa Maria 1470 (</a:t>
            </a: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restaurada  </a:t>
            </a:r>
            <a:r>
              <a:rPr lang="fr-FR" altLang="es-ES" sz="2000" dirty="0">
                <a:solidFill>
                  <a:schemeClr val="bg1"/>
                </a:solidFill>
                <a:latin typeface="+mn-lt"/>
              </a:rPr>
              <a:t>en 2006)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82625" y="5408613"/>
            <a:ext cx="198120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b="1" dirty="0" smtClean="0">
                <a:solidFill>
                  <a:schemeClr val="bg1"/>
                </a:solidFill>
                <a:latin typeface="+mn-lt"/>
              </a:rPr>
              <a:t>Positif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b="1" dirty="0" smtClean="0">
                <a:solidFill>
                  <a:schemeClr val="bg1"/>
                </a:solidFill>
                <a:latin typeface="+mn-lt"/>
              </a:rPr>
              <a:t>Registros ubicados frente a la </a:t>
            </a:r>
            <a:r>
              <a:rPr lang="fr-FR" altLang="es-ES" sz="1800" b="1" dirty="0" err="1" smtClean="0">
                <a:solidFill>
                  <a:schemeClr val="bg1"/>
                </a:solidFill>
                <a:latin typeface="+mn-lt"/>
              </a:rPr>
              <a:t>tribuna</a:t>
            </a:r>
            <a:endParaRPr lang="fr-FR" altLang="es-ES" sz="1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126" name="Text Box 8"/>
          <p:cNvSpPr txBox="1">
            <a:spLocks noChangeArrowheads="1"/>
          </p:cNvSpPr>
          <p:nvPr/>
        </p:nvSpPr>
        <p:spPr bwMode="auto">
          <a:xfrm>
            <a:off x="540173" y="4250713"/>
            <a:ext cx="259238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b="1" dirty="0" smtClean="0">
                <a:solidFill>
                  <a:schemeClr val="bg1"/>
                </a:solidFill>
                <a:latin typeface="+mn-lt"/>
              </a:rPr>
              <a:t>Llamada</a:t>
            </a:r>
            <a:endParaRPr lang="fr-FR" altLang="es-ES" sz="2000" b="1" dirty="0">
              <a:solidFill>
                <a:schemeClr val="bg1"/>
              </a:solidFill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i="1" dirty="0" smtClean="0">
                <a:solidFill>
                  <a:schemeClr val="bg1"/>
                </a:solidFill>
                <a:latin typeface="+mn-lt"/>
              </a:rPr>
              <a:t>Juego de lengüetas dispuestas horizontalmente</a:t>
            </a: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 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127" name="Line 10"/>
          <p:cNvSpPr>
            <a:spLocks noChangeShapeType="1"/>
          </p:cNvSpPr>
          <p:nvPr/>
        </p:nvSpPr>
        <p:spPr bwMode="auto">
          <a:xfrm flipV="1">
            <a:off x="2916238" y="4005263"/>
            <a:ext cx="2268537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8" name="Line 11"/>
          <p:cNvSpPr>
            <a:spLocks noChangeShapeType="1"/>
          </p:cNvSpPr>
          <p:nvPr/>
        </p:nvSpPr>
        <p:spPr bwMode="auto">
          <a:xfrm>
            <a:off x="2916238" y="4760913"/>
            <a:ext cx="2843212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29" name="Line 12"/>
          <p:cNvSpPr>
            <a:spLocks noChangeShapeType="1"/>
          </p:cNvSpPr>
          <p:nvPr/>
        </p:nvSpPr>
        <p:spPr bwMode="auto">
          <a:xfrm>
            <a:off x="2916238" y="5984875"/>
            <a:ext cx="3348037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5130" name="Text Box 13"/>
          <p:cNvSpPr txBox="1">
            <a:spLocks noChangeArrowheads="1"/>
          </p:cNvSpPr>
          <p:nvPr/>
        </p:nvSpPr>
        <p:spPr bwMode="auto">
          <a:xfrm>
            <a:off x="423333" y="2656406"/>
            <a:ext cx="25558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i="1" dirty="0" smtClean="0">
                <a:solidFill>
                  <a:schemeClr val="bg1"/>
                </a:solidFill>
                <a:latin typeface="+mn-lt"/>
              </a:rPr>
              <a:t>Volet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i="1" dirty="0" smtClean="0">
                <a:solidFill>
                  <a:schemeClr val="bg1"/>
                </a:solidFill>
                <a:latin typeface="+mn-lt"/>
              </a:rPr>
              <a:t>Protección y decoración</a:t>
            </a:r>
            <a:endParaRPr lang="fr-FR" altLang="es-ES" sz="20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131" name="Text Box 14"/>
          <p:cNvSpPr txBox="1">
            <a:spLocks noChangeArrowheads="1"/>
          </p:cNvSpPr>
          <p:nvPr/>
        </p:nvSpPr>
        <p:spPr bwMode="auto">
          <a:xfrm>
            <a:off x="236224" y="476250"/>
            <a:ext cx="28819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b="1" dirty="0">
                <a:solidFill>
                  <a:schemeClr val="bg1"/>
                </a:solidFill>
                <a:latin typeface="+mn-lt"/>
              </a:rPr>
              <a:t>Buffet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b="1" dirty="0">
                <a:solidFill>
                  <a:schemeClr val="bg1"/>
                </a:solidFill>
                <a:latin typeface="+mn-lt"/>
              </a:rPr>
              <a:t>d</a:t>
            </a:r>
            <a:r>
              <a:rPr lang="fr-FR" altLang="es-ES" sz="2000" b="1" dirty="0" smtClean="0">
                <a:solidFill>
                  <a:schemeClr val="bg1"/>
                </a:solidFill>
                <a:latin typeface="+mn-lt"/>
              </a:rPr>
              <a:t>e un </a:t>
            </a:r>
            <a:r>
              <a:rPr lang="fr-FR" altLang="es-ES" sz="2000" b="1" dirty="0">
                <a:solidFill>
                  <a:schemeClr val="bg1"/>
                </a:solidFill>
                <a:latin typeface="+mn-lt"/>
              </a:rPr>
              <a:t>Ó</a:t>
            </a:r>
            <a:r>
              <a:rPr lang="fr-FR" altLang="es-ES" sz="2000" b="1" dirty="0" smtClean="0">
                <a:solidFill>
                  <a:schemeClr val="bg1"/>
                </a:solidFill>
                <a:latin typeface="+mn-lt"/>
              </a:rPr>
              <a:t>rgano de Tribuna</a:t>
            </a:r>
            <a:endParaRPr lang="fr-FR" altLang="es-ES" sz="2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132" name="Line 15"/>
          <p:cNvSpPr>
            <a:spLocks noChangeShapeType="1"/>
          </p:cNvSpPr>
          <p:nvPr/>
        </p:nvSpPr>
        <p:spPr bwMode="auto">
          <a:xfrm>
            <a:off x="2916238" y="3141663"/>
            <a:ext cx="147637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657647" y="3415704"/>
            <a:ext cx="23574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i="1" dirty="0" smtClean="0">
                <a:solidFill>
                  <a:schemeClr val="bg1"/>
                </a:solidFill>
                <a:latin typeface="+mn-lt"/>
              </a:rPr>
              <a:t>Montre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i="1" dirty="0" smtClean="0">
                <a:solidFill>
                  <a:schemeClr val="bg1"/>
                </a:solidFill>
                <a:latin typeface="+mn-lt"/>
              </a:rPr>
              <a:t>Registros visibles</a:t>
            </a:r>
            <a:endParaRPr lang="fr-FR" altLang="es-ES" sz="2000" i="1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01_Espagne_Palencia_Cathédrale San Antolin 01_anno 1688  facteurJosé de Echevar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98450"/>
            <a:ext cx="7594600" cy="557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755650" y="6173788"/>
            <a:ext cx="76327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Palencia – España ---Catedral de San Antolin  1688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01_Espagne_Granada_Cathédrale de l'Incarnation 02_anno 1744 (côté droit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8172450" cy="581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6"/>
          <p:cNvSpPr txBox="1">
            <a:spLocks noChangeArrowheads="1"/>
          </p:cNvSpPr>
          <p:nvPr/>
        </p:nvSpPr>
        <p:spPr bwMode="auto">
          <a:xfrm>
            <a:off x="467544" y="6273316"/>
            <a:ext cx="82089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Granada ( España) Catedral de la Encarnación. 1744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144" y="318046"/>
            <a:ext cx="7488832" cy="561662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43508" y="6023029"/>
            <a:ext cx="8870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</a:rPr>
              <a:t>Kijksmuseum.Amsterdam.Holanda. Fue construido para la Iglesia en Scheenda 1526 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</a:rPr>
              <a:t>Sólo se conserva la fachada y los tubos del frente. Está planeada la reconstrucción. 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01_Espagne_Tarragona_Cathédr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7938"/>
            <a:ext cx="5670550" cy="622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5"/>
          <p:cNvSpPr txBox="1">
            <a:spLocks noChangeArrowheads="1"/>
          </p:cNvSpPr>
          <p:nvPr/>
        </p:nvSpPr>
        <p:spPr bwMode="auto">
          <a:xfrm>
            <a:off x="-44450" y="6345324"/>
            <a:ext cx="9251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Tarragona – España – Catedral de Santa María 1566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01_Espagne_Madrid_Cathédrale de la Almudena 02_anno 1999 Gerhard Grenzing_b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88938"/>
            <a:ext cx="7489825" cy="570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0" y="6237312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Madrid – España – Catedral de Almudena -1999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01_Espagne_Cordoba_Mezquita_Cathédrale ND de l'Assomption_anno incogni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0"/>
            <a:ext cx="5354637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0" y="6381750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Córdoba – España – Mezquita ND de la Asunción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01_Italie_Gênes_Cathédrale San Lorenzo_anno 1554 Gaspare Forla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225425"/>
            <a:ext cx="7956550" cy="596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0" y="6281738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Génova –Italia– Catedral de San Lorenzo - 1554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01_Italie_Florence_Basilique de la Santissima Annunziata_anno 1509 Domenico di Lorenzo da Lucca côté nord (2 orgues en vis à vis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5888"/>
            <a:ext cx="5878513" cy="612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-72516" y="6309320"/>
            <a:ext cx="90360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Florencia – Italia – Iglesia de la Santísima Anunziatta - 1509 - 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es-ES" sz="2400" dirty="0">
              <a:solidFill>
                <a:schemeClr val="bg1"/>
              </a:solidFill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a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01_Italie_Rome_Basilique St Jean de Latran 01a_anno 1598 Lucas Blas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103188"/>
            <a:ext cx="6248400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0" y="6345324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Roma – Italia Basílica de San Juan de Letran - 1598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01_Autriche_Salzbourg_église St-Pierre 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6632"/>
            <a:ext cx="7453312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01_Autriche_Salzbourg_église St-Pierre 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7259"/>
            <a:ext cx="7453312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979984" y="6065676"/>
            <a:ext cx="7453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Salzburgo – Austria – Abadía de San Pedro - 1620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01_UK_Exeter (Devon)_Cathédrale_anno 1665 et 18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80628"/>
            <a:ext cx="7848600" cy="585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5"/>
          <p:cNvSpPr txBox="1">
            <a:spLocks noChangeArrowheads="1"/>
          </p:cNvSpPr>
          <p:nvPr/>
        </p:nvSpPr>
        <p:spPr bwMode="auto">
          <a:xfrm>
            <a:off x="0" y="6021288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Exeter – Devon – Gran Bretaña – Catedral de San Pedro 1665.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Buffet de John Loosemor 1891- Ampliado por Henry Willis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01_UK_Abergavenny (Wales)_Priory St-Mary_anno 18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15913"/>
            <a:ext cx="7308850" cy="566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0" y="5985284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Abergavenny, País de Gales (Gran Bretaña) Priorato de Santa María.1861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País donde los tubos son a menudo ricamente decorados. 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5"/>
          <p:cNvSpPr txBox="1">
            <a:spLocks noChangeArrowheads="1"/>
          </p:cNvSpPr>
          <p:nvPr/>
        </p:nvSpPr>
        <p:spPr bwMode="auto">
          <a:xfrm>
            <a:off x="508" y="6054387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Carlshalton,Surrey (Gran Bretaña) Iglesia de todos los Santos.1932.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Buffet y </a:t>
            </a:r>
            <a:r>
              <a:rPr lang="fr-FR" altLang="es-ES" sz="2400" dirty="0" err="1" smtClean="0">
                <a:solidFill>
                  <a:schemeClr val="bg1"/>
                </a:solidFill>
                <a:latin typeface="+mn-lt"/>
              </a:rPr>
              <a:t>tribuna</a:t>
            </a: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 de estilo néo gotico, obra de Sir John Ninian Comper.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9699" name="Picture 6" descr="01_UK_Carshalton (Surrey)_All Saints Church_anno 1932_modifi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52400"/>
            <a:ext cx="8027988" cy="596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01_Nederland_Zutphen_St-Walburgi 01_anno 1643_facteur Hans Henrich Bad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4450"/>
            <a:ext cx="676910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0" y="6093296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Zutfen (Países Bajos) Iglesia de Santa Walburga.1643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Fabricante del órgano Hans Heinrich Bader.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01_Nederland_Maassluis_Garrelsorgel Grote Ke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52400"/>
            <a:ext cx="7524750" cy="601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5"/>
          <p:cNvSpPr txBox="1">
            <a:spLocks noChangeArrowheads="1"/>
          </p:cNvSpPr>
          <p:nvPr/>
        </p:nvSpPr>
        <p:spPr bwMode="auto">
          <a:xfrm>
            <a:off x="107504" y="6027003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Maasluiss (Países bajos) Groote Kerk (Gran Iglesia) 1732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Fabricante Rudolf Carrels – Buffet: Daniel de Vries. 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01_Nederland_Amsterdam_NieuweKerk_anno 16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25" y="9525"/>
            <a:ext cx="5372100" cy="615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5"/>
          <p:cNvSpPr txBox="1">
            <a:spLocks noChangeArrowheads="1"/>
          </p:cNvSpPr>
          <p:nvPr/>
        </p:nvSpPr>
        <p:spPr bwMode="auto">
          <a:xfrm>
            <a:off x="0" y="6302375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Amsterdam (Países Bajos) (nueva  iglesia) 1645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5"/>
          <p:cNvSpPr txBox="1">
            <a:spLocks noChangeArrowheads="1"/>
          </p:cNvSpPr>
          <p:nvPr/>
        </p:nvSpPr>
        <p:spPr bwMode="auto">
          <a:xfrm>
            <a:off x="215516" y="6093296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Haarlem (Países Bajos) Sint </a:t>
            </a: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Bavokerk</a:t>
            </a: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. Iglesia de San Bavon 1738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400" dirty="0" smtClean="0">
                <a:solidFill>
                  <a:schemeClr val="bg1"/>
                </a:solidFill>
                <a:latin typeface="+mn-lt"/>
              </a:rPr>
              <a:t>Fabricante del órgano: Christian Müller.  Buffet: Jan Van Logtareen.</a:t>
            </a:r>
            <a:endParaRPr lang="fr-FR" altLang="es-ES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7235825" y="2452688"/>
            <a:ext cx="18002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Pura maravilla musical. El órgano permaneció casi intacto desde el siglo 18.</a:t>
            </a:r>
            <a:endParaRPr lang="fr-FR" altLang="es-ES" sz="20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  <p:pic>
        <p:nvPicPr>
          <p:cNvPr id="37892" name="Picture 7" descr="02_Nederland_Haarlem_Sint Bavokerk 03_anno 1738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0"/>
            <a:ext cx="5232400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01_Allemagne_Augsbourg_Basilique St-Ulrich et Ste-Afra_anno 1608 (1982 orgue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296863"/>
            <a:ext cx="7850187" cy="564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5"/>
          <p:cNvSpPr txBox="1">
            <a:spLocks noChangeArrowheads="1"/>
          </p:cNvSpPr>
          <p:nvPr/>
        </p:nvSpPr>
        <p:spPr bwMode="auto">
          <a:xfrm>
            <a:off x="0" y="6089650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Augsbourg (Alemania) Basílica de San Ulrico y Santa Afra 1608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Particularidad: el edificio alberga una iglesia católica y una luterana</a:t>
            </a:r>
            <a:r>
              <a:rPr lang="fr-FR" altLang="es-ES" sz="2000" dirty="0">
                <a:solidFill>
                  <a:schemeClr val="bg1"/>
                </a:solidFill>
                <a:latin typeface="+mn-lt"/>
              </a:rPr>
              <a:t> </a:t>
            </a: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(órgano)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01_Allemagne_Brême_église St-Martin 02_anno 1619 buffet de Hermann Wolf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483225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6"/>
          <p:cNvSpPr txBox="1">
            <a:spLocks noChangeArrowheads="1"/>
          </p:cNvSpPr>
          <p:nvPr/>
        </p:nvSpPr>
        <p:spPr bwMode="auto">
          <a:xfrm>
            <a:off x="0" y="6200775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Brëme (Alemania) Iglesia de San Martin 1619 Buffet de Hermann Wolff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Fin  </a:t>
            </a:r>
            <a:r>
              <a:rPr lang="fr-FR" altLang="es-ES" sz="2000" b="1" dirty="0" smtClean="0">
                <a:solidFill>
                  <a:schemeClr val="bg1"/>
                </a:solidFill>
                <a:latin typeface="+mn-lt"/>
              </a:rPr>
              <a:t>del</a:t>
            </a: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 estilo  renacimiento , debut del barroco.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01_Allemagne_Lübeck_église St-Jacques_buffet 1504_positif 1573_tours 16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354012"/>
            <a:ext cx="7416800" cy="583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5"/>
          <p:cNvSpPr txBox="1">
            <a:spLocks noChangeArrowheads="1"/>
          </p:cNvSpPr>
          <p:nvPr/>
        </p:nvSpPr>
        <p:spPr bwMode="auto">
          <a:xfrm>
            <a:off x="4036" y="6184900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Lübeck (Alemania) Iglesia de Saint Jacques, buffet 1504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La iglesia y el órgano escaparon milagrosamente de bombardeos que destruyeron la ciudad.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01_Allemagne_Hambourg_église St-Michel 01_anno 1962_orgue Steinmey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74638"/>
            <a:ext cx="8551862" cy="578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 Box 5"/>
          <p:cNvSpPr txBox="1">
            <a:spLocks noChangeArrowheads="1"/>
          </p:cNvSpPr>
          <p:nvPr/>
        </p:nvSpPr>
        <p:spPr bwMode="auto">
          <a:xfrm>
            <a:off x="-8731" y="6062496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Hamburgo (Alemania) iglesia de St. Michel 1912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Reconstrucción y agrandado del buffet de 1769, después de un incendio en 1905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02_Allemagne_Stralsund_Marienkirche 01_anno 1659_pur style baroq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0"/>
            <a:ext cx="4654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6084888" y="2924944"/>
            <a:ext cx="305911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Stralsund (Alemania)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Marienkirche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Iglesia de Sta. María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1659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01_Allemagne_Heidelberg_Jesuitenkirche_anno 20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16912" cy="602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 Box 5"/>
          <p:cNvSpPr txBox="1">
            <a:spLocks noChangeArrowheads="1"/>
          </p:cNvSpPr>
          <p:nvPr/>
        </p:nvSpPr>
        <p:spPr bwMode="auto">
          <a:xfrm>
            <a:off x="0" y="6375400"/>
            <a:ext cx="9144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Heidelberg (Alemania), Iglesia de Jesuítas. 2009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01_Allemagne_Passau_Cathédrale St-Stephan (St-Etienne)_anno 1731_buffet Joseph Matthias Götz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15888"/>
            <a:ext cx="7561262" cy="56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ext Box 5"/>
          <p:cNvSpPr txBox="1">
            <a:spLocks noChangeArrowheads="1"/>
          </p:cNvSpPr>
          <p:nvPr/>
        </p:nvSpPr>
        <p:spPr bwMode="auto">
          <a:xfrm>
            <a:off x="0" y="5876925"/>
            <a:ext cx="9144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rgbClr val="FFCC00"/>
                </a:solidFill>
                <a:latin typeface="+mn-lt"/>
              </a:rPr>
              <a:t>Passau (Alemania) Catedral de San Esteban (San Etienne)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rgbClr val="FFCC00"/>
                </a:solidFill>
                <a:latin typeface="+mn-lt"/>
              </a:rPr>
              <a:t>Particularidad: el edificio tiene 5 órganos unidos por una consola don 5 teclados.</a:t>
            </a:r>
            <a:endParaRPr lang="fr-FR" altLang="es-ES" sz="2000" dirty="0">
              <a:solidFill>
                <a:srgbClr val="FFCC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7" descr="01_Allemagne_Passau_Cathédrale St-Etienne_clavi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152400"/>
            <a:ext cx="7416800" cy="493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 Box 5"/>
          <p:cNvSpPr txBox="1">
            <a:spLocks noChangeArrowheads="1"/>
          </p:cNvSpPr>
          <p:nvPr/>
        </p:nvSpPr>
        <p:spPr bwMode="auto">
          <a:xfrm>
            <a:off x="0" y="5194300"/>
            <a:ext cx="9144000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>
                <a:solidFill>
                  <a:schemeClr val="bg1"/>
                </a:solidFill>
                <a:latin typeface="Perpetua" panose="02020502060401020303" pitchFamily="18" charset="0"/>
              </a:rPr>
              <a:t>                                            La 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consola comanda cinco instrumentos diférentes </a:t>
            </a:r>
            <a:r>
              <a:rPr lang="fr-FR" altLang="es-ES" sz="1800" dirty="0">
                <a:solidFill>
                  <a:schemeClr val="bg1"/>
                </a:solidFill>
                <a:latin typeface="Perpetua" panose="02020502060401020303" pitchFamily="18" charset="0"/>
              </a:rPr>
              <a:t>:</a:t>
            </a:r>
          </a:p>
          <a:p>
            <a:pPr marL="285750" indent="-285750" algn="ctr" eaLnBrk="1" hangingPunct="1">
              <a:spcBef>
                <a:spcPct val="30000"/>
              </a:spcBef>
              <a:buFontTx/>
              <a:buChar char="-"/>
            </a:pP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El  Gran órgano </a:t>
            </a:r>
            <a:r>
              <a:rPr lang="fr-FR" altLang="es-ES" sz="1800" dirty="0">
                <a:solidFill>
                  <a:schemeClr val="bg1"/>
                </a:solidFill>
                <a:latin typeface="Perpetua" panose="02020502060401020303" pitchFamily="18" charset="0"/>
              </a:rPr>
              <a:t>(126 jeux) 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en la nave central.- Dos </a:t>
            </a:r>
            <a:r>
              <a:rPr lang="fr-FR" altLang="es-ES" sz="1800" dirty="0">
                <a:solidFill>
                  <a:schemeClr val="bg1"/>
                </a:solidFill>
                <a:latin typeface="Perpetua" panose="02020502060401020303" pitchFamily="18" charset="0"/>
              </a:rPr>
              <a:t>ó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rganos </a:t>
            </a:r>
            <a:r>
              <a:rPr lang="fr-FR" altLang="es-ES" sz="1800" dirty="0">
                <a:solidFill>
                  <a:schemeClr val="bg1"/>
                </a:solidFill>
                <a:latin typeface="Perpetua" panose="02020502060401020303" pitchFamily="18" charset="0"/>
              </a:rPr>
              <a:t>(25 jeux chaque) 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en las naves </a:t>
            </a:r>
            <a:r>
              <a:rPr lang="fr-FR" altLang="es-ES" sz="1800" dirty="0" err="1" smtClean="0">
                <a:solidFill>
                  <a:schemeClr val="bg1"/>
                </a:solidFill>
                <a:latin typeface="Perpetua" panose="02020502060401020303" pitchFamily="18" charset="0"/>
              </a:rPr>
              <a:t>laterales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- </a:t>
            </a:r>
          </a:p>
          <a:p>
            <a:pPr marL="285750" indent="-285750" algn="ctr" eaLnBrk="1" hangingPunct="1">
              <a:spcBef>
                <a:spcPct val="30000"/>
              </a:spcBef>
              <a:buFontTx/>
              <a:buChar char="-"/>
            </a:pP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Un órgano de eco  -  19 jeux</a:t>
            </a:r>
            <a:r>
              <a:rPr lang="fr-FR" altLang="es-ES" sz="1800" dirty="0">
                <a:solidFill>
                  <a:schemeClr val="bg1"/>
                </a:solidFill>
                <a:latin typeface="Perpetua" panose="02020502060401020303" pitchFamily="18" charset="0"/>
              </a:rPr>
              <a:t>)                                         - Un ó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rgano de coro (</a:t>
            </a:r>
            <a:r>
              <a:rPr lang="fr-FR" altLang="es-ES" sz="1800" dirty="0">
                <a:solidFill>
                  <a:schemeClr val="bg1"/>
                </a:solidFill>
                <a:latin typeface="Perpetua" panose="02020502060401020303" pitchFamily="18" charset="0"/>
              </a:rPr>
              <a:t>38 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jeux) -</a:t>
            </a:r>
            <a:endParaRPr lang="fr-FR" altLang="es-ES" sz="18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  <p:sp>
        <p:nvSpPr>
          <p:cNvPr id="54276" name="Text Box 8"/>
          <p:cNvSpPr txBox="1">
            <a:spLocks noChangeArrowheads="1"/>
          </p:cNvSpPr>
          <p:nvPr/>
        </p:nvSpPr>
        <p:spPr bwMode="auto">
          <a:xfrm>
            <a:off x="-108520" y="6303962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3000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Esta  configuración es , de hecho, el mas grande órgano de iglesia en Europa</a:t>
            </a:r>
            <a:endParaRPr lang="fr-FR" altLang="es-ES" sz="18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01_Allemagne_Ochsenhausen_abbatiale St-Georges 04_anno 1728 facteur Joseph Gabler_buffet Franz Er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25425"/>
            <a:ext cx="7596188" cy="569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 Box 5"/>
          <p:cNvSpPr txBox="1">
            <a:spLocks noChangeArrowheads="1"/>
          </p:cNvSpPr>
          <p:nvPr/>
        </p:nvSpPr>
        <p:spPr bwMode="auto">
          <a:xfrm>
            <a:off x="0" y="6129338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Ochsenhausen (Alemania) Abadía de San Jorge 1728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Örgano de Joseph Gabler, buffet de Franz Erb.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01_Allemagne_Ochsenhausen_abbatiale St-Georges 05 anno 1728 Joseph Gabl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60350"/>
            <a:ext cx="78486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Text Box 5"/>
          <p:cNvSpPr txBox="1">
            <a:spLocks noChangeArrowheads="1"/>
          </p:cNvSpPr>
          <p:nvPr/>
        </p:nvSpPr>
        <p:spPr bwMode="auto">
          <a:xfrm>
            <a:off x="0" y="6197600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Ochsenhausen (Alemania) Abadía de San Jorge detalle de la parte central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Es una muestra culminante del estilo rococó.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01_Allemagne_Dresden_Dreikönigskirch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60350"/>
            <a:ext cx="7921625" cy="594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Text Box 5"/>
          <p:cNvSpPr txBox="1">
            <a:spLocks noChangeArrowheads="1"/>
          </p:cNvSpPr>
          <p:nvPr/>
        </p:nvSpPr>
        <p:spPr bwMode="auto">
          <a:xfrm>
            <a:off x="7116" y="6345324"/>
            <a:ext cx="9144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Dresden (Alemania) DreikÖnigskirche Iglesia de la épifanía 1992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01_Allemagne_Weingarten_basilique St-Martin 04_anno 1737 Joseph Gabler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7938"/>
            <a:ext cx="61214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Text Box 5"/>
          <p:cNvSpPr txBox="1">
            <a:spLocks noChangeArrowheads="1"/>
          </p:cNvSpPr>
          <p:nvPr/>
        </p:nvSpPr>
        <p:spPr bwMode="auto">
          <a:xfrm>
            <a:off x="0" y="6200775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Weingarten (Alemania) Abadía de San Martin 1737.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J. Gabler ha hecho una verdadera proeza al insertar el órgano alrededor de 6 ventanas del edificio.</a:t>
            </a:r>
            <a:r>
              <a:rPr lang="fr-FR" altLang="es-ES" sz="1400" dirty="0" smtClean="0">
                <a:solidFill>
                  <a:srgbClr val="FFCC00"/>
                </a:solidFill>
                <a:latin typeface="AbottOldStyle" pitchFamily="2" charset="0"/>
              </a:rPr>
              <a:t>.</a:t>
            </a:r>
            <a:endParaRPr lang="fr-FR" altLang="es-ES" sz="1400" dirty="0">
              <a:solidFill>
                <a:srgbClr val="FFCC00"/>
              </a:solidFill>
              <a:latin typeface="AbottOldStyl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01_Allemagne_Trier_St-Paulin 01_anno 1753 (buffet de Balthasar Neumann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260350"/>
            <a:ext cx="8066087" cy="591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Text Box 5"/>
          <p:cNvSpPr txBox="1">
            <a:spLocks noChangeArrowheads="1"/>
          </p:cNvSpPr>
          <p:nvPr/>
        </p:nvSpPr>
        <p:spPr bwMode="auto">
          <a:xfrm>
            <a:off x="-35719" y="6345324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Trèves (Alemania) Iglesia de St. Paulin 1753 – Buffet de Baltasar Neumann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01_Allemagne_Wittenberg_église Ste_Marie_anno 19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261938"/>
            <a:ext cx="8569325" cy="601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 Box 5"/>
          <p:cNvSpPr txBox="1">
            <a:spLocks noChangeArrowheads="1"/>
          </p:cNvSpPr>
          <p:nvPr/>
        </p:nvSpPr>
        <p:spPr bwMode="auto">
          <a:xfrm>
            <a:off x="0" y="6375400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Wittenberg (Alemania) Iglesia de Samta María 1983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01_Allemagne_Erfurt_Predigerkirche (abbatiale dominicaine freres precheurs) 01_anno 16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675" y="7938"/>
            <a:ext cx="5969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Text Box 5"/>
          <p:cNvSpPr txBox="1">
            <a:spLocks noChangeArrowheads="1"/>
          </p:cNvSpPr>
          <p:nvPr/>
        </p:nvSpPr>
        <p:spPr bwMode="auto">
          <a:xfrm>
            <a:off x="251520" y="6381328"/>
            <a:ext cx="9144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Erfurt (Alemania) Abadía dominical de los Padres Predicadores 1648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 descr="01_Allemagne_Weener_église St-Georges_1710_facteur Arp Schnitg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2400"/>
            <a:ext cx="8605838" cy="596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9" name="Text Box 5"/>
          <p:cNvSpPr txBox="1">
            <a:spLocks noChangeArrowheads="1"/>
          </p:cNvSpPr>
          <p:nvPr/>
        </p:nvSpPr>
        <p:spPr bwMode="auto">
          <a:xfrm>
            <a:off x="0" y="6258582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Weener ( Alemania) Iglesia de San Jorge 1710 Febrivante del órgano Arp Schnitger.  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4" descr="01_Hongrie_Budapest_Basilique St-Stefan_an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173038"/>
            <a:ext cx="7777163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Text Box 5"/>
          <p:cNvSpPr txBox="1">
            <a:spLocks noChangeArrowheads="1"/>
          </p:cNvSpPr>
          <p:nvPr/>
        </p:nvSpPr>
        <p:spPr bwMode="auto">
          <a:xfrm>
            <a:off x="0" y="6129338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Budapest (Hungría) Basílica Szent István  St. Etienne 1905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Fabricante del órgano húngaro Jósef Angster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 descr="01_Pologne_Varsovie_église Ste-Anne 03_anno 1753_rou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50825"/>
            <a:ext cx="8264525" cy="598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Text Box 5"/>
          <p:cNvSpPr txBox="1">
            <a:spLocks noChangeArrowheads="1"/>
          </p:cNvSpPr>
          <p:nvPr/>
        </p:nvSpPr>
        <p:spPr bwMode="auto">
          <a:xfrm>
            <a:off x="0" y="6375400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Varsovia (Polonia) Iglesia de St. Anne 1753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4" descr="01_Danemark_Roskilde_Cathédrale 02 détail_anno 15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98463"/>
            <a:ext cx="8062913" cy="562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Text Box 5"/>
          <p:cNvSpPr txBox="1">
            <a:spLocks noChangeArrowheads="1"/>
          </p:cNvSpPr>
          <p:nvPr/>
        </p:nvSpPr>
        <p:spPr bwMode="auto">
          <a:xfrm>
            <a:off x="323528" y="6242050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Roskilde (Dinamarca) Catedral 1554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Detalle del Positivo y de la Tribuna. 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4" descr="01_Suède_Stockholm, Storkyrkan (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00" y="260350"/>
            <a:ext cx="6788150" cy="597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1" name="Text Box 5"/>
          <p:cNvSpPr txBox="1">
            <a:spLocks noChangeArrowheads="1"/>
          </p:cNvSpPr>
          <p:nvPr/>
        </p:nvSpPr>
        <p:spPr bwMode="auto">
          <a:xfrm>
            <a:off x="0" y="6345324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Estocolmo (Suecia) Storkirkan – Catedral de San N icolás 1796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 descr="01_Lituanie_Vilnius_Eglise St-Jean 01_anno 1782 après incendie de 1737_modifi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96863"/>
            <a:ext cx="8642350" cy="57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899" name="Text Box 5"/>
          <p:cNvSpPr txBox="1">
            <a:spLocks noChangeArrowheads="1"/>
          </p:cNvSpPr>
          <p:nvPr/>
        </p:nvSpPr>
        <p:spPr bwMode="auto">
          <a:xfrm>
            <a:off x="0" y="6138863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Vilnius (Lituania) Iglesia de St. Jean 1782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Nuevo órgano instalado después del incendio de 1737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4" descr="01_Suède_Overtornea_église paroissiale (Matarengi) 01_anno 16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52400"/>
            <a:ext cx="74882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7" name="Text Box 5"/>
          <p:cNvSpPr txBox="1">
            <a:spLocks noChangeArrowheads="1"/>
          </p:cNvSpPr>
          <p:nvPr/>
        </p:nvSpPr>
        <p:spPr bwMode="auto">
          <a:xfrm>
            <a:off x="0" y="6200775"/>
            <a:ext cx="9144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Overtonea (Suecia) iglesia Parroquial 1608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El órgano de Santa Gertrudis (Estocolmo) fué comprado e instalado aquí en  1781.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4" descr="01_Suède_Overtornea (ex Matarengi)_église extérieur 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338138"/>
            <a:ext cx="8101012" cy="568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5" name="Text Box 5"/>
          <p:cNvSpPr txBox="1">
            <a:spLocks noChangeArrowheads="1"/>
          </p:cNvSpPr>
          <p:nvPr/>
        </p:nvSpPr>
        <p:spPr bwMode="auto">
          <a:xfrm>
            <a:off x="0" y="6165850"/>
            <a:ext cx="9144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Overtonea: iglesia de madera del siglo 17º es la mejor conservada de Suecia.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Está a 20 km. Al sur del Círculo Polar, sobre la frontera con Finlandia 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4" descr="01_Islande_Reykjavik_église d'Hallgrimur 02_anno 1992 firme Johannes Kla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0"/>
            <a:ext cx="5345112" cy="634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3" name="Text Box 5"/>
          <p:cNvSpPr txBox="1">
            <a:spLocks noChangeArrowheads="1"/>
          </p:cNvSpPr>
          <p:nvPr/>
        </p:nvSpPr>
        <p:spPr bwMode="auto">
          <a:xfrm>
            <a:off x="0" y="6381750"/>
            <a:ext cx="914400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>
                <a:solidFill>
                  <a:schemeClr val="bg1"/>
                </a:solidFill>
                <a:latin typeface="+mn-lt"/>
              </a:rPr>
              <a:t> </a:t>
            </a: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Reykjavik (Islandia) Iglesia de Hallgrimur 1992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4" descr="01_Islande_église d'Hallgrimur 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725488"/>
            <a:ext cx="4019550" cy="461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1" name="Picture 5" descr="01_Islande_basalte_Svartifoss 0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35013"/>
            <a:ext cx="3751262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2" name="Text Box 6"/>
          <p:cNvSpPr txBox="1">
            <a:spLocks noChangeArrowheads="1"/>
          </p:cNvSpPr>
          <p:nvPr/>
        </p:nvSpPr>
        <p:spPr bwMode="auto">
          <a:xfrm>
            <a:off x="4824413" y="5567363"/>
            <a:ext cx="40687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El viaje se acaba aquí en Islandia donde los tubos posan </a:t>
            </a: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naturalmente</a:t>
            </a: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. </a:t>
            </a:r>
            <a:endParaRPr lang="fr-FR" altLang="es-ES" sz="18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  <p:sp>
        <p:nvSpPr>
          <p:cNvPr id="89093" name="Text Box 7"/>
          <p:cNvSpPr txBox="1">
            <a:spLocks noChangeArrowheads="1"/>
          </p:cNvSpPr>
          <p:nvPr/>
        </p:nvSpPr>
        <p:spPr bwMode="auto">
          <a:xfrm>
            <a:off x="544513" y="5545138"/>
            <a:ext cx="3632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Perpetua" panose="02020502060401020303" pitchFamily="18" charset="0"/>
              </a:rPr>
              <a:t>El arquitecto quiso darle la forma de los órganos basálticos islandeses.</a:t>
            </a:r>
            <a:endParaRPr lang="fr-FR" altLang="es-ES" sz="1800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  <p:sp>
        <p:nvSpPr>
          <p:cNvPr id="89094" name="Text Box 9"/>
          <p:cNvSpPr txBox="1">
            <a:spLocks noChangeArrowheads="1"/>
          </p:cNvSpPr>
          <p:nvPr/>
        </p:nvSpPr>
        <p:spPr bwMode="auto">
          <a:xfrm>
            <a:off x="431800" y="162363"/>
            <a:ext cx="39608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1800" dirty="0" smtClean="0">
                <a:solidFill>
                  <a:schemeClr val="bg1"/>
                </a:solidFill>
                <a:latin typeface="+mn-lt"/>
              </a:rPr>
              <a:t>Iglesia de Hallgrimur</a:t>
            </a:r>
            <a:endParaRPr lang="fr-FR" altLang="es-ES" sz="1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9095" name="Text Box 10"/>
          <p:cNvSpPr txBox="1">
            <a:spLocks noChangeArrowheads="1"/>
          </p:cNvSpPr>
          <p:nvPr/>
        </p:nvSpPr>
        <p:spPr bwMode="auto">
          <a:xfrm>
            <a:off x="4895850" y="162363"/>
            <a:ext cx="37449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es-ES" sz="2000" dirty="0" smtClean="0">
                <a:solidFill>
                  <a:schemeClr val="bg1"/>
                </a:solidFill>
                <a:latin typeface="+mn-lt"/>
              </a:rPr>
              <a:t>Svartifoss</a:t>
            </a:r>
            <a:endParaRPr lang="fr-FR" altLang="es-ES" sz="2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9096" name="Text Box 12"/>
          <p:cNvSpPr txBox="1">
            <a:spLocks noChangeArrowheads="1"/>
          </p:cNvSpPr>
          <p:nvPr/>
        </p:nvSpPr>
        <p:spPr bwMode="auto">
          <a:xfrm>
            <a:off x="3995738" y="6489700"/>
            <a:ext cx="23660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es-ES" sz="2800" i="1" dirty="0" smtClean="0">
                <a:solidFill>
                  <a:schemeClr val="bg1"/>
                </a:solidFill>
                <a:latin typeface="Perpetua" panose="02020502060401020303" pitchFamily="18" charset="0"/>
              </a:rPr>
              <a:t>Egé . Febrero 2011</a:t>
            </a:r>
            <a:endParaRPr lang="fr-FR" altLang="es-ES" sz="2800" i="1" dirty="0">
              <a:solidFill>
                <a:schemeClr val="bg1"/>
              </a:solidFill>
              <a:latin typeface="Perpetua" panose="02020502060401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52" y="872716"/>
            <a:ext cx="6275319" cy="5103926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3059832" y="2762959"/>
            <a:ext cx="32043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Imágenes y textos de internet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Traducción y presentación  Cholulita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2015</a:t>
            </a:r>
            <a:endParaRPr lang="es-ES" sz="2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56652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ado 1">
      <a:majorFont>
        <a:latin typeface="Arial"/>
        <a:ea typeface=""/>
        <a:cs typeface=""/>
      </a:majorFont>
      <a:minorFont>
        <a:latin typeface="Perpet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2942</TotalTime>
  <Words>1035</Words>
  <Application>Microsoft Office PowerPoint</Application>
  <PresentationFormat>Presentación en pantalla (4:3)</PresentationFormat>
  <Paragraphs>146</Paragraphs>
  <Slides>48</Slides>
  <Notes>43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48</vt:i4>
      </vt:variant>
    </vt:vector>
  </HeadingPairs>
  <TitlesOfParts>
    <vt:vector size="55" baseType="lpstr">
      <vt:lpstr>AbottOldStyle</vt:lpstr>
      <vt:lpstr>Arial</vt:lpstr>
      <vt:lpstr>Calibri</vt:lpstr>
      <vt:lpstr>Kristen ITC</vt:lpstr>
      <vt:lpstr>Monotype Corsiva</vt:lpstr>
      <vt:lpstr>Perpetua</vt:lpstr>
      <vt:lpstr>Modèle par défaut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Domestique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Egé</dc:creator>
  <cp:lastModifiedBy>Nelide Venerucci</cp:lastModifiedBy>
  <cp:revision>250</cp:revision>
  <dcterms:created xsi:type="dcterms:W3CDTF">2011-02-13T13:44:39Z</dcterms:created>
  <dcterms:modified xsi:type="dcterms:W3CDTF">2015-06-21T22:59:14Z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