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337" r:id="rId4"/>
    <p:sldId id="315" r:id="rId5"/>
    <p:sldId id="285" r:id="rId6"/>
    <p:sldId id="363" r:id="rId7"/>
    <p:sldId id="307" r:id="rId8"/>
    <p:sldId id="313" r:id="rId9"/>
    <p:sldId id="316" r:id="rId10"/>
    <p:sldId id="356" r:id="rId11"/>
    <p:sldId id="365" r:id="rId12"/>
    <p:sldId id="357" r:id="rId13"/>
    <p:sldId id="358" r:id="rId14"/>
    <p:sldId id="355" r:id="rId15"/>
  </p:sldIdLst>
  <p:sldSz cx="9144000" cy="5143500" type="screen16x9"/>
  <p:notesSz cx="6858000" cy="9144000"/>
  <p:embeddedFontLst>
    <p:embeddedFont>
      <p:font typeface="MV Boli" pitchFamily="2" charset="0"/>
      <p:regular r:id="rId16"/>
    </p:embeddedFon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Berlin Sans FB Demi" pitchFamily="34" charset="0"/>
      <p:bold r:id="rId21"/>
    </p:embeddedFont>
    <p:embeddedFont>
      <p:font typeface="Bradley Hand ITC" pitchFamily="66" charset="0"/>
      <p:regular r:id="rId22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Os+Q0tT3wyFXJjMenjlVQ==" hashData="j4n665v9i3IOfB46GLREoPZEW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14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82" y="-3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82627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3608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09295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93290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36929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54402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42605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8032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0736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76624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20643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6EDAF6-A3F4-45F7-8381-477D486C8B1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351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1034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5BE8E6-CFDC-4AA5-B7E0-5C993A477BD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616016" y="908015"/>
            <a:ext cx="7488832" cy="1015663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AR" sz="6000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Dibujos en lápiz en 3D</a:t>
            </a:r>
            <a:endParaRPr lang="es-AR" sz="6000" b="1" spc="5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4860032" y="3507854"/>
            <a:ext cx="3459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Arte Anamórfico</a:t>
            </a:r>
          </a:p>
        </p:txBody>
      </p:sp>
      <p:sp>
        <p:nvSpPr>
          <p:cNvPr id="5" name="4 CuadroTexto"/>
          <p:cNvSpPr txBox="1"/>
          <p:nvPr/>
        </p:nvSpPr>
        <p:spPr>
          <a:xfrm rot="18980982">
            <a:off x="8140032" y="4378349"/>
            <a:ext cx="10951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latin typeface="Bradley Hand ITC" pitchFamily="66" charset="0"/>
              </a:rPr>
              <a:t>RaúlTM</a:t>
            </a:r>
            <a:endParaRPr lang="es-AR" sz="2000" dirty="0" smtClean="0">
              <a:latin typeface="Bradley Hand ITC" pitchFamily="66" charset="0"/>
            </a:endParaRPr>
          </a:p>
          <a:p>
            <a:pPr algn="ctr"/>
            <a:r>
              <a:rPr lang="es-AR" sz="2000" dirty="0" smtClean="0">
                <a:latin typeface="Bradley Hand ITC" pitchFamily="66" charset="0"/>
              </a:rPr>
              <a:t>2014</a:t>
            </a:r>
            <a:endParaRPr lang="es-AR" sz="2000" dirty="0">
              <a:latin typeface="Bradley Hand ITC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7504" y="123478"/>
            <a:ext cx="1982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Avance automático</a:t>
            </a:r>
            <a:endParaRPr lang="es-A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23678"/>
            <a:ext cx="3921607" cy="29075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>
              <a:rot lat="1200000" lon="19800000" rev="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077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71">
        <p:fade/>
      </p:transition>
    </mc:Choice>
    <mc:Fallback xmlns="">
      <p:transition spd="med" advTm="43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14 Grupo"/>
          <p:cNvGrpSpPr/>
          <p:nvPr/>
        </p:nvGrpSpPr>
        <p:grpSpPr>
          <a:xfrm>
            <a:off x="402408" y="2121085"/>
            <a:ext cx="4093132" cy="1508622"/>
            <a:chOff x="1043608" y="2027719"/>
            <a:chExt cx="4093132" cy="1508622"/>
          </a:xfrm>
          <a:scene3d>
            <a:camera prst="orthographicFront">
              <a:rot lat="1200000" lon="18600000" rev="0"/>
            </a:camera>
            <a:lightRig rig="threePt" dir="t"/>
          </a:scene3d>
        </p:grpSpPr>
        <p:sp>
          <p:nvSpPr>
            <p:cNvPr id="2" name="1 CuadroTexto"/>
            <p:cNvSpPr txBox="1"/>
            <p:nvPr/>
          </p:nvSpPr>
          <p:spPr>
            <a:xfrm>
              <a:off x="1043608" y="2074402"/>
              <a:ext cx="1095172" cy="146193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8900" b="1" spc="50" dirty="0" smtClean="0">
                  <a:ln w="11430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B </a:t>
              </a:r>
              <a:endParaRPr lang="es-AR" sz="89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4" name="3 CuadroTexto"/>
            <p:cNvSpPr txBox="1"/>
            <p:nvPr/>
          </p:nvSpPr>
          <p:spPr>
            <a:xfrm>
              <a:off x="1762715" y="2027719"/>
              <a:ext cx="726481" cy="138499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8400" b="1" spc="50" dirty="0" smtClean="0">
                  <a:ln w="11430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es-AR" sz="84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" name="4 CuadroTexto"/>
            <p:cNvSpPr txBox="1"/>
            <p:nvPr/>
          </p:nvSpPr>
          <p:spPr>
            <a:xfrm>
              <a:off x="2354397" y="2027719"/>
              <a:ext cx="728084" cy="130805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7900" b="1" spc="50" dirty="0" smtClean="0">
                  <a:ln w="11430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n</a:t>
              </a:r>
              <a:endParaRPr lang="es-AR" sz="79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" name="5 CuadroTexto"/>
            <p:cNvSpPr txBox="1"/>
            <p:nvPr/>
          </p:nvSpPr>
          <p:spPr>
            <a:xfrm>
              <a:off x="3029109" y="2038737"/>
              <a:ext cx="782587" cy="123110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7400" b="1" spc="50" dirty="0" smtClean="0">
                  <a:ln w="11430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es-AR" sz="74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7" name="6 CuadroTexto"/>
            <p:cNvSpPr txBox="1"/>
            <p:nvPr/>
          </p:nvSpPr>
          <p:spPr>
            <a:xfrm>
              <a:off x="3617191" y="2052817"/>
              <a:ext cx="636713" cy="115416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6900" b="1" spc="50" dirty="0" smtClean="0">
                  <a:ln w="11430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es-AR" sz="69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4044264" y="2097826"/>
              <a:ext cx="393056" cy="1077218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6400" b="1" spc="50" dirty="0" smtClean="0">
                  <a:ln w="11430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i</a:t>
              </a:r>
              <a:endParaRPr lang="es-AR" sz="64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9" name="8 CuadroTexto"/>
            <p:cNvSpPr txBox="1"/>
            <p:nvPr/>
          </p:nvSpPr>
          <p:spPr>
            <a:xfrm>
              <a:off x="4225440" y="2136298"/>
              <a:ext cx="596638" cy="1000274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5900" b="1" spc="50" dirty="0" smtClean="0">
                  <a:ln w="11430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n</a:t>
              </a:r>
              <a:endParaRPr lang="es-AR" sz="59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" name="9 CuadroTexto"/>
            <p:cNvSpPr txBox="1"/>
            <p:nvPr/>
          </p:nvSpPr>
          <p:spPr>
            <a:xfrm>
              <a:off x="4597810" y="2155899"/>
              <a:ext cx="538930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5400" b="1" spc="50" dirty="0" smtClean="0">
                  <a:ln w="11430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es-AR" sz="54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12" name="Picture 2" descr="http://images.china.cn/attachement/gif/site1003/20120301/001372acd6f310b9299c0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540" y="233411"/>
            <a:ext cx="3775348" cy="3775348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25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700">
        <p14:ripple/>
        <p:sndAc>
          <p:stSnd loop="1">
            <p:snd r:embed="rId2" name="Lion Walk (Original Music-Ben Heine).wav"/>
          </p:stSnd>
        </p:sndAc>
      </p:transition>
    </mc:Choice>
    <mc:Fallback xmlns="">
      <p:transition spd="slow" advTm="4700">
        <p:fade/>
        <p:sndAc>
          <p:stSnd loop="1">
            <p:snd r:embed="rId4" name="Lion Walk (Original Music-Ben Hein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146 -0.45106 L 1.66667E-6 -3.18617E-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3" y="2253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9" y="-11875"/>
            <a:ext cx="7735824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2" descr="http://www.inewidea.com/wp-content/uploads/2013/12/2013121302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" t="1000" r="432" b="1000"/>
          <a:stretch/>
        </p:blipFill>
        <p:spPr bwMode="auto">
          <a:xfrm>
            <a:off x="700975" y="11875"/>
            <a:ext cx="7742915" cy="5106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" t="1000" r="462" b="462"/>
          <a:stretch/>
        </p:blipFill>
        <p:spPr bwMode="auto">
          <a:xfrm>
            <a:off x="756330" y="11875"/>
            <a:ext cx="7680400" cy="512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" t="928" r="708" b="707"/>
          <a:stretch/>
        </p:blipFill>
        <p:spPr bwMode="auto">
          <a:xfrm>
            <a:off x="766030" y="43213"/>
            <a:ext cx="7632848" cy="508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30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347">
        <p14:flythrough/>
      </p:transition>
    </mc:Choice>
    <mc:Fallback xmlns="">
      <p:transition spd="slow" advTm="93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507"/>
            <a:ext cx="7738156" cy="5130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482600"/>
            <a:ext cx="8461375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07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6000">
        <p14:switch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6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inewidea.com/wp-content/uploads/2013/12/20131213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312" y="106878"/>
            <a:ext cx="6571957" cy="4944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" t="1002" r="942" b="931"/>
          <a:stretch/>
        </p:blipFill>
        <p:spPr bwMode="auto">
          <a:xfrm>
            <a:off x="808090" y="10608"/>
            <a:ext cx="748883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47" y="19778"/>
            <a:ext cx="770572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16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200">
        <p14:gallery dir="l"/>
      </p:transition>
    </mc:Choice>
    <mc:Fallback>
      <p:transition spd="slow" advTm="7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715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4763"/>
            <a:ext cx="5695950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0"/>
            <a:ext cx="5734050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2232119" y="-4762"/>
            <a:ext cx="4509724" cy="5143500"/>
            <a:chOff x="2232119" y="-4762"/>
            <a:chExt cx="4509724" cy="5143500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2119" y="-4762"/>
              <a:ext cx="4295775" cy="5143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50"/>
            <a:stretch/>
          </p:blipFill>
          <p:spPr bwMode="auto">
            <a:xfrm>
              <a:off x="5985162" y="23813"/>
              <a:ext cx="756681" cy="509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7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0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850">
        <p14:glitter pattern="hexagon"/>
      </p:transition>
    </mc:Choice>
    <mc:Fallback xmlns="">
      <p:transition spd="slow" advTm="128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9525"/>
            <a:ext cx="4286250" cy="512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22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312">
        <p14:ripple/>
      </p:transition>
    </mc:Choice>
    <mc:Fallback xmlns="">
      <p:transition spd="slow" advTm="33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5" y="9525"/>
            <a:ext cx="7067550" cy="512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0"/>
            <a:ext cx="7086600" cy="516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881" y="9525"/>
            <a:ext cx="7086600" cy="516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53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756">
        <p14:vortex dir="r"/>
      </p:transition>
    </mc:Choice>
    <mc:Fallback xmlns="">
      <p:transition spd="slow" advTm="107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0"/>
            <a:ext cx="710565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23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15">
        <p14:ripple/>
      </p:transition>
    </mc:Choice>
    <mc:Fallback xmlns="">
      <p:transition spd="slow" advTm="30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elícula_0003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27784" y="913707"/>
            <a:ext cx="5599285" cy="3139877"/>
          </a:xfrm>
          <a:prstGeom prst="rect">
            <a:avLst/>
          </a:prstGeom>
          <a:solidFill>
            <a:srgbClr val="000000"/>
          </a:solidFill>
          <a:ln w="177800" cap="flat">
            <a:solidFill>
              <a:srgbClr val="0D0D0D"/>
            </a:solidFill>
            <a:miter lim="800000"/>
          </a:ln>
          <a:effectLst>
            <a:glow rad="279400">
              <a:schemeClr val="accent1">
                <a:lumMod val="60000"/>
                <a:lumOff val="40000"/>
              </a:schemeClr>
            </a:glow>
            <a:outerShdw blurRad="76200" dir="13500000" sy="23000" kx="1200000" algn="br" rotWithShape="0">
              <a:schemeClr val="accent1">
                <a:lumMod val="40000"/>
                <a:lumOff val="60000"/>
                <a:alpha val="20000"/>
              </a:schemeClr>
            </a:outerShdw>
            <a:reflection blurRad="6350" stA="33000" endPos="92000" dist="558800" dir="5400000" sy="-100000" algn="bl" rotWithShape="0"/>
            <a:softEdge rad="0"/>
          </a:effectLst>
          <a:scene3d>
            <a:camera prst="perspectiveContrastingLeftFacing" fov="3300000">
              <a:rot lat="0" lon="19800000" rev="600000"/>
            </a:camera>
            <a:lightRig rig="balanced" dir="t">
              <a:rot lat="0" lon="0" rev="10200000"/>
            </a:lightRig>
          </a:scene3d>
          <a:sp3d extrusionH="336550" prstMaterial="metal">
            <a:bevelT w="190500" h="12700" prst="slope"/>
            <a:extrusionClr>
              <a:schemeClr val="tx2">
                <a:lumMod val="75000"/>
              </a:schemeClr>
            </a:extrusionClr>
            <a:contourClr>
              <a:srgbClr val="000000"/>
            </a:contourClr>
          </a:sp3d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579862"/>
            <a:ext cx="1123950" cy="62865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28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000"/>
    </mc:Choice>
    <mc:Fallback>
      <p:transition spd="slow" advTm="1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 mute="1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5810" y="627534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dirty="0">
                <a:solidFill>
                  <a:schemeClr val="bg1"/>
                </a:solidFill>
              </a:rPr>
              <a:t>Ben </a:t>
            </a:r>
            <a:r>
              <a:rPr lang="es-AR" dirty="0" err="1">
                <a:solidFill>
                  <a:schemeClr val="bg1"/>
                </a:solidFill>
              </a:rPr>
              <a:t>Heine</a:t>
            </a:r>
            <a:r>
              <a:rPr lang="es-AR" dirty="0">
                <a:solidFill>
                  <a:schemeClr val="bg1"/>
                </a:solidFill>
              </a:rPr>
              <a:t> (</a:t>
            </a:r>
            <a:r>
              <a:rPr lang="es-AR" dirty="0" smtClean="0">
                <a:solidFill>
                  <a:schemeClr val="bg1"/>
                </a:solidFill>
              </a:rPr>
              <a:t>nació </a:t>
            </a:r>
            <a:r>
              <a:rPr lang="es-AR" dirty="0">
                <a:solidFill>
                  <a:schemeClr val="bg1"/>
                </a:solidFill>
              </a:rPr>
              <a:t>el 12 de junio de 1983 en </a:t>
            </a:r>
            <a:r>
              <a:rPr lang="es-AR" dirty="0" err="1">
                <a:solidFill>
                  <a:schemeClr val="bg1"/>
                </a:solidFill>
              </a:rPr>
              <a:t>Abidjan</a:t>
            </a:r>
            <a:r>
              <a:rPr lang="es-AR" dirty="0">
                <a:solidFill>
                  <a:schemeClr val="bg1"/>
                </a:solidFill>
              </a:rPr>
              <a:t>, Costa de Marfil</a:t>
            </a:r>
            <a:r>
              <a:rPr lang="es-AR" dirty="0" smtClean="0">
                <a:solidFill>
                  <a:schemeClr val="bg1"/>
                </a:solidFill>
              </a:rPr>
              <a:t>). Vivió allí hasta los 7 años luego emigró junto a sus padres a Bélgica donde se nacionalizó y desarrolla su carrera multidisciplinaria. </a:t>
            </a:r>
            <a:r>
              <a:rPr lang="es-AR" dirty="0">
                <a:solidFill>
                  <a:schemeClr val="bg1"/>
                </a:solidFill>
              </a:rPr>
              <a:t>Comenzando como un pintor y caricaturista político, se hizo más conocido en 2011 por </a:t>
            </a:r>
            <a:r>
              <a:rPr lang="es-AR" dirty="0" smtClean="0">
                <a:solidFill>
                  <a:schemeClr val="bg1"/>
                </a:solidFill>
              </a:rPr>
              <a:t>sus proyectos </a:t>
            </a:r>
            <a:r>
              <a:rPr lang="es-AR" dirty="0">
                <a:solidFill>
                  <a:schemeClr val="bg1"/>
                </a:solidFill>
              </a:rPr>
              <a:t>"</a:t>
            </a:r>
            <a:r>
              <a:rPr lang="es-AR" dirty="0" err="1">
                <a:solidFill>
                  <a:schemeClr val="bg1"/>
                </a:solidFill>
              </a:rPr>
              <a:t>Pencil</a:t>
            </a:r>
            <a:r>
              <a:rPr lang="es-AR" dirty="0">
                <a:solidFill>
                  <a:schemeClr val="bg1"/>
                </a:solidFill>
              </a:rPr>
              <a:t> vs Cámara" </a:t>
            </a:r>
            <a:r>
              <a:rPr lang="es-AR" dirty="0" smtClean="0">
                <a:solidFill>
                  <a:schemeClr val="bg1"/>
                </a:solidFill>
              </a:rPr>
              <a:t>y </a:t>
            </a:r>
            <a:r>
              <a:rPr lang="es-AR" dirty="0">
                <a:solidFill>
                  <a:schemeClr val="bg1"/>
                </a:solidFill>
              </a:rPr>
              <a:t>"</a:t>
            </a:r>
            <a:r>
              <a:rPr lang="es-AR" dirty="0" err="1">
                <a:solidFill>
                  <a:schemeClr val="bg1"/>
                </a:solidFill>
              </a:rPr>
              <a:t>Circlism</a:t>
            </a:r>
            <a:r>
              <a:rPr lang="es-AR" dirty="0">
                <a:solidFill>
                  <a:schemeClr val="bg1"/>
                </a:solidFill>
              </a:rPr>
              <a:t> Digital</a:t>
            </a:r>
            <a:r>
              <a:rPr lang="es-AR" dirty="0" smtClean="0">
                <a:solidFill>
                  <a:schemeClr val="bg1"/>
                </a:solidFill>
              </a:rPr>
              <a:t>".</a:t>
            </a:r>
          </a:p>
          <a:p>
            <a:pPr algn="just"/>
            <a:r>
              <a:rPr lang="es-AR" dirty="0" smtClean="0">
                <a:solidFill>
                  <a:schemeClr val="bg1"/>
                </a:solidFill>
              </a:rPr>
              <a:t>Heine </a:t>
            </a:r>
            <a:r>
              <a:rPr lang="es-AR" dirty="0">
                <a:solidFill>
                  <a:schemeClr val="bg1"/>
                </a:solidFill>
              </a:rPr>
              <a:t>es licenciado en periodismo (Bruselas - Bélgica) e hizo su trabajo final Masters </a:t>
            </a:r>
            <a:r>
              <a:rPr lang="es-AR" dirty="0" smtClean="0">
                <a:solidFill>
                  <a:schemeClr val="bg1"/>
                </a:solidFill>
              </a:rPr>
              <a:t>en "Los </a:t>
            </a:r>
            <a:r>
              <a:rPr lang="es-AR" dirty="0">
                <a:solidFill>
                  <a:schemeClr val="bg1"/>
                </a:solidFill>
              </a:rPr>
              <a:t>límites de la libertad de expresión en los dibujos animados políticos "(2007). </a:t>
            </a:r>
            <a:endParaRPr lang="es-AR" dirty="0" smtClean="0">
              <a:solidFill>
                <a:schemeClr val="bg1"/>
              </a:solidFill>
            </a:endParaRPr>
          </a:p>
          <a:p>
            <a:pPr algn="just"/>
            <a:endParaRPr lang="es-AR" dirty="0">
              <a:solidFill>
                <a:schemeClr val="bg1"/>
              </a:solidFill>
            </a:endParaRPr>
          </a:p>
          <a:p>
            <a:pPr algn="just"/>
            <a:r>
              <a:rPr lang="es-AR" dirty="0" smtClean="0">
                <a:solidFill>
                  <a:schemeClr val="bg1"/>
                </a:solidFill>
              </a:rPr>
              <a:t>Como caricaturista </a:t>
            </a:r>
            <a:r>
              <a:rPr lang="es-AR" dirty="0">
                <a:solidFill>
                  <a:schemeClr val="bg1"/>
                </a:solidFill>
              </a:rPr>
              <a:t>político, </a:t>
            </a:r>
            <a:r>
              <a:rPr lang="es-AR" dirty="0" err="1">
                <a:solidFill>
                  <a:schemeClr val="bg1"/>
                </a:solidFill>
              </a:rPr>
              <a:t>Heine</a:t>
            </a:r>
            <a:r>
              <a:rPr lang="es-AR" dirty="0">
                <a:solidFill>
                  <a:schemeClr val="bg1"/>
                </a:solidFill>
              </a:rPr>
              <a:t> recibió algunas críticas por sus puntos de vista sobre la situación política de Oriente Medio y concretamente algunas imágenes sobre Israel y el sionismo. </a:t>
            </a:r>
            <a:endParaRPr lang="es-AR" dirty="0" smtClean="0">
              <a:solidFill>
                <a:schemeClr val="bg1"/>
              </a:solidFill>
            </a:endParaRPr>
          </a:p>
          <a:p>
            <a:pPr algn="just"/>
            <a:r>
              <a:rPr lang="es-AR" dirty="0" err="1" smtClean="0">
                <a:solidFill>
                  <a:schemeClr val="bg1"/>
                </a:solidFill>
              </a:rPr>
              <a:t>Heine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>
                <a:solidFill>
                  <a:schemeClr val="bg1"/>
                </a:solidFill>
              </a:rPr>
              <a:t>ha dejado de hacer arte político desde </a:t>
            </a:r>
            <a:r>
              <a:rPr lang="es-AR" dirty="0" smtClean="0">
                <a:solidFill>
                  <a:schemeClr val="bg1"/>
                </a:solidFill>
              </a:rPr>
              <a:t>2009. Ha </a:t>
            </a:r>
            <a:r>
              <a:rPr lang="es-AR" dirty="0">
                <a:solidFill>
                  <a:schemeClr val="bg1"/>
                </a:solidFill>
              </a:rPr>
              <a:t>estudiado brevemente pintura y escultura en Hastings, Inglaterra, pero </a:t>
            </a:r>
            <a:r>
              <a:rPr lang="es-AR" dirty="0" smtClean="0">
                <a:solidFill>
                  <a:schemeClr val="bg1"/>
                </a:solidFill>
              </a:rPr>
              <a:t>se considera </a:t>
            </a:r>
            <a:r>
              <a:rPr lang="es-AR" dirty="0">
                <a:solidFill>
                  <a:schemeClr val="bg1"/>
                </a:solidFill>
              </a:rPr>
              <a:t>a sí mismo un artista autodidacta en el dibujo y la </a:t>
            </a:r>
            <a:r>
              <a:rPr lang="es-AR" dirty="0" smtClean="0">
                <a:solidFill>
                  <a:schemeClr val="bg1"/>
                </a:solidFill>
              </a:rPr>
              <a:t>fotografía. </a:t>
            </a:r>
            <a:r>
              <a:rPr lang="es-AR" dirty="0">
                <a:solidFill>
                  <a:schemeClr val="bg1"/>
                </a:solidFill>
              </a:rPr>
              <a:t>"</a:t>
            </a:r>
            <a:r>
              <a:rPr lang="es-AR" dirty="0" err="1">
                <a:solidFill>
                  <a:schemeClr val="bg1"/>
                </a:solidFill>
              </a:rPr>
              <a:t>Pencil</a:t>
            </a:r>
            <a:r>
              <a:rPr lang="es-AR" dirty="0">
                <a:solidFill>
                  <a:schemeClr val="bg1"/>
                </a:solidFill>
              </a:rPr>
              <a:t> vs Cámara" de </a:t>
            </a:r>
            <a:r>
              <a:rPr lang="es-AR" dirty="0" err="1">
                <a:solidFill>
                  <a:schemeClr val="bg1"/>
                </a:solidFill>
              </a:rPr>
              <a:t>Heine</a:t>
            </a:r>
            <a:r>
              <a:rPr lang="es-AR" dirty="0">
                <a:solidFill>
                  <a:schemeClr val="bg1"/>
                </a:solidFill>
              </a:rPr>
              <a:t> </a:t>
            </a:r>
            <a:r>
              <a:rPr lang="es-AR" dirty="0" smtClean="0">
                <a:solidFill>
                  <a:schemeClr val="bg1"/>
                </a:solidFill>
              </a:rPr>
              <a:t>es </a:t>
            </a:r>
            <a:r>
              <a:rPr lang="es-AR" dirty="0">
                <a:solidFill>
                  <a:schemeClr val="bg1"/>
                </a:solidFill>
              </a:rPr>
              <a:t>hasta ahora su obra más ampliamente publicada</a:t>
            </a:r>
            <a:r>
              <a:rPr lang="es-AR" dirty="0" smtClean="0">
                <a:solidFill>
                  <a:schemeClr val="bg1"/>
                </a:solidFill>
              </a:rPr>
              <a:t>.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39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0">
        <p14:ferris dir="l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gifsanimados.org/data/media/735/bandera-de-belgica-imagen-animada-001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1510"/>
            <a:ext cx="1428750" cy="120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054" y="3939902"/>
            <a:ext cx="2857500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pic>
        <p:nvPicPr>
          <p:cNvPr id="1026" name="Picture 2" descr="http://desetnaj.com/wp-content/uploads/2014/04/ben_heine-300x2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054" y="1131590"/>
            <a:ext cx="2857500" cy="23336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perspectiveContrastingLeftFacing">
              <a:rot lat="0" lon="1200000" rev="2124000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6" name="5 CuadroTexto"/>
          <p:cNvSpPr txBox="1"/>
          <p:nvPr/>
        </p:nvSpPr>
        <p:spPr>
          <a:xfrm>
            <a:off x="6084168" y="2859782"/>
            <a:ext cx="2824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AR"/>
            </a:defPPr>
            <a:lvl1pPr>
              <a:defRPr sz="3600">
                <a:solidFill>
                  <a:schemeClr val="bg1"/>
                </a:solidFill>
                <a:latin typeface="MV Boli" pitchFamily="2" charset="0"/>
                <a:cs typeface="MV Boli" pitchFamily="2" charset="0"/>
              </a:defRPr>
            </a:lvl1pPr>
          </a:lstStyle>
          <a:p>
            <a:r>
              <a:rPr lang="es-AR" sz="2400" dirty="0"/>
              <a:t>Música: Ben Heine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21078" y="1748769"/>
            <a:ext cx="15632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600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Bélgica</a:t>
            </a:r>
            <a:endParaRPr lang="es-AR" sz="3600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11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8711">
        <p14:switch dir="r"/>
      </p:transition>
    </mc:Choice>
    <mc:Fallback xmlns="">
      <p:transition spd="slow" advTm="8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930">
        <p14:shred/>
      </p:transition>
    </mc:Choice>
    <mc:Fallback xmlns="">
      <p:transition spd="slow" advTm="39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1979</TotalTime>
  <Words>278</Words>
  <Application>Microsoft Office PowerPoint</Application>
  <PresentationFormat>Presentación en pantalla (16:9)</PresentationFormat>
  <Paragraphs>59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MV Boli</vt:lpstr>
      <vt:lpstr>Calibri</vt:lpstr>
      <vt:lpstr>Berlin Sans FB Demi</vt:lpstr>
      <vt:lpstr>Bradley Hand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160</cp:revision>
  <dcterms:created xsi:type="dcterms:W3CDTF">2014-08-08T15:26:49Z</dcterms:created>
  <dcterms:modified xsi:type="dcterms:W3CDTF">2014-08-23T16:03:46Z</dcterms:modified>
</cp:coreProperties>
</file>