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50" r:id="rId3"/>
    <p:sldId id="371" r:id="rId4"/>
    <p:sldId id="381" r:id="rId5"/>
    <p:sldId id="373" r:id="rId6"/>
    <p:sldId id="355" r:id="rId7"/>
    <p:sldId id="374" r:id="rId8"/>
    <p:sldId id="382" r:id="rId9"/>
    <p:sldId id="375" r:id="rId10"/>
    <p:sldId id="357" r:id="rId11"/>
    <p:sldId id="376" r:id="rId12"/>
    <p:sldId id="377" r:id="rId13"/>
    <p:sldId id="379" r:id="rId14"/>
    <p:sldId id="352" r:id="rId15"/>
    <p:sldId id="378" r:id="rId16"/>
    <p:sldId id="353" r:id="rId17"/>
    <p:sldId id="354" r:id="rId18"/>
    <p:sldId id="380" r:id="rId19"/>
    <p:sldId id="259" r:id="rId20"/>
    <p:sldId id="260" r:id="rId21"/>
    <p:sldId id="280" r:id="rId22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u+mm7b1Komt9hJ8Hcf3bw==" hashData="Cj+eEo7q2tVnhFC72qylbQfCXOMzx1kSDhYwU8TFsUyJ74zdNzhhdZO3NDawi2uLtRP4n9b2a1wFfgUaRDth/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B500"/>
    <a:srgbClr val="2E0000"/>
    <a:srgbClr val="EEEEEE"/>
    <a:srgbClr val="F2F2F2"/>
    <a:srgbClr val="3E0000"/>
    <a:srgbClr val="E4E4E4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252" y="7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31/05/2017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31/05/2017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31/05/2017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31/05/2017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31/05/2017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31/05/2017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31/05/2017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31/05/2017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31/05/2017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31/05/2017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31/05/2017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31/05/2017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5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png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87" y="1205352"/>
            <a:ext cx="3661187" cy="4439190"/>
          </a:xfrm>
          <a:prstGeom prst="rect">
            <a:avLst/>
          </a:prstGeom>
        </p:spPr>
      </p:pic>
      <p:sp>
        <p:nvSpPr>
          <p:cNvPr id="15" name="12 CuadroTexto"/>
          <p:cNvSpPr txBox="1"/>
          <p:nvPr/>
        </p:nvSpPr>
        <p:spPr>
          <a:xfrm>
            <a:off x="767408" y="453051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282"/>
            <a:ext cx="12192000" cy="6891837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8728"/>
            <a:ext cx="12192000" cy="689928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173"/>
            <a:ext cx="12192000" cy="6906728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101"/>
            <a:ext cx="12192000" cy="6888656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2" name="1 Rectángulo"/>
          <p:cNvSpPr/>
          <p:nvPr/>
        </p:nvSpPr>
        <p:spPr>
          <a:xfrm>
            <a:off x="5199724" y="681823"/>
            <a:ext cx="6341101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Emilio Giuseppe 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Farina</a:t>
            </a:r>
            <a:endParaRPr lang="es-MX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sp>
        <p:nvSpPr>
          <p:cNvPr id="15" name="1 Rectángulo"/>
          <p:cNvSpPr/>
          <p:nvPr/>
        </p:nvSpPr>
        <p:spPr>
          <a:xfrm>
            <a:off x="6229343" y="2114553"/>
            <a:ext cx="4620491" cy="88069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>
                <a:gd name="adj" fmla="val 50000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“Nino 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Farina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”</a:t>
            </a:r>
            <a:endParaRPr lang="es-ES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Luciano Pavarotti Medley-Eaglenest.wav"/>
          </p:stSnd>
        </p:sndAc>
      </p:transition>
    </mc:Choice>
    <mc:Fallback xmlns="">
      <p:transition spd="slow" advClick="0" advTm="0">
        <p:fade/>
        <p:sndAc>
          <p:stSnd>
            <p:snd r:embed="rId9" name="Luciano Pavarotti Medley-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0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7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7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8005"/>
                            </p:stCondLst>
                            <p:childTnLst>
                              <p:par>
                                <p:cTn id="8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8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2" grpId="0"/>
      <p:bldP spid="12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996535" y="422135"/>
            <a:ext cx="387927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Datos personales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Nacionalidad	 Italiano</a:t>
            </a:r>
          </a:p>
          <a:p>
            <a:pPr algn="ctr"/>
            <a:endParaRPr lang="es-MX" sz="2400" dirty="0">
              <a:latin typeface="CommercialScript BT" panose="03030803040807090C04" pitchFamily="66" charset="2"/>
            </a:endParaRP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Carrera deportiva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Palmarés general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Competiciones	Fórmula 1</a:t>
            </a:r>
          </a:p>
          <a:p>
            <a:pPr algn="ctr"/>
            <a:endParaRPr lang="es-MX" sz="2400" dirty="0">
              <a:latin typeface="CommercialScript BT" panose="03030803040807090C04" pitchFamily="66" charset="2"/>
            </a:endParaRP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Años en activo	1950 - 1955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Equipos	Alfa Romeo, Ferrari</a:t>
            </a:r>
          </a:p>
          <a:p>
            <a:pPr algn="ctr"/>
            <a:endParaRPr lang="es-MX" sz="2400" dirty="0">
              <a:latin typeface="CommercialScript BT" panose="03030803040807090C04" pitchFamily="66" charset="2"/>
            </a:endParaRP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Carreras comenzadas  34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Campeonatos mundiales  1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Victorias  5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Podios  18</a:t>
            </a:r>
          </a:p>
          <a:p>
            <a:pPr algn="ctr"/>
            <a:r>
              <a:rPr lang="es-MX" sz="2400" dirty="0" err="1">
                <a:latin typeface="CommercialScript BT" panose="03030803040807090C04" pitchFamily="66" charset="2"/>
              </a:rPr>
              <a:t>Poles</a:t>
            </a:r>
            <a:r>
              <a:rPr lang="es-MX" sz="2400" dirty="0">
                <a:latin typeface="CommercialScript BT" panose="03030803040807090C04" pitchFamily="66" charset="2"/>
              </a:rPr>
              <a:t>  5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Vueltas rápidas  5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910" y="540327"/>
            <a:ext cx="4193810" cy="57634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5907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750"/>
                            </p:stCondLst>
                            <p:childTnLst>
                              <p:par>
                                <p:cTn id="4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321" y="1620988"/>
            <a:ext cx="5448593" cy="3643747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miter lim="800000"/>
          </a:ln>
          <a:effectLst>
            <a:outerShdw blurRad="55000" dist="381000" dir="90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96974" y="672712"/>
            <a:ext cx="6373091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dirty="0">
                <a:latin typeface="CommercialScript BT" panose="03030803040807090C04" pitchFamily="66" charset="2"/>
              </a:rPr>
              <a:t>Primera carrera	</a:t>
            </a:r>
          </a:p>
          <a:p>
            <a:pPr algn="ctr"/>
            <a:r>
              <a:rPr lang="es-MX" sz="3200" dirty="0">
                <a:latin typeface="CommercialScript BT" panose="03030803040807090C04" pitchFamily="66" charset="2"/>
              </a:rPr>
              <a:t>Gran Premio de Gran Bretaña de 1950</a:t>
            </a:r>
          </a:p>
          <a:p>
            <a:pPr algn="ctr"/>
            <a:endParaRPr lang="es-MX" sz="3200" dirty="0">
              <a:latin typeface="CommercialScript BT" panose="03030803040807090C04" pitchFamily="66" charset="2"/>
            </a:endParaRPr>
          </a:p>
          <a:p>
            <a:pPr algn="ctr"/>
            <a:r>
              <a:rPr lang="es-MX" sz="3200" dirty="0">
                <a:latin typeface="CommercialScript BT" panose="03030803040807090C04" pitchFamily="66" charset="2"/>
              </a:rPr>
              <a:t>Primera victoria	</a:t>
            </a:r>
          </a:p>
          <a:p>
            <a:pPr algn="ctr"/>
            <a:r>
              <a:rPr lang="es-MX" sz="3200" dirty="0">
                <a:latin typeface="CommercialScript BT" panose="03030803040807090C04" pitchFamily="66" charset="2"/>
              </a:rPr>
              <a:t>Gran Premio de Gran Bretaña de 1950</a:t>
            </a:r>
          </a:p>
          <a:p>
            <a:pPr algn="ctr"/>
            <a:endParaRPr lang="es-MX" sz="3200" dirty="0">
              <a:latin typeface="CommercialScript BT" panose="03030803040807090C04" pitchFamily="66" charset="2"/>
            </a:endParaRPr>
          </a:p>
          <a:p>
            <a:pPr algn="ctr"/>
            <a:r>
              <a:rPr lang="es-MX" sz="3200" dirty="0">
                <a:latin typeface="CommercialScript BT" panose="03030803040807090C04" pitchFamily="66" charset="2"/>
              </a:rPr>
              <a:t>Última victoria	</a:t>
            </a:r>
          </a:p>
          <a:p>
            <a:pPr algn="ctr"/>
            <a:r>
              <a:rPr lang="es-MX" sz="3200" dirty="0">
                <a:latin typeface="CommercialScript BT" panose="03030803040807090C04" pitchFamily="66" charset="2"/>
              </a:rPr>
              <a:t>Gran Premio de Alemania de 1953</a:t>
            </a:r>
          </a:p>
          <a:p>
            <a:pPr algn="ctr"/>
            <a:endParaRPr lang="es-MX" sz="3200" dirty="0">
              <a:latin typeface="CommercialScript BT" panose="03030803040807090C04" pitchFamily="66" charset="2"/>
            </a:endParaRPr>
          </a:p>
          <a:p>
            <a:pPr algn="ctr"/>
            <a:r>
              <a:rPr lang="es-MX" sz="3200" dirty="0">
                <a:latin typeface="CommercialScript BT" panose="03030803040807090C04" pitchFamily="66" charset="2"/>
              </a:rPr>
              <a:t>Última carrera	</a:t>
            </a:r>
          </a:p>
          <a:p>
            <a:pPr algn="ctr"/>
            <a:r>
              <a:rPr lang="es-MX" sz="3200" dirty="0">
                <a:latin typeface="CommercialScript BT" panose="03030803040807090C04" pitchFamily="66" charset="2"/>
              </a:rPr>
              <a:t>Gran Premio de Italia de 1955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0326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625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097157" y="817421"/>
            <a:ext cx="776233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Emilio Giuseppe "Nino" </a:t>
            </a:r>
            <a:r>
              <a:rPr lang="es-MX" sz="2400" dirty="0" err="1"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latin typeface="CommercialScript BT" panose="03030803040807090C04" pitchFamily="66" charset="2"/>
              </a:rPr>
              <a:t>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(30 de octubre de 1906 - 30 de junio de 1966)</a:t>
            </a:r>
          </a:p>
          <a:p>
            <a:pPr algn="ctr"/>
            <a:endParaRPr lang="es-MX" sz="2400" dirty="0">
              <a:latin typeface="CommercialScript BT" panose="03030803040807090C04" pitchFamily="66" charset="2"/>
            </a:endParaRP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 Fue un piloto de automovilismo de Italia,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campeón de la Temporada 1950 de Fórmula 1,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siendo el primer campeón de dicha categoría.</a:t>
            </a:r>
          </a:p>
          <a:p>
            <a:pPr algn="ctr"/>
            <a:endParaRPr lang="es-MX" sz="2400" dirty="0">
              <a:latin typeface="CommercialScript BT" panose="03030803040807090C04" pitchFamily="66" charset="2"/>
            </a:endParaRP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Nacido en Turín, Italia, Giuseppe estaba doctorado en derecho,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era sobrino del diseñador de automóviles </a:t>
            </a:r>
            <a:r>
              <a:rPr lang="es-MX" sz="2400" dirty="0" err="1">
                <a:latin typeface="CommercialScript BT" panose="03030803040807090C04" pitchFamily="66" charset="2"/>
              </a:rPr>
              <a:t>Battista</a:t>
            </a:r>
            <a:r>
              <a:rPr lang="es-MX" sz="2400" dirty="0">
                <a:latin typeface="CommercialScript BT" panose="03030803040807090C04" pitchFamily="66" charset="2"/>
              </a:rPr>
              <a:t> </a:t>
            </a:r>
            <a:r>
              <a:rPr lang="es-MX" sz="2400" dirty="0" err="1"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latin typeface="CommercialScript BT" panose="03030803040807090C04" pitchFamily="66" charset="2"/>
              </a:rPr>
              <a:t>. </a:t>
            </a:r>
          </a:p>
          <a:p>
            <a:pPr algn="ctr"/>
            <a:endParaRPr lang="es-MX" sz="2400" dirty="0">
              <a:latin typeface="CommercialScript BT" panose="03030803040807090C04" pitchFamily="66" charset="2"/>
            </a:endParaRP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Sus primeras experiencias en pista las hizo con </a:t>
            </a:r>
            <a:r>
              <a:rPr lang="es-MX" sz="2400" dirty="0" err="1">
                <a:latin typeface="CommercialScript BT" panose="03030803040807090C04" pitchFamily="66" charset="2"/>
              </a:rPr>
              <a:t>Maserati</a:t>
            </a:r>
            <a:r>
              <a:rPr lang="es-MX" sz="2400" dirty="0">
                <a:latin typeface="CommercialScript BT" panose="03030803040807090C04" pitchFamily="66" charset="2"/>
              </a:rPr>
              <a:t>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aunque su carrera comenzaría a florecer con su pase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hacia Alfa Romeo, donde tuvo como compañero de equipo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a </a:t>
            </a:r>
            <a:r>
              <a:rPr lang="es-MX" sz="2400" dirty="0" err="1">
                <a:latin typeface="CommercialScript BT" panose="03030803040807090C04" pitchFamily="66" charset="2"/>
              </a:rPr>
              <a:t>Tazio</a:t>
            </a:r>
            <a:r>
              <a:rPr lang="es-MX" sz="2400" dirty="0">
                <a:latin typeface="CommercialScript BT" panose="03030803040807090C04" pitchFamily="66" charset="2"/>
              </a:rPr>
              <a:t> </a:t>
            </a:r>
            <a:r>
              <a:rPr lang="es-MX" sz="2400" dirty="0" err="1">
                <a:latin typeface="CommercialScript BT" panose="03030803040807090C04" pitchFamily="66" charset="2"/>
              </a:rPr>
              <a:t>Nuvolari</a:t>
            </a:r>
            <a:r>
              <a:rPr lang="es-MX" sz="2400" dirty="0"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9"/>
          <a:stretch/>
        </p:blipFill>
        <p:spPr>
          <a:xfrm>
            <a:off x="353845" y="568034"/>
            <a:ext cx="3743313" cy="5735783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242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412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92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9500"/>
                            </p:stCondLst>
                            <p:childTnLst>
                              <p:par>
                                <p:cTn id="48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0" y="1724031"/>
            <a:ext cx="8572500" cy="43243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46365" y="168766"/>
            <a:ext cx="115269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fines de la década de 1930, </a:t>
            </a:r>
            <a:r>
              <a:rPr lang="es-MX" sz="2400" dirty="0" err="1"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latin typeface="CommercialScript BT" panose="03030803040807090C04" pitchFamily="66" charset="2"/>
              </a:rPr>
              <a:t> ganó varios Gran Premios menores, que le permitieron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obtener el título de campeón italiano de pilotos durante tres años seguidos (1937-1939).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248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7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68" y="1149937"/>
            <a:ext cx="9029528" cy="52484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ctángulo 6"/>
          <p:cNvSpPr/>
          <p:nvPr/>
        </p:nvSpPr>
        <p:spPr>
          <a:xfrm>
            <a:off x="8294070" y="1166843"/>
            <a:ext cx="389312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Al año siguiente lograría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su primer triunfo grande,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en el Gran Premio de Trípoli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de 1940, en Libia. </a:t>
            </a:r>
          </a:p>
          <a:p>
            <a:pPr lvl="0" algn="ctr"/>
            <a:endParaRPr lang="es-MX" sz="2400" dirty="0"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En el momento en que estaba llegando a su madurez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como piloto, se desató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la Segunda Guerra Mundial,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pasarían ocho años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antes de que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 pudiera ganar otro Gran Premio.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1786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750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8368119" y="1925776"/>
            <a:ext cx="334192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En la posguerra,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Nino tomó parte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de varios grandes premios con una </a:t>
            </a:r>
            <a:r>
              <a:rPr lang="es-MX" sz="2400" dirty="0" err="1">
                <a:latin typeface="CommercialScript BT" panose="03030803040807090C04" pitchFamily="66" charset="2"/>
              </a:rPr>
              <a:t>Maserati</a:t>
            </a:r>
            <a:r>
              <a:rPr lang="es-MX" sz="2400" dirty="0">
                <a:latin typeface="CommercialScript BT" panose="03030803040807090C04" pitchFamily="66" charset="2"/>
              </a:rPr>
              <a:t> propia,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logrando de esta forma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un triunfo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en el Gran Premio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de Mónaco de 1948.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746" y="872836"/>
            <a:ext cx="7052060" cy="5369849"/>
          </a:xfrm>
          <a:prstGeom prst="roundRect">
            <a:avLst>
              <a:gd name="adj" fmla="val 16667"/>
            </a:avLst>
          </a:prstGeom>
          <a:ln w="127000">
            <a:solidFill>
              <a:schemeClr val="accent2">
                <a:lumMod val="75000"/>
              </a:schemeClr>
            </a:solidFill>
          </a:ln>
          <a:effectLst>
            <a:outerShdw blurRad="190500" dist="292100" dir="13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0514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1371615"/>
            <a:ext cx="417021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Cuando la </a:t>
            </a:r>
            <a:r>
              <a:rPr lang="es-MX" sz="2400" dirty="0" err="1">
                <a:latin typeface="CommercialScript BT" panose="03030803040807090C04" pitchFamily="66" charset="2"/>
              </a:rPr>
              <a:t>Fédération</a:t>
            </a:r>
            <a:r>
              <a:rPr lang="es-MX" sz="2400" dirty="0">
                <a:latin typeface="CommercialScript BT" panose="03030803040807090C04" pitchFamily="66" charset="2"/>
              </a:rPr>
              <a:t> </a:t>
            </a:r>
            <a:r>
              <a:rPr lang="es-MX" sz="2400" dirty="0" err="1">
                <a:latin typeface="CommercialScript BT" panose="03030803040807090C04" pitchFamily="66" charset="2"/>
              </a:rPr>
              <a:t>Internationale</a:t>
            </a:r>
            <a:r>
              <a:rPr lang="es-MX" sz="2400" dirty="0">
                <a:latin typeface="CommercialScript BT" panose="03030803040807090C04" pitchFamily="66" charset="2"/>
              </a:rPr>
              <a:t> de </a:t>
            </a:r>
            <a:r>
              <a:rPr lang="es-MX" sz="2400" dirty="0" err="1">
                <a:latin typeface="CommercialScript BT" panose="03030803040807090C04" pitchFamily="66" charset="2"/>
              </a:rPr>
              <a:t>l'Automobile</a:t>
            </a:r>
            <a:r>
              <a:rPr lang="es-MX" sz="2400" dirty="0">
                <a:latin typeface="CommercialScript BT" panose="03030803040807090C04" pitchFamily="66" charset="2"/>
              </a:rPr>
              <a:t> anunció el Campeonato Mundial de Fórmula 1 de 1950, </a:t>
            </a:r>
          </a:p>
          <a:p>
            <a:pPr algn="ctr"/>
            <a:r>
              <a:rPr lang="es-MX" sz="2400" dirty="0" err="1"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latin typeface="CommercialScript BT" panose="03030803040807090C04" pitchFamily="66" charset="2"/>
              </a:rPr>
              <a:t> se aseguró una plaza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en el equipo Alfa Romeo,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junto a Juan Manuel Fangio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al italiano Luigi </a:t>
            </a:r>
            <a:r>
              <a:rPr lang="es-MX" sz="2400" dirty="0" err="1">
                <a:latin typeface="CommercialScript BT" panose="03030803040807090C04" pitchFamily="66" charset="2"/>
              </a:rPr>
              <a:t>Fagioli</a:t>
            </a:r>
            <a:r>
              <a:rPr lang="es-MX" sz="2400" dirty="0">
                <a:latin typeface="CommercialScript BT" panose="03030803040807090C04" pitchFamily="66" charset="2"/>
              </a:rPr>
              <a:t>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al mando de uno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de los aparentemente invencibles 158 </a:t>
            </a:r>
            <a:r>
              <a:rPr lang="es-MX" sz="2400" dirty="0" err="1">
                <a:latin typeface="CommercialScript BT" panose="03030803040807090C04" pitchFamily="66" charset="2"/>
              </a:rPr>
              <a:t>Alfetta</a:t>
            </a:r>
            <a:r>
              <a:rPr lang="es-MX" sz="2400" dirty="0"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473" y="662315"/>
            <a:ext cx="7476648" cy="56074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460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975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46" b="91863" l="5200" r="92000">
                        <a14:foregroundMark x1="38600" y1="32188" x2="38600" y2="32188"/>
                        <a14:foregroundMark x1="37300" y1="30199" x2="37300" y2="30199"/>
                        <a14:foregroundMark x1="39000" y1="30199" x2="39000" y2="30199"/>
                        <a14:foregroundMark x1="38000" y1="30199" x2="38000" y2="30199"/>
                        <a14:foregroundMark x1="38000" y1="29837" x2="38000" y2="29837"/>
                        <a14:foregroundMark x1="40200" y1="30380" x2="40200" y2="30380"/>
                        <a14:foregroundMark x1="42100" y1="33092" x2="42100" y2="33092"/>
                        <a14:foregroundMark x1="37300" y1="33816" x2="37300" y2="33816"/>
                        <a14:foregroundMark x1="40200" y1="29295" x2="40200" y2="29295"/>
                        <a14:foregroundMark x1="92000" y1="66365" x2="92000" y2="66365"/>
                        <a14:foregroundMark x1="60800" y1="91863" x2="60800" y2="91863"/>
                        <a14:foregroundMark x1="5200" y1="67089" x2="5200" y2="67089"/>
                        <a14:foregroundMark x1="20000" y1="26944" x2="20000" y2="26944"/>
                        <a14:foregroundMark x1="20300" y1="27125" x2="20300" y2="27125"/>
                        <a14:foregroundMark x1="51400" y1="56781" x2="51400" y2="56781"/>
                        <a14:foregroundMark x1="45400" y1="56600" x2="45400" y2="56600"/>
                        <a14:foregroundMark x1="38600" y1="54973" x2="38600" y2="54973"/>
                        <a14:foregroundMark x1="29000" y1="52622" x2="29000" y2="52622"/>
                        <a14:foregroundMark x1="32700" y1="54069" x2="32700" y2="540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220" y="528637"/>
            <a:ext cx="10463723" cy="578643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32509" y="672264"/>
            <a:ext cx="115131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 obtuvo 3 victorias en 7 fechas del campeonato,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y logró así su primer campeonato mundial en la categoría.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44905" y="5959968"/>
            <a:ext cx="115284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En 1951, se vio obligado a hacer el papel de escudero de Fangio,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cuyo ritmo de carrera fue demasiado para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. 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1618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65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38" y="1551710"/>
            <a:ext cx="6738737" cy="44924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7135091" y="1199110"/>
            <a:ext cx="50292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El italiano logró un único triunfo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en el Gran Premio de Bélgica,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aunque ganó algunas de las carreras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no válidas para el campeonato. </a:t>
            </a:r>
          </a:p>
          <a:p>
            <a:pPr lvl="0" algn="ctr"/>
            <a:endParaRPr lang="es-MX" sz="2400" dirty="0"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Tras su pase a Ferrari en 1952, </a:t>
            </a:r>
          </a:p>
          <a:p>
            <a:pPr lvl="0" algn="ctr"/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 se vio otra vez sobrepasado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por un piloto más joven,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esta vez Alberto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Ascari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quien logró 9 victorias consecutivas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en pruebas por el campeonato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entre 1952 y 1953.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6943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0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981" y="431363"/>
            <a:ext cx="7721734" cy="4694814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Rectángulo 5"/>
          <p:cNvSpPr/>
          <p:nvPr/>
        </p:nvSpPr>
        <p:spPr>
          <a:xfrm>
            <a:off x="344906" y="5426194"/>
            <a:ext cx="115284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El primer triunfo de </a:t>
            </a:r>
            <a:r>
              <a:rPr lang="es-MX" sz="2400" dirty="0" err="1"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latin typeface="CommercialScript BT" panose="03030803040807090C04" pitchFamily="66" charset="2"/>
              </a:rPr>
              <a:t> en Ferrari, que a la vez sería el último de sus 5 triunfos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en el campeonato mundial de F1, se produjo en el Gran Premio de Alemania de 1953,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disputado en </a:t>
            </a:r>
            <a:r>
              <a:rPr lang="es-MX" sz="2400" dirty="0" err="1">
                <a:latin typeface="CommercialScript BT" panose="03030803040807090C04" pitchFamily="66" charset="2"/>
              </a:rPr>
              <a:t>Nürburgring</a:t>
            </a:r>
            <a:r>
              <a:rPr lang="es-MX" sz="2400" dirty="0">
                <a:latin typeface="CommercialScript BT" panose="03030803040807090C04" pitchFamily="66" charset="2"/>
              </a:rPr>
              <a:t>.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222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87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566" y="574319"/>
            <a:ext cx="8449070" cy="5755043"/>
          </a:xfrm>
          <a:prstGeom prst="snip2DiagRect">
            <a:avLst>
              <a:gd name="adj1" fmla="val 15144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chemeClr val="accent4">
                <a:lumMod val="5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32509" y="2109699"/>
            <a:ext cx="29679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En ese año, </a:t>
            </a:r>
          </a:p>
          <a:p>
            <a:pPr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también formó </a:t>
            </a:r>
          </a:p>
          <a:p>
            <a:pPr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un equipo con su amigo de la F1 </a:t>
            </a:r>
          </a:p>
          <a:p>
            <a:pPr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Mike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, </a:t>
            </a:r>
          </a:p>
          <a:p>
            <a:pPr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para disputar y ganar las 24 Horas de Spa. </a:t>
            </a:r>
            <a:endParaRPr lang="es-MX" dirty="0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4789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62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595" y="1252688"/>
            <a:ext cx="6543002" cy="4344553"/>
          </a:xfrm>
          <a:prstGeom prst="rect">
            <a:avLst/>
          </a:prstGeom>
          <a:ln w="127000" cap="rnd">
            <a:solidFill>
              <a:schemeClr val="accent2">
                <a:lumMod val="75000"/>
              </a:schemeClr>
            </a:solidFill>
          </a:ln>
          <a:effectLst>
            <a:outerShdw blurRad="76200" dist="190500" dir="10500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328612" y="194213"/>
            <a:ext cx="115585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principios de 1954,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 ganó una prueba del Campeonato Mundial de Resistencia,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aunque tiempo después sufrió graves quemaduras en un accidente en la largada de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Monza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328612" y="5833031"/>
            <a:ext cx="115585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El italiano intentó regresar a las pistas en 1955 tomando calmantes,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logró finalizar en la zona de puntos en ocasiones. 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531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62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9" y="176251"/>
            <a:ext cx="8158162" cy="5799776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rgbClr val="EEB5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32508" y="288269"/>
            <a:ext cx="115722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Sin embargo, dándose cuenta de que no podría alcanzar su nivel de otrora,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decidió retirarse al final de esa temporada.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32509" y="5792445"/>
            <a:ext cx="115269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En 1956,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 intentó disputar las 500 millas de Indianápolis, </a:t>
            </a:r>
          </a:p>
          <a:p>
            <a:pPr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y más tarde sufrió una lesión en su cuello durante una carrera menor en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Monza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. </a:t>
            </a:r>
            <a:endParaRPr lang="es-MX" dirty="0"/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420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5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6353" y="5579920"/>
            <a:ext cx="115131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pero también por su petulancia y el desprecio por sus rivales en la pista.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53" y="1129569"/>
            <a:ext cx="7334250" cy="42005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0" cap="sq">
            <a:solidFill>
              <a:schemeClr val="accent2">
                <a:lumMod val="5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7549315" y="798602"/>
            <a:ext cx="461497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Tras su recuperación,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intentó regresar a las pistas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en Indianápolis,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pero desistió tras presenciar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la muerte de un compañero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que estaba probando el auto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que le correspondía a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.</a:t>
            </a:r>
          </a:p>
          <a:p>
            <a:pPr lvl="0" algn="ctr"/>
            <a:endParaRPr lang="es-MX" sz="2400" dirty="0"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Figura notable de los primeros años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de la Fórmula 1, </a:t>
            </a:r>
          </a:p>
          <a:p>
            <a:pPr lvl="0" algn="ctr"/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 era reconocido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por su estilo de manejo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y su inteligencia, </a:t>
            </a:r>
            <a:endParaRPr lang="es-MX" dirty="0"/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217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7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3625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2375"/>
                            </p:stCondLst>
                            <p:childTnLst>
                              <p:par>
                                <p:cTn id="50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 build="p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6385" y="5264733"/>
            <a:ext cx="115127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Irónicamente, y a pesar de todos los accidentes que sobrevivió en sus últimos años como piloto,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perdió la vida en un accidente de autos fuera de la pista en </a:t>
            </a:r>
            <a:r>
              <a:rPr lang="es-MX" sz="2400" dirty="0" err="1">
                <a:latin typeface="CommercialScript BT" panose="03030803040807090C04" pitchFamily="66" charset="2"/>
              </a:rPr>
              <a:t>Chambéry</a:t>
            </a:r>
            <a:r>
              <a:rPr lang="es-MX" sz="2400" dirty="0">
                <a:latin typeface="CommercialScript BT" panose="03030803040807090C04" pitchFamily="66" charset="2"/>
              </a:rPr>
              <a:t>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mientras se dirigía como espectador al Gran Premio de Francia.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436" y="577516"/>
            <a:ext cx="7730470" cy="4638282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710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87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056" y="-79512"/>
            <a:ext cx="11355907" cy="55972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195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Luciano Pavarotti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Luciano Pavarotti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11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1570"/>
            <a:ext cx="12192000" cy="692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1944</TotalTime>
  <Words>741</Words>
  <Application>Microsoft Office PowerPoint</Application>
  <PresentationFormat>Panorámica</PresentationFormat>
  <Paragraphs>147</Paragraphs>
  <Slides>21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33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Nino Farina</dc:title>
  <dc:creator>Emilio M Aguilar P</dc:creator>
  <cp:lastModifiedBy>Eagle's nest</cp:lastModifiedBy>
  <cp:revision>182</cp:revision>
  <dcterms:created xsi:type="dcterms:W3CDTF">2016-12-14T02:11:45Z</dcterms:created>
  <dcterms:modified xsi:type="dcterms:W3CDTF">2017-05-31T10:57:56Z</dcterms:modified>
</cp:coreProperties>
</file>