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582" r:id="rId2"/>
    <p:sldId id="583" r:id="rId3"/>
    <p:sldId id="614" r:id="rId4"/>
    <p:sldId id="701" r:id="rId5"/>
    <p:sldId id="592" r:id="rId6"/>
    <p:sldId id="602" r:id="rId7"/>
    <p:sldId id="702" r:id="rId8"/>
    <p:sldId id="595" r:id="rId9"/>
    <p:sldId id="599" r:id="rId10"/>
    <p:sldId id="703" r:id="rId11"/>
    <p:sldId id="615" r:id="rId12"/>
    <p:sldId id="704" r:id="rId13"/>
    <p:sldId id="708" r:id="rId14"/>
    <p:sldId id="707" r:id="rId15"/>
    <p:sldId id="705" r:id="rId16"/>
    <p:sldId id="618" r:id="rId17"/>
    <p:sldId id="590" r:id="rId18"/>
    <p:sldId id="706" r:id="rId19"/>
    <p:sldId id="621" r:id="rId20"/>
    <p:sldId id="709" r:id="rId21"/>
    <p:sldId id="535" r:id="rId22"/>
    <p:sldId id="260" r:id="rId23"/>
    <p:sldId id="280" r:id="rId2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94" autoAdjust="0"/>
    <p:restoredTop sz="94322" autoAdjust="0"/>
  </p:normalViewPr>
  <p:slideViewPr>
    <p:cSldViewPr snapToGrid="0">
      <p:cViewPr varScale="1">
        <p:scale>
          <a:sx n="69" d="100"/>
          <a:sy n="69" d="100"/>
        </p:scale>
        <p:origin x="93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B9CF6-A8C1-4021-A5B6-4E52FF6F1707}" type="datetimeFigureOut">
              <a:rPr lang="es-MX" smtClean="0"/>
              <a:t>17/06/2017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5054D-E61D-4D5E-9B25-7414A0FD60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7125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0D2A-C727-47E5-8D65-39DC880E9420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91AE4-FFC0-4F7C-B66F-4A4B59DE09FB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AB546-3F50-4A0C-AE7F-2C154B70DDB3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F6994-CA53-4E8E-B3F1-08C5D8D85AA9}" type="datetime1">
              <a:rPr lang="es-MX" smtClean="0"/>
              <a:t>17/06/2017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3ACBB-C505-4BBD-ABBB-009904217947}" type="datetime1">
              <a:rPr lang="es-MX" smtClean="0"/>
              <a:t>17/06/2017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70495-9116-43BA-8502-EDD50D2ADFA0}" type="datetime1">
              <a:rPr lang="es-MX" smtClean="0"/>
              <a:t>17/06/2017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D3EA9-092C-4345-80B6-BDE24717E6EF}" type="datetime1">
              <a:rPr lang="es-MX" smtClean="0"/>
              <a:t>17/06/2017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AEBB-BAD7-440D-B177-E193678B8281}" type="datetime1">
              <a:rPr lang="es-MX" smtClean="0"/>
              <a:t>17/06/2017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2D10C-A997-4D37-AD19-85FE27C5EB22}" type="datetime1">
              <a:rPr lang="es-MX" smtClean="0"/>
              <a:t>17/06/2017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DE9B4-242E-44F9-81D8-995FDB5ED64C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3F2A7-33F4-414C-8E98-393C797BB3EE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903BD-DF90-488D-AC3D-9AFCAFBC70EC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A3_roa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Rob_Walker_(motorsport)" TargetMode="External"/><Relationship Id="rId5" Type="http://schemas.openxmlformats.org/officeDocument/2006/relationships/hyperlink" Target="https://en.wikipedia.org/wiki/Mercedes-Benz_300SL" TargetMode="External"/><Relationship Id="rId4" Type="http://schemas.openxmlformats.org/officeDocument/2006/relationships/hyperlink" Target="https://en.wikipedia.org/wiki/Miles_per_hour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Truc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1959_Formula_One_season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openxmlformats.org/officeDocument/2006/relationships/image" Target="../media/image31.gi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9.png"/><Relationship Id="rId11" Type="http://schemas.openxmlformats.org/officeDocument/2006/relationships/image" Target="../media/image3.png"/><Relationship Id="rId5" Type="http://schemas.openxmlformats.org/officeDocument/2006/relationships/image" Target="../media/image28.jpg"/><Relationship Id="rId10" Type="http://schemas.openxmlformats.org/officeDocument/2006/relationships/image" Target="../media/image4.png"/><Relationship Id="rId4" Type="http://schemas.openxmlformats.org/officeDocument/2006/relationships/image" Target="../media/image27.jpeg"/><Relationship Id="rId9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5000"/>
            <a:lum/>
          </a:blip>
          <a:srcRect/>
          <a:stretch>
            <a:fillRect l="61000" t="8000" r="9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92" y="0"/>
            <a:ext cx="6677034" cy="667703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54683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4" name="1 Rectángulo"/>
          <p:cNvSpPr/>
          <p:nvPr/>
        </p:nvSpPr>
        <p:spPr>
          <a:xfrm>
            <a:off x="2969132" y="1009934"/>
            <a:ext cx="3131417" cy="3830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479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ea typeface="+mn-ea"/>
                <a:cs typeface="Arial"/>
              </a:rPr>
              <a:t>10 de Abril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ea typeface="+mn-ea"/>
                <a:cs typeface="Arial"/>
              </a:rPr>
              <a:t>de 1929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2756848" y="5622873"/>
            <a:ext cx="3352128" cy="58685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5298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22 de Enero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1959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2 CuadroTexto"/>
          <p:cNvSpPr txBox="1"/>
          <p:nvPr/>
        </p:nvSpPr>
        <p:spPr>
          <a:xfrm>
            <a:off x="9670200" y="77421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1A32BF25-CD42-4247-A87B-D5CC54197372}"/>
              </a:ext>
            </a:extLst>
          </p:cNvPr>
          <p:cNvSpPr/>
          <p:nvPr/>
        </p:nvSpPr>
        <p:spPr>
          <a:xfrm>
            <a:off x="2581503" y="200531"/>
            <a:ext cx="3352128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3ª parte de 3</a:t>
            </a:r>
            <a:endParaRPr kumimoji="0" lang="es-ES" sz="20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1320800" y="570555"/>
            <a:ext cx="8940800" cy="43638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1786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Mike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Hawthorn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EF679C16-6315-4E91-9B49-0DF825D48C2D}"/>
              </a:ext>
            </a:extLst>
          </p:cNvPr>
          <p:cNvSpPr/>
          <p:nvPr/>
        </p:nvSpPr>
        <p:spPr>
          <a:xfrm>
            <a:off x="5163205" y="1609831"/>
            <a:ext cx="2023401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3ª parte de 3</a:t>
            </a:r>
            <a:endParaRPr kumimoji="0" lang="es-ES" sz="20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Los Beatles-Eaglenest-1.wav"/>
          </p:stSnd>
        </p:sndAc>
      </p:transition>
    </mc:Choice>
    <mc:Fallback xmlns="">
      <p:transition spd="slow" advClick="0" advTm="0">
        <p:fade/>
        <p:sndAc>
          <p:stSnd>
            <p:snd r:embed="rId9" name="Los Beatles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1" grpId="0"/>
      <p:bldP spid="1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19A8F17-65F3-4269-AF2B-E330C84F62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4112"/>
            <a:ext cx="5763491" cy="320594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9C6A6C1A-69D4-46C2-9B8B-BED6A5523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34822"/>
            <a:ext cx="6096000" cy="347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Vida personal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nunca se casó, pero tuvo un hijo, Michael Arnaud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Delaunay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era una chica 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conoció en Reims después de ganar </a:t>
            </a:r>
          </a:p>
          <a:p>
            <a:pPr lvl="0" algn="ctr"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Gran Premio de Francia en 1953.</a:t>
            </a: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Él andaba en el momento de su muerte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con la modelo Jean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Howarth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quien más tarde se casó otro piloto de carreras,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Innes Ireland , en 1992.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E47F9AB-6BF7-456D-9A27-99F4F8D7767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6062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85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C00B66E-4516-424D-938F-9C8FE75AF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81" y="2507672"/>
            <a:ext cx="11545451" cy="4017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9CD5A0C-21FF-428E-BDD1-E9883398A8E7}"/>
              </a:ext>
            </a:extLst>
          </p:cNvPr>
          <p:cNvSpPr/>
          <p:nvPr/>
        </p:nvSpPr>
        <p:spPr>
          <a:xfrm>
            <a:off x="331079" y="295788"/>
            <a:ext cx="11545452" cy="2067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Muerte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Un 1959 Jaguar 3.4 Mk.1</a:t>
            </a:r>
          </a:p>
          <a:p>
            <a:pPr lvl="0" algn="ctr">
              <a:lnSpc>
                <a:spcPts val="2200"/>
              </a:lnSpc>
            </a:pP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22 de enero de 1959, sólo meses después de su retiro,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murió en un accidente de coche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carretera A3"/>
              </a:rPr>
              <a:t>A3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Guildford derivación mientras conducía su 1958 forma integral modificada-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Jaguar 3.4 litros berlina (ahora conocido como el 3,4 Mc 1) VDU 881 a Londres.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DB5B2B1-37C3-42ED-91D8-7D432A4C76A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3397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14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403" y="321257"/>
            <a:ext cx="9938510" cy="6200767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1C585DA-C973-4328-9267-F959E450A4E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900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935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7AF0590-BDCD-44FE-BC0F-D3173904A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42" y="580688"/>
            <a:ext cx="8318503" cy="57231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243CA99-680A-470F-B257-6D672B93DD5E}"/>
              </a:ext>
            </a:extLst>
          </p:cNvPr>
          <p:cNvSpPr/>
          <p:nvPr/>
        </p:nvSpPr>
        <p:spPr>
          <a:xfrm>
            <a:off x="8672945" y="2544000"/>
            <a:ext cx="351905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Mientras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las circunstancias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accidente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están bien documentados,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causa exacta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sigue siendo desconocida.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B6EE7FA-D245-48EB-9BB3-E0922B0822E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152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30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E26AC89-EFA4-433D-BCF3-860CDEE99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54" y="1264981"/>
            <a:ext cx="5750957" cy="3207956"/>
          </a:xfrm>
          <a:prstGeom prst="rect">
            <a:avLst/>
          </a:prstGeom>
          <a:ln w="1270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9DEDC90-6B63-43EF-B1FE-F7E02AD5713E}"/>
              </a:ext>
            </a:extLst>
          </p:cNvPr>
          <p:cNvSpPr/>
          <p:nvPr/>
        </p:nvSpPr>
        <p:spPr>
          <a:xfrm>
            <a:off x="-6" y="980950"/>
            <a:ext cx="6096000" cy="37600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accidente se produjo en un tramo conocido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la peligrosidad de la carretera,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era el escenario de 15 accidentes graves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(dos mortales) en los dos años anteriores.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También la carretera estaba mojada en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elmomento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Conducia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a la velocidad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(un testigo estimado de 80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Millas por hora"/>
              </a:rPr>
              <a:t>mph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),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superó a un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5" tooltip="Mercedes-Benz 300SL"/>
              </a:rPr>
              <a:t>Mercedes-Benz 300SL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coche deportivo 'alas de gaviota’ conducido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un conocido, el director del equipo de carreras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motor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6" tooltip="Rob Walker (automovilismo)"/>
              </a:rPr>
              <a:t>Rob Walker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E56FA45-E13D-48E8-8BB4-039AAC96A63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2966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86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355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4D3642B7-91C8-4CFF-BDA9-5424ABD471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" r="822"/>
          <a:stretch/>
        </p:blipFill>
        <p:spPr>
          <a:xfrm>
            <a:off x="341847" y="-9249"/>
            <a:ext cx="7721904" cy="5749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97C48082-7249-4110-B9C0-59D11D8F4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3751" y="1134001"/>
            <a:ext cx="4128248" cy="460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Al entrar en una curva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derecha poco después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pasar al Mercedes,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recortó la curva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la izquierda’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tocando el borde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divide las dos calzadas,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le hizo perder el control.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Jaguar miró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sentido contrario a Bedford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  <a:hlinkClick r:id="rId4" tooltip="Camión"/>
              </a:rPr>
              <a:t>un camión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careering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al otro lado de la calzada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lo arrojó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dirección de un árbol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la orilla de la carretera.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FFCA98A-0C4B-49AC-AC5C-A3A6BA4E2BB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1191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18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4975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06728C0-87C0-4BEA-BFBC-1FBC29BCD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68" y="562737"/>
            <a:ext cx="4318901" cy="57549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F27926C-9F65-4CF1-8508-894FEE8DDF37}"/>
              </a:ext>
            </a:extLst>
          </p:cNvPr>
          <p:cNvSpPr/>
          <p:nvPr/>
        </p:nvSpPr>
        <p:spPr>
          <a:xfrm>
            <a:off x="4724400" y="2408002"/>
            <a:ext cx="7467600" cy="2067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impacto causó lesiones mortales en la cabeza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 lanzó al asiento trasero.</a:t>
            </a:r>
          </a:p>
          <a:p>
            <a:pPr lvl="0" algn="ctr">
              <a:lnSpc>
                <a:spcPts val="2200"/>
              </a:lnSpc>
            </a:pPr>
            <a:endParaRPr lang="es-ES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especuló que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 Walker habían estado compitiendo entre sí, alimentada por la persistente negativa de Walker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investigación oficial para estimar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velocidad de su propio coche en el momento.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AE8940F-B3E8-4270-80EA-0A91AD90808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40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F684B9C-D3DA-4172-9AFF-E6EAAF8C74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" t="2193" r="5228" b="7880"/>
          <a:stretch/>
        </p:blipFill>
        <p:spPr>
          <a:xfrm>
            <a:off x="346366" y="901884"/>
            <a:ext cx="6262252" cy="5083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45F8BDB-0D9C-44F6-B2CF-FA7E9E923EBE}"/>
              </a:ext>
            </a:extLst>
          </p:cNvPr>
          <p:cNvSpPr/>
          <p:nvPr/>
        </p:nvSpPr>
        <p:spPr>
          <a:xfrm>
            <a:off x="6608618" y="1134627"/>
            <a:ext cx="5583382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una entrevista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el piloto de carreras de motor 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Eoin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Young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escritor Eric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Dymock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en 1988,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Walker admitió que efectivamente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había estado compitiendo con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había sido advertido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un oficial de policía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investigaba el accidente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no hacer ninguna otra mención de ella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para que no incriminarse 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Las posibles causas del accidente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incluyen un error del piloto,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 apagón o fallo mecánico,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aunque el examen de los restos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NO reveló ninguna falta obvia.</a:t>
            </a:r>
            <a:endParaRPr lang="es-MX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1DD9F4C-44BE-4D8F-9CD1-A259F54A28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41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31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590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11D30A3-BFB2-4AA7-98DD-69D8CB2CF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4" y="650004"/>
            <a:ext cx="7648864" cy="5813137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AF3C7456-B0C0-4A48-82DF-57838E35B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6166"/>
            <a:ext cx="12196831" cy="39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evidencia de que Mike tenía apagones sufridos recientemente, quizás debido a insuficiencia renal.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BA70607-6F06-4BA8-8AAB-567559CCC06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080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15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735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79757CA-9383-4359-ACB5-D563C190F307}"/>
              </a:ext>
            </a:extLst>
          </p:cNvPr>
          <p:cNvSpPr/>
          <p:nvPr/>
        </p:nvSpPr>
        <p:spPr>
          <a:xfrm>
            <a:off x="1" y="1848756"/>
            <a:ext cx="4959926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1955,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ya había perdido un riñón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una infección,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había comenzado sufrir problemas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el otro;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se esperaba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viviéra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tres años más.</a:t>
            </a:r>
          </a:p>
          <a:p>
            <a:pPr lvl="0" algn="ctr">
              <a:lnSpc>
                <a:spcPts val="2200"/>
              </a:lnSpc>
            </a:pPr>
            <a:endParaRPr lang="es-ES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 investigación forense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26 de enero,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jurado emitió un veredicto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muerte accidental.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254C75B-E610-45C0-BA82-06D1634F8A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6" b="9465"/>
          <a:stretch/>
        </p:blipFill>
        <p:spPr>
          <a:xfrm>
            <a:off x="5102043" y="1371599"/>
            <a:ext cx="7626565" cy="451658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C492941-5357-43AE-A50C-0852B82015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2458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47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78795D5B-B986-4AD0-A681-C29266749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90" y="1496293"/>
            <a:ext cx="9628904" cy="4313748"/>
          </a:xfrm>
          <a:prstGeom prst="rect">
            <a:avLst/>
          </a:prstGeom>
          <a:ln w="127000" cap="rnd">
            <a:solidFill>
              <a:schemeClr val="accent4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A7868F40-E769-40F0-A3E8-CA387ABE79E4}"/>
              </a:ext>
            </a:extLst>
          </p:cNvPr>
          <p:cNvSpPr/>
          <p:nvPr/>
        </p:nvSpPr>
        <p:spPr>
          <a:xfrm>
            <a:off x="346367" y="6020254"/>
            <a:ext cx="11513103" cy="678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en esta ciudad que dirigía el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Garaje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donde se vendían  jaguares,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Rileys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Fiat y Ferrari. 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376B4FD-55E2-4A81-8591-9CEE3182E0C5}"/>
              </a:ext>
            </a:extLst>
          </p:cNvPr>
          <p:cNvSpPr/>
          <p:nvPr/>
        </p:nvSpPr>
        <p:spPr>
          <a:xfrm>
            <a:off x="346367" y="62785"/>
            <a:ext cx="11513103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Eponimia</a:t>
            </a: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 Farnham , la ciudad donde vivió hasta el momento de su muerte,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hay una calle con el nombre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Drive.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7731A25-BF52-41A3-86E9-9A36B74D1AB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839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94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3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888189" y="2264387"/>
            <a:ext cx="6303809" cy="234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Eponimia</a:t>
            </a: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 Farnham 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ciudad donde vivió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hasta el momento de su muerte,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una calle con el nombre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3200" dirty="0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Mike </a:t>
            </a:r>
            <a:r>
              <a:rPr lang="es-MX" altLang="es-MX" sz="3200" dirty="0" err="1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Hawthorn</a:t>
            </a:r>
            <a:r>
              <a:rPr lang="es-MX" altLang="es-MX" sz="3200" dirty="0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 Drive.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FBEDC67-5D78-42FD-9621-F3A4FF774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440" y="554182"/>
            <a:ext cx="4095750" cy="57686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7A763DB-7EFD-4ACA-A648-3E8708F3789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498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31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42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5" y="4370280"/>
            <a:ext cx="11859496" cy="208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una colina y la esquina lleva su nombre en Brands Hatch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una esquina en el circuito de carreras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Croft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en Croft-on-Tees en Yorkshire del norte,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mientras que en Towcester en la finca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Shires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tres millas del circuito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Silverstone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Drive lleva el nombre de él.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Hay una estatua en el circuito de Goodwood en conmemoración  a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como primer  campeón del mundo 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Uno del Reino Unido.</a:t>
            </a: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DCC52E3-91F1-4E22-896F-4FE3F7D9166E}"/>
              </a:ext>
            </a:extLst>
          </p:cNvPr>
          <p:cNvSpPr/>
          <p:nvPr/>
        </p:nvSpPr>
        <p:spPr>
          <a:xfrm>
            <a:off x="346363" y="473566"/>
            <a:ext cx="115131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en esta ciudad donde dirigía el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Garaje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donde se vendían  jaguares,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Rileys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Fiat y Ferrari.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5380F25-D6EC-4EB1-8F47-211939798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057" y="914398"/>
            <a:ext cx="11506842" cy="3280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4727481-E163-4B3B-8B85-47D66643401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4002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24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39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DDF764-EB7F-488E-AEF8-264CA7C19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5" y="572886"/>
            <a:ext cx="8631383" cy="5739869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74C9C40-38A5-4F0C-B752-68AE92155EE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791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73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DE84BFA-1844-4AC1-BC4B-4DD6ABDF69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905" y="1448798"/>
            <a:ext cx="7942440" cy="3996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BB71304-B595-448B-9618-C8B632BA527A}"/>
              </a:ext>
            </a:extLst>
          </p:cNvPr>
          <p:cNvSpPr/>
          <p:nvPr/>
        </p:nvSpPr>
        <p:spPr>
          <a:xfrm>
            <a:off x="0" y="1979742"/>
            <a:ext cx="3930905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Trofeo Memorial Hawthorne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trofeo ‘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Memorial’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 sido adjudicado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más exitoso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piloto británico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o de la Commonwealth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1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cada año desde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1959 temporada de Fórmula Uno"/>
              </a:rPr>
              <a:t>1959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44811C5-145B-450C-991E-E070CBB462B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74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627786" y="2139685"/>
            <a:ext cx="5564214" cy="2631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Nigel Mansell ha ganado el premio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mayor cantidad de veces,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tomando el trofeo,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siete ocasiones en ocho años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a partir de 1985 a de 1992 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ultimo titular es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32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Lewis Hamilton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 campeón F1 del mundo 2015.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DCDBFE1-427C-4C7A-B316-988092C38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91" y="1149917"/>
            <a:ext cx="6281994" cy="4585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1502BA1-5FA4-43AB-9466-BC50F1213B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1209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4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3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E9F14B5-350A-4940-9F07-C4AC9BA13D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568" y="1741499"/>
            <a:ext cx="4555397" cy="455539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36899AA-47AD-4003-86E1-3F7B2F3F5E4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33"/>
          <a:stretch/>
        </p:blipFill>
        <p:spPr>
          <a:xfrm>
            <a:off x="345399" y="568036"/>
            <a:ext cx="3450746" cy="577041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A92EDD5-0F5D-4198-B38F-EF383D13C1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64" b="2199"/>
          <a:stretch/>
        </p:blipFill>
        <p:spPr>
          <a:xfrm>
            <a:off x="8742218" y="540330"/>
            <a:ext cx="3132092" cy="5784269"/>
          </a:xfrm>
          <a:prstGeom prst="rect">
            <a:avLst/>
          </a:prstGeom>
        </p:spPr>
      </p:pic>
      <p:sp>
        <p:nvSpPr>
          <p:cNvPr id="6" name="1 Rectángulo">
            <a:extLst>
              <a:ext uri="{FF2B5EF4-FFF2-40B4-BE49-F238E27FC236}">
                <a16:creationId xmlns:a16="http://schemas.microsoft.com/office/drawing/2014/main" id="{5930A0FA-6F1D-4D50-8970-85FFEF810C66}"/>
              </a:ext>
            </a:extLst>
          </p:cNvPr>
          <p:cNvSpPr/>
          <p:nvPr/>
        </p:nvSpPr>
        <p:spPr>
          <a:xfrm>
            <a:off x="3699159" y="141062"/>
            <a:ext cx="5140037" cy="160043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Campeones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formula 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1950 - 1959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E7F0C6A-5E67-4D27-A5AE-4A7DF078E05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4415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5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3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193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9538E97-38C6-4514-B7EA-48B74E164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88" y="1274619"/>
            <a:ext cx="11505338" cy="429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723C476-3DF1-4142-B965-6968608BF7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9565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503" y="657123"/>
            <a:ext cx="4927523" cy="5563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etal">
            <a:bevelT w="127000" h="50800"/>
            <a:contourClr>
              <a:srgbClr val="C0C0C0"/>
            </a:contourClr>
          </a:sp3d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98" b="89972" l="9250" r="90000">
                        <a14:foregroundMark x1="30875" y1="7498" x2="30875" y2="7498"/>
                        <a14:foregroundMark x1="9875" y1="71321" x2="9875" y2="71321"/>
                        <a14:foregroundMark x1="9625" y1="62231" x2="9625" y2="62231"/>
                        <a14:foregroundMark x1="9250" y1="67854" x2="9250" y2="67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352" y="67060"/>
            <a:ext cx="5867408" cy="782565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>
                <a:gd name="adj" fmla="val 4883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los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beatles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The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Beatles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35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5" r="2699"/>
          <a:stretch/>
        </p:blipFill>
        <p:spPr>
          <a:xfrm>
            <a:off x="6096000" y="0"/>
            <a:ext cx="6095999" cy="690270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r="2693"/>
          <a:stretch/>
        </p:blipFill>
        <p:spPr>
          <a:xfrm flipH="1">
            <a:off x="-4706" y="-5487"/>
            <a:ext cx="6100703" cy="690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3244</TotalTime>
  <Words>367</Words>
  <Application>Microsoft Office PowerPoint</Application>
  <PresentationFormat>Panorámica</PresentationFormat>
  <Paragraphs>166</Paragraphs>
  <Slides>23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5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1959  Mike Hawthorn  3ª parte de 3</dc:title>
  <dc:creator>Emilio M Aguilar P</dc:creator>
  <cp:lastModifiedBy>Eagle's nest</cp:lastModifiedBy>
  <cp:revision>330</cp:revision>
  <dcterms:created xsi:type="dcterms:W3CDTF">2016-12-14T02:11:45Z</dcterms:created>
  <dcterms:modified xsi:type="dcterms:W3CDTF">2017-06-17T17:17:38Z</dcterms:modified>
</cp:coreProperties>
</file>