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6"/>
  </p:notesMasterIdLst>
  <p:sldIdLst>
    <p:sldId id="582" r:id="rId2"/>
    <p:sldId id="583" r:id="rId3"/>
    <p:sldId id="585" r:id="rId4"/>
    <p:sldId id="587" r:id="rId5"/>
    <p:sldId id="588" r:id="rId6"/>
    <p:sldId id="597" r:id="rId7"/>
    <p:sldId id="586" r:id="rId8"/>
    <p:sldId id="601" r:id="rId9"/>
    <p:sldId id="589" r:id="rId10"/>
    <p:sldId id="617" r:id="rId11"/>
    <p:sldId id="623" r:id="rId12"/>
    <p:sldId id="622" r:id="rId13"/>
    <p:sldId id="687" r:id="rId14"/>
    <p:sldId id="598" r:id="rId15"/>
    <p:sldId id="688" r:id="rId16"/>
    <p:sldId id="591" r:id="rId17"/>
    <p:sldId id="689" r:id="rId18"/>
    <p:sldId id="690" r:id="rId19"/>
    <p:sldId id="691" r:id="rId20"/>
    <p:sldId id="692" r:id="rId21"/>
    <p:sldId id="607" r:id="rId22"/>
    <p:sldId id="535" r:id="rId23"/>
    <p:sldId id="260" r:id="rId24"/>
    <p:sldId id="280" r:id="rId25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vNS9F5ub34qDkhmVWJ2Vw==" hashData="fhbr2e8RdgbOm8oSTokasTbQvoMPZLCTmjjqq0mykHuKRxoe6oHvEjJXKpqGJFg1eBpOiQHSx0u2JU8Nxxrf2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000"/>
    <a:srgbClr val="EEEEEE"/>
    <a:srgbClr val="F2F2F2"/>
    <a:srgbClr val="3E0000"/>
    <a:srgbClr val="E4E4E4"/>
    <a:srgbClr val="F0F0F0"/>
    <a:srgbClr val="EEB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94" autoAdjust="0"/>
    <p:restoredTop sz="94322" autoAdjust="0"/>
  </p:normalViewPr>
  <p:slideViewPr>
    <p:cSldViewPr snapToGrid="0">
      <p:cViewPr varScale="1">
        <p:scale>
          <a:sx n="69" d="100"/>
          <a:sy n="69" d="100"/>
        </p:scale>
        <p:origin x="936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2B9CF6-A8C1-4021-A5B6-4E52FF6F1707}" type="datetimeFigureOut">
              <a:rPr lang="es-MX" smtClean="0"/>
              <a:t>16/06/2017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F5054D-E61D-4D5E-9B25-7414A0FD602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271258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91CA2-330F-4773-9E64-DA90A38EE2E6}" type="datetime1">
              <a:rPr lang="es-MX" smtClean="0"/>
              <a:t>16/06/2017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7AAFC-3A8F-4880-AF90-99428DD33285}" type="datetime1">
              <a:rPr lang="es-MX" smtClean="0"/>
              <a:t>16/06/2017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17AF8-991E-46EF-998C-FBBE90319BDD}" type="datetime1">
              <a:rPr lang="es-MX" smtClean="0"/>
              <a:t>16/06/2017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F8354-796F-4C52-8FBC-D6BB1A1A4FF0}" type="datetime1">
              <a:rPr lang="es-MX" smtClean="0"/>
              <a:t>16/06/2017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786B56-D646-4934-87D3-33A0A9DD8C60}" type="datetime1">
              <a:rPr lang="es-MX" smtClean="0"/>
              <a:t>16/06/2017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73BB9-76E3-49F9-8612-08769831EDD9}" type="datetime1">
              <a:rPr lang="es-MX" smtClean="0"/>
              <a:t>16/06/2017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C3F03-20B0-46A4-AC48-ED0B811872DF}" type="datetime1">
              <a:rPr lang="es-MX" smtClean="0"/>
              <a:t>16/06/2017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2FF9E-B8DF-4F0C-ABF2-88AA3C4668A7}" type="datetime1">
              <a:rPr lang="es-MX" smtClean="0"/>
              <a:t>16/06/2017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37D79-8D1C-4A83-8D78-364577DBAC04}" type="datetime1">
              <a:rPr lang="es-MX" smtClean="0"/>
              <a:t>16/06/2017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086CA-AF1E-4B4B-9157-74FC51C3ECDA}" type="datetime1">
              <a:rPr lang="es-MX" smtClean="0"/>
              <a:t>16/06/2017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30561-2A76-4F18-871B-0DF787590892}" type="datetime1">
              <a:rPr lang="es-MX" smtClean="0"/>
              <a:t>16/06/2017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997FDC-0C8E-42B1-A581-2CD8DE173BE8}" type="datetime1">
              <a:rPr lang="es-MX" smtClean="0"/>
              <a:t>16/06/2017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5.jp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n.wikipedia.org/wiki/Vanwall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slideLayout" Target="../slideLayouts/slideLayout2.xml"/><Relationship Id="rId7" Type="http://schemas.microsoft.com/office/2007/relationships/hdphoto" Target="../media/hdphoto1.wdp"/><Relationship Id="rId12" Type="http://schemas.openxmlformats.org/officeDocument/2006/relationships/image" Target="../media/image31.gif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29.png"/><Relationship Id="rId11" Type="http://schemas.openxmlformats.org/officeDocument/2006/relationships/image" Target="../media/image3.png"/><Relationship Id="rId5" Type="http://schemas.openxmlformats.org/officeDocument/2006/relationships/image" Target="../media/image28.jpg"/><Relationship Id="rId10" Type="http://schemas.openxmlformats.org/officeDocument/2006/relationships/image" Target="../media/image4.png"/><Relationship Id="rId4" Type="http://schemas.openxmlformats.org/officeDocument/2006/relationships/image" Target="../media/image27.jpeg"/><Relationship Id="rId9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75000"/>
            <a:lum/>
          </a:blip>
          <a:srcRect/>
          <a:stretch>
            <a:fillRect l="59000" t="8000" r="3000" b="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692" y="0"/>
            <a:ext cx="6677034" cy="6677034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4" name="1 Rectángulo"/>
          <p:cNvSpPr/>
          <p:nvPr/>
        </p:nvSpPr>
        <p:spPr>
          <a:xfrm>
            <a:off x="2969132" y="734291"/>
            <a:ext cx="3131417" cy="67887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Plain">
              <a:avLst>
                <a:gd name="adj" fmla="val 54794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uLnTx/>
                <a:uFillTx/>
                <a:latin typeface="Arial"/>
                <a:cs typeface="Arial"/>
              </a:rPr>
              <a:t>10 de Abril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uLnTx/>
                <a:uFillTx/>
                <a:latin typeface="Arial"/>
                <a:cs typeface="Arial"/>
              </a:rPr>
              <a:t>de 1929</a:t>
            </a:r>
            <a:endParaRPr kumimoji="0" lang="es-ES" sz="4267" b="1" i="0" u="none" strike="noStrike" kern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uLnTx/>
              <a:uFillTx/>
              <a:latin typeface="Arial"/>
              <a:cs typeface="Arial"/>
            </a:endParaRPr>
          </a:p>
        </p:txBody>
      </p:sp>
      <p:sp>
        <p:nvSpPr>
          <p:cNvPr id="11" name="1 Rectángulo"/>
          <p:cNvSpPr/>
          <p:nvPr/>
        </p:nvSpPr>
        <p:spPr>
          <a:xfrm>
            <a:off x="2756848" y="5622873"/>
            <a:ext cx="3352128" cy="58685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Plain">
              <a:avLst>
                <a:gd name="adj" fmla="val 55298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22 de Enero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de 1959</a:t>
            </a:r>
            <a:endParaRPr kumimoji="0" lang="es-ES" sz="4267" b="1" i="0" u="none" strike="noStrike" kern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0" name="12 CuadroTexto"/>
          <p:cNvSpPr txBox="1"/>
          <p:nvPr/>
        </p:nvSpPr>
        <p:spPr>
          <a:xfrm>
            <a:off x="9670200" y="77421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13" name="1 Rectángulo">
            <a:extLst>
              <a:ext uri="{FF2B5EF4-FFF2-40B4-BE49-F238E27FC236}">
                <a16:creationId xmlns:a16="http://schemas.microsoft.com/office/drawing/2014/main" id="{70442BC2-AE73-4838-936E-12DC18BAC1BA}"/>
              </a:ext>
            </a:extLst>
          </p:cNvPr>
          <p:cNvSpPr/>
          <p:nvPr/>
        </p:nvSpPr>
        <p:spPr>
          <a:xfrm>
            <a:off x="2105682" y="81058"/>
            <a:ext cx="3352128" cy="43088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2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1ª parte de 3</a:t>
            </a:r>
            <a:endParaRPr kumimoji="0" lang="es-ES" sz="2000" b="1" i="0" u="none" strike="noStrike" kern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uLnTx/>
              <a:uFillTx/>
              <a:latin typeface="Algerian" panose="04020705040A02060702" pitchFamily="82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625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fad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/>
          <p:cNvSpPr/>
          <p:nvPr/>
        </p:nvSpPr>
        <p:spPr>
          <a:xfrm>
            <a:off x="1320800" y="570555"/>
            <a:ext cx="8940800" cy="43638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Plain">
              <a:avLst>
                <a:gd name="adj" fmla="val 51786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Mike </a:t>
            </a:r>
            <a:r>
              <a:rPr lang="es-MX" sz="4267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Hawthorn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1" name="1 Rectángulo">
            <a:extLst>
              <a:ext uri="{FF2B5EF4-FFF2-40B4-BE49-F238E27FC236}">
                <a16:creationId xmlns:a16="http://schemas.microsoft.com/office/drawing/2014/main" id="{B5561C3C-287B-45EF-8FB2-AA7DDA834C77}"/>
              </a:ext>
            </a:extLst>
          </p:cNvPr>
          <p:cNvSpPr/>
          <p:nvPr/>
        </p:nvSpPr>
        <p:spPr>
          <a:xfrm>
            <a:off x="4820305" y="1781281"/>
            <a:ext cx="2670679" cy="55399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1ª parte de 3</a:t>
            </a:r>
            <a:endParaRPr kumimoji="0" lang="es-ES" sz="2800" b="1" i="0" u="none" strike="noStrike" kern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uLnTx/>
              <a:uFillTx/>
              <a:latin typeface="Algerian" panose="04020705040A02060702" pitchFamily="82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29566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MezclaBeatles 2-Eaglenest-1.wav"/>
          </p:stSnd>
        </p:sndAc>
      </p:transition>
    </mc:Choice>
    <mc:Fallback xmlns="">
      <p:transition spd="slow" advClick="0" advTm="0">
        <p:fade/>
        <p:sndAc>
          <p:stSnd>
            <p:snd r:embed="rId9" name="MezclaBeatles 2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1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grpId="0" nodeType="withEffect">
                                  <p:stCondLst>
                                    <p:cond delay="2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1" nodeType="withEffect">
                                  <p:stCondLst>
                                    <p:cond delay="2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4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5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2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8005"/>
                            </p:stCondLst>
                            <p:childTnLst>
                              <p:par>
                                <p:cTn id="44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4" grpId="0"/>
      <p:bldP spid="14" grpId="1"/>
      <p:bldP spid="11" grpId="0"/>
      <p:bldP spid="11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5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Mike Hawthor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059" y="559661"/>
            <a:ext cx="4426720" cy="5761058"/>
          </a:xfrm>
          <a:prstGeom prst="roundRect">
            <a:avLst>
              <a:gd name="adj" fmla="val 16667"/>
            </a:avLst>
          </a:prstGeom>
          <a:gradFill flip="none" rotWithShape="1">
            <a:gsLst>
              <a:gs pos="0">
                <a:schemeClr val="accent2">
                  <a:lumMod val="5000"/>
                  <a:lumOff val="95000"/>
                </a:schemeClr>
              </a:gs>
              <a:gs pos="74000">
                <a:schemeClr val="accent2">
                  <a:lumMod val="45000"/>
                  <a:lumOff val="55000"/>
                </a:schemeClr>
              </a:gs>
              <a:gs pos="83000">
                <a:schemeClr val="accent2">
                  <a:lumMod val="45000"/>
                  <a:lumOff val="55000"/>
                </a:schemeClr>
              </a:gs>
              <a:gs pos="100000">
                <a:schemeClr val="accent2">
                  <a:lumMod val="30000"/>
                  <a:lumOff val="7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127000">
            <a:gradFill flip="none" rotWithShape="1">
              <a:gsLst>
                <a:gs pos="0">
                  <a:schemeClr val="accent1">
                    <a:lumMod val="60000"/>
                    <a:lumOff val="4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Rectángulo 5"/>
          <p:cNvSpPr/>
          <p:nvPr/>
        </p:nvSpPr>
        <p:spPr>
          <a:xfrm>
            <a:off x="1074052" y="849905"/>
            <a:ext cx="3211135" cy="51924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2200"/>
              </a:lnSpc>
            </a:pPr>
            <a:r>
              <a:rPr lang="es-MX" sz="28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Nació</a:t>
            </a:r>
          </a:p>
          <a:p>
            <a:pPr algn="ctr">
              <a:lnSpc>
                <a:spcPts val="2200"/>
              </a:lnSpc>
            </a:pPr>
            <a:r>
              <a:rPr 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John  Michael  </a:t>
            </a:r>
            <a:r>
              <a:rPr 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Hawthorn</a:t>
            </a:r>
            <a:r>
              <a:rPr 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 </a:t>
            </a:r>
          </a:p>
          <a:p>
            <a:pPr algn="ctr">
              <a:lnSpc>
                <a:spcPts val="2200"/>
              </a:lnSpc>
            </a:pPr>
            <a:r>
              <a:rPr 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10 de abril de 1929 </a:t>
            </a:r>
          </a:p>
          <a:p>
            <a:pPr algn="ctr">
              <a:lnSpc>
                <a:spcPts val="2200"/>
              </a:lnSpc>
            </a:pPr>
            <a:r>
              <a:rPr 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Mexborough , </a:t>
            </a:r>
          </a:p>
          <a:p>
            <a:pPr algn="ctr">
              <a:lnSpc>
                <a:spcPts val="2200"/>
              </a:lnSpc>
            </a:pPr>
            <a:r>
              <a:rPr 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West </a:t>
            </a:r>
            <a:r>
              <a:rPr 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Riding</a:t>
            </a:r>
            <a:r>
              <a:rPr 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de Yorkshire</a:t>
            </a:r>
          </a:p>
          <a:p>
            <a:pPr algn="ctr">
              <a:lnSpc>
                <a:spcPts val="2200"/>
              </a:lnSpc>
            </a:pPr>
            <a:r>
              <a:rPr 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Inglaterra, </a:t>
            </a:r>
          </a:p>
          <a:p>
            <a:pPr algn="ctr">
              <a:lnSpc>
                <a:spcPts val="2200"/>
              </a:lnSpc>
            </a:pPr>
            <a:r>
              <a:rPr 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Reino Unido</a:t>
            </a:r>
          </a:p>
          <a:p>
            <a:pPr algn="ctr">
              <a:lnSpc>
                <a:spcPts val="2200"/>
              </a:lnSpc>
            </a:pPr>
            <a:endParaRPr lang="es-MX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  <a:p>
            <a:pPr algn="ctr">
              <a:lnSpc>
                <a:spcPts val="2200"/>
              </a:lnSpc>
            </a:pPr>
            <a:r>
              <a:rPr lang="es-MX" sz="28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Murió</a:t>
            </a:r>
          </a:p>
          <a:p>
            <a:pPr algn="ctr">
              <a:lnSpc>
                <a:spcPts val="2200"/>
              </a:lnSpc>
            </a:pPr>
            <a:r>
              <a:rPr 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22 de </a:t>
            </a:r>
            <a:r>
              <a:rPr 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de</a:t>
            </a:r>
            <a:r>
              <a:rPr 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enero de 1959 </a:t>
            </a:r>
          </a:p>
          <a:p>
            <a:pPr algn="ctr">
              <a:lnSpc>
                <a:spcPts val="2200"/>
              </a:lnSpc>
            </a:pPr>
            <a:r>
              <a:rPr 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(29 años, 276 </a:t>
            </a:r>
            <a:r>
              <a:rPr 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dias</a:t>
            </a:r>
            <a:r>
              <a:rPr 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) </a:t>
            </a:r>
          </a:p>
          <a:p>
            <a:pPr algn="ctr">
              <a:lnSpc>
                <a:spcPts val="2200"/>
              </a:lnSpc>
            </a:pPr>
            <a:r>
              <a:rPr 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Cerca de Onslow </a:t>
            </a:r>
            <a:r>
              <a:rPr 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Village</a:t>
            </a:r>
            <a:r>
              <a:rPr 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, </a:t>
            </a:r>
          </a:p>
          <a:p>
            <a:pPr algn="ctr">
              <a:lnSpc>
                <a:spcPts val="2200"/>
              </a:lnSpc>
            </a:pPr>
            <a:r>
              <a:rPr 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Guildford, Surrey,</a:t>
            </a:r>
          </a:p>
          <a:p>
            <a:pPr algn="ctr">
              <a:lnSpc>
                <a:spcPts val="2200"/>
              </a:lnSpc>
            </a:pPr>
            <a:r>
              <a:rPr 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Inglaterra, </a:t>
            </a:r>
          </a:p>
          <a:p>
            <a:pPr algn="ctr">
              <a:lnSpc>
                <a:spcPts val="2200"/>
              </a:lnSpc>
            </a:pPr>
            <a:r>
              <a:rPr 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Reino Unido</a:t>
            </a:r>
          </a:p>
          <a:p>
            <a:pPr algn="ctr">
              <a:lnSpc>
                <a:spcPts val="2200"/>
              </a:lnSpc>
            </a:pPr>
            <a:endParaRPr lang="es-ES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  <a:p>
            <a:pPr algn="ctr">
              <a:lnSpc>
                <a:spcPts val="2200"/>
              </a:lnSpc>
            </a:pPr>
            <a:r>
              <a:rPr lang="es-ES" sz="28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N</a:t>
            </a:r>
            <a:r>
              <a:rPr lang="es-MX" sz="28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acionalidad</a:t>
            </a:r>
            <a:endParaRPr lang="es-MX" sz="28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  <a:p>
            <a:pPr algn="ctr">
              <a:lnSpc>
                <a:spcPts val="2200"/>
              </a:lnSpc>
            </a:pPr>
            <a:r>
              <a:rPr lang="es-ES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B</a:t>
            </a:r>
            <a:r>
              <a:rPr 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ritanico</a:t>
            </a:r>
            <a:endParaRPr lang="es-MX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0192BEF1-8D93-4D5D-B833-90A1A1BC321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53114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6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5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5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5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5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15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5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150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150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7685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150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11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150"/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4170"/>
                            </p:stCondLst>
                            <p:childTnLst>
                              <p:par>
                                <p:cTn id="5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5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8047788" y="1022921"/>
            <a:ext cx="4144212" cy="48301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3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Fue un piloto de carreras británico. </a:t>
            </a:r>
          </a:p>
          <a:p>
            <a:pPr lvl="0" algn="ctr">
              <a:lnSpc>
                <a:spcPts val="23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3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Se convirtió en el primero </a:t>
            </a:r>
          </a:p>
          <a:p>
            <a:pPr lvl="0" algn="ctr">
              <a:lnSpc>
                <a:spcPts val="23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campeón del mundo </a:t>
            </a:r>
          </a:p>
          <a:p>
            <a:pPr lvl="0" algn="ctr">
              <a:lnSpc>
                <a:spcPts val="23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Fórmula Uno </a:t>
            </a:r>
          </a:p>
          <a:p>
            <a:pPr lvl="0" algn="ctr">
              <a:lnSpc>
                <a:spcPts val="23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del Reino Unido </a:t>
            </a:r>
          </a:p>
          <a:p>
            <a:pPr lvl="0" algn="ctr">
              <a:lnSpc>
                <a:spcPts val="23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 1958,</a:t>
            </a:r>
          </a:p>
          <a:p>
            <a:pPr lvl="0" algn="ctr">
              <a:lnSpc>
                <a:spcPts val="23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en el cual anunció su retiro, habiendo sido profundamente afectado por la muerte </a:t>
            </a:r>
          </a:p>
          <a:p>
            <a:pPr lvl="0" algn="ctr">
              <a:lnSpc>
                <a:spcPts val="23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su compañero de equipo </a:t>
            </a:r>
          </a:p>
          <a:p>
            <a:pPr lvl="0" algn="ctr">
              <a:lnSpc>
                <a:spcPts val="23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y amigo Peter Collins </a:t>
            </a:r>
          </a:p>
          <a:p>
            <a:pPr lvl="0" algn="ctr">
              <a:lnSpc>
                <a:spcPts val="23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dos meses antes </a:t>
            </a:r>
          </a:p>
          <a:p>
            <a:pPr lvl="0" algn="ctr">
              <a:lnSpc>
                <a:spcPts val="23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 el  Gran Premio </a:t>
            </a:r>
          </a:p>
          <a:p>
            <a:pPr lvl="0" algn="ctr">
              <a:lnSpc>
                <a:spcPts val="23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Alemania 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84" y="537411"/>
            <a:ext cx="7710904" cy="57831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BCE6951B-E3FF-41D3-9C34-3351AF795FB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71048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6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1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550"/>
                            </p:stCondLst>
                            <p:childTnLst>
                              <p:par>
                                <p:cTn id="4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0284" y="1423731"/>
            <a:ext cx="6280484" cy="50243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7" name="Rectángulo 6"/>
          <p:cNvSpPr/>
          <p:nvPr/>
        </p:nvSpPr>
        <p:spPr>
          <a:xfrm>
            <a:off x="0" y="445674"/>
            <a:ext cx="1219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Mike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nació en Mexborough , West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Riding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de Yorkshire , Inglaterra, </a:t>
            </a:r>
          </a:p>
          <a:p>
            <a:pPr lvl="0" algn="ctr"/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Leslie y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Winifred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(de soltera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Symonds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)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, y estudió en Ardingly Colegio , </a:t>
            </a:r>
          </a:p>
          <a:p>
            <a:pPr lvl="0" algn="ctr"/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West Sussex, seguido por estudios en la escuela técnica Chelsea </a:t>
            </a:r>
          </a:p>
          <a:p>
            <a:pPr lvl="0" algn="ctr"/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y un aprendizaje con un vehículo comercial.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011E5F07-5CEF-4570-91C6-4DCE16E9CC4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2489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6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A45EA3A-BC75-419D-BC6C-7751E97DB9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3709" y="1252537"/>
            <a:ext cx="7620000" cy="4352925"/>
          </a:xfrm>
          <a:prstGeom prst="snip2DiagRect">
            <a:avLst>
              <a:gd name="adj1" fmla="val 14959"/>
              <a:gd name="adj2" fmla="val 16667"/>
            </a:avLst>
          </a:prstGeom>
          <a:solidFill>
            <a:srgbClr val="FFFFFF">
              <a:shade val="85000"/>
            </a:srgbClr>
          </a:solidFill>
          <a:ln w="127000" cap="sq">
            <a:solidFill>
              <a:srgbClr val="C0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6C98CF93-920D-4BD5-963F-F5E6D5D5817F}"/>
              </a:ext>
            </a:extLst>
          </p:cNvPr>
          <p:cNvSpPr/>
          <p:nvPr/>
        </p:nvSpPr>
        <p:spPr>
          <a:xfrm>
            <a:off x="346367" y="5812872"/>
            <a:ext cx="115131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Su padre corrió motocicletas </a:t>
            </a:r>
            <a:r>
              <a:rPr lang="es-MX" altLang="es-MX" sz="240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y apoyó 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la carrera deportiva de su hijo;  </a:t>
            </a:r>
          </a:p>
          <a:p>
            <a:pPr algn="ctr"/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cuando murió en un accidente de tráfico, en 1954, Mike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heredó el negocio.</a:t>
            </a:r>
            <a:endParaRPr lang="es-MX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B9AE663-6D6D-4D9C-B98E-8A4FFC33A11D}"/>
              </a:ext>
            </a:extLst>
          </p:cNvPr>
          <p:cNvSpPr/>
          <p:nvPr/>
        </p:nvSpPr>
        <p:spPr>
          <a:xfrm>
            <a:off x="346369" y="183522"/>
            <a:ext cx="115131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Su padre era el dueño del garaje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Tourist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Trophy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en Farnham , franquicia de suministro </a:t>
            </a:r>
          </a:p>
          <a:p>
            <a:pPr lvl="0" algn="ctr"/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y de servicios de varias marcas de alto rendimiento tales como Jaguar y Ferrari..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6952298D-2A45-4EE4-863D-32D7CD264EA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305473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6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02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366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4128" y="1864621"/>
            <a:ext cx="7112487" cy="4734249"/>
          </a:xfrm>
          <a:prstGeom prst="snip2DiagRect">
            <a:avLst>
              <a:gd name="adj1" fmla="val 16388"/>
              <a:gd name="adj2" fmla="val 16667"/>
            </a:avLst>
          </a:prstGeom>
          <a:solidFill>
            <a:srgbClr val="FFFFFF">
              <a:shade val="85000"/>
            </a:srgbClr>
          </a:solidFill>
          <a:ln w="127000" cap="sq">
            <a:solidFill>
              <a:srgbClr val="C0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ángulo 5"/>
          <p:cNvSpPr/>
          <p:nvPr/>
        </p:nvSpPr>
        <p:spPr>
          <a:xfrm>
            <a:off x="368968" y="218239"/>
            <a:ext cx="11501044" cy="1524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8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</a:rPr>
              <a:t>Racing carrera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Mike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hizo su debut en la competición en su 1934 Riley Ulster Imp , KV 9475,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ganando la categoría de coches deportivos de 1.100 cc a las pruebas de velocidad Brighton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el 2 de septiembre de 1950.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6B089EB8-5F5C-43DB-B8AD-F0666FFE97E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21791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6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3315"/>
                            </p:stCondLst>
                            <p:childTnLst>
                              <p:par>
                                <p:cTn id="27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1E3F4D58-4717-4C5B-B9C2-9385DE5183EC}"/>
              </a:ext>
            </a:extLst>
          </p:cNvPr>
          <p:cNvSpPr/>
          <p:nvPr/>
        </p:nvSpPr>
        <p:spPr>
          <a:xfrm>
            <a:off x="216568" y="2005452"/>
            <a:ext cx="5712518" cy="29136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También ganó el trofeo de la desventaja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Ulster en Dundrod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y el Trofeo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Leinster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Wicklow en ese año.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Para 1952, se había cambiado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a los monoplazas y durante esa temporada ganó su primera carrera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 un Fórmula Dos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Cooper-Bristol T20  en Goodwood .</a:t>
            </a:r>
            <a:endParaRPr lang="es-MX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F80BDED-B694-4B4B-849C-15B67351DDD8}"/>
              </a:ext>
            </a:extLst>
          </p:cNvPr>
          <p:cNvSpPr/>
          <p:nvPr/>
        </p:nvSpPr>
        <p:spPr>
          <a:xfrm>
            <a:off x="0" y="5886000"/>
            <a:ext cx="1219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Seguidos de grandes éxitos atrajo la atención de Enzo Ferrari que le ofreció una unidad de obras.</a:t>
            </a:r>
            <a:endParaRPr lang="es-MX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EAF11889-B77D-4255-B2D3-E57CE7F7B7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2941" y="1750254"/>
            <a:ext cx="5914285" cy="369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3333FDE5-141C-4FBE-B2BC-4712A864D108}"/>
              </a:ext>
            </a:extLst>
          </p:cNvPr>
          <p:cNvSpPr/>
          <p:nvPr/>
        </p:nvSpPr>
        <p:spPr>
          <a:xfrm>
            <a:off x="332509" y="377657"/>
            <a:ext cx="11524717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 1951, la conducción de un 1 ½ litros TT Riley,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entró en el motor Sport Brooklands Memorial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Trophy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un concurso de la temporada de largo plazo enGoodwood , ganando por un punto.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FDF6AEC3-79A8-4FEA-910E-97CCAD2EDC9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0940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6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658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5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15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15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5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2335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3685"/>
                            </p:stCondLst>
                            <p:childTnLst>
                              <p:par>
                                <p:cTn id="4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  <p:bldP spid="8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1008" y="1982761"/>
            <a:ext cx="6016542" cy="405364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2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5" name="Rectángulo 4"/>
          <p:cNvSpPr/>
          <p:nvPr/>
        </p:nvSpPr>
        <p:spPr>
          <a:xfrm>
            <a:off x="348340" y="294888"/>
            <a:ext cx="11498184" cy="15136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 Hizo su debut en Fórmula Uno  en el 1952 Grote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Prijs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van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België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 el legendario circuito de Spa-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Francorchamps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 , terminando en cuarta posición. 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Al final de la temporada, que ya había conseguido su primer podio, con un tercer lugar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 el RAC GP de Gran Bretaña y un par de cuartas conduciendo un Cooper.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5D05026F-ED3C-4AB2-9803-583EF6D0516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316260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6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5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5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5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9090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408F2B19-D42A-4D54-A56F-95F91F1FA6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2" y="1177793"/>
            <a:ext cx="7744089" cy="510735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955CC08A-628C-42BE-97ED-BE7F54207F8D}"/>
              </a:ext>
            </a:extLst>
          </p:cNvPr>
          <p:cNvSpPr/>
          <p:nvPr/>
        </p:nvSpPr>
        <p:spPr>
          <a:xfrm>
            <a:off x="7356763" y="1145898"/>
            <a:ext cx="4838186" cy="46063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 la Scuderia Ferrari para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la temporada 1953,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mostró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inmediato su valía con la victoria,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 su noveno intento,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 el Gran Premio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Francia en Reims ,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outmanoeuvring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 Juan Manuel Fangio en lo que se apodo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'la carrera del siglo’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con los cuatro primeros pilotos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dentro de los cinco segundos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diferencia después de 60 vueltas.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Este y otros dos podios le ayudó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a poner fin a la temporada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 la cuarta posición.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27C5658D-40FB-4909-8B00-E3BE6E9289A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73350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6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5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5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5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5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15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5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26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5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15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150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2070"/>
                            </p:stCondLst>
                            <p:childTnLst>
                              <p:par>
                                <p:cTn id="5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5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76DCD0F-7497-42A5-9924-3B4BC9218A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4330" y="422770"/>
            <a:ext cx="7251558" cy="48225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9D3E1EC3-B2AB-4A76-BE4A-E06FF5380C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340" y="4749"/>
            <a:ext cx="11498184" cy="65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También ganó el trofeo BRDC Internacional  el Trofeo de Ulster,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así como las 24 Horas de Spa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Francorchamps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 con su compañero en Ferrari Giuseppe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Farina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 .</a:t>
            </a: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9DDB7CBC-D323-46CB-A654-AB9E342D3B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335" y="5671258"/>
            <a:ext cx="11498184" cy="938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Mike tuvo menos suerte en 1954, sufriendo quemaduras graves en un accidente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durante el Gran Premio de Siracusa , pero terminó el año con tres segundos y luego la victoria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en la final de la temporada en España, lo coloca tercero en el campeonato de pilotos.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94CBCE2F-5A8B-413C-8C21-AB93062FADD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6183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6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525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1825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2D67E8E-330B-4F7C-A260-AE76F650A3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764" y="1417937"/>
            <a:ext cx="6356067" cy="51075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15FFA77D-800E-45ED-82EE-78D446F873D0}"/>
              </a:ext>
            </a:extLst>
          </p:cNvPr>
          <p:cNvSpPr/>
          <p:nvPr/>
        </p:nvSpPr>
        <p:spPr>
          <a:xfrm>
            <a:off x="354443" y="352036"/>
            <a:ext cx="11501044" cy="960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Después de la muerte de su padre,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dejó Ferrari por la carrera de Tony Vandervell 's 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  <a:hlinkClick r:id="rId4" tooltip="Vanwall"/>
              </a:rPr>
              <a:t>Vanwall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 equipo, ya que tenía que pasar más tiempo en el garaje de la familia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que había heredado, pero después de dos carreras volvió a Ferrari.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1DFB26E-C986-4870-B503-CEB6294833F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68963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6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3345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5243" y="1143557"/>
            <a:ext cx="4666148" cy="46063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8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</a:rPr>
              <a:t>El accidente de 1955 en Le </a:t>
            </a:r>
            <a:r>
              <a:rPr lang="es-MX" altLang="es-MX" sz="28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</a:rPr>
              <a:t>Mans</a:t>
            </a:r>
            <a:endParaRPr lang="es-MX" altLang="es-MX" sz="28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endParaRPr lang="es-ES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 enero de 1955, Mike se unió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al equipo de carreras de Jaguar,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 sustitución de Stirling Moss 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que había dejado de Mercedes. 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ganó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el 1955 24 Horas de Le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Mans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después de lo que ha sido descrito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como una unidad inspirada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 la que estableció un récord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vuelta de 122,388 mph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durante un duelo de tres horas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con Fangio en las primeras etapas.</a:t>
            </a:r>
            <a:endParaRPr lang="es-MX" dirty="0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00156971-18E5-43D7-A377-9DE4BB4F74A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86"/>
          <a:stretch/>
        </p:blipFill>
        <p:spPr>
          <a:xfrm>
            <a:off x="4932230" y="857250"/>
            <a:ext cx="6927265" cy="51435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97FC7E30-0712-4616-899E-A47C06D3917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26941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6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91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5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5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5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5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5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50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150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50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280"/>
                            </p:stCondLst>
                            <p:childTnLst>
                              <p:par>
                                <p:cTn id="4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4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C2D8DD7-19E0-418F-8EC0-D21353B846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6513" y="290949"/>
            <a:ext cx="8492834" cy="5101043"/>
          </a:xfrm>
          <a:prstGeom prst="round2DiagRect">
            <a:avLst>
              <a:gd name="adj1" fmla="val 16667"/>
              <a:gd name="adj2" fmla="val 0"/>
            </a:avLst>
          </a:prstGeom>
          <a:ln w="1270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9C64C38B-6DE9-4E8D-BC93-3B70174319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443" y="5528608"/>
            <a:ext cx="11501044" cy="1220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La carrera se vio empañada por el peor desastre en la historia del automovilismo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un accidente en el que murieron 84 espectadores y el conductor Pierre Levegh ,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después que Mike frenó de repente delante de Lance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Macklin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 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Healey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después de alcanzarlo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al entrar en boxes, causando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Macklin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a desviarse en el camino del Mercedes de Levegh. 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6A7CFA8-8A85-4A2B-94F0-AB20590004F1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01314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6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289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45478" y="899055"/>
            <a:ext cx="11501044" cy="995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3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Después de chocar con la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Healey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, el Mercedes saltó el terraplén de tierra que separa el área </a:t>
            </a:r>
          </a:p>
          <a:p>
            <a:pPr algn="ctr">
              <a:lnSpc>
                <a:spcPts val="23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los espectadores de la pista, se recuperó a través del recinto del espectador, después de caer</a:t>
            </a:r>
          </a:p>
          <a:p>
            <a:pPr algn="ctr">
              <a:lnSpc>
                <a:spcPts val="23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cabeza sobre la estructura de hormigón de la escalera .</a:t>
            </a:r>
            <a:endParaRPr lang="es-MX" dirty="0"/>
          </a:p>
        </p:txBody>
      </p:sp>
      <p:sp>
        <p:nvSpPr>
          <p:cNvPr id="9" name="Rectángulo 8"/>
          <p:cNvSpPr/>
          <p:nvPr/>
        </p:nvSpPr>
        <p:spPr>
          <a:xfrm>
            <a:off x="348342" y="2683664"/>
            <a:ext cx="6154057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El impacto rompió la parte delantera del coche,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que luego dio un salto mortal alta, lanzando escombros en el área de los espectadores,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antes de aterrizar en la cima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del terraplén de tierra. 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Los restos, incluyendo capó, el motor,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el eje delantero, que se separó de la trama,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voló a través de la multitud.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3F4AF4A4-DD1B-4D50-A17D-94B455CE5C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1602" y="2437313"/>
            <a:ext cx="5624919" cy="31683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02537CBA-8F1D-4F46-AAA8-6773EBF22EF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0909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6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461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25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25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25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711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5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5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15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9655"/>
                            </p:stCondLst>
                            <p:childTnLst>
                              <p:par>
                                <p:cTn id="3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 build="p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8631383" y="4214454"/>
            <a:ext cx="3560618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La prensa francesa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llevó fotografías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 y Ivor Bueb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celebrando su victoria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con el champán habitual, pero los trató con desprecio.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058" y="413663"/>
            <a:ext cx="8097652" cy="58910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5CAD1A73-2849-4368-8D57-BDC3D9706AE0}"/>
              </a:ext>
            </a:extLst>
          </p:cNvPr>
          <p:cNvSpPr/>
          <p:nvPr/>
        </p:nvSpPr>
        <p:spPr>
          <a:xfrm>
            <a:off x="8409711" y="732846"/>
            <a:ext cx="3782290" cy="31957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Ocho horas más tarde, mientras que llevaba 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la carrera de 1,5 vueltas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por delante del equipo Jaguar, el equipo Mercedes se retiró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de la carrera, aparentemente como una señal de respeto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por los que habían perecido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en el accidente; 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el equipo Jaguar fue invitado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a unirse a ellos, pero se negó.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ACAC51B9-5DDF-46D0-A7AB-CC5A6BB5FEA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88915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6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8635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4125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45478" y="5146047"/>
            <a:ext cx="11501043" cy="150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La investigación oficial sobre el accidente determinó que Mike no era responsable del accidente,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y que no era más que un incidente de carrera. 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La muerte de los espectadores fue atribuido a las normas de seguridad inadecuadas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para el diseño de la pista.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398" y="-865918"/>
            <a:ext cx="9361714" cy="6225540"/>
          </a:xfrm>
          <a:prstGeom prst="rect">
            <a:avLst/>
          </a:prstGeom>
          <a:solidFill>
            <a:srgbClr val="FFFFFF">
              <a:shade val="85000"/>
            </a:srgbClr>
          </a:solidFill>
          <a:ln w="12700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E2B853B8-5BBA-4F05-9A76-0DCB71F3CD6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627786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6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7065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8963902" y="1989162"/>
            <a:ext cx="3228098" cy="2913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El número de muertos condujo a la prohibición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de los deportes de motor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en Francia, España, 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Suiza , Alemania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otras naciones,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hasta que las pistas pudieran ser llevadas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a un nivel de seguridad más elevado.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AA1094DC-3DD4-4691-BFB7-64E3A44252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096" y="1213040"/>
            <a:ext cx="5541819" cy="4472007"/>
          </a:xfrm>
          <a:prstGeom prst="rect">
            <a:avLst/>
          </a:prstGeom>
          <a:ln w="127000" cap="rnd">
            <a:solidFill>
              <a:schemeClr val="bg2">
                <a:lumMod val="5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36ACFF21-8527-4610-BED5-70CB897F5C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695753"/>
            <a:ext cx="3228109" cy="1524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Las áreas de la tribuna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y el hoyo 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fueron demolidos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y reconstruidos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poco después.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43DB56A4-663F-49E7-84EA-749EAAA3D1C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039493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6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997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45478" y="5219254"/>
            <a:ext cx="11501043" cy="124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Mientras, comparte el Jaguar D-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Type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 con Desmond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Titterington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 durante el RAC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Trophy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1955 Turismo en Dundrod , Mike pasó a Fangio dos veces, y estableció el récord de vuelta para el RAC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Tourist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Trophy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en el Circuito Dundrod, sólo para perder en las etapas finales, cuando se ejecuta con tanques llenos, que fue aprobada por el musgo cuando el motor del tipo D falló en la última vuelta.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81"/>
          <a:stretch/>
        </p:blipFill>
        <p:spPr>
          <a:xfrm>
            <a:off x="2625693" y="566059"/>
            <a:ext cx="6953733" cy="44269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660BDA53-6652-44DC-A330-FE2503622E2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72894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4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749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4803178" y="1697194"/>
            <a:ext cx="7043343" cy="347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800" dirty="0">
                <a:ln>
                  <a:solidFill>
                    <a:srgbClr val="ED7D31">
                      <a:lumMod val="75000"/>
                    </a:srgb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 BT" panose="03030803040807090C04" pitchFamily="66" charset="2"/>
              </a:rPr>
              <a:t>1956 – 1957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Otro cambio de equipo para 1956 - este equipo a BRM 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fue un fracaso, y sólo el podio de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se produjo en Argentina , donde la no aparición de su BRM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le permitió a la unidad de invitados un Maserati 250F .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latin typeface="CommercialScript BT" panose="03030803040807090C04" pitchFamily="66" charset="2"/>
            </a:endParaRP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Sin embargo, cuando parecía que, por lo general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sólo en las carreras británicas, el nuevo 2.5 BRM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fue muy rápido mientras duró,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Hawthorn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contuvo a Fangio, que lleva las primeras </a:t>
            </a:r>
          </a:p>
          <a:p>
            <a:pPr algn="ctr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tabLst/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25 vueltas en </a:t>
            </a:r>
            <a:r>
              <a:rPr lang="es-MX" altLang="es-MX" sz="2400" dirty="0" err="1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Silverstone</a:t>
            </a: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latin typeface="CommercialScript BT" panose="03030803040807090C04" pitchFamily="66" charset="2"/>
              </a:rPr>
              <a:t> en el GP de Gran Bretaña.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2790F2B3-7A8A-46D6-AC94-F71E0EE86E6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3" t="1524" r="3221" b="3048"/>
          <a:stretch/>
        </p:blipFill>
        <p:spPr>
          <a:xfrm>
            <a:off x="346359" y="568036"/>
            <a:ext cx="4456819" cy="576423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27000" cap="sq">
            <a:solidFill>
              <a:srgbClr val="0070C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214BAB0D-3BA8-47D1-8477-2EA3BC26D24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33209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4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321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6575"/>
                            </p:stCondLst>
                            <p:childTnLst>
                              <p:par>
                                <p:cTn id="3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3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5000" t="-3000" r="-28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9C5F89E-A7F4-4949-B6BD-BDBB7B2232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281416"/>
            <a:ext cx="7620000" cy="5048250"/>
          </a:xfrm>
          <a:prstGeom prst="snip2DiagRect">
            <a:avLst>
              <a:gd name="adj1" fmla="val 16538"/>
              <a:gd name="adj2" fmla="val 16667"/>
            </a:avLst>
          </a:prstGeom>
          <a:solidFill>
            <a:srgbClr val="FFFFFF">
              <a:shade val="85000"/>
            </a:srgbClr>
          </a:solidFill>
          <a:ln w="127000" cap="sq">
            <a:solidFill>
              <a:srgbClr val="C0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AA54CFE0-D6EA-4226-9969-AE8851326937}"/>
              </a:ext>
            </a:extLst>
          </p:cNvPr>
          <p:cNvSpPr/>
          <p:nvPr/>
        </p:nvSpPr>
        <p:spPr>
          <a:xfrm>
            <a:off x="346364" y="5459758"/>
            <a:ext cx="11526981" cy="1220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Se retiró el coche antes de la mitad de la distancia debido al deterioro de manejo y los frenos. </a:t>
            </a:r>
          </a:p>
          <a:p>
            <a:pPr lvl="0" algn="ctr">
              <a:lnSpc>
                <a:spcPts val="2200"/>
              </a:lnSpc>
            </a:pPr>
            <a:endParaRPr lang="es-MX" altLang="es-MX" sz="2400" dirty="0">
              <a:ln>
                <a:solidFill>
                  <a:srgbClr val="ED7D31">
                    <a:lumMod val="75000"/>
                  </a:srgbClr>
                </a:solidFill>
              </a:ln>
              <a:solidFill>
                <a:prstClr val="black"/>
              </a:solidFill>
              <a:latin typeface="CommercialScript BT" panose="03030803040807090C04" pitchFamily="66" charset="2"/>
            </a:endParaRP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Profundamente infeliz con la preparación del coche del equipo BRM, </a:t>
            </a:r>
          </a:p>
          <a:p>
            <a:pPr lvl="0" algn="ctr">
              <a:lnSpc>
                <a:spcPts val="2200"/>
              </a:lnSpc>
            </a:pPr>
            <a:r>
              <a:rPr lang="es-MX" altLang="es-MX" sz="2400" dirty="0">
                <a:ln>
                  <a:solidFill>
                    <a:srgbClr val="ED7D31">
                      <a:lumMod val="75000"/>
                    </a:srgbClr>
                  </a:solidFill>
                </a:ln>
                <a:solidFill>
                  <a:prstClr val="black"/>
                </a:solidFill>
                <a:latin typeface="CommercialScript BT" panose="03030803040807090C04" pitchFamily="66" charset="2"/>
              </a:rPr>
              <a:t>Mike salió del equipo en este momento.</a:t>
            </a:r>
            <a:endParaRPr lang="es-MX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8B41B23-22ED-4550-BCF6-F1E36B84E9F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60399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215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n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5503" y="657123"/>
            <a:ext cx="4927523" cy="556371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bg2">
                <a:lumMod val="75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etal">
            <a:bevelT w="127000" h="50800"/>
            <a:contourClr>
              <a:srgbClr val="C0C0C0"/>
            </a:contourClr>
          </a:sp3d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7498" b="89972" l="9250" r="90000">
                        <a14:foregroundMark x1="30875" y1="7498" x2="30875" y2="7498"/>
                        <a14:foregroundMark x1="9875" y1="71321" x2="9875" y2="71321"/>
                        <a14:foregroundMark x1="9625" y1="62231" x2="9625" y2="62231"/>
                        <a14:foregroundMark x1="9250" y1="67854" x2="9250" y2="678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3352" y="67060"/>
            <a:ext cx="5867408" cy="7825656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>
                <a:gd name="adj" fmla="val 48836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Mezcla de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beatles</a:t>
            </a: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2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Varios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15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32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65" r="2699"/>
          <a:stretch/>
        </p:blipFill>
        <p:spPr>
          <a:xfrm>
            <a:off x="6096000" y="0"/>
            <a:ext cx="6095999" cy="6902706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5" r="2693"/>
          <a:stretch/>
        </p:blipFill>
        <p:spPr>
          <a:xfrm flipH="1">
            <a:off x="-4706" y="-5487"/>
            <a:ext cx="6100703" cy="6908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21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32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9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41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1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6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1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6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3208</TotalTime>
  <Words>481</Words>
  <Application>Microsoft Office PowerPoint</Application>
  <PresentationFormat>Panorámica</PresentationFormat>
  <Paragraphs>196</Paragraphs>
  <Slides>24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36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(DEa)  Ases de la Velocidad 1959  Mike Hawthorn  1ª parte de 3  1532</dc:title>
  <dc:creator>Emilio M Aguilar P</dc:creator>
  <cp:lastModifiedBy>Eagle's nest</cp:lastModifiedBy>
  <cp:revision>331</cp:revision>
  <dcterms:created xsi:type="dcterms:W3CDTF">2016-12-14T02:11:45Z</dcterms:created>
  <dcterms:modified xsi:type="dcterms:W3CDTF">2017-06-17T01:04:30Z</dcterms:modified>
</cp:coreProperties>
</file>