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4"/>
  </p:notesMasterIdLst>
  <p:sldIdLst>
    <p:sldId id="479" r:id="rId3"/>
    <p:sldId id="512" r:id="rId4"/>
    <p:sldId id="336" r:id="rId5"/>
    <p:sldId id="481" r:id="rId6"/>
    <p:sldId id="441" r:id="rId7"/>
    <p:sldId id="482" r:id="rId8"/>
    <p:sldId id="484" r:id="rId9"/>
    <p:sldId id="485" r:id="rId10"/>
    <p:sldId id="486" r:id="rId11"/>
    <p:sldId id="496" r:id="rId12"/>
    <p:sldId id="487" r:id="rId13"/>
    <p:sldId id="488" r:id="rId14"/>
    <p:sldId id="443" r:id="rId15"/>
    <p:sldId id="489" r:id="rId16"/>
    <p:sldId id="444" r:id="rId17"/>
    <p:sldId id="445" r:id="rId18"/>
    <p:sldId id="490" r:id="rId19"/>
    <p:sldId id="491" r:id="rId20"/>
    <p:sldId id="523" r:id="rId21"/>
    <p:sldId id="492" r:id="rId22"/>
    <p:sldId id="493" r:id="rId23"/>
    <p:sldId id="494" r:id="rId24"/>
    <p:sldId id="495" r:id="rId25"/>
    <p:sldId id="451" r:id="rId26"/>
    <p:sldId id="497" r:id="rId27"/>
    <p:sldId id="449" r:id="rId28"/>
    <p:sldId id="498" r:id="rId29"/>
    <p:sldId id="469" r:id="rId30"/>
    <p:sldId id="461" r:id="rId31"/>
    <p:sldId id="502" r:id="rId32"/>
    <p:sldId id="455" r:id="rId33"/>
    <p:sldId id="499" r:id="rId34"/>
    <p:sldId id="456" r:id="rId35"/>
    <p:sldId id="458" r:id="rId36"/>
    <p:sldId id="476" r:id="rId37"/>
    <p:sldId id="507" r:id="rId38"/>
    <p:sldId id="511" r:id="rId39"/>
    <p:sldId id="516" r:id="rId40"/>
    <p:sldId id="513" r:id="rId41"/>
    <p:sldId id="514" r:id="rId42"/>
    <p:sldId id="457" r:id="rId43"/>
    <p:sldId id="505" r:id="rId44"/>
    <p:sldId id="500" r:id="rId45"/>
    <p:sldId id="501" r:id="rId46"/>
    <p:sldId id="464" r:id="rId47"/>
    <p:sldId id="503" r:id="rId48"/>
    <p:sldId id="504" r:id="rId49"/>
    <p:sldId id="474" r:id="rId50"/>
    <p:sldId id="508" r:id="rId51"/>
    <p:sldId id="509" r:id="rId52"/>
    <p:sldId id="463" r:id="rId53"/>
    <p:sldId id="506" r:id="rId54"/>
    <p:sldId id="515" r:id="rId55"/>
    <p:sldId id="517" r:id="rId56"/>
    <p:sldId id="518" r:id="rId57"/>
    <p:sldId id="519" r:id="rId58"/>
    <p:sldId id="520" r:id="rId59"/>
    <p:sldId id="521" r:id="rId60"/>
    <p:sldId id="522" r:id="rId61"/>
    <p:sldId id="480" r:id="rId62"/>
    <p:sldId id="524" r:id="rId6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26oP+y7dY4cLARZwOjAQuw==" hashData="Z6q6hO1B9sWClbI2uZvnksaNDm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63" autoAdjust="0"/>
    <p:restoredTop sz="96338" autoAdjust="0"/>
  </p:normalViewPr>
  <p:slideViewPr>
    <p:cSldViewPr>
      <p:cViewPr>
        <p:scale>
          <a:sx n="60" d="100"/>
          <a:sy n="60" d="100"/>
        </p:scale>
        <p:origin x="360"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30/12/2025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38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43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30/12/2025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30/12/2025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30/12/2025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30/12/2025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30/12/2025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30/12/2025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30/12/2025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30/12/2025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30/12/2025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30/12/2025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30/12/2025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516285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30/12/2025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50311893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Arca de Noé y Monte </a:t>
            </a:r>
            <a:r>
              <a:rPr lang="es-ES" sz="3600" kern="10" dirty="0" err="1" smtClean="0">
                <a:ln w="9525">
                  <a:round/>
                  <a:headEnd/>
                  <a:tailEnd/>
                </a:ln>
                <a:gradFill rotWithShape="1">
                  <a:gsLst>
                    <a:gs pos="0">
                      <a:srgbClr val="FFFFCC"/>
                    </a:gs>
                    <a:gs pos="100000">
                      <a:srgbClr val="FF9999"/>
                    </a:gs>
                  </a:gsLst>
                  <a:lin ang="5400000" scaled="1"/>
                </a:gradFill>
                <a:latin typeface="Times New Roman"/>
                <a:cs typeface="Times New Roman"/>
              </a:rPr>
              <a:t>Ararat</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0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0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0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0.jpg"/>
          <p:cNvPicPr>
            <a:picLocks noChangeAspect="1"/>
          </p:cNvPicPr>
          <p:nvPr/>
        </p:nvPicPr>
        <p:blipFill>
          <a:blip r:embed="rId2" cstate="print"/>
          <a:stretch>
            <a:fillRect/>
          </a:stretch>
        </p:blipFill>
        <p:spPr>
          <a:xfrm>
            <a:off x="0" y="-1"/>
            <a:ext cx="9144000" cy="5733691"/>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28794" y="142856"/>
            <a:ext cx="5394425" cy="709036"/>
          </a:xfrm>
          <a:prstGeom prst="rect">
            <a:avLst/>
          </a:prstGeom>
          <a:noFill/>
        </p:spPr>
        <p:txBody>
          <a:bodyPr wrap="none" lIns="91440" tIns="45720" rIns="91440" bIns="45720">
            <a:prstTxWarp prst="textFadeUp">
              <a:avLst>
                <a:gd name="adj" fmla="val 67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Arca y Monte</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 </a:t>
            </a:r>
            <a:endParaRPr lang="es-E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395536" y="1129308"/>
            <a:ext cx="842493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Noé tuvo que construir una embarcación de 300 codos de largo, 50 codos de ancho y 30 codos de alto (135 metros de largo, 23 de ancho por 14 metros de alto). Esa embarcación debería servir para resguardar de unas fuertes lluvias que durarían 40 días y 40 noches a una pareja de cada una de las especies animales que habitaban en la Tierra.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217540"/>
            <a:ext cx="849694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búsqueda del Arca de Noé en el monte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Ararat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sigue alimentando 5.000 años después la imaginación de exploradores de todo el mundo, pero la falta de pruebas científicas ha convertido lo que ya era una leyenda en una cuestión de fe. La peripecia de Noé, que es citado tanto por la Biblia, como por el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Torá</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el Corán, aparece por vez primera en la Épica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Gilgamesh</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(2.500 antes de Cristo), un rey mesopotámico que habría conocido personalmente al profeta.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2000">
        <p:wipe/>
      </p:transition>
    </mc:Choice>
    <mc:Fallback>
      <p:transition spd="slow" advTm="7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04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285772"/>
            <a:ext cx="9144000" cy="6215106"/>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0" y="-285772"/>
            <a:ext cx="9144000" cy="6215106"/>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285772"/>
            <a:ext cx="9144000" cy="6215106"/>
          </a:xfrm>
          <a:prstGeom prst="rect">
            <a:avLst/>
          </a:prstGeom>
          <a:noFill/>
          <a:ln w="9525">
            <a:noFill/>
            <a:miter lim="800000"/>
            <a:headEnd/>
            <a:tailEnd/>
          </a:ln>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Existen muchos mitos. Lo que sabemos por los documentos sumerios es que Noé no fabricó el arca con sus propias manos, ya que carecía del conocimiento para ello, sino que lo mandó construir. Además, más que un barco, era un submarino a la antigua usanza.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split/>
        <p:sndAc>
          <p:stSnd loop="1">
            <p:snd r:embed="rId2" name="Variadas.wav"/>
          </p:stSnd>
        </p:sndAc>
      </p:transition>
    </mc:Choice>
    <mc:Fallback>
      <p:transition spd="slow" advTm="30000">
        <p:spli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3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par>
                                <p:cTn id="26" presetID="40" presetClass="entr" presetSubtype="0" fill="hold" grpId="0" nodeType="withEffect">
                                  <p:stCondLst>
                                    <p:cond delay="500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5" y="-1"/>
            <a:ext cx="9144001" cy="5715001"/>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30 kilómetros al sur de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se encuentra lo que algunos consideran el lugar donde quedó varado el arca con Noé, sus tres hijos, las esposas de estos y una pareja de cada animal, cuando cedió definitivamente el agua del Diluvio.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vortex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par>
                                <p:cTn id="25" presetID="40" presetClass="entr" presetSubtype="0" fill="hold" grpId="0" nodeType="withEffect">
                                  <p:stCondLst>
                                    <p:cond delay="5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357222" y="0"/>
            <a:ext cx="1000132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357222" y="0"/>
            <a:ext cx="992988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357222" y="0"/>
            <a:ext cx="10001320" cy="5715000"/>
          </a:xfrm>
          <a:prstGeom prst="rect">
            <a:avLst/>
          </a:prstGeom>
          <a:noFill/>
          <a:ln w="9525">
            <a:noFill/>
            <a:miter lim="800000"/>
            <a:headEnd/>
            <a:tailEnd/>
          </a:ln>
        </p:spPr>
      </p:pic>
      <p:sp>
        <p:nvSpPr>
          <p:cNvPr id="5" name="4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dice Génesis 7, el arca sería de madera resinosa, dividida en compartimentos y recubierta de betún por dentro y por fuera. La embarcación tendría tres pisos y un tragaluz en la parte superior. La puerta de acceso al arca estaría en uno de los costados.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2" y="-285772"/>
            <a:ext cx="9144000" cy="6215106"/>
          </a:xfrm>
        </p:spPr>
      </p:pic>
      <p:pic>
        <p:nvPicPr>
          <p:cNvPr id="30" name="3 Marcador de contenido" descr="2993983350_953e8e3e6b_o.jpg"/>
          <p:cNvPicPr>
            <a:picLocks noChangeAspect="1"/>
          </p:cNvPicPr>
          <p:nvPr/>
        </p:nvPicPr>
        <p:blipFill>
          <a:blip r:embed="rId3" cstate="print"/>
          <a:stretch>
            <a:fillRect/>
          </a:stretch>
        </p:blipFill>
        <p:spPr bwMode="auto">
          <a:xfrm>
            <a:off x="0" y="-285772"/>
            <a:ext cx="9144000" cy="6215106"/>
          </a:xfrm>
          <a:prstGeom prst="rect">
            <a:avLst/>
          </a:prstGeom>
          <a:noFill/>
          <a:ln w="9525">
            <a:noFill/>
            <a:miter lim="800000"/>
            <a:headEnd/>
            <a:tailEnd/>
          </a:ln>
        </p:spPr>
      </p:pic>
      <p:sp>
        <p:nvSpPr>
          <p:cNvPr id="5" name="4 CuadroTexto"/>
          <p:cNvSpPr txBox="1"/>
          <p:nvPr/>
        </p:nvSpPr>
        <p:spPr>
          <a:xfrm>
            <a:off x="539552"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las dimensiones que aparecen recogidas en el Génesis, una embarcación de ese aspecto habría tenido suficiente estabilidad para poder flotar. Este dato es relevante porque en otros mitos diluvianos la embarcación de referencia tendría difíciles condiciones de salir a flote.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shred pattern="rectang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¿Dónde encalló el Arca de Noé? El propio Génesis marca fehacientemente que el Arca no pudo encallar más que en las montañas de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shred pattern="rectangle" dir="ou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3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3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par>
                                <p:cTn id="25" presetID="40" presetClass="entr" presetSubtype="0" fill="hold" grpId="0" nodeType="withEffect">
                                  <p:stCondLst>
                                    <p:cond delay="5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285784" y="3968"/>
            <a:ext cx="9715568"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285784" y="0"/>
            <a:ext cx="9715568" cy="571896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285784" y="0"/>
            <a:ext cx="9715568" cy="5715000"/>
          </a:xfrm>
          <a:prstGeom prst="rect">
            <a:avLst/>
          </a:prstGeom>
          <a:noFill/>
          <a:ln w="9525">
            <a:noFill/>
            <a:miter lim="800000"/>
            <a:headEnd/>
            <a:tailEnd/>
          </a:ln>
        </p:spPr>
      </p:pic>
      <p:sp>
        <p:nvSpPr>
          <p:cNvPr id="5" name="4 CuadroTexto"/>
          <p:cNvSpPr txBox="1"/>
          <p:nvPr/>
        </p:nvSpPr>
        <p:spPr>
          <a:xfrm>
            <a:off x="179512" y="4873724"/>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cuentan las Sagradas Escrituras, Noé fue un patriarca bíblico al que Dios le encomendó una de las misiones más fascinantes que de la Biblia hemos recogido.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2" y="2078"/>
            <a:ext cx="9144000" cy="5710843"/>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2078"/>
            <a:ext cx="9144000" cy="5710843"/>
          </a:xfrm>
          <a:prstGeom prst="rect">
            <a:avLst/>
          </a:prstGeom>
          <a:noFill/>
          <a:ln w="9525">
            <a:noFill/>
            <a:miter lim="800000"/>
            <a:headEnd/>
            <a:tailEnd/>
          </a:ln>
        </p:spPr>
      </p:pic>
      <p:sp>
        <p:nvSpPr>
          <p:cNvPr id="4" name="3 CuadroTexto"/>
          <p:cNvSpPr txBox="1"/>
          <p:nvPr/>
        </p:nvSpPr>
        <p:spPr>
          <a:xfrm>
            <a:off x="251520"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pasó con el Arca, la fantástica embarcación que, según la tradición </a:t>
            </a:r>
            <a:r>
              <a:rPr lang="es-ES" i="1" dirty="0" err="1" smtClean="0">
                <a:effectLst>
                  <a:glow rad="101600">
                    <a:srgbClr val="C00000">
                      <a:alpha val="60000"/>
                    </a:srgbClr>
                  </a:glow>
                  <a:outerShdw blurRad="38100" dist="38100" dir="2700000" algn="tl">
                    <a:srgbClr val="000000">
                      <a:alpha val="43137"/>
                    </a:srgbClr>
                  </a:outerShdw>
                </a:effectLst>
              </a:rPr>
              <a:t>judeo</a:t>
            </a:r>
            <a:r>
              <a:rPr lang="es-ES" i="1" dirty="0" smtClean="0">
                <a:effectLst>
                  <a:glow rad="101600">
                    <a:srgbClr val="C00000">
                      <a:alpha val="60000"/>
                    </a:srgbClr>
                  </a:glow>
                  <a:outerShdw blurRad="38100" dist="38100" dir="2700000" algn="tl">
                    <a:srgbClr val="000000">
                      <a:alpha val="43137"/>
                    </a:srgbClr>
                  </a:outerShdw>
                </a:effectLst>
              </a:rPr>
              <a:t>-cristiana, es el origen de la «selección divina» de la que somos descendientes todas las especies animales terrestres del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7000">
        <p15:prstTrans prst="peelOff"/>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3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1" y="0"/>
            <a:ext cx="492919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4929190" cy="5715000"/>
          </a:xfrm>
          <a:prstGeom prst="rect">
            <a:avLst/>
          </a:prstGeom>
          <a:noFill/>
          <a:ln w="9525">
            <a:noFill/>
            <a:miter lim="800000"/>
            <a:headEnd/>
            <a:tailEnd/>
          </a:ln>
        </p:spPr>
      </p:pic>
      <p:sp>
        <p:nvSpPr>
          <p:cNvPr id="5" name="4 CuadroTexto"/>
          <p:cNvSpPr txBox="1"/>
          <p:nvPr/>
        </p:nvSpPr>
        <p:spPr>
          <a:xfrm>
            <a:off x="5076056" y="1201316"/>
            <a:ext cx="3888432" cy="341632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Noé trabajó muy duro durante muchos años hasta que el arca estuvo completamente terminada. Seguramente, contó con la ayuda de sus hijos e incluso de su esposa y sus nueras para hacer todo conforme a lo que Dios ordenó. Durante todo ese tiempo, Noé y su familia prepararon el arca y advirtieron a las personas sobre el diluvio que estaba por venir, pero nadie les creyó.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0000">
        <p15:prstTrans prst="peelOff" invX="1"/>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5" y="-357210"/>
            <a:ext cx="9144001" cy="607221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57210"/>
            <a:ext cx="9144000" cy="6072209"/>
          </a:xfrm>
          <a:prstGeom prst="rect">
            <a:avLst/>
          </a:prstGeom>
          <a:noFill/>
          <a:ln w="9525">
            <a:noFill/>
            <a:miter lim="800000"/>
            <a:headEnd/>
            <a:tailEnd/>
          </a:ln>
        </p:spPr>
      </p:pic>
      <p:sp>
        <p:nvSpPr>
          <p:cNvPr id="4" name="3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arca albergó muchos animales. Siete parejas de aves de cada especie, siete parejas de los animales considerados puros y una pareja, macho y hembra, de los animales considerados impuros. En el día determinado, todos entraron, de dos en dos, al arca, al igual que Noé, su esposa, sus hijos y sus nueras.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circle/>
      </p:transition>
    </mc:Choice>
    <mc:Fallback>
      <p:transition spd="slow" advTm="3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Llovió durante 40 días, y las aguas cubrieron todos los montes, exterminando a todos los seres vivientes que no estaban dentro del arca de Noé. Después de 150 días, las aguas del diluvio comenzaron a descender.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diamond/>
      </p:transition>
    </mc:Choice>
    <mc:Fallback>
      <p:transition spd="slow" advTm="28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2538" y="0"/>
            <a:ext cx="9138917" cy="602250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5" name="4 CuadroTexto"/>
          <p:cNvSpPr txBox="1"/>
          <p:nvPr/>
        </p:nvSpPr>
        <p:spPr>
          <a:xfrm>
            <a:off x="971600"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Biblia no dice exactamente cuánto tiempo llevó construir el arca, pero sabemos, por el registro de la edad de Noé, que pudo haber tardado alrededor de 100 años en completarla.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plus/>
      </p:transition>
    </mc:Choice>
    <mc:Fallback>
      <p:transition spd="slow" advTm="25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40" presetClass="entr" presetSubtype="0" fill="hold" grpId="0" nodeType="withEffect">
                                  <p:stCondLst>
                                    <p:cond delay="50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607221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6072210"/>
          </a:xfrm>
          <a:prstGeom prst="rect">
            <a:avLst/>
          </a:prstGeom>
          <a:noFill/>
          <a:ln w="9525">
            <a:noFill/>
            <a:miter lim="800000"/>
            <a:headEnd/>
            <a:tailEnd/>
          </a:ln>
        </p:spPr>
      </p:pic>
      <p:sp>
        <p:nvSpPr>
          <p:cNvPr id="4" name="3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Noé tenía alrededor de 500 años cuando comenzó y, cuando llegó el Diluvio, tenía 600 años. Durante ese tiempo, Noé contó con la ayuda de sus 3 hijos: </a:t>
            </a:r>
            <a:r>
              <a:rPr lang="es-ES" i="1" dirty="0" err="1" smtClean="0">
                <a:effectLst>
                  <a:glow rad="101600">
                    <a:srgbClr val="C00000">
                      <a:alpha val="60000"/>
                    </a:srgbClr>
                  </a:glow>
                  <a:outerShdw blurRad="38100" dist="38100" dir="2700000" algn="tl">
                    <a:srgbClr val="000000">
                      <a:alpha val="43137"/>
                    </a:srgbClr>
                  </a:outerShdw>
                </a:effectLst>
              </a:rPr>
              <a:t>Sem</a:t>
            </a:r>
            <a:r>
              <a:rPr lang="es-ES" i="1" dirty="0" smtClean="0">
                <a:effectLst>
                  <a:glow rad="101600">
                    <a:srgbClr val="C00000">
                      <a:alpha val="60000"/>
                    </a:srgbClr>
                  </a:glow>
                  <a:outerShdw blurRad="38100" dist="38100" dir="2700000" algn="tl">
                    <a:srgbClr val="000000">
                      <a:alpha val="43137"/>
                    </a:srgbClr>
                  </a:outerShdw>
                </a:effectLst>
              </a:rPr>
              <a:t>, Cam y Jafet, e hizo exactamente lo que Dios le ordenó.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zoom/>
      </p:transition>
    </mc:Choice>
    <mc:Fallback>
      <p:transition spd="slow" advTm="26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3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par>
                                <p:cTn id="23" presetID="40" presetClass="entr" presetSubtype="0" fill="hold" grpId="0" nodeType="withEffect">
                                  <p:stCondLst>
                                    <p:cond delay="500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945732"/>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Llovió durante 40 días y 40 noches, y las aguas cubrieron todos los montes, exterminando a todos los seres vivientes que no estaban dentro del arca de Noé.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2000">
        <p15:prstTrans prst="origami"/>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3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23" presetClass="entr" presetSubtype="288"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par>
                                <p:cTn id="20" presetID="40" presetClass="entr" presetSubtype="0" fill="hold" grpId="0" nodeType="withEffect">
                                  <p:stCondLst>
                                    <p:cond delay="5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4" y="-2381"/>
            <a:ext cx="9143999"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150 días, las aguas del diluvio comenzaron a descender. Finalmente, el arca se posó sobre los montes de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Noé soltó un cuervo y una paloma por la ventana para ver si la tierra ya estaba seca.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7000">
        <p15:prstTrans prst="origami" invX="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par>
                                <p:cTn id="20" presetID="40" presetClass="entr" presetSubtype="0" fill="hold" grpId="0" nodeType="withEffect">
                                  <p:stCondLst>
                                    <p:cond delay="5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el arca se posó en 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tras un diluvio de 40 días hace unos 5.000 años. Ahora, un grupo de investigadores estadounidenses, llamado  </a:t>
            </a:r>
            <a:r>
              <a:rPr lang="es-ES" i="1" dirty="0" err="1" smtClean="0">
                <a:effectLst>
                  <a:glow rad="101600">
                    <a:srgbClr val="C00000">
                      <a:alpha val="60000"/>
                    </a:srgbClr>
                  </a:glow>
                  <a:outerShdw blurRad="38100" dist="38100" dir="2700000" algn="tl">
                    <a:srgbClr val="000000">
                      <a:alpha val="43137"/>
                    </a:srgbClr>
                  </a:outerShdw>
                </a:effectLst>
              </a:rPr>
              <a:t>Noah’s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Ark</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Scan</a:t>
            </a:r>
            <a:r>
              <a:rPr lang="es-ES" i="1" dirty="0" smtClean="0">
                <a:effectLst>
                  <a:glow rad="101600">
                    <a:srgbClr val="C00000">
                      <a:alpha val="60000"/>
                    </a:srgbClr>
                  </a:glow>
                  <a:outerShdw blurRad="38100" dist="38100" dir="2700000" algn="tl">
                    <a:srgbClr val="000000">
                      <a:alpha val="43137"/>
                    </a:srgbClr>
                  </a:outerShdw>
                </a:effectLst>
              </a:rPr>
              <a:t> ha anunciado que comenzará la primera excavación controlada en la zona conocida como </a:t>
            </a:r>
            <a:r>
              <a:rPr lang="es-ES" i="1" dirty="0" err="1" smtClean="0">
                <a:effectLst>
                  <a:glow rad="101600">
                    <a:srgbClr val="C00000">
                      <a:alpha val="60000"/>
                    </a:srgbClr>
                  </a:glow>
                  <a:outerShdw blurRad="38100" dist="38100" dir="2700000" algn="tl">
                    <a:srgbClr val="000000">
                      <a:alpha val="43137"/>
                    </a:srgbClr>
                  </a:outerShdw>
                </a:effectLst>
              </a:rPr>
              <a:t>Durupınar</a:t>
            </a:r>
            <a:r>
              <a:rPr lang="es-ES" i="1" dirty="0" smtClean="0">
                <a:effectLst>
                  <a:glow rad="101600">
                    <a:srgbClr val="C00000">
                      <a:alpha val="60000"/>
                    </a:srgbClr>
                  </a:glow>
                  <a:outerShdw blurRad="38100" dist="38100" dir="2700000" algn="tl">
                    <a:srgbClr val="000000">
                      <a:alpha val="43137"/>
                    </a:srgbClr>
                  </a:outerShdw>
                </a:effectLst>
              </a:rPr>
              <a:t>, en la ladera sur del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en Turquía.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glitter dir="r" pattern="hexago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3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0"/>
                                        <p:tgtEl>
                                          <p:spTgt spid="10"/>
                                        </p:tgtEl>
                                      </p:cBhvr>
                                    </p:animEffect>
                                    <p:anim calcmode="lin" valueType="num">
                                      <p:cBhvr>
                                        <p:cTn id="17" dur="5000" fill="hold"/>
                                        <p:tgtEl>
                                          <p:spTgt spid="10"/>
                                        </p:tgtEl>
                                        <p:attrNameLst>
                                          <p:attrName>ppt_x</p:attrName>
                                        </p:attrNameLst>
                                      </p:cBhvr>
                                      <p:tavLst>
                                        <p:tav tm="0">
                                          <p:val>
                                            <p:strVal val="#ppt_x"/>
                                          </p:val>
                                        </p:tav>
                                        <p:tav tm="100000">
                                          <p:val>
                                            <p:strVal val="#ppt_x"/>
                                          </p:val>
                                        </p:tav>
                                      </p:tavLst>
                                    </p:anim>
                                    <p:anim calcmode="lin" valueType="num">
                                      <p:cBhvr>
                                        <p:cTn id="18" dur="5000" fill="hold"/>
                                        <p:tgtEl>
                                          <p:spTgt spid="10"/>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3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4/3*#ppt_w"/>
                                          </p:val>
                                        </p:tav>
                                        <p:tav tm="100000">
                                          <p:val>
                                            <p:strVal val="#ppt_w"/>
                                          </p:val>
                                        </p:tav>
                                      </p:tavLst>
                                    </p:anim>
                                    <p:anim calcmode="lin" valueType="num">
                                      <p:cBhvr>
                                        <p:cTn id="22" dur="5000" fill="hold"/>
                                        <p:tgtEl>
                                          <p:spTgt spid="10"/>
                                        </p:tgtEl>
                                        <p:attrNameLst>
                                          <p:attrName>ppt_h</p:attrName>
                                        </p:attrNameLst>
                                      </p:cBhvr>
                                      <p:tavLst>
                                        <p:tav tm="0">
                                          <p:val>
                                            <p:strVal val="4/3*#ppt_h"/>
                                          </p:val>
                                        </p:tav>
                                        <p:tav tm="100000">
                                          <p:val>
                                            <p:strVal val="#ppt_h"/>
                                          </p:val>
                                        </p:tav>
                                      </p:tavLst>
                                    </p:anim>
                                  </p:childTnLst>
                                </p:cTn>
                              </p:par>
                              <p:par>
                                <p:cTn id="23" presetID="40" presetClass="entr" presetSubtype="0" fill="hold" grpId="0" nodeType="withEffect">
                                  <p:stCondLst>
                                    <p:cond delay="50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99592"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descubrir evidencia de estructuras angulares y un vacío en las profundidades de la montaña. Creen que este sitio con forma de barco podría albergar las ruinas de la legendaria embarcación.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3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par>
                                <p:cTn id="24" presetID="40" presetClass="entr" presetSubtype="0" fill="hold" grpId="0" nodeType="withEffect">
                                  <p:stCondLst>
                                    <p:cond delay="50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forma está situada a unos 30 kilómetros al sur de la cumbre y mide unos 150 metros de largo, dimensiones similares a las que se describe en la Biblia sobre el arca de Noé. Para quienes creen en la historia del Diluvio Universal, esta formación geológica sería una evidencia de que el Arca quedó varada en esa zona tras la inundación.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crush"/>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7779" y="0"/>
            <a:ext cx="9128436" cy="570527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miembros del grupo, el documentalista chino Yang </a:t>
            </a:r>
            <a:r>
              <a:rPr lang="es-ES" i="1" dirty="0" err="1" smtClean="0">
                <a:effectLst>
                  <a:glow rad="101600">
                    <a:srgbClr val="C00000">
                      <a:alpha val="60000"/>
                    </a:srgbClr>
                  </a:glow>
                  <a:outerShdw blurRad="38100" dist="38100" dir="2700000" algn="tl">
                    <a:srgbClr val="000000">
                      <a:alpha val="43137"/>
                    </a:srgbClr>
                  </a:outerShdw>
                </a:effectLst>
              </a:rPr>
              <a:t>Ving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Cing</a:t>
            </a:r>
            <a:r>
              <a:rPr lang="es-ES" i="1" dirty="0" smtClean="0">
                <a:effectLst>
                  <a:glow rad="101600">
                    <a:srgbClr val="C00000">
                      <a:alpha val="60000"/>
                    </a:srgbClr>
                  </a:glow>
                  <a:outerShdw blurRad="38100" dist="38100" dir="2700000" algn="tl">
                    <a:srgbClr val="000000">
                      <a:alpha val="43137"/>
                    </a:srgbClr>
                  </a:outerShdw>
                </a:effectLst>
              </a:rPr>
              <a:t> aseguró que han localizado una estructura de madera antigua a una altitud de 4.000 metros en 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situado al este de Turquía, cerca de la frontera con Irán. Afirma que los restos encontrados tienen una antigüedad de 4.800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fractur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par>
                                <p:cTn id="25" presetID="40" presetClass="entr" presetSubtype="0" fill="hold" grpId="0" nodeType="withEffect">
                                  <p:stCondLst>
                                    <p:cond delay="5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8574" y="733"/>
            <a:ext cx="9126843"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explorador es miembro de una organización internacional dedicada a la búsqueda de la mítica embarcación en la que, según la Biblia, Noé y su familia escaparon del Diluvio Universal. "La estructura del barco tiene muchos compartimentos y eso señala que pueden ser los espacios en los que se ubicaron los animales", indicó.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4" y="0"/>
            <a:ext cx="914400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808" y="0"/>
            <a:ext cx="9140192"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equipo responsable de esta investigación incluye a arqueólogos de la Universidad Técnica de Estambul, la Universidad Andrew y la Universidad Ibrahim </a:t>
            </a:r>
            <a:r>
              <a:rPr lang="es-ES" i="1" dirty="0" err="1" smtClean="0">
                <a:effectLst>
                  <a:glow rad="101600">
                    <a:srgbClr val="C00000">
                      <a:alpha val="60000"/>
                    </a:srgbClr>
                  </a:glow>
                  <a:outerShdw blurRad="38100" dist="38100" dir="2700000" algn="tl">
                    <a:srgbClr val="000000">
                      <a:alpha val="43137"/>
                    </a:srgbClr>
                  </a:outerShdw>
                </a:effectLst>
              </a:rPr>
              <a:t>Çeçen</a:t>
            </a:r>
            <a:r>
              <a:rPr lang="es-ES" i="1" dirty="0" smtClean="0">
                <a:effectLst>
                  <a:glow rad="101600">
                    <a:srgbClr val="C00000">
                      <a:alpha val="60000"/>
                    </a:srgbClr>
                  </a:glow>
                  <a:outerShdw blurRad="38100" dist="38100" dir="2700000" algn="tl">
                    <a:srgbClr val="000000">
                      <a:alpha val="43137"/>
                    </a:srgbClr>
                  </a:outerShdw>
                </a:effectLst>
              </a:rPr>
              <a:t>. Juntos, han explorado las formaciones geológicas de una región remota en Turquía, utilizando tecnología avanzada y análisis científicos.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3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par>
                                <p:cTn id="29" presetID="40" presetClass="entr" presetSubtype="0" fill="hold" grpId="0" nodeType="withEffect">
                                  <p:stCondLst>
                                    <p:cond delay="500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flipH="1">
            <a:off x="0" y="0"/>
            <a:ext cx="9144001"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2" y="0"/>
            <a:ext cx="9144002" cy="5715000"/>
          </a:xfrm>
          <a:prstGeom prst="rect">
            <a:avLst/>
          </a:prstGeom>
          <a:noFill/>
          <a:ln w="9525">
            <a:noFill/>
            <a:miter lim="800000"/>
            <a:headEnd/>
            <a:tailEnd/>
          </a:ln>
        </p:spPr>
      </p:pic>
      <p:sp>
        <p:nvSpPr>
          <p:cNvPr id="4" name="3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resultados de su estudio han revelado coincidencias sorprendentes con el relato bíblico, lo que ha provocado un renovado interés por parte de la comunidad científica y religiosa.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3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3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par>
                                <p:cTn id="20" presetID="40" presetClass="entr" presetSubtype="0" fill="hold" grpId="0" nodeType="withEffect">
                                  <p:stCondLst>
                                    <p:cond delay="500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9" y="0"/>
            <a:ext cx="9136380"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análisis de muestras de roca y tierra de la zona ha sido fundamental para la investigación. Estas muestras contenían materiales arcillosos, restos marinos y fósiles de mariscos, lo que sugiere que el área pudo haber estado cubierta por agua en un pasado remoto.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3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childTnLst>
                                </p:cTn>
                              </p:par>
                              <p:par>
                                <p:cTn id="11" presetID="40" presetClass="entr" presetSubtype="0" fill="hold" grpId="0" nodeType="withEffect">
                                  <p:stCondLst>
                                    <p:cond delay="50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206373" cy="5715000"/>
          </a:xfrm>
        </p:spPr>
      </p:pic>
      <p:pic>
        <p:nvPicPr>
          <p:cNvPr id="7" name="3 Marcador de contenido" descr="Imagen1.png"/>
          <p:cNvPicPr>
            <a:picLocks noChangeAspect="1"/>
          </p:cNvPicPr>
          <p:nvPr/>
        </p:nvPicPr>
        <p:blipFill>
          <a:blip r:embed="rId2" cstate="print"/>
          <a:stretch>
            <a:fillRect/>
          </a:stretch>
        </p:blipFill>
        <p:spPr bwMode="auto">
          <a:xfrm>
            <a:off x="0" y="0"/>
            <a:ext cx="9206373" cy="5715000"/>
          </a:xfrm>
          <a:prstGeom prst="rect">
            <a:avLst/>
          </a:prstGeom>
          <a:noFill/>
          <a:ln w="9525">
            <a:noFill/>
            <a:miter lim="800000"/>
            <a:headEnd/>
            <a:tailEnd/>
          </a:ln>
        </p:spPr>
      </p:pic>
      <p:sp>
        <p:nvSpPr>
          <p:cNvPr id="5" name="4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los científicos, estas evidencias se remontan a un periodo entre el 5.500 y el 3.000 a.C., coincidiendo con la época en la que se sitúa el relato del diluvio universal.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warp dir="i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3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3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3" y="0"/>
            <a:ext cx="9131303" cy="5707064"/>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179512" y="4369668"/>
            <a:ext cx="8784976"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Faruk</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Kaya</a:t>
            </a:r>
            <a:r>
              <a:rPr lang="es-ES" i="1" dirty="0" smtClean="0">
                <a:effectLst>
                  <a:glow rad="101600">
                    <a:srgbClr val="C00000">
                      <a:alpha val="60000"/>
                    </a:srgbClr>
                  </a:glow>
                  <a:outerShdw blurRad="38100" dist="38100" dir="2700000" algn="tl">
                    <a:srgbClr val="000000">
                      <a:alpha val="43137"/>
                    </a:srgbClr>
                  </a:outerShdw>
                </a:effectLst>
              </a:rPr>
              <a:t>, vicerrector de la Universidad Ibrahim </a:t>
            </a:r>
            <a:r>
              <a:rPr lang="es-ES" i="1" dirty="0" err="1" smtClean="0">
                <a:effectLst>
                  <a:glow rad="101600">
                    <a:srgbClr val="C00000">
                      <a:alpha val="60000"/>
                    </a:srgbClr>
                  </a:glow>
                  <a:outerShdw blurRad="38100" dist="38100" dir="2700000" algn="tl">
                    <a:srgbClr val="000000">
                      <a:alpha val="43137"/>
                    </a:srgbClr>
                  </a:outerShdw>
                </a:effectLst>
              </a:rPr>
              <a:t>Çeçen</a:t>
            </a:r>
            <a:r>
              <a:rPr lang="es-ES" i="1" dirty="0" smtClean="0">
                <a:effectLst>
                  <a:glow rad="101600">
                    <a:srgbClr val="C00000">
                      <a:alpha val="60000"/>
                    </a:srgbClr>
                  </a:glow>
                  <a:outerShdw blurRad="38100" dist="38100" dir="2700000" algn="tl">
                    <a:srgbClr val="000000">
                      <a:alpha val="43137"/>
                    </a:srgbClr>
                  </a:outerShdw>
                </a:effectLst>
              </a:rPr>
              <a:t>, ha respaldado esta teoría, señalando que los hallazgos podrían estar relacionados con el gran diluvio. «Nuestros hallazgos revelan la presencia de vida en este lugar durante esa época», destacando las similitudes entre las conclusiones científicas y el relato bíblico.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warp dir="in"/>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17775" y="-248994"/>
            <a:ext cx="9108441" cy="6069533"/>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261123"/>
            <a:ext cx="9144000" cy="6093229"/>
          </a:xfrm>
          <a:prstGeom prst="rect">
            <a:avLst/>
          </a:prstGeom>
          <a:noFill/>
          <a:ln w="9525">
            <a:noFill/>
            <a:miter lim="800000"/>
            <a:headEnd/>
            <a:tailEnd/>
          </a:ln>
        </p:spPr>
      </p:pic>
      <p:sp>
        <p:nvSpPr>
          <p:cNvPr id="5" name="4 CuadroTexto"/>
          <p:cNvSpPr txBox="1"/>
          <p:nvPr/>
        </p:nvSpPr>
        <p:spPr>
          <a:xfrm>
            <a:off x="395536" y="479167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relato del Arca de Noé, presente en las tradiciones del cristianismo, judaísmo e islam, describe un cataclismo global que acabó con la vida en la Tierra, salvo por aquellos que se encontraban dentro del Arca.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allá de ser un símbolo de supervivencia, el Arca representa la renovación del mundo después de la catástrofe, un tema que sigue resonando en las culturas de todo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blinds dir="vert"/>
      </p:transition>
    </mc:Choice>
    <mc:Fallback>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cuenta El Cronista, a pesar de la emoción generada por estos hallazgos, la comunidad científica sigue dividida. Algunos expertos consideran que las evidencias geológicas no son suficientes para confirmar la existencia del Arca.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wind" invX="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3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3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par>
                                <p:cTn id="23" presetID="40" presetClass="entr" presetSubtype="0" fill="hold" grpId="0" nodeType="withEffect">
                                  <p:stCondLst>
                                    <p:cond delay="5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está claro es que la investigación ha abierto una puerta para nuevas reflexiones y debates. Mientras unos lo ven como una prueba del diluvio, otros lo interpretan como un ejemplo de cómo la ciencia puede ofrecer contexto a las historias ancestrales.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1000">
        <p15:prstTrans prst="win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3815" y="-500502"/>
            <a:ext cx="9151624" cy="6215502"/>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2536" y="-499808"/>
            <a:ext cx="9141464" cy="6206871"/>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500086"/>
            <a:ext cx="9144000" cy="6210324"/>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hallazgo destaca la posibilidad de que ciencia y fe no sean necesariamente opuestas, sino complementarias. Aunque la existencia histórica del Arca de Noé sigue siendo un misterio, el trabajo de los científicos en Turquía nos acerca un poco más a entender las raíces de este relato universal.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checker/>
      </p:transition>
    </mc:Choice>
    <mc:Fallback>
      <p:transition spd="slow"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1"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bien queda mucho por investigar, los restos encontrados nos recuerdan que las grandes historias, sean mitos o realidades, tienen el poder de inspirar a generaciones. Y quizá, en algún momento, logremos descifrar todos los enigmas que rodean a este antiguo relato.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checker/>
      </p:transition>
    </mc:Choice>
    <mc:Fallback>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3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3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restos encontrados se hallan en las profundidades del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a 160 metros bajo tierra, un equipo de investigadores encontró indicios que podrían respaldar la existencia del Arca de Noé.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wedge/>
      </p:transition>
    </mc:Choice>
    <mc:Fallback>
      <p:transition spd="slow" advTm="2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3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2"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hallazgo, que une tecnología de punta con una de las historias más antiguas de la humanidad, sorprendió tanto a científicos como a historiadores, dando lugar a un intenso debate entre la fe, la ciencia y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edge/>
      </p:transition>
    </mc:Choice>
    <mc:Fallback>
      <p:transition spd="slow" advTm="2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3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693" y="0"/>
            <a:ext cx="9144000" cy="5714999"/>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el proyecto </a:t>
            </a:r>
            <a:r>
              <a:rPr lang="es-ES" i="1" dirty="0" err="1" smtClean="0">
                <a:effectLst>
                  <a:glow rad="101600">
                    <a:srgbClr val="C00000">
                      <a:alpha val="60000"/>
                    </a:srgbClr>
                  </a:glow>
                  <a:outerShdw blurRad="38100" dist="38100" dir="2700000" algn="tl">
                    <a:srgbClr val="000000">
                      <a:alpha val="43137"/>
                    </a:srgbClr>
                  </a:outerShdw>
                </a:effectLst>
              </a:rPr>
              <a:t>Noah's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Ark</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Scans</a:t>
            </a:r>
            <a:r>
              <a:rPr lang="es-ES" i="1" dirty="0" smtClean="0">
                <a:effectLst>
                  <a:glow rad="101600">
                    <a:srgbClr val="C00000">
                      <a:alpha val="60000"/>
                    </a:srgbClr>
                  </a:glow>
                  <a:outerShdw blurRad="38100" dist="38100" dir="2700000" algn="tl">
                    <a:srgbClr val="000000">
                      <a:alpha val="43137"/>
                    </a:srgbClr>
                  </a:outerShdw>
                </a:effectLst>
              </a:rPr>
              <a:t> empleó escaneos 3D de última generación para identificar una formación geológica que guarda una asombrosa similitud con las dimensiones descritas en la Biblia.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971600" y="4585692"/>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arqueólogos del proyecto </a:t>
            </a:r>
            <a:r>
              <a:rPr lang="es-ES" i="1" dirty="0" err="1" smtClean="0">
                <a:effectLst>
                  <a:glow rad="101600">
                    <a:srgbClr val="C00000">
                      <a:alpha val="60000"/>
                    </a:srgbClr>
                  </a:glow>
                  <a:outerShdw blurRad="38100" dist="38100" dir="2700000" algn="tl">
                    <a:srgbClr val="000000">
                      <a:alpha val="43137"/>
                    </a:srgbClr>
                  </a:outerShdw>
                </a:effectLst>
              </a:rPr>
              <a:t>Noah's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Ark</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Scans</a:t>
            </a:r>
            <a:r>
              <a:rPr lang="es-ES" i="1" dirty="0" smtClean="0">
                <a:effectLst>
                  <a:glow rad="101600">
                    <a:srgbClr val="C00000">
                      <a:alpha val="60000"/>
                    </a:srgbClr>
                  </a:glow>
                  <a:outerShdw blurRad="38100" dist="38100" dir="2700000" algn="tl">
                    <a:srgbClr val="000000">
                      <a:alpha val="43137"/>
                    </a:srgbClr>
                  </a:outerShdw>
                </a:effectLst>
              </a:rPr>
              <a:t> emplearon tecnología de escaneo 3D de última generación para explorar las profundidades del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8891" y="11113"/>
            <a:ext cx="9126218" cy="570388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576"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resultados fueron sorprendentes: localizaron una formación gigantesca cuyas proporciones coinciden exactamente con las descripciones bíblicas del Arca de Noé.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split/>
      </p:transition>
    </mc:Choice>
    <mc:Fallback>
      <p:transition spd="slow" advTm="2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2" y="-212364"/>
            <a:ext cx="9144000" cy="6068290"/>
          </a:xfrm>
        </p:spPr>
      </p:pic>
      <p:pic>
        <p:nvPicPr>
          <p:cNvPr id="30" name="3 Marcador de contenido" descr="2993983350_953e8e3e6b_o.jpg"/>
          <p:cNvPicPr>
            <a:picLocks noChangeAspect="1"/>
          </p:cNvPicPr>
          <p:nvPr/>
        </p:nvPicPr>
        <p:blipFill>
          <a:blip r:embed="rId3" cstate="print"/>
          <a:stretch>
            <a:fillRect/>
          </a:stretch>
        </p:blipFill>
        <p:spPr bwMode="auto">
          <a:xfrm>
            <a:off x="0" y="-212364"/>
            <a:ext cx="9144000" cy="6068290"/>
          </a:xfrm>
          <a:prstGeom prst="rect">
            <a:avLst/>
          </a:prstGeom>
          <a:noFill/>
          <a:ln w="9525">
            <a:noFill/>
            <a:miter lim="800000"/>
            <a:headEnd/>
            <a:tailEnd/>
          </a:ln>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investigador Andrew Jones y el científico principal </a:t>
            </a:r>
            <a:r>
              <a:rPr lang="es-ES" i="1" dirty="0" err="1" smtClean="0">
                <a:effectLst>
                  <a:glow rad="101600">
                    <a:srgbClr val="C00000">
                      <a:alpha val="60000"/>
                    </a:srgbClr>
                  </a:glow>
                  <a:outerShdw blurRad="38100" dist="38100" dir="2700000" algn="tl">
                    <a:srgbClr val="000000">
                      <a:alpha val="43137"/>
                    </a:srgbClr>
                  </a:outerShdw>
                </a:effectLst>
              </a:rPr>
              <a:t>Fethi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Ahmet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Yüksel</a:t>
            </a:r>
            <a:r>
              <a:rPr lang="es-ES" i="1" dirty="0" smtClean="0">
                <a:effectLst>
                  <a:glow rad="101600">
                    <a:srgbClr val="C00000">
                      <a:alpha val="60000"/>
                    </a:srgbClr>
                  </a:glow>
                  <a:outerShdw blurRad="38100" dist="38100" dir="2700000" algn="tl">
                    <a:srgbClr val="000000">
                      <a:alpha val="43137"/>
                    </a:srgbClr>
                  </a:outerShdw>
                </a:effectLst>
              </a:rPr>
              <a:t>, del Departamento de Ingeniería Geofísica de la Universidad de Estambul, confirmaron que la estructura mide aproximadamente 150 metros de longitud, equivalente a los 300 cubitos mencionados en las escrituras sagradas.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split/>
      </p:transition>
    </mc:Choice>
    <mc:Fallback>
      <p:transition spd="slow" advTm="3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es uno de los monumentos más emblemáticos de no solo una, sino dos naciones: Armenia y Turquía. Puede que muchos no lo sepan, pero 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puede reclamar con razón el título de la montaña más alta del mundo, si se juzga por su altura relativa.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2483768" y="697260"/>
            <a:ext cx="5194564" cy="64633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Subida al Monte </a:t>
            </a:r>
            <a:r>
              <a:rPr lang="es-ES" sz="36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Ararat</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3000">
        <p15:prstTrans prst="curtains"/>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3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par>
                                <p:cTn id="26" presetID="23" presetClass="entr" presetSubtype="16" fill="hold" grpId="0" nodeType="withEffect">
                                  <p:stCondLst>
                                    <p:cond delay="500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childTnLst>
                                </p:cTn>
                              </p:par>
                              <p:par>
                                <p:cTn id="30" presetID="40" presetClass="entr" presetSubtype="0" fill="hold" grpId="0" nodeType="withEffect">
                                  <p:stCondLst>
                                    <p:cond delay="700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6" y="-1"/>
            <a:ext cx="9144001" cy="5715001"/>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bien el Everest alcanza una altitud absoluta de 8.848 metros sobre el nivel del mar, su altura desde la base hasta la cima es de tan solo unos 3.300 metros.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3000">
        <p15:prstTrans prst="prestig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par>
                                <p:cTn id="25" presetID="40" presetClass="entr" presetSubtype="0" fill="hold" grpId="0" nodeType="withEffect">
                                  <p:stCondLst>
                                    <p:cond delay="5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143041" y="0"/>
            <a:ext cx="1143008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1143042" y="0"/>
            <a:ext cx="1143008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1143040" y="0"/>
            <a:ext cx="11430080" cy="5715000"/>
          </a:xfrm>
          <a:prstGeom prst="rect">
            <a:avLst/>
          </a:prstGeom>
          <a:noFill/>
          <a:ln w="9525">
            <a:noFill/>
            <a:miter lim="800000"/>
            <a:headEnd/>
            <a:tailEnd/>
          </a:ln>
        </p:spPr>
      </p:pic>
      <p:sp>
        <p:nvSpPr>
          <p:cNvPr id="5" name="4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contraste, 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se eleva </a:t>
            </a:r>
            <a:r>
              <a:rPr lang="es-ES" i="1" dirty="0" smtClean="0">
                <a:effectLst>
                  <a:glow rad="101600">
                    <a:srgbClr val="C00000">
                      <a:alpha val="60000"/>
                    </a:srgbClr>
                  </a:glow>
                  <a:outerShdw blurRad="38100" dist="38100" dir="2700000" algn="tl">
                    <a:srgbClr val="000000">
                      <a:alpha val="43137"/>
                    </a:srgbClr>
                  </a:outerShdw>
                </a:effectLst>
              </a:rPr>
              <a:t>4.365 </a:t>
            </a:r>
            <a:r>
              <a:rPr lang="es-ES" i="1" dirty="0" smtClean="0">
                <a:effectLst>
                  <a:glow rad="101600">
                    <a:srgbClr val="C00000">
                      <a:alpha val="60000"/>
                    </a:srgbClr>
                  </a:glow>
                  <a:outerShdw blurRad="38100" dist="38100" dir="2700000" algn="tl">
                    <a:srgbClr val="000000">
                      <a:alpha val="43137"/>
                    </a:srgbClr>
                  </a:outerShdw>
                </a:effectLst>
              </a:rPr>
              <a:t>metros sobre el terreno circundante, lo que lo hace singularmente dominante y visualmente más imponente a pesar de su altura total de </a:t>
            </a:r>
            <a:r>
              <a:rPr lang="es-ES" i="1" dirty="0" smtClean="0">
                <a:effectLst>
                  <a:glow rad="101600">
                    <a:srgbClr val="C00000">
                      <a:alpha val="60000"/>
                    </a:srgbClr>
                  </a:glow>
                  <a:outerShdw blurRad="38100" dist="38100" dir="2700000" algn="tl">
                    <a:srgbClr val="000000">
                      <a:alpha val="43137"/>
                    </a:srgbClr>
                  </a:outerShdw>
                </a:effectLst>
              </a:rPr>
              <a:t>5.165 </a:t>
            </a:r>
            <a:r>
              <a:rPr lang="es-ES" i="1" dirty="0" smtClean="0">
                <a:effectLst>
                  <a:glow rad="101600">
                    <a:srgbClr val="C00000">
                      <a:alpha val="60000"/>
                    </a:srgbClr>
                  </a:glow>
                  <a:outerShdw blurRad="38100" dist="38100" dir="2700000" algn="tl">
                    <a:srgbClr val="000000">
                      <a:alpha val="43137"/>
                    </a:srgbClr>
                  </a:outerShdw>
                </a:effectLst>
              </a:rPr>
              <a:t>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wipe/>
      </p:transition>
    </mc:Choice>
    <mc:Fallback>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par>
                                <p:cTn id="26" presetID="40" presetClass="entr" presetSubtype="0" fill="hold" grpId="0" nodeType="withEffect">
                                  <p:stCondLst>
                                    <p:cond delay="500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a:off x="-5" y="0"/>
            <a:ext cx="9144000"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el pico más alto de las Tierras Altas de Armenia, cuenta con dos cumbres majestuosas. El Gran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se eleva a 5.122 metros, mientras que su compañero, el Pequeño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alcanza los </a:t>
            </a:r>
            <a:r>
              <a:rPr lang="es-ES" i="1" dirty="0" smtClean="0">
                <a:effectLst>
                  <a:glow rad="101600">
                    <a:srgbClr val="C00000">
                      <a:alpha val="60000"/>
                    </a:srgbClr>
                  </a:glow>
                  <a:outerShdw blurRad="38100" dist="38100" dir="2700000" algn="tl">
                    <a:srgbClr val="000000">
                      <a:alpha val="43137"/>
                    </a:srgbClr>
                  </a:outerShdw>
                </a:effectLst>
              </a:rPr>
              <a:t>3.896 </a:t>
            </a:r>
            <a:r>
              <a:rPr lang="es-ES" i="1" dirty="0" smtClean="0">
                <a:effectLst>
                  <a:glow rad="101600">
                    <a:srgbClr val="C00000">
                      <a:alpha val="60000"/>
                    </a:srgbClr>
                  </a:glow>
                  <a:outerShdw blurRad="38100" dist="38100" dir="2700000" algn="tl">
                    <a:srgbClr val="000000">
                      <a:alpha val="43137"/>
                    </a:srgbClr>
                  </a:outerShdw>
                </a:effectLst>
              </a:rPr>
              <a:t>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wipe dir="r"/>
      </p:transition>
    </mc:Choice>
    <mc:Fallback>
      <p:transition spd="slow" advTm="27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3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3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par>
                                <p:cTn id="20" presetID="40" presetClass="entr" presetSubtype="0" fill="hold" grpId="0" nodeType="withEffect">
                                  <p:stCondLst>
                                    <p:cond delay="5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1"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Ambos picos están separados por el Collado de </a:t>
            </a:r>
            <a:r>
              <a:rPr lang="es-ES" i="1" dirty="0" err="1" smtClean="0">
                <a:effectLst>
                  <a:glow rad="101600">
                    <a:srgbClr val="C00000">
                      <a:alpha val="60000"/>
                    </a:srgbClr>
                  </a:glow>
                  <a:outerShdw blurRad="38100" dist="38100" dir="2700000" algn="tl">
                    <a:srgbClr val="000000">
                      <a:alpha val="43137"/>
                    </a:srgbClr>
                  </a:outerShdw>
                </a:effectLst>
              </a:rPr>
              <a:t>Sardar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Bulak</a:t>
            </a:r>
            <a:r>
              <a:rPr lang="es-ES" i="1" dirty="0" smtClean="0">
                <a:effectLst>
                  <a:glow rad="101600">
                    <a:srgbClr val="C00000">
                      <a:alpha val="60000"/>
                    </a:srgbClr>
                  </a:glow>
                  <a:outerShdw blurRad="38100" dist="38100" dir="2700000" algn="tl">
                    <a:srgbClr val="000000">
                      <a:alpha val="43137"/>
                    </a:srgbClr>
                  </a:outerShdw>
                </a:effectLst>
              </a:rPr>
              <a:t>, un corredor natural de 11 kilómetros de longitud. Técnicamente hablando,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no es una montaña en el sentido estricto de la palabra: es un volcán.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wipe dir="d"/>
      </p:transition>
    </mc:Choice>
    <mc:Fallback>
      <p:transition spd="slow" advTm="27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42" presetClass="entr" presetSubtype="0"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anim calcmode="lin" valueType="num">
                                      <p:cBhvr>
                                        <p:cTn id="15" dur="5000" fill="hold"/>
                                        <p:tgtEl>
                                          <p:spTgt spid="9"/>
                                        </p:tgtEl>
                                        <p:attrNameLst>
                                          <p:attrName>ppt_x</p:attrName>
                                        </p:attrNameLst>
                                      </p:cBhvr>
                                      <p:tavLst>
                                        <p:tav tm="0">
                                          <p:val>
                                            <p:strVal val="#ppt_x"/>
                                          </p:val>
                                        </p:tav>
                                        <p:tav tm="100000">
                                          <p:val>
                                            <p:strVal val="#ppt_x"/>
                                          </p:val>
                                        </p:tav>
                                      </p:tavLst>
                                    </p:anim>
                                    <p:anim calcmode="lin" valueType="num">
                                      <p:cBhvr>
                                        <p:cTn id="16" dur="5000" fill="hold"/>
                                        <p:tgtEl>
                                          <p:spTgt spid="9"/>
                                        </p:tgtEl>
                                        <p:attrNameLst>
                                          <p:attrName>ppt_y</p:attrName>
                                        </p:attrNameLst>
                                      </p:cBhvr>
                                      <p:tavLst>
                                        <p:tav tm="0">
                                          <p:val>
                                            <p:strVal val="#ppt_y+.1"/>
                                          </p:val>
                                        </p:tav>
                                        <p:tav tm="100000">
                                          <p:val>
                                            <p:strVal val="#ppt_y"/>
                                          </p:val>
                                        </p:tav>
                                      </p:tavLst>
                                    </p:anim>
                                  </p:childTnLst>
                                </p:cTn>
                              </p:par>
                              <p:par>
                                <p:cTn id="17" presetID="40" presetClass="entr" presetSubtype="0" fill="hold" grpId="0" nodeType="withEffect">
                                  <p:stCondLst>
                                    <p:cond delay="5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416549"/>
            <a:ext cx="9144000" cy="6131549"/>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416549"/>
            <a:ext cx="9144000" cy="6131549"/>
          </a:xfrm>
          <a:prstGeom prst="rect">
            <a:avLst/>
          </a:prstGeom>
          <a:noFill/>
          <a:ln w="9525">
            <a:noFill/>
            <a:miter lim="800000"/>
            <a:headEnd/>
            <a:tailEnd/>
          </a:ln>
        </p:spPr>
      </p:pic>
      <p:sp>
        <p:nvSpPr>
          <p:cNvPr id="5" name="4 CuadroTexto"/>
          <p:cNvSpPr txBox="1"/>
          <p:nvPr/>
        </p:nvSpPr>
        <p:spPr>
          <a:xfrm>
            <a:off x="395536"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es el pico más alto de Turquía, con </a:t>
            </a:r>
            <a:r>
              <a:rPr lang="es-ES" i="1" dirty="0" smtClean="0">
                <a:effectLst>
                  <a:glow rad="101600">
                    <a:srgbClr val="C00000">
                      <a:alpha val="60000"/>
                    </a:srgbClr>
                  </a:glow>
                  <a:outerShdw blurRad="38100" dist="38100" dir="2700000" algn="tl">
                    <a:srgbClr val="000000">
                      <a:alpha val="43137"/>
                    </a:srgbClr>
                  </a:outerShdw>
                </a:effectLst>
              </a:rPr>
              <a:t>5.137msnm</a:t>
            </a:r>
            <a:r>
              <a:rPr lang="es-ES" i="1" dirty="0" smtClean="0">
                <a:effectLst>
                  <a:glow rad="101600">
                    <a:srgbClr val="C00000">
                      <a:alpha val="60000"/>
                    </a:srgbClr>
                  </a:glow>
                  <a:outerShdw blurRad="38100" dist="38100" dir="2700000" algn="tl">
                    <a:srgbClr val="000000">
                      <a:alpha val="43137"/>
                    </a:srgbClr>
                  </a:outerShdw>
                </a:effectLst>
              </a:rPr>
              <a:t>, localizado en la parte oriental del país y muy cerca de la frontera con Irán y Armenia. Se trata de un volcán inactivo cuya cima se encuentra cubierta de nieves perpetuas. Es una de las montañas más veneradas del mundo y allí se encuentran restos que se atribuyen al Arca de Noé.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gallery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6360" y="-1"/>
            <a:ext cx="9156716" cy="6322665"/>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flipH="1">
            <a:off x="0" y="0"/>
            <a:ext cx="9144000" cy="6313884"/>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montaña imponente, sagrada, que se eleva sobre todas sus vecinas más de 1.000 metros dominando el paisaje. Junto al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se ubica el pequeño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cima vecina de casi 4 mil metros que aún presenta actividad volcánica ocasional y que veremos en toda la ascensión.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642962"/>
            <a:ext cx="9144000" cy="6357962"/>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642962"/>
            <a:ext cx="9144000" cy="6357962"/>
          </a:xfrm>
          <a:prstGeom prst="rect">
            <a:avLst/>
          </a:prstGeom>
          <a:noFill/>
          <a:ln w="9525">
            <a:noFill/>
            <a:miter lim="800000"/>
            <a:headEnd/>
            <a:tailEnd/>
          </a:ln>
        </p:spPr>
      </p:pic>
      <p:sp>
        <p:nvSpPr>
          <p:cNvPr id="5" name="4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la ascensión es un total de 5 jornadas, durmiendo en distintos campamentos ganando altura y aclimatando progresivamente. Pese a que la zona de cima está cubierta de nieve, la subida no reviste dificultad técnica pero sí tiene una fuerte exigencia física.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randomBar dir="vert"/>
      </p:transition>
    </mc:Choice>
    <mc:Fallback>
      <p:transition spd="slow" advTm="31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2" y="-428648"/>
            <a:ext cx="9143999" cy="64545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428648"/>
            <a:ext cx="9143999" cy="6454500"/>
          </a:xfrm>
          <a:prstGeom prst="rect">
            <a:avLst/>
          </a:prstGeom>
          <a:noFill/>
          <a:ln w="9525">
            <a:noFill/>
            <a:miter lim="800000"/>
            <a:headEnd/>
            <a:tailEnd/>
          </a:ln>
        </p:spPr>
      </p:pic>
      <p:sp>
        <p:nvSpPr>
          <p:cNvPr id="5" name="4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aventura está indicada no solo para aquellos que amen el montañismo y el senderismo, sino para aquellos que quieran vivir una experiencia más allá de nuestras fronteras y conocer culturas remotas.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30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par>
                                <p:cTn id="20" presetID="40" presetClass="entr" presetSubtype="0" fill="hold" grpId="0" nodeType="withEffect">
                                  <p:stCondLst>
                                    <p:cond delay="5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evidencia geológica sugiere que la actividad volcánica en la región comenzó hace unos diez millones de años. Sin embargo, la cumbre actual del Gran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se formó hace apenas unos 200.000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30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3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40" presetClass="entr" presetSubtype="0" fill="hold" grpId="0" nodeType="withEffect">
                                  <p:stCondLst>
                                    <p:cond delay="5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16508" y="4763"/>
            <a:ext cx="9110979"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período más violento tuvo lugar durante el tercer milenio a. C. Los científicos descubrieron herramientas de la Edad del Bronce Temprano enterradas en antiguos flujos de lava, lo que confirma que hubo habitantes cerca del volcán.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airplan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3" y="0"/>
            <a:ext cx="9144002"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873724"/>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peligro de la montaña no terminó en la antigüedad. Una de sus erupciones más devastadoras ocurrió en </a:t>
            </a:r>
            <a:r>
              <a:rPr lang="es-ES" i="1" dirty="0" smtClean="0">
                <a:effectLst>
                  <a:glow rad="101600">
                    <a:srgbClr val="C00000">
                      <a:alpha val="60000"/>
                    </a:srgbClr>
                  </a:glow>
                  <a:outerShdw blurRad="38100" dist="38100" dir="2700000" algn="tl">
                    <a:srgbClr val="000000">
                      <a:alpha val="43137"/>
                    </a:srgbClr>
                  </a:outerShdw>
                </a:effectLst>
              </a:rPr>
              <a:t>1.840</a:t>
            </a:r>
            <a:r>
              <a:rPr lang="es-ES" i="1" dirty="0" smtClean="0">
                <a:effectLst>
                  <a:glow rad="101600">
                    <a:srgbClr val="C00000">
                      <a:alpha val="60000"/>
                    </a:srgbClr>
                  </a:glow>
                  <a:outerShdw blurRad="38100" dist="38100" dir="2700000" algn="tl">
                    <a:srgbClr val="000000">
                      <a:alpha val="43137"/>
                    </a:srgbClr>
                  </a:outerShdw>
                </a:effectLst>
              </a:rPr>
              <a:t>, precedida por un poderoso terremoto.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airplane" invX="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0"/>
            <a:ext cx="9144000" cy="5714999"/>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4999"/>
          </a:xfrm>
          <a:prstGeom prst="rect">
            <a:avLst/>
          </a:prstGeom>
        </p:spPr>
      </p:pic>
      <p:sp>
        <p:nvSpPr>
          <p:cNvPr id="5" name="4 CuadroTexto"/>
          <p:cNvSpPr txBox="1"/>
          <p:nvPr/>
        </p:nvSpPr>
        <p:spPr>
          <a:xfrm>
            <a:off x="611560"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Torrentes de lava fundida envolvieron pueblos enteros al pie de la montaña, matando a miles de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switch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12698" y="-356218"/>
            <a:ext cx="9118601" cy="6055343"/>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357210"/>
            <a:ext cx="9144000" cy="6072210"/>
          </a:xfrm>
          <a:prstGeom prst="rect">
            <a:avLst/>
          </a:prstGeom>
          <a:noFill/>
          <a:ln w="9525">
            <a:noFill/>
            <a:miter lim="800000"/>
            <a:headEnd/>
            <a:tailEnd/>
          </a:ln>
        </p:spPr>
      </p:pic>
      <p:sp>
        <p:nvSpPr>
          <p:cNvPr id="4" name="3 CuadroTexto"/>
          <p:cNvSpPr txBox="1"/>
          <p:nvPr/>
        </p:nvSpPr>
        <p:spPr>
          <a:xfrm>
            <a:off x="755576"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examinar el lugar, los geólogos concluyeron que la erupción estuvo acompañada de una explosión freática: una explosión colosal provocada por el contacto del magma abrasador con el hielo subterráneo.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switch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hielo se vaporizó instantáneamente, provocando una violenta erupción de vapor, ceniza y roca. Ese evento marcó la última erupción conocida del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Hoy en día, el volcán está oficialmente clasificado como inactivo.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doors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se encuentra en suelo turco, sigue siendo un preciado símbolo nacional de Armenia. Incluso figura en el escudo de armas de Armenia. La razón reside en un complejo capítulo de la historia: en virtud del Tratado de Kars de 1921, el territorio que alberga 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fue cedido de una nación a otra.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doors dir="ver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3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3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par>
                                <p:cTn id="25" presetID="40" presetClass="entr" presetSubtype="0" fill="hold" grpId="0" nodeType="withEffect">
                                  <p:stCondLst>
                                    <p:cond delay="5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285784" y="3968"/>
            <a:ext cx="9715568"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285784" y="3968"/>
            <a:ext cx="9715568"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285784" y="0"/>
            <a:ext cx="9715568" cy="5715000"/>
          </a:xfrm>
          <a:prstGeom prst="rect">
            <a:avLst/>
          </a:prstGeom>
          <a:noFill/>
          <a:ln w="9525">
            <a:noFill/>
            <a:miter lim="800000"/>
            <a:headEnd/>
            <a:tailEnd/>
          </a:ln>
        </p:spPr>
      </p:pic>
      <p:sp>
        <p:nvSpPr>
          <p:cNvPr id="5" name="4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Inusualmente 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no origina ríos en sus laderas. Esta anomalía ha desconcertado a los geógrafos durante mucho tiempo. Sin embargo, en primavera, cuando los glaciares se derriten, las crecidas riegan de forma natural las llanuras al pie de la montaña, lo que hace que el suelo sea fértil e ideal para la agricultura.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newsflash/>
      </p:transition>
    </mc:Choice>
    <mc:Fallback>
      <p:transition spd="slow" advTm="36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par>
                                <p:cTn id="22" presetID="40" presetClass="entr" presetSubtype="0" fill="hold" grpId="0" nodeType="withEffect">
                                  <p:stCondLst>
                                    <p:cond delay="5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2"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514671"/>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Geográficamente, el monte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ocupa una posición única en la encrucijada de tres naciones: Turquía, Armenia e Irán. Curiosamente, la montaña está más cerca de Irán (a tan solo 16 kilómetros) que de Armenia, que se encuentra a más de 30 kilómetros del macizo.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3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par>
                                <p:cTn id="21" presetID="40" presetClass="entr" presetSubtype="0" fill="hold" grpId="0" nodeType="withEffect">
                                  <p:stCondLst>
                                    <p:cond delay="5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428669" y="1"/>
            <a:ext cx="10001321"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428660" y="0"/>
            <a:ext cx="10001320" cy="5715000"/>
          </a:xfrm>
          <a:prstGeom prst="rect">
            <a:avLst/>
          </a:prstGeom>
          <a:noFill/>
          <a:ln w="9525">
            <a:noFill/>
            <a:miter lim="800000"/>
            <a:headEnd/>
            <a:tailEnd/>
          </a:ln>
        </p:spPr>
      </p:pic>
      <p:sp>
        <p:nvSpPr>
          <p:cNvPr id="4" name="3 CuadroTexto"/>
          <p:cNvSpPr txBox="1"/>
          <p:nvPr/>
        </p:nvSpPr>
        <p:spPr>
          <a:xfrm>
            <a:off x="467544" y="4657700"/>
            <a:ext cx="82444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siglos, se creyó que 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era </a:t>
            </a:r>
            <a:r>
              <a:rPr lang="es-ES" i="1" dirty="0" err="1" smtClean="0">
                <a:effectLst>
                  <a:glow rad="101600">
                    <a:srgbClr val="C00000">
                      <a:alpha val="60000"/>
                    </a:srgbClr>
                  </a:glow>
                  <a:outerShdw blurRad="38100" dist="38100" dir="2700000" algn="tl">
                    <a:srgbClr val="000000">
                      <a:alpha val="43137"/>
                    </a:srgbClr>
                  </a:outerShdw>
                </a:effectLst>
              </a:rPr>
              <a:t>inescalable</a:t>
            </a:r>
            <a:r>
              <a:rPr lang="es-ES" i="1" dirty="0" smtClean="0">
                <a:effectLst>
                  <a:glow rad="101600">
                    <a:srgbClr val="C00000">
                      <a:alpha val="60000"/>
                    </a:srgbClr>
                  </a:glow>
                  <a:outerShdw blurRad="38100" dist="38100" dir="2700000" algn="tl">
                    <a:srgbClr val="000000">
                      <a:alpha val="43137"/>
                    </a:srgbClr>
                  </a:outerShdw>
                </a:effectLst>
              </a:rPr>
              <a:t>. Sus empinadas laderas, sus peligrosos desprendimientos de rocas y sus brutales vientos de montaña disuadieron a muchos aspirantes a aventureros.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1" y="-357210"/>
            <a:ext cx="9144000" cy="6500858"/>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357210"/>
            <a:ext cx="9144000" cy="6500858"/>
          </a:xfrm>
          <a:prstGeom prst="rect">
            <a:avLst/>
          </a:prstGeom>
          <a:noFill/>
          <a:ln w="9525">
            <a:noFill/>
            <a:miter lim="800000"/>
            <a:headEnd/>
            <a:tailEnd/>
          </a:ln>
        </p:spPr>
      </p:pic>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fue hasta </a:t>
            </a:r>
            <a:r>
              <a:rPr lang="es-ES" i="1" dirty="0" smtClean="0">
                <a:effectLst>
                  <a:glow rad="101600">
                    <a:srgbClr val="C00000">
                      <a:alpha val="60000"/>
                    </a:srgbClr>
                  </a:glow>
                  <a:outerShdw blurRad="38100" dist="38100" dir="2700000" algn="tl">
                    <a:srgbClr val="000000">
                      <a:alpha val="43137"/>
                    </a:srgbClr>
                  </a:outerShdw>
                </a:effectLst>
              </a:rPr>
              <a:t>1.829 </a:t>
            </a:r>
            <a:r>
              <a:rPr lang="es-ES" i="1" dirty="0" smtClean="0">
                <a:effectLst>
                  <a:glow rad="101600">
                    <a:srgbClr val="C00000">
                      <a:alpha val="60000"/>
                    </a:srgbClr>
                  </a:glow>
                  <a:outerShdw blurRad="38100" dist="38100" dir="2700000" algn="tl">
                    <a:srgbClr val="000000">
                      <a:alpha val="43137"/>
                    </a:srgbClr>
                  </a:outerShdw>
                </a:effectLst>
              </a:rPr>
              <a:t>que se conquistó la cima. Johann </a:t>
            </a:r>
            <a:r>
              <a:rPr lang="es-ES" i="1" dirty="0" err="1" smtClean="0">
                <a:effectLst>
                  <a:glow rad="101600">
                    <a:srgbClr val="C00000">
                      <a:alpha val="60000"/>
                    </a:srgbClr>
                  </a:glow>
                  <a:outerShdw blurRad="38100" dist="38100" dir="2700000" algn="tl">
                    <a:srgbClr val="000000">
                      <a:alpha val="43137"/>
                    </a:srgbClr>
                  </a:outerShdw>
                </a:effectLst>
              </a:rPr>
              <a:t>Friedrich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Parrot</a:t>
            </a:r>
            <a:r>
              <a:rPr lang="es-ES" i="1" dirty="0" smtClean="0">
                <a:effectLst>
                  <a:glow rad="101600">
                    <a:srgbClr val="C00000">
                      <a:alpha val="60000"/>
                    </a:srgbClr>
                  </a:glow>
                  <a:outerShdw blurRad="38100" dist="38100" dir="2700000" algn="tl">
                    <a:srgbClr val="000000">
                      <a:alpha val="43137"/>
                    </a:srgbClr>
                  </a:outerShdw>
                </a:effectLst>
              </a:rPr>
              <a:t>, profesor de la Universidad de </a:t>
            </a:r>
            <a:r>
              <a:rPr lang="es-ES" i="1" dirty="0" err="1" smtClean="0">
                <a:effectLst>
                  <a:glow rad="101600">
                    <a:srgbClr val="C00000">
                      <a:alpha val="60000"/>
                    </a:srgbClr>
                  </a:glow>
                  <a:outerShdw blurRad="38100" dist="38100" dir="2700000" algn="tl">
                    <a:srgbClr val="000000">
                      <a:alpha val="43137"/>
                    </a:srgbClr>
                  </a:outerShdw>
                </a:effectLst>
              </a:rPr>
              <a:t>Dorpat</a:t>
            </a:r>
            <a:r>
              <a:rPr lang="es-ES" i="1" dirty="0" smtClean="0">
                <a:effectLst>
                  <a:glow rad="101600">
                    <a:srgbClr val="C00000">
                      <a:alpha val="60000"/>
                    </a:srgbClr>
                  </a:glow>
                  <a:outerShdw blurRad="38100" dist="38100" dir="2700000" algn="tl">
                    <a:srgbClr val="000000">
                      <a:alpha val="43137"/>
                    </a:srgbClr>
                  </a:outerShdw>
                </a:effectLst>
              </a:rPr>
              <a:t> (actual Universidad de Tartu en Estonia), lideró la expedición con varios guías locales. Tras una ardua ascensión, pasaron menos de una hora en la cima, un momento que pasaría a la historia del montañismo.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5000">
        <p15:prstTrans prst="pageCurlDouble" invX="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40" presetClass="entr" presetSubtype="0" fill="hold" grpId="0" nodeType="withEffect">
                                  <p:stCondLst>
                                    <p:cond delay="5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2535" y="0"/>
            <a:ext cx="9138917" cy="571182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3505572"/>
            <a:ext cx="8496944" cy="2031325"/>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Pocas montañas en el mundo están tan impregnadas de leyenda como el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Imponente y solemne, ha cautivado desde hace mucho tiempo la imaginación de poetas, peregrinos y buscadores. La mayoría de los mitos que lo rodean tienen sus raíces en la historia bíblica del Arca de Noé, que, según el Libro del Génesis, se posó en los montes de </a:t>
            </a:r>
            <a:r>
              <a:rPr lang="es-ES" i="1" dirty="0" err="1" smtClean="0">
                <a:effectLst>
                  <a:glow rad="101600">
                    <a:srgbClr val="C00000">
                      <a:alpha val="60000"/>
                    </a:srgbClr>
                  </a:glow>
                  <a:outerShdw blurRad="38100" dist="38100" dir="2700000" algn="tl">
                    <a:srgbClr val="000000">
                      <a:alpha val="43137"/>
                    </a:srgbClr>
                  </a:outerShdw>
                </a:effectLst>
              </a:rPr>
              <a:t>Ararat</a:t>
            </a:r>
            <a:r>
              <a:rPr lang="es-ES" i="1" dirty="0" smtClean="0">
                <a:effectLst>
                  <a:glow rad="101600">
                    <a:srgbClr val="C00000">
                      <a:alpha val="60000"/>
                    </a:srgbClr>
                  </a:glow>
                  <a:outerShdw blurRad="38100" dist="38100" dir="2700000" algn="tl">
                    <a:srgbClr val="000000">
                      <a:alpha val="43137"/>
                    </a:srgbClr>
                  </a:outerShdw>
                </a:effectLst>
              </a:rPr>
              <a:t> tras el Diluvio Universal. La idea de que los restos del arca aún pudieran yacer ocultos entre las laderas heladas ha impulsado innumerables expediciones y la ferviente esperanza de descubrirlo.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7000">
        <p14:vortex dir="r"/>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40" presetClass="entr" presetSubtype="0" fill="hold" grpId="0" nodeType="withEffect">
                                  <p:stCondLst>
                                    <p:cond delay="50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71604" y="142856"/>
            <a:ext cx="6167608" cy="746144"/>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00112"/>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357158" y="3429004"/>
            <a:ext cx="8143932"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effectLst>
                  <a:reflection blurRad="6350" stA="60000" endA="900" endPos="58000" dir="5400000" sy="-100000" algn="bl" rotWithShape="0"/>
                </a:effectLst>
                <a:latin typeface="High Tower Text"/>
              </a:rPr>
              <a:t>- </a:t>
            </a:r>
            <a:r>
              <a:rPr lang="es-ES" sz="3600" kern="10" spc="-360" dirty="0" smtClean="0">
                <a:ln w="12700">
                  <a:noFill/>
                  <a:round/>
                  <a:headEnd/>
                  <a:tailEnd/>
                </a:ln>
                <a:effectLst>
                  <a:reflection blurRad="6350" stA="60000" endA="900" endPos="58000" dir="5400000" sy="-100000" algn="bl" rotWithShape="0"/>
                </a:effectLst>
                <a:latin typeface="High Tower Text"/>
              </a:rPr>
              <a:t> Un llamado a la aventura  ( A </a:t>
            </a:r>
            <a:r>
              <a:rPr lang="es-ES" sz="3600" kern="10" spc="-360" dirty="0" err="1" smtClean="0">
                <a:ln w="12700">
                  <a:noFill/>
                  <a:round/>
                  <a:headEnd/>
                  <a:tailEnd/>
                </a:ln>
                <a:effectLst>
                  <a:reflection blurRad="6350" stA="60000" endA="900" endPos="58000" dir="5400000" sy="-100000" algn="bl" rotWithShape="0"/>
                </a:effectLst>
                <a:latin typeface="High Tower Text"/>
              </a:rPr>
              <a:t>call</a:t>
            </a:r>
            <a:r>
              <a:rPr lang="es-ES" sz="3600" kern="10" spc="-360" dirty="0" smtClean="0">
                <a:ln w="12700">
                  <a:noFill/>
                  <a:round/>
                  <a:headEnd/>
                  <a:tailEnd/>
                </a:ln>
                <a:effectLst>
                  <a:reflection blurRad="6350" stA="60000" endA="900" endPos="58000" dir="5400000" sy="-100000" algn="bl" rotWithShape="0"/>
                </a:effectLst>
                <a:latin typeface="High Tower Text"/>
              </a:rPr>
              <a:t> </a:t>
            </a:r>
            <a:r>
              <a:rPr lang="es-ES" sz="3600" kern="10" spc="-360" dirty="0" err="1" smtClean="0">
                <a:ln w="12700">
                  <a:noFill/>
                  <a:round/>
                  <a:headEnd/>
                  <a:tailEnd/>
                </a:ln>
                <a:effectLst>
                  <a:reflection blurRad="6350" stA="60000" endA="900" endPos="58000" dir="5400000" sy="-100000" algn="bl" rotWithShape="0"/>
                </a:effectLst>
                <a:latin typeface="High Tower Text"/>
              </a:rPr>
              <a:t>to</a:t>
            </a:r>
            <a:r>
              <a:rPr lang="es-ES" sz="3600" kern="10" spc="-360" dirty="0" smtClean="0">
                <a:ln w="12700">
                  <a:noFill/>
                  <a:round/>
                  <a:headEnd/>
                  <a:tailEnd/>
                </a:ln>
                <a:effectLst>
                  <a:reflection blurRad="6350" stA="60000" endA="900" endPos="58000" dir="5400000" sy="-100000" algn="bl" rotWithShape="0"/>
                </a:effectLst>
                <a:latin typeface="High Tower Text"/>
              </a:rPr>
              <a:t> </a:t>
            </a:r>
            <a:r>
              <a:rPr lang="es-ES" sz="3600" kern="10" spc="-360" dirty="0" err="1" smtClean="0">
                <a:ln w="12700">
                  <a:noFill/>
                  <a:round/>
                  <a:headEnd/>
                  <a:tailEnd/>
                </a:ln>
                <a:effectLst>
                  <a:reflection blurRad="6350" stA="60000" endA="900" endPos="58000" dir="5400000" sy="-100000" algn="bl" rotWithShape="0"/>
                </a:effectLst>
                <a:latin typeface="High Tower Text"/>
              </a:rPr>
              <a:t>adventure</a:t>
            </a:r>
            <a:r>
              <a:rPr lang="es-ES" sz="3600" kern="10" spc="-360" dirty="0" smtClean="0">
                <a:ln w="12700">
                  <a:noFill/>
                  <a:round/>
                  <a:headEnd/>
                  <a:tailEnd/>
                </a:ln>
                <a:effectLst>
                  <a:reflection blurRad="6350" stA="60000" endA="900" endPos="58000" dir="5400000" sy="-100000" algn="bl" rotWithShape="0"/>
                </a:effectLst>
                <a:latin typeface="High Tower Text"/>
              </a:rPr>
              <a:t> ) </a:t>
            </a:r>
            <a:r>
              <a:rPr lang="es-ES" sz="3600" kern="10" spc="-360" dirty="0" smtClean="0">
                <a:ln w="12700">
                  <a:noFill/>
                  <a:round/>
                  <a:headEnd/>
                  <a:tailEnd/>
                </a:ln>
                <a:effectLst>
                  <a:reflection blurRad="6350" stA="60000" endA="900" endPos="58000" dir="5400000" sy="-100000" algn="bl" rotWithShape="0"/>
                </a:effectLst>
                <a:latin typeface="Georgia" pitchFamily="18" charset="0"/>
              </a:rPr>
              <a:t>   </a:t>
            </a:r>
            <a:endParaRPr lang="es-ES" sz="3600" kern="10" spc="-360" dirty="0">
              <a:ln w="12700">
                <a:no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428596" y="2571748"/>
            <a:ext cx="8215370"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Concierto del centenario de la momia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mummy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centennial</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concert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571472" y="1785930"/>
            <a:ext cx="7715304"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baño secreto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secret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swim</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928662" y="4500574"/>
            <a:ext cx="7000924"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Forrest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Gump</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90451707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2860</Words>
  <Application>Microsoft Office PowerPoint</Application>
  <PresentationFormat>Presentación en pantalla (16:10)</PresentationFormat>
  <Paragraphs>77</Paragraphs>
  <Slides>61</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61</vt:i4>
      </vt:variant>
    </vt:vector>
  </HeadingPairs>
  <TitlesOfParts>
    <vt:vector size="71"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2025-12-30T19:11:31Z</dcterms:modified>
</cp:coreProperties>
</file>