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handoutMasterIdLst>
    <p:handoutMasterId r:id="rId34"/>
  </p:handoutMasterIdLst>
  <p:sldIdLst>
    <p:sldId id="275" r:id="rId3"/>
    <p:sldId id="270" r:id="rId4"/>
    <p:sldId id="258" r:id="rId5"/>
    <p:sldId id="289" r:id="rId6"/>
    <p:sldId id="290" r:id="rId7"/>
    <p:sldId id="288" r:id="rId8"/>
    <p:sldId id="260" r:id="rId9"/>
    <p:sldId id="311" r:id="rId10"/>
    <p:sldId id="296" r:id="rId11"/>
    <p:sldId id="312" r:id="rId12"/>
    <p:sldId id="276" r:id="rId13"/>
    <p:sldId id="313" r:id="rId14"/>
    <p:sldId id="299" r:id="rId15"/>
    <p:sldId id="314" r:id="rId16"/>
    <p:sldId id="277" r:id="rId17"/>
    <p:sldId id="315" r:id="rId18"/>
    <p:sldId id="301" r:id="rId19"/>
    <p:sldId id="278" r:id="rId20"/>
    <p:sldId id="279" r:id="rId21"/>
    <p:sldId id="285" r:id="rId22"/>
    <p:sldId id="305" r:id="rId23"/>
    <p:sldId id="280" r:id="rId24"/>
    <p:sldId id="281" r:id="rId25"/>
    <p:sldId id="310" r:id="rId26"/>
    <p:sldId id="309" r:id="rId27"/>
    <p:sldId id="282" r:id="rId28"/>
    <p:sldId id="284" r:id="rId29"/>
    <p:sldId id="271" r:id="rId30"/>
    <p:sldId id="273" r:id="rId31"/>
    <p:sldId id="274" r:id="rId32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lB+SaClmqzvZeDc+yZrtw==" hashData="ZlhKUbX40sBdw9IOWiakfmJ0vIZKDmdAK0ehPZDq7IAawMwobNlnF6NmSVmOxm6g/gAfRfjZ3bnv4ohjmVGD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 autoAdjust="0"/>
  </p:normalViewPr>
  <p:slideViewPr>
    <p:cSldViewPr snapToGrid="0" showGuides="1">
      <p:cViewPr varScale="1">
        <p:scale>
          <a:sx n="69" d="100"/>
          <a:sy n="69" d="100"/>
        </p:scale>
        <p:origin x="684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10/03/2018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557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11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8098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291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837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2986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267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8386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9983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2170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0645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100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064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83969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5408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2058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9315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6500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161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hyperlink" Target="https://www.wikidata.org/wiki/Q6449372?uselang=es#P463" TargetMode="Externa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hyperlink" Target="https://www.wikidata.org/wiki/Q6449372?uselang=es#P463" TargetMode="External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33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37.png"/><Relationship Id="rId4" Type="http://schemas.openxmlformats.org/officeDocument/2006/relationships/image" Target="../media/image36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5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9940CF9-65AE-4CEB-B7F8-341B937A6C3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1429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7500">
        <p14:vortex dir="r"/>
        <p:sndAc>
          <p:stSnd>
            <p:snd r:embed="rId3" name="Los Alebrijes - Eaglenest 1.wav"/>
          </p:stSnd>
        </p:sndAc>
      </p:transition>
    </mc:Choice>
    <mc:Fallback xmlns="">
      <p:transition spd="slow" advTm="7500">
        <p:fade/>
        <p:sndAc>
          <p:stSnd>
            <p:snd r:embed="rId7" name="Los Alebrijes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r="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90E35D3F-862C-4C1B-827B-361020C9E7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72213" cy="6855675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6601288" y="557207"/>
            <a:ext cx="5157332" cy="216983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Alebrijes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 rot="21212323">
            <a:off x="7260681" y="3107191"/>
            <a:ext cx="4272800" cy="255775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 w="1016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De Oaxaca</a:t>
            </a:r>
            <a:endParaRPr kumimoji="0" lang="es-ES" sz="2400" b="1" i="0" u="none" strike="noStrike" kern="0" cap="none" spc="0" normalizeH="0" baseline="0" noProof="0" dirty="0">
              <a:ln w="1016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 descr="Imagen que contiene pared, interior&#10;&#10;Descripción generada con confianza muy alta">
            <a:extLst>
              <a:ext uri="{FF2B5EF4-FFF2-40B4-BE49-F238E27FC236}">
                <a16:creationId xmlns:a16="http://schemas.microsoft.com/office/drawing/2014/main" id="{473C0A80-A804-4C99-9D08-12E0B4C44B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" y="557212"/>
            <a:ext cx="5632418" cy="57735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EE2BAEAA-C8FE-4CE8-937B-463BDB18BE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6768" y="2961863"/>
            <a:ext cx="6026182" cy="93897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En la región de 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0B0080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Oaxaca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 son populares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los alebrijes tallados en madera de 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0B0080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copal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F79CC09-1A77-4992-8F94-6E253F8250B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0617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87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colorido, cometa&#10;&#10;Descripción generada con confianza muy alta">
            <a:extLst>
              <a:ext uri="{FF2B5EF4-FFF2-40B4-BE49-F238E27FC236}">
                <a16:creationId xmlns:a16="http://schemas.microsoft.com/office/drawing/2014/main" id="{83FEDB07-D725-4C9F-BC76-95BB8C3BFF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6E5A6DA-714C-452E-8390-B0858C918FB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8495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B0A9B36-E4C1-45A6-9552-553DFDC80C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45008" y="566738"/>
            <a:ext cx="4645830" cy="5791200"/>
          </a:xfrm>
          <a:prstGeom prst="snip2DiagRect">
            <a:avLst>
              <a:gd name="adj1" fmla="val 15069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B3C6AA58-BC2E-4BAE-A003-0B346F689A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69189"/>
            <a:ext cx="6690359" cy="35242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La elaboración de estas artesanías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es la base de la economía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de los poblados de San Martín </a:t>
            </a:r>
            <a:r>
              <a:rPr kumimoji="0" lang="es-MX" altLang="es-MX" sz="2400" b="0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Tilcajete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y San Antonio Arrazola,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donde numerosas familias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trabajan en la talla de figuras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que luego colorean con pintura vinílica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y comercializan en las plazas,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mercados y talleres de la región.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00AAB6F-CFD6-44A5-84D5-BFAC86A34C4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43501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1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mesa, interior, cumpleaños, tarta&#10;&#10;Descripción generada con confianza muy alta">
            <a:extLst>
              <a:ext uri="{FF2B5EF4-FFF2-40B4-BE49-F238E27FC236}">
                <a16:creationId xmlns:a16="http://schemas.microsoft.com/office/drawing/2014/main" id="{2FF164D5-E833-436A-A67B-D09AB4B07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2BDFABD-AA05-48A4-9AD6-AD8A0345493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73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interior, perro, pared&#10;&#10;Descripción generada con confianza muy alta">
            <a:extLst>
              <a:ext uri="{FF2B5EF4-FFF2-40B4-BE49-F238E27FC236}">
                <a16:creationId xmlns:a16="http://schemas.microsoft.com/office/drawing/2014/main" id="{EEA9DB93-C579-456F-8B8B-B0B3282082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89" y="557213"/>
            <a:ext cx="6253611" cy="5765460"/>
          </a:xfrm>
          <a:prstGeom prst="rect">
            <a:avLst/>
          </a:prstGeom>
          <a:ln w="228600" cap="sq" cmpd="thickThin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2C968787-8B32-4063-9FC8-D8159B4A4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8652" y="2592523"/>
            <a:ext cx="4734297" cy="16776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El alebrije de Oaxaca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es una combinación de la tradición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de talla de madera de la región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y la técnica creada por Linares.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1BBEA82-D5A6-4004-854C-FA062949E67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8174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olorido&#10;&#10;Descripción generada con confianza alta">
            <a:extLst>
              <a:ext uri="{FF2B5EF4-FFF2-40B4-BE49-F238E27FC236}">
                <a16:creationId xmlns:a16="http://schemas.microsoft.com/office/drawing/2014/main" id="{14268E2E-EF9A-4F0C-B3B6-E51D95585F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11" b="95764" l="10000" r="94250">
                        <a14:foregroundMark x1="19625" y1="5648" x2="19625" y2="5648"/>
                        <a14:foregroundMark x1="20375" y1="2439" x2="20375" y2="2439"/>
                        <a14:foregroundMark x1="91250" y1="35944" x2="91250" y2="35944"/>
                        <a14:foregroundMark x1="42375" y1="69448" x2="42375" y2="69448"/>
                        <a14:foregroundMark x1="37000" y1="68164" x2="37000" y2="68164"/>
                        <a14:foregroundMark x1="27000" y1="70218" x2="27000" y2="70218"/>
                        <a14:foregroundMark x1="73375" y1="92298" x2="73375" y2="92298"/>
                        <a14:foregroundMark x1="77625" y1="95892" x2="77625" y2="95892"/>
                        <a14:foregroundMark x1="92125" y1="88703" x2="92125" y2="88703"/>
                        <a14:foregroundMark x1="93250" y1="35302" x2="93544" y2="34924"/>
                        <a14:foregroundMark x1="92750" y1="35944" x2="93250" y2="35302"/>
                        <a14:foregroundMark x1="93750" y1="37227" x2="93750" y2="37227"/>
                        <a14:backgroundMark x1="93750" y1="36970" x2="93750" y2="36970"/>
                        <a14:backgroundMark x1="93625" y1="37356" x2="93625" y2="37356"/>
                        <a14:backgroundMark x1="94000" y1="37356" x2="95500" y2="35558"/>
                        <a14:backgroundMark x1="94250" y1="34275" x2="95625" y2="32349"/>
                        <a14:backgroundMark x1="93750" y1="34403" x2="95250" y2="32478"/>
                        <a14:backgroundMark x1="93625" y1="35302" x2="95000" y2="33376"/>
                        <a14:backgroundMark x1="93625" y1="35302" x2="93625" y2="35302"/>
                        <a14:backgroundMark x1="93625" y1="35045" x2="95000" y2="331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073" y="78970"/>
            <a:ext cx="6913418" cy="6740584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84611CD-CA81-4C44-A359-21FA8D40810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648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interior, pared, rojo, cortina&#10;&#10;Descripción generada con confianza muy alta">
            <a:extLst>
              <a:ext uri="{FF2B5EF4-FFF2-40B4-BE49-F238E27FC236}">
                <a16:creationId xmlns:a16="http://schemas.microsoft.com/office/drawing/2014/main" id="{992A9D65-C705-44BF-A52F-0DF13E6CF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780" y="542926"/>
            <a:ext cx="4329112" cy="57721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98FE2544-3D12-4AD3-A383-868A7380BA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78228"/>
            <a:ext cx="7043738" cy="16776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Esta artesanía se introdujo en la zona de Oaxaca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en la década de 1980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gracias a la realización de un taller de demostración llevado a cabo en los 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0B0080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Estados Unidos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942A674-ADF0-46E6-B89D-E39CFF1695B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7644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12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937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26278C6-9F70-45E4-B7D7-88CCD8EAEA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598" b="94444" l="8750" r="97125">
                        <a14:foregroundMark x1="92750" y1="4598" x2="92750" y2="4598"/>
                        <a14:foregroundMark x1="97125" y1="8621" x2="97125" y2="8621"/>
                        <a14:foregroundMark x1="76375" y1="81801" x2="76375" y2="81801"/>
                        <a14:foregroundMark x1="64000" y1="90230" x2="64000" y2="90230"/>
                        <a14:foregroundMark x1="58750" y1="94636" x2="59750" y2="92337"/>
                        <a14:foregroundMark x1="8750" y1="93295" x2="8750" y2="932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984" y="643467"/>
            <a:ext cx="8538032" cy="5571066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22BBC8E6-CD0C-4B9E-8A47-CE85D031655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30207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 descr="Imagen que contiene pájaro, pared, sentado, interior&#10;&#10;Descripción generada con confianza muy alta">
            <a:extLst>
              <a:ext uri="{FF2B5EF4-FFF2-40B4-BE49-F238E27FC236}">
                <a16:creationId xmlns:a16="http://schemas.microsoft.com/office/drawing/2014/main" id="{EE65C952-0321-4994-8283-3D7D8126C5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2974" y="542925"/>
            <a:ext cx="5153018" cy="5797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007872C3-8708-4E08-B1EF-DE1DD4978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223185"/>
            <a:ext cx="6076950" cy="241630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Dicho taller fue organizado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por Judith </a:t>
            </a:r>
            <a:r>
              <a:rPr kumimoji="0" lang="es-MX" altLang="es-MX" sz="2400" b="0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Bronowski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y contó con la participación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de </a:t>
            </a:r>
            <a:r>
              <a:rPr kumimoji="0" lang="es-MX" altLang="es-MX" sz="2400" b="0" i="0" u="sng" strike="noStrike" cap="none" normalizeH="0" baseline="0" dirty="0">
                <a:ln>
                  <a:noFill/>
                </a:ln>
                <a:solidFill>
                  <a:srgbClr val="0B0080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Manuel Jiménez Ramírez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y la artesana textil 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0B0080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María Sabina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ambos originarios de Oaxaca.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0B51406-1BAB-4090-A4B5-9B9167DD730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470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937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 descr="Imagen que contiene cielo, interior, colorido&#10;&#10;Descripción generada con confianza alta">
            <a:extLst>
              <a:ext uri="{FF2B5EF4-FFF2-40B4-BE49-F238E27FC236}">
                <a16:creationId xmlns:a16="http://schemas.microsoft.com/office/drawing/2014/main" id="{ACDEB2E2-280E-4CFF-B534-EF0EBAABD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428" b="93964" l="7625" r="94500">
                        <a14:foregroundMark x1="62750" y1="92369" x2="62750" y2="92369"/>
                        <a14:foregroundMark x1="37500" y1="94077" x2="37500" y2="94077"/>
                        <a14:foregroundMark x1="44500" y1="89408" x2="44500" y2="89408"/>
                        <a14:foregroundMark x1="14875" y1="81777" x2="14875" y2="81777"/>
                        <a14:foregroundMark x1="13000" y1="81321" x2="13000" y2="81321"/>
                        <a14:foregroundMark x1="7625" y1="86902" x2="9500" y2="84966"/>
                        <a14:foregroundMark x1="20000" y1="8656" x2="20000" y2="8656"/>
                        <a14:foregroundMark x1="93750" y1="14806" x2="93750" y2="14806"/>
                        <a14:foregroundMark x1="94500" y1="15262" x2="94500" y2="15262"/>
                        <a14:foregroundMark x1="93500" y1="14579" x2="93500" y2="14579"/>
                        <a14:foregroundMark x1="93500" y1="15034" x2="93500" y2="15034"/>
                        <a14:foregroundMark x1="15125" y1="8656" x2="15125" y2="86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469" y="517905"/>
            <a:ext cx="5319599" cy="5845713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9F1EE463-EA60-4A25-9EFF-65EB532C148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8809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3C17A45-9186-424E-A809-9FB3DA9221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364" y="485774"/>
            <a:ext cx="5185836" cy="58340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0EAD0922-7B67-4BDE-871E-980E96E121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77187"/>
            <a:ext cx="6096000" cy="130830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La adaptación del alebrije fue perfeccionada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por Manuel Jiménez Ramírez,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oriundo de San Antonio Arrazola.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57A4675-7D93-4963-B16B-4E3CA68F6A2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6840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B2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 descr="Imagen que contiene juguete, colorido, muñeca&#10;&#10;Descripción generada con confianza muy alta">
            <a:extLst>
              <a:ext uri="{FF2B5EF4-FFF2-40B4-BE49-F238E27FC236}">
                <a16:creationId xmlns:a16="http://schemas.microsoft.com/office/drawing/2014/main" id="{C4F12226-69BF-4C8B-8457-A42199C2F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467" y="643467"/>
            <a:ext cx="5571066" cy="5571066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8856937-4E82-426A-8B81-14320FF3768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9517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86430D5F-504C-4839-80E4-ED3F82BEB7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2" y="557212"/>
            <a:ext cx="5130801" cy="57721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4A460872-70A4-4001-BDB7-6B0974D8D7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592515"/>
            <a:ext cx="6076950" cy="16776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Los diseños de Linares se adaptaron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a la técnica de tallado de madera de copal,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pues esta técnica era la dominada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por los artesanos de la región oaxaqueña.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4F72668-89A0-4540-9346-38E13ED4E22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7671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62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ared, interior, mesa&#10;&#10;Descripción generada con confianza muy alta">
            <a:extLst>
              <a:ext uri="{FF2B5EF4-FFF2-40B4-BE49-F238E27FC236}">
                <a16:creationId xmlns:a16="http://schemas.microsoft.com/office/drawing/2014/main" id="{141B515D-3DE8-4DBF-8AC7-88381B29E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C9A325B-2B8F-48F7-8B6D-45996C133CB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7321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edificio, colorido, exterior, sentado&#10;&#10;Descripción generada con confianza alta">
            <a:extLst>
              <a:ext uri="{FF2B5EF4-FFF2-40B4-BE49-F238E27FC236}">
                <a16:creationId xmlns:a16="http://schemas.microsoft.com/office/drawing/2014/main" id="{6E3B5E8C-732E-42A3-9C19-05E1D370C0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417" y="557212"/>
            <a:ext cx="5084512" cy="5757863"/>
          </a:xfrm>
          <a:prstGeom prst="rect">
            <a:avLst/>
          </a:prstGeom>
          <a:ln w="127000" cap="rnd">
            <a:solidFill>
              <a:srgbClr val="00B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E4C9F19F-55AB-493E-881B-9AA6D2228A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93577"/>
            <a:ext cx="6096000" cy="204697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Después de la adaptación de Jiménez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el alebrije se adoptó como artesanía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tanto en San Antonio Arrazola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como en San Martín </a:t>
            </a:r>
            <a:r>
              <a:rPr kumimoji="0" lang="es-MX" altLang="es-MX" sz="2400" b="0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Tilcajete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y La Unión </a:t>
            </a:r>
            <a:r>
              <a:rPr kumimoji="0" lang="es-MX" altLang="es-MX" sz="2400" b="0" i="0" u="none" strike="noStrike" cap="none" normalizeH="0" baseline="0" dirty="0" err="1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Tejalapan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CE4ACD4-34A3-4CE6-9BAC-82F84AEDCD6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6897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7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75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7FBB2D8-4E82-4BE1-80D6-803C5FB750B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24"/>
          <a:stretch/>
        </p:blipFill>
        <p:spPr>
          <a:xfrm>
            <a:off x="7972425" y="528638"/>
            <a:ext cx="3866207" cy="5783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 descr="Imagen que contiene animal, insecto&#10;&#10;Descripción generada con confianza muy alta">
            <a:extLst>
              <a:ext uri="{FF2B5EF4-FFF2-40B4-BE49-F238E27FC236}">
                <a16:creationId xmlns:a16="http://schemas.microsoft.com/office/drawing/2014/main" id="{FAB2EEC5-226B-4D8F-9FC7-5D45552B37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30" y="528638"/>
            <a:ext cx="2789359" cy="5786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77D4F80-5A96-4F30-A79E-0EF76152BC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511" y="528638"/>
            <a:ext cx="3629700" cy="5786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F859903-4F6B-43DB-9860-9C6C08A1C82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56228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ared, interior&#10;&#10;Descripción generada con confianza muy alta">
            <a:extLst>
              <a:ext uri="{FF2B5EF4-FFF2-40B4-BE49-F238E27FC236}">
                <a16:creationId xmlns:a16="http://schemas.microsoft.com/office/drawing/2014/main" id="{03A7F2E0-730C-463E-96B2-63F316DD8D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2708" y="542925"/>
            <a:ext cx="5146567" cy="5788598"/>
          </a:xfrm>
          <a:prstGeom prst="ellipse">
            <a:avLst/>
          </a:prstGeom>
          <a:ln w="190500" cap="rnd">
            <a:solidFill>
              <a:schemeClr val="accent4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D69CB96C-3DBD-4FC4-B495-4CA8E1CC2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2592530"/>
            <a:ext cx="6076950" cy="16776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La producción de alebrijes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favoreció con desarrollo económico a la región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pero también generó problemas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como la deforestación de los 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effectLst/>
                <a:latin typeface="CommercialScript" pitchFamily="2" charset="0"/>
                <a:cs typeface="Arial" panose="020B0604020202020204" pitchFamily="34" charset="0"/>
              </a:rPr>
              <a:t>árboles de copal.</a:t>
            </a:r>
          </a:p>
        </p:txBody>
      </p:sp>
    </p:spTree>
    <p:extLst>
      <p:ext uri="{BB962C8B-B14F-4D97-AF65-F5344CB8AC3E}">
        <p14:creationId xmlns:p14="http://schemas.microsoft.com/office/powerpoint/2010/main" val="221121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6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4" dur="16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FE5BFC3-6AB6-44FA-8765-436F87AD0C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AEBE4E0-B51A-4AB4-B946-3EE79AB7A67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6640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C582BDB-F853-489E-985A-0DE166BA07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" t="1346" r="2112" b="1065"/>
          <a:stretch/>
        </p:blipFill>
        <p:spPr>
          <a:xfrm>
            <a:off x="6578598" y="542925"/>
            <a:ext cx="5156177" cy="58007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A3D4F1FD-B0B5-46A5-8F2B-3485382C2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92530"/>
            <a:ext cx="6096000" cy="16776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El problema de la deforestación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se ha tratado de compensar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mediante planes de reforestación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que no han sido del todo exitosos.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DF88555-8697-44DC-B193-8656A2F8FE0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36590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2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" fill="hold">
                                          <p:stCondLst>
                                            <p:cond delay="19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" fill="hold">
                                          <p:stCondLst>
                                            <p:cond delay="38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" fill="hold">
                                          <p:stCondLst>
                                            <p:cond delay="5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8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 descr="Imagen que contiene exterior, árbol, suelo, colorido&#10;&#10;Descripción generada con confianza muy alta">
            <a:extLst>
              <a:ext uri="{FF2B5EF4-FFF2-40B4-BE49-F238E27FC236}">
                <a16:creationId xmlns:a16="http://schemas.microsoft.com/office/drawing/2014/main" id="{FC016F11-6BE8-4438-8D89-52F6FA9966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466" y="0"/>
            <a:ext cx="12229466" cy="688609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5C1EBF5-426F-4826-A0EC-DCFFE616E4B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391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698B515-2824-4350-BBE9-4FFFCEBF1C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32" y="557214"/>
            <a:ext cx="3837081" cy="57721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B8828637-410D-4B01-B708-657C541465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7712" y="2777188"/>
            <a:ext cx="7615237" cy="130830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Entre los artistas destacables de la región de Oaxaca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se encuentran Manuel Jiménez, Jacobo Ángeles,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Martín Sandiego, Julia Fuentes y Miguel Sandiego.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5905EE6-D4D8-464E-B83D-A11BED41C85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1488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49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48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64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644" tmFilter="0, 0; 0.125,0.2665; 0.25,0.4; 0.375,0.465; 0.5,0.5;  0.625,0.535; 0.75,0.6; 0.875,0.7335; 1,1">
                                          <p:stCondLst>
                                            <p:cond delay="564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822" tmFilter="0, 0; 0.125,0.2665; 0.25,0.4; 0.375,0.465; 0.5,0.5;  0.625,0.535; 0.75,0.6; 0.875,0.7335; 1,1">
                                          <p:stCondLst>
                                            <p:cond delay="1125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94" tmFilter="0, 0; 0.125,0.2665; 0.25,0.4; 0.375,0.465; 0.5,0.5;  0.625,0.535; 0.75,0.6; 0.875,0.7335; 1,1">
                                          <p:stCondLst>
                                            <p:cond delay="140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21">
                                          <p:stCondLst>
                                            <p:cond delay="55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411" decel="50000">
                                          <p:stCondLst>
                                            <p:cond delay="57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21">
                                          <p:stCondLst>
                                            <p:cond delay="111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411" decel="50000">
                                          <p:stCondLst>
                                            <p:cond delay="1137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21">
                                          <p:stCondLst>
                                            <p:cond delay="1395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411" decel="50000">
                                          <p:stCondLst>
                                            <p:cond delay="1417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21">
                                          <p:stCondLst>
                                            <p:cond delay="153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411" decel="50000">
                                          <p:stCondLst>
                                            <p:cond delay="1558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6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 descr="Imagen que contiene interior, pared, mesa&#10;&#10;Descripción generada con confianza muy alta">
            <a:extLst>
              <a:ext uri="{FF2B5EF4-FFF2-40B4-BE49-F238E27FC236}">
                <a16:creationId xmlns:a16="http://schemas.microsoft.com/office/drawing/2014/main" id="{149925EB-A21E-4CA3-8BE8-3C1EA740E0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9444" y="0"/>
            <a:ext cx="6082555" cy="6858000"/>
          </a:xfrm>
          <a:prstGeom prst="rect">
            <a:avLst/>
          </a:prstGeom>
        </p:spPr>
      </p:pic>
      <p:pic>
        <p:nvPicPr>
          <p:cNvPr id="5" name="Imagen 4" descr="Imagen que contiene reptil, cielo&#10;&#10;Descripción generada con confianza alta">
            <a:extLst>
              <a:ext uri="{FF2B5EF4-FFF2-40B4-BE49-F238E27FC236}">
                <a16:creationId xmlns:a16="http://schemas.microsoft.com/office/drawing/2014/main" id="{9E6EC4F4-E31C-49B3-A026-58E168092C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109447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F939AC4-C2B1-40A3-9314-7750E120E5E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0747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interior, mesa, papelería, colorido&#10;&#10;Descripción generada con confianza alta">
            <a:extLst>
              <a:ext uri="{FF2B5EF4-FFF2-40B4-BE49-F238E27FC236}">
                <a16:creationId xmlns:a16="http://schemas.microsoft.com/office/drawing/2014/main" id="{64E80DF8-BC93-4C1A-894D-5F315041BC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875" y="542926"/>
            <a:ext cx="5772150" cy="5772150"/>
          </a:xfrm>
          <a:prstGeom prst="rect">
            <a:avLst/>
          </a:prstGeom>
          <a:ln w="127000" cap="rnd">
            <a:solidFill>
              <a:schemeClr val="accent2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F7C8F344-54DE-4FD8-8F78-2664CA6EC8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38525"/>
            <a:ext cx="5314951" cy="27856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Es importante mencionar que el alebrije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es un artículo artesanal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porque es único y no se puede repetir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en un molde, puesto que si así fuera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dejaría de considerarse una artesanía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como tal dentro del grupo denominado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de los alebrijes.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32BAC49-42E7-4F0F-AE7A-D003032F340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4202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75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C75DEFB9-2EA5-419C-AC7F-D1347009AB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048" b="90925" l="4711" r="89936">
                        <a14:foregroundMark x1="4711" y1="56336" x2="4711" y2="56336"/>
                        <a14:foregroundMark x1="55032" y1="8048" x2="55032" y2="8048"/>
                        <a14:foregroundMark x1="47537" y1="90925" x2="47537" y2="90925"/>
                        <a14:backgroundMark x1="38544" y1="78253" x2="38544" y2="782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096000" cy="685800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50802A5-9723-4035-89FD-C22C8AE38A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926" b="96386" l="9752" r="96631">
                        <a14:foregroundMark x1="60638" y1="3098" x2="60638" y2="3098"/>
                        <a14:foregroundMark x1="93262" y1="25301" x2="93262" y2="25301"/>
                        <a14:foregroundMark x1="90248" y1="63511" x2="90248" y2="63511"/>
                        <a14:foregroundMark x1="95035" y1="64888" x2="95035" y2="64888"/>
                        <a14:foregroundMark x1="11348" y1="92427" x2="11348" y2="92427"/>
                        <a14:foregroundMark x1="9752" y1="96386" x2="9752" y2="96386"/>
                        <a14:foregroundMark x1="96631" y1="80379" x2="96631" y2="80379"/>
                        <a14:foregroundMark x1="78014" y1="20310" x2="78014" y2="20310"/>
                        <a14:backgroundMark x1="70213" y1="44923" x2="70213" y2="44923"/>
                        <a14:backgroundMark x1="72695" y1="43546" x2="72695" y2="43546"/>
                        <a14:backgroundMark x1="63121" y1="39759" x2="63121" y2="39759"/>
                        <a14:backgroundMark x1="62943" y1="40103" x2="62943" y2="40103"/>
                        <a14:backgroundMark x1="63121" y1="39071" x2="63121" y2="39071"/>
                        <a14:backgroundMark x1="66135" y1="31325" x2="66135" y2="31325"/>
                        <a14:backgroundMark x1="74113" y1="63339" x2="74113" y2="63339"/>
                        <a14:backgroundMark x1="76596" y1="59036" x2="76596" y2="590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61915"/>
            <a:ext cx="6096000" cy="691991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1ADC138-8C98-4ADB-9E8C-C981FE1680A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1336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 descr="Imagen que contiene interior, pared, mesa, colorido&#10;&#10;Descripción generada con confianza alta">
            <a:extLst>
              <a:ext uri="{FF2B5EF4-FFF2-40B4-BE49-F238E27FC236}">
                <a16:creationId xmlns:a16="http://schemas.microsoft.com/office/drawing/2014/main" id="{670A6D34-96B5-41C2-95F5-E5B89CC0D6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08" y="242878"/>
            <a:ext cx="4932565" cy="57721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6D843346-EB8B-4A1D-B844-B74CB7CD9A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0474" y="2777193"/>
            <a:ext cx="6312476" cy="130830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158700" rIns="0" bIns="396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El artesano moldea su trabajo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y lo que le va añadiendo paso a paso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CommercialScript" pitchFamily="2" charset="0"/>
                <a:cs typeface="Arial" panose="020B0604020202020204" pitchFamily="34" charset="0"/>
              </a:rPr>
              <a:t>determina su valor.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rgbClr val="0B0080"/>
              </a:solidFill>
              <a:effectLst/>
              <a:latin typeface="CommercialScript" pitchFamily="2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CFE78BF-0E02-4CCB-A7FD-218164CADA3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5462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Alebrijes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10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colorido&#10;&#10;Descripción generada con confianza alta">
            <a:extLst>
              <a:ext uri="{FF2B5EF4-FFF2-40B4-BE49-F238E27FC236}">
                <a16:creationId xmlns:a16="http://schemas.microsoft.com/office/drawing/2014/main" id="{64B79D2D-6452-409D-8E49-E978565697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3698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078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</TotalTime>
  <Words>408</Words>
  <Application>Microsoft Office PowerPoint</Application>
  <PresentationFormat>Panorámica</PresentationFormat>
  <Paragraphs>105</Paragraphs>
  <Slides>30</Slides>
  <Notes>19</Notes>
  <HiddenSlides>0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43" baseType="lpstr">
      <vt:lpstr>Algerian</vt:lpstr>
      <vt:lpstr>Arial</vt:lpstr>
      <vt:lpstr>Arial Narrow</vt:lpstr>
      <vt:lpstr>Calibri</vt:lpstr>
      <vt:lpstr>Calibri Light</vt:lpstr>
      <vt:lpstr>CommercialScript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Alebrijes</dc:title>
  <dc:creator>Eagle's nest</dc:creator>
  <cp:lastModifiedBy>Eagle's nest</cp:lastModifiedBy>
  <cp:revision>49</cp:revision>
  <dcterms:created xsi:type="dcterms:W3CDTF">2018-02-11T10:42:39Z</dcterms:created>
  <dcterms:modified xsi:type="dcterms:W3CDTF">2018-03-10T15:11:58Z</dcterms:modified>
</cp:coreProperties>
</file>