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  <p:sldMasterId id="2147483686" r:id="rId2"/>
  </p:sldMasterIdLst>
  <p:notesMasterIdLst>
    <p:notesMasterId r:id="rId15"/>
  </p:notesMasterIdLst>
  <p:sldIdLst>
    <p:sldId id="273" r:id="rId3"/>
    <p:sldId id="267" r:id="rId4"/>
    <p:sldId id="256" r:id="rId5"/>
    <p:sldId id="269" r:id="rId6"/>
    <p:sldId id="259" r:id="rId7"/>
    <p:sldId id="260" r:id="rId8"/>
    <p:sldId id="261" r:id="rId9"/>
    <p:sldId id="262" r:id="rId10"/>
    <p:sldId id="263" r:id="rId11"/>
    <p:sldId id="274" r:id="rId12"/>
    <p:sldId id="257" r:id="rId13"/>
    <p:sldId id="272" r:id="rId14"/>
  </p:sldIdLst>
  <p:sldSz cx="9144000" cy="5143500" type="screen16x9"/>
  <p:notesSz cx="6858000" cy="9144000"/>
  <p:embeddedFontLst>
    <p:embeddedFont>
      <p:font typeface="Calibri" pitchFamily="34" charset="0"/>
      <p:regular r:id="rId16"/>
      <p:bold r:id="rId17"/>
      <p:italic r:id="rId18"/>
      <p:boldItalic r:id="rId19"/>
    </p:embeddedFont>
    <p:embeddedFont>
      <p:font typeface="Kristen ITC" pitchFamily="66" charset="0"/>
      <p:regular r:id="rId20"/>
    </p:embeddedFont>
    <p:embeddedFont>
      <p:font typeface="Alex Brush" pitchFamily="2" charset="0"/>
      <p:regular r:id="rId21"/>
    </p:embeddedFont>
  </p:embeddedFontLst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9OT1qA5muITHZ4OVJKUUw==" hashData="eiEeGqNGbrzi/tXTWFlZVlwd2C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-612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font" Target="fonts/font3.fntdata"/><Relationship Id="rId3" Type="http://schemas.openxmlformats.org/officeDocument/2006/relationships/slide" Target="slides/slide1.xml"/><Relationship Id="rId21" Type="http://schemas.openxmlformats.org/officeDocument/2006/relationships/font" Target="fonts/font6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font" Target="fonts/font4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CC6E3-A980-412D-8C4A-0EC639177737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9469DC-E39C-4EDE-884A-D3677932F19D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4510934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9469DC-E39C-4EDE-884A-D3677932F19D}" type="slidenum">
              <a:rPr lang="es-AR" smtClean="0"/>
              <a:t>1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1433032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9469DC-E39C-4EDE-884A-D3677932F19D}" type="slidenum">
              <a:rPr lang="es-AR" smtClean="0"/>
              <a:t>2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3351556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9469DC-E39C-4EDE-884A-D3677932F19D}" type="slidenum">
              <a:rPr lang="es-AR" smtClean="0"/>
              <a:t>10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0586672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992449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8738454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5869805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1035298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722456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504504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400747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21249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876368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1010060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818122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2012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9B88A8-16B1-4555-BC2C-EBCC3A4C44D4}" type="datetimeFigureOut">
              <a:rPr lang="es-AR" smtClean="0"/>
              <a:t>22/03/2015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9E671-B996-48CA-93BD-6AECFB0582C5}" type="slidenum">
              <a:rPr lang="es-AR" smtClean="0"/>
              <a:t>‹Nº›</a:t>
            </a:fld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3919411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3.png"/><Relationship Id="rId11" Type="http://schemas.openxmlformats.org/officeDocument/2006/relationships/image" Target="../media/image1.png"/><Relationship Id="rId5" Type="http://schemas.openxmlformats.org/officeDocument/2006/relationships/image" Target="../media/image2.jpeg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2.xml"/><Relationship Id="rId9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png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1.png"/><Relationship Id="rId10" Type="http://schemas.openxmlformats.org/officeDocument/2006/relationships/image" Target="../media/image2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755576" y="843558"/>
            <a:ext cx="3196324" cy="1015663"/>
          </a:xfrm>
          <a:prstGeom prst="rect">
            <a:avLst/>
          </a:prstGeom>
          <a:noFill/>
          <a:scene3d>
            <a:camera prst="perspectiveContrastingRigh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A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Avance manual</a:t>
            </a:r>
          </a:p>
          <a:p>
            <a:pPr algn="ctr"/>
            <a:r>
              <a:rPr lang="es-AR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Doble </a:t>
            </a:r>
            <a:r>
              <a:rPr lang="es-AR" sz="2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click</a:t>
            </a:r>
            <a:endParaRPr lang="es-AR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00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405856" y="3360062"/>
            <a:ext cx="7738144" cy="646331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AR" sz="3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Música:  Aria -  Johann Sebastian Bach</a:t>
            </a:r>
            <a:endParaRPr lang="es-AR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298328" y="3318022"/>
            <a:ext cx="3684470" cy="523220"/>
          </a:xfrm>
          <a:prstGeom prst="rect">
            <a:avLst/>
          </a:prstGeom>
          <a:noFill/>
          <a:scene3d>
            <a:camera prst="perspectiveContrastingLeftFacing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AR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Imágenes:  de Internet</a:t>
            </a:r>
            <a:endParaRPr lang="es-AR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15516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000"/>
    </mc:Choice>
    <mc:Fallback xmlns="">
      <p:transition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6057" y="843558"/>
            <a:ext cx="3098610" cy="307137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perspectiveContrastingLeftFacing" fov="3900000">
              <a:rot lat="0" lon="1800000" rev="21000000"/>
            </a:camera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1522" y="1644956"/>
            <a:ext cx="5170487" cy="969963"/>
          </a:xfrm>
          <a:prstGeom prst="roundRect">
            <a:avLst>
              <a:gd name="adj" fmla="val 11111"/>
            </a:avLst>
          </a:prstGeom>
          <a:solidFill>
            <a:schemeClr val="bg1">
              <a:alpha val="50000"/>
            </a:schemeClr>
          </a:solidFill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2002" y="1645201"/>
            <a:ext cx="5170487" cy="969963"/>
          </a:xfrm>
          <a:prstGeom prst="roundRect">
            <a:avLst>
              <a:gd name="adj" fmla="val 11111"/>
            </a:avLst>
          </a:prstGeom>
          <a:solidFill>
            <a:schemeClr val="bg1">
              <a:alpha val="50000"/>
            </a:schemeClr>
          </a:solidFill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>
              <a:rot lat="0" lon="0" rev="144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47211" y="3634354"/>
            <a:ext cx="542925" cy="334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8674" y="3245235"/>
            <a:ext cx="542925" cy="334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10427" y="3412716"/>
            <a:ext cx="542925" cy="334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49227" y="3153180"/>
            <a:ext cx="542925" cy="334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32824" y="3554977"/>
            <a:ext cx="542925" cy="334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75748" y="3387496"/>
            <a:ext cx="542925" cy="334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5949" y="3980472"/>
            <a:ext cx="542925" cy="334963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reflection blurRad="6350" stA="50000" endA="300" endPos="90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83074" y="3994309"/>
            <a:ext cx="2895600" cy="493713"/>
          </a:xfrm>
          <a:prstGeom prst="roundRect">
            <a:avLst>
              <a:gd name="adj" fmla="val 4167"/>
            </a:avLst>
          </a:prstGeom>
          <a:solidFill>
            <a:schemeClr val="bg1">
              <a:alpha val="44000"/>
            </a:schemeClr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perspectiveContrastingLeftFacing" fov="3900000">
              <a:rot lat="180000" lon="1800000" rev="21000000"/>
            </a:camera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uadroTexto"/>
          <p:cNvSpPr txBox="1"/>
          <p:nvPr/>
        </p:nvSpPr>
        <p:spPr>
          <a:xfrm rot="18856665">
            <a:off x="8056787" y="4262412"/>
            <a:ext cx="10214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2015</a:t>
            </a:r>
            <a:endParaRPr lang="es-AR" dirty="0">
              <a:solidFill>
                <a:schemeClr val="bg1"/>
              </a:solidFill>
              <a:latin typeface="Alex Brush" pitchFamily="2" charset="0"/>
            </a:endParaRPr>
          </a:p>
        </p:txBody>
      </p:sp>
      <p:pic>
        <p:nvPicPr>
          <p:cNvPr id="6" name="bach - opera chillout cd1 - adagio (preludio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47864" y="-1068729"/>
            <a:ext cx="609600" cy="609600"/>
          </a:xfrm>
          <a:prstGeom prst="rect">
            <a:avLst/>
          </a:prstGeom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00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0958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7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6" presetClass="entr" presetSubtype="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0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ntr" presetSubtype="0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600"/>
                            </p:stCondLst>
                            <p:childTnLst>
                              <p:par>
                                <p:cTn id="5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2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3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4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5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7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9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8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9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1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3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4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5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7500"/>
                            </p:stCondLst>
                            <p:childTnLst>
                              <p:par>
                                <p:cTn id="10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5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6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8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9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0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1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2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8000"/>
                            </p:stCondLst>
                            <p:childTnLst>
                              <p:par>
                                <p:cTn id="12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2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3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4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35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6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7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8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9" dur="41" decel="50000">
                                          <p:stCondLst>
                                            <p:cond delay="45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140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0" objId="6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609" y="4318"/>
            <a:ext cx="9140017" cy="5143500"/>
          </a:xfrm>
          <a:prstGeom prst="rect">
            <a:avLst/>
          </a:prstGeom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8400" y="190801"/>
            <a:ext cx="3960000" cy="4758193"/>
          </a:xfrm>
          <a:prstGeom prst="rect">
            <a:avLst/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effectLst>
            <a:outerShdw blurRad="50800" dist="38100" dir="5400000" algn="t" rotWithShape="0">
              <a:prstClr val="black">
                <a:alpha val="40000"/>
              </a:prstClr>
            </a:outerShdw>
            <a:reflection endPos="0" dir="5400000" sy="-100000" algn="bl" rotWithShape="0"/>
            <a:softEdge rad="558800"/>
          </a:effectLst>
        </p:spPr>
      </p:pic>
      <p:sp>
        <p:nvSpPr>
          <p:cNvPr id="7" name="6 Rectángulo"/>
          <p:cNvSpPr/>
          <p:nvPr/>
        </p:nvSpPr>
        <p:spPr>
          <a:xfrm>
            <a:off x="2588400" y="190801"/>
            <a:ext cx="3960000" cy="480131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1 - ¡</a:t>
            </a:r>
            <a:r>
              <a:rPr lang="es-A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Avanti</a:t>
            </a:r>
            <a:r>
              <a:rPr lang="es-AR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</a:p>
          <a:p>
            <a:pPr algn="ctr"/>
            <a:endParaRPr lang="es-AR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 te postran diez veces, te levantas</a:t>
            </a: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otras diez, otras cien, otras </a:t>
            </a:r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quinientas,</a:t>
            </a:r>
            <a:endParaRPr lang="es-AR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han de ser tus caídas tan violentas</a:t>
            </a: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 tampoco, por ley, han de ser tantas.</a:t>
            </a:r>
          </a:p>
          <a:p>
            <a:pPr algn="ctr"/>
            <a:endParaRPr lang="es-AR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Con el hambre genial con que las plantas</a:t>
            </a: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asimilan el humus avarientas,</a:t>
            </a: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deglutiendo el rencor de las </a:t>
            </a:r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afrentas,</a:t>
            </a:r>
            <a:endParaRPr lang="es-AR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se formaron los santos y las santas.</a:t>
            </a:r>
          </a:p>
          <a:p>
            <a:pPr algn="ctr"/>
            <a:endParaRPr lang="es-AR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Obcecación asnal, para ser fuerte,</a:t>
            </a: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nada más necesita la criatura,</a:t>
            </a: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en cualquier infeliz se me figura</a:t>
            </a:r>
          </a:p>
          <a:p>
            <a:pPr algn="ctr"/>
            <a:endParaRPr lang="es-AR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se mellan los garfios de la suerte...</a:t>
            </a: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¡Todos los incurables tienen cura</a:t>
            </a:r>
          </a:p>
          <a:p>
            <a:pPr algn="ctr"/>
            <a:r>
              <a:rPr lang="es-AR" sz="1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cinco segundos antes de su muerte!</a:t>
            </a:r>
          </a:p>
        </p:txBody>
      </p:sp>
      <p:sp>
        <p:nvSpPr>
          <p:cNvPr id="6" name="5 CuadroTexto"/>
          <p:cNvSpPr txBox="1"/>
          <p:nvPr/>
        </p:nvSpPr>
        <p:spPr>
          <a:xfrm rot="18856665">
            <a:off x="8170459" y="4479086"/>
            <a:ext cx="1021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00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017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899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62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9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122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nodeType="withEffect">
                                  <p:stCondLst>
                                    <p:cond delay="152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nodeType="withEffect">
                                  <p:stCondLst>
                                    <p:cond delay="18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fill="hold" nodeType="withEffect">
                                  <p:stCondLst>
                                    <p:cond delay="2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528" fill="hold" nodeType="withEffect">
                                  <p:stCondLst>
                                    <p:cond delay="242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528" fill="hold" nodeType="withEffect">
                                  <p:stCondLst>
                                    <p:cond delay="27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528" fill="hold" nodeType="withEffect">
                                  <p:stCondLst>
                                    <p:cond delay="302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528" fill="hold" nodeType="withEffect">
                                  <p:stCondLst>
                                    <p:cond delay="332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528" fill="hold" nodeType="withEffect">
                                  <p:stCondLst>
                                    <p:cond delay="362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nodeType="withEffect">
                                  <p:stCondLst>
                                    <p:cond delay="392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528" fill="hold" nodeType="withEffect">
                                  <p:stCondLst>
                                    <p:cond delay="42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11542"/>
            <a:ext cx="9144001" cy="5131959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7524328" y="51471"/>
            <a:ext cx="1512168" cy="2880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2" name="1 Imagen"/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5545" y="184898"/>
            <a:ext cx="3972910" cy="4773706"/>
          </a:xfrm>
          <a:prstGeom prst="rect">
            <a:avLst/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effectLst>
            <a:softEdge rad="558800"/>
          </a:effectLst>
        </p:spPr>
      </p:pic>
      <p:sp>
        <p:nvSpPr>
          <p:cNvPr id="4" name="3 Rectángulo"/>
          <p:cNvSpPr/>
          <p:nvPr/>
        </p:nvSpPr>
        <p:spPr>
          <a:xfrm>
            <a:off x="2588400" y="190801"/>
            <a:ext cx="3960000" cy="4801314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2 - ¡</a:t>
            </a:r>
            <a:r>
              <a:rPr lang="es-AR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Piu</a:t>
            </a:r>
            <a:r>
              <a:rPr lang="es-AR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AR" b="1" spc="50" dirty="0" err="1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avanti</a:t>
            </a:r>
            <a:r>
              <a:rPr lang="es-AR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</a:p>
          <a:p>
            <a:pPr algn="ctr"/>
            <a:endParaRPr lang="es-AR" sz="1600" b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te des por vencido, ni aún vencido,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te sientas esclavo, ni aún esclavo;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trémulo de pavor, piénsate bravo,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arremete feroz, ya mal herido.</a:t>
            </a:r>
          </a:p>
          <a:p>
            <a:pPr algn="ctr"/>
            <a:endParaRPr lang="es-AR" sz="1600" b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Ten el tesón del clavo enmohecido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ya viejo y ruin, vuelve a ser clavo;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la cobarde intrepidez del pavo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amaina su plumaje al menor ruido.</a:t>
            </a:r>
          </a:p>
          <a:p>
            <a:pPr algn="ctr"/>
            <a:endParaRPr lang="es-AR" sz="1600" b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Procede como </a:t>
            </a:r>
            <a:r>
              <a:rPr lang="es-AR" sz="1600" b="1" spc="50" dirty="0" smtClean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Dios, </a:t>
            </a:r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nunca llora;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 como Lucifer, que nunca reza;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 como el robledal, cuya grandeza</a:t>
            </a:r>
          </a:p>
          <a:p>
            <a:pPr algn="ctr"/>
            <a:endParaRPr lang="es-AR" sz="1600" b="1" spc="50" dirty="0">
              <a:ln w="11430"/>
              <a:solidFill>
                <a:schemeClr val="tx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necesita del agua y no la implora...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¡Que muerda y vocifere vengadora,</a:t>
            </a:r>
          </a:p>
          <a:p>
            <a:pPr algn="ctr"/>
            <a:r>
              <a:rPr lang="es-AR" sz="1600" b="1" spc="50" dirty="0">
                <a:ln w="11430"/>
                <a:solidFill>
                  <a:schemeClr val="tx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ya rodando en el polvo, tu cabeza!</a:t>
            </a:r>
          </a:p>
        </p:txBody>
      </p:sp>
      <p:sp>
        <p:nvSpPr>
          <p:cNvPr id="8" name="7 CuadroTexto"/>
          <p:cNvSpPr txBox="1"/>
          <p:nvPr/>
        </p:nvSpPr>
        <p:spPr>
          <a:xfrm rot="18856665">
            <a:off x="8170459" y="4479086"/>
            <a:ext cx="1021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364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750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528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528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528" fill="hold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528" fill="hold" nodeType="with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528" fill="hold" nodeType="withEffect">
                                  <p:stCondLst>
                                    <p:cond delay="36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nodeType="withEffect">
                                  <p:stCondLst>
                                    <p:cond delay="39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528" fill="hold" nodeType="withEffect">
                                  <p:stCondLst>
                                    <p:cond delay="4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3892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88400" y="190801"/>
            <a:ext cx="3960000" cy="4801314"/>
          </a:xfrm>
          <a:prstGeom prst="rect">
            <a:avLst/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effectLst>
            <a:softEdge rad="558800"/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3 - ¡</a:t>
            </a:r>
            <a:r>
              <a:rPr lang="es-AR" b="1" spc="50" dirty="0" err="1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Molto</a:t>
            </a:r>
            <a:r>
              <a:rPr lang="es-AR" b="1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AR" b="1" spc="50" dirty="0" err="1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piu</a:t>
            </a:r>
            <a:r>
              <a:rPr lang="es-AR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AR" b="1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es-AR" b="1" spc="50" dirty="0" err="1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avanti</a:t>
            </a:r>
            <a:r>
              <a:rPr lang="es-AR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</a:p>
          <a:p>
            <a:pPr algn="ctr"/>
            <a:endParaRPr lang="es-AR" sz="1600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Los que vierten sus lágrimas amantes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sobre las penas que no son sus penas;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los que olvidan el son de sus cadenas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para limar las de los otros antes;</a:t>
            </a:r>
          </a:p>
          <a:p>
            <a:pPr algn="ctr"/>
            <a:endParaRPr lang="es-AR" sz="1600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los </a:t>
            </a:r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van por el mundo delirantes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repartiendo su amor a manos llenas,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caen, bajo el peso de sus obras buenas,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sucios, enfermos, trágicos,... ¡sobrantes!</a:t>
            </a:r>
          </a:p>
          <a:p>
            <a:pPr algn="ctr"/>
            <a:endParaRPr lang="es-AR" sz="1600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¡Ah! ¡Nunca quieras remediar entuertos!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¡nunca sigas impulsos compasivos!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¡ten los garfios del </a:t>
            </a:r>
            <a:r>
              <a:rPr lang="es-AR" sz="1600" b="1" spc="50" dirty="0" smtClean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odio </a:t>
            </a:r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siempre activos</a:t>
            </a:r>
          </a:p>
          <a:p>
            <a:pPr algn="ctr"/>
            <a:endParaRPr lang="es-AR" sz="1600" b="1" spc="50" dirty="0">
              <a:ln w="11430"/>
              <a:solidFill>
                <a:schemeClr val="bg2">
                  <a:lumMod val="2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los ojos del juez siempre despiertos!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¡Y al echarte en la caja de los muertos,</a:t>
            </a:r>
          </a:p>
          <a:p>
            <a:pPr algn="ctr"/>
            <a:r>
              <a:rPr lang="es-AR" sz="1600" b="1" spc="50" dirty="0">
                <a:ln w="11430"/>
                <a:solidFill>
                  <a:schemeClr val="bg2">
                    <a:lumMod val="2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menosprecia los llantos de los vivos!</a:t>
            </a:r>
          </a:p>
        </p:txBody>
      </p:sp>
      <p:sp>
        <p:nvSpPr>
          <p:cNvPr id="7" name="6 CuadroTexto"/>
          <p:cNvSpPr txBox="1"/>
          <p:nvPr/>
        </p:nvSpPr>
        <p:spPr>
          <a:xfrm rot="18856665">
            <a:off x="8170459" y="4479086"/>
            <a:ext cx="1021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364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2084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9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126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nodeType="withEffect">
                                  <p:stCondLst>
                                    <p:cond delay="156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nodeType="withEffect">
                                  <p:stCondLst>
                                    <p:cond delay="18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fill="hold" nodeType="withEffect">
                                  <p:stCondLst>
                                    <p:cond delay="21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528" fill="hold" nodeType="withEffect">
                                  <p:stCondLst>
                                    <p:cond delay="24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528" fill="hold" nodeType="withEffect">
                                  <p:stCondLst>
                                    <p:cond delay="27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528" fill="hold" nodeType="withEffect">
                                  <p:stCondLst>
                                    <p:cond delay="306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528" fill="hold" nodeType="withEffect">
                                  <p:stCondLst>
                                    <p:cond delay="33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528" fill="hold" nodeType="withEffect">
                                  <p:stCondLst>
                                    <p:cond delay="366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nodeType="withEffect">
                                  <p:stCondLst>
                                    <p:cond delay="396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528" fill="hold" nodeType="withEffect">
                                  <p:stCondLst>
                                    <p:cond delay="426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4000" cy="514676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88400" y="190801"/>
            <a:ext cx="4068000" cy="4801314"/>
          </a:xfrm>
          <a:prstGeom prst="rect">
            <a:avLst/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effectLst>
            <a:softEdge rad="558800"/>
          </a:effec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4 - ¡</a:t>
            </a:r>
            <a:r>
              <a:rPr lang="es-AR" b="1" spc="50" dirty="0" err="1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Molto</a:t>
            </a:r>
            <a:r>
              <a:rPr lang="es-AR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AR" b="1" spc="50" dirty="0" err="1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piu</a:t>
            </a:r>
            <a:r>
              <a:rPr lang="es-AR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AR" b="1" spc="50" dirty="0" err="1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avanti</a:t>
            </a:r>
            <a:r>
              <a:rPr lang="es-AR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ancora!</a:t>
            </a:r>
          </a:p>
          <a:p>
            <a:pPr algn="ctr"/>
            <a:endParaRPr lang="es-AR" sz="1600" b="1" spc="50" dirty="0" smtClean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mundo miserable es un estrado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donde todo es estólido y fingido,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donde cada anfitrión guarda escondido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su verdadero ser, tras el tocado.</a:t>
            </a:r>
          </a:p>
          <a:p>
            <a:pPr algn="ctr"/>
            <a:endParaRPr lang="es-AR" sz="1600" b="1" spc="50" dirty="0" smtClean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digas tu verdad ni al más amado,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demuestres temor ni al más temido,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creas que jamás te hayan querido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 más besos de amor que te hayan dado.</a:t>
            </a:r>
          </a:p>
          <a:p>
            <a:pPr algn="ctr"/>
            <a:endParaRPr lang="es-AR" sz="1600" b="1" spc="50" dirty="0" smtClean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Mira como la nieve se deslíe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sin que apostrofe al sol su labio yerto,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cómo ansía las nubes el desierto</a:t>
            </a:r>
          </a:p>
          <a:p>
            <a:pPr algn="ctr"/>
            <a:endParaRPr lang="es-AR" sz="1600" b="1" spc="50" dirty="0" smtClean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sin que a ninguno su ansiedad confíe...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¡Trema como el infierno, pero ríe!</a:t>
            </a:r>
          </a:p>
          <a:p>
            <a:pPr algn="ctr"/>
            <a:r>
              <a:rPr lang="es-AR" sz="1600" b="1" spc="50" dirty="0" smtClean="0">
                <a:ln w="11430"/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¡Vive la vida plena, pero muerto!</a:t>
            </a:r>
            <a:endParaRPr lang="es-AR" sz="1600" b="1" spc="50" dirty="0">
              <a:ln w="11430"/>
              <a:solidFill>
                <a:srgbClr val="7030A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 rot="18856665">
            <a:off x="8170459" y="4479086"/>
            <a:ext cx="1021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364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744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528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528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528" fill="hold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528" fill="hold" nodeType="with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528" fill="hold" nodeType="withEffect">
                                  <p:stCondLst>
                                    <p:cond delay="36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nodeType="withEffect">
                                  <p:stCondLst>
                                    <p:cond delay="39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528" fill="hold" nodeType="withEffect">
                                  <p:stCondLst>
                                    <p:cond delay="4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88515" y="190801"/>
            <a:ext cx="3960000" cy="4801314"/>
          </a:xfrm>
          <a:prstGeom prst="rect">
            <a:avLst/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effectLst>
            <a:softEdge rad="558800"/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5 - ¡</a:t>
            </a:r>
            <a:r>
              <a:rPr lang="es-A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Moltíssimo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A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piu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s-A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avanti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ancora!</a:t>
            </a:r>
          </a:p>
          <a:p>
            <a:pPr algn="ctr"/>
            <a:endParaRPr lang="es-AR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 en vez de las estúpidas panteras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los férreos estúpidos leones,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encerrasen dos flacos mocetones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esa frágil cárcel de las fieras,</a:t>
            </a:r>
          </a:p>
          <a:p>
            <a:pPr algn="ctr"/>
            <a:endParaRPr lang="es-AR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habrían de yacer noches enteras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el blando pajar de sus colchones,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sin esperanzas ya, sin reacciones,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lo mismo que dos plácidos horteras;</a:t>
            </a:r>
          </a:p>
          <a:p>
            <a:pPr algn="ctr"/>
            <a:endParaRPr lang="es-AR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cual Napoleones pensativos, graves,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como el tigre sanguinario y maula,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escrutarían palmo a palmo su jaula,</a:t>
            </a:r>
          </a:p>
          <a:p>
            <a:pPr algn="ctr"/>
            <a:endParaRPr lang="es-AR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buscando las rendijas, no las llaves...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¡Seas el que tú seas, ya lo sabes: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 escrutar las rendijas de tu jaula!</a:t>
            </a:r>
            <a:endParaRPr lang="es-AR" sz="1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 rot="18856665">
            <a:off x="8170459" y="4479086"/>
            <a:ext cx="1021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364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412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528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528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528" fill="hold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528" fill="hold" nodeType="with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528" fill="hold" nodeType="withEffect">
                                  <p:stCondLst>
                                    <p:cond delay="36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nodeType="withEffect">
                                  <p:stCondLst>
                                    <p:cond delay="39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528" fill="hold" nodeType="withEffect">
                                  <p:stCondLst>
                                    <p:cond delay="4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" y="0"/>
            <a:ext cx="9145419" cy="5133976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88400" y="190801"/>
            <a:ext cx="3960000" cy="4801314"/>
          </a:xfrm>
          <a:prstGeom prst="rect">
            <a:avLst/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effectLst>
            <a:softEdge rad="558800"/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6 - ¡Vera  </a:t>
            </a:r>
            <a:r>
              <a:rPr lang="es-AR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violetta</a:t>
            </a:r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!</a:t>
            </a:r>
          </a:p>
          <a:p>
            <a:pPr algn="ctr"/>
            <a:endParaRPr lang="es-AR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En pos de su nivel se lanza el río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 el gran desnivel de los breñales;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aire es vendaval, y hay vendavales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 la ley del no-fin, del no-vacío;</a:t>
            </a:r>
          </a:p>
          <a:p>
            <a:pPr algn="ctr"/>
            <a:endParaRPr lang="es-AR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más hermosa espiga del estío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sueña con el pan en los trigales;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más noble panal de los panales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no declaró jamás: “Yo no soy mío”. </a:t>
            </a:r>
          </a:p>
          <a:p>
            <a:pPr algn="ctr"/>
            <a:endParaRPr lang="es-AR" sz="16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 el sol, el padre sol, el raudo foco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fomenta la vida en la Natura,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por fecundar los polos no se apura,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 se desvía un ápice tampoco...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¡Todo lo alcanzarás, solemne loco, </a:t>
            </a:r>
          </a:p>
          <a:p>
            <a:pPr algn="ctr"/>
            <a:r>
              <a:rPr lang="es-AR" sz="1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siempre que lo permita tu estatura! </a:t>
            </a:r>
          </a:p>
        </p:txBody>
      </p:sp>
      <p:sp>
        <p:nvSpPr>
          <p:cNvPr id="7" name="6 CuadroTexto"/>
          <p:cNvSpPr txBox="1"/>
          <p:nvPr/>
        </p:nvSpPr>
        <p:spPr>
          <a:xfrm rot="18856665">
            <a:off x="8170459" y="4479086"/>
            <a:ext cx="1021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364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2652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528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528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528" fill="hold" nodeType="with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528" fill="hold" nodeType="withEffect">
                                  <p:stCondLst>
                                    <p:cond delay="36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528" fill="hold" nodeType="withEffect">
                                  <p:stCondLst>
                                    <p:cond delay="39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nodeType="withEffect">
                                  <p:stCondLst>
                                    <p:cond delay="42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528" fill="hold" nodeType="withEffect">
                                  <p:stCondLst>
                                    <p:cond delay="45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588400" y="190801"/>
            <a:ext cx="3960000" cy="4801314"/>
          </a:xfrm>
          <a:prstGeom prst="rect">
            <a:avLst/>
          </a:prstGeom>
          <a:blipFill dpi="0" rotWithShape="1">
            <a:blip r:embed="rId3">
              <a:alphaModFix amt="70000"/>
            </a:blip>
            <a:srcRect/>
            <a:stretch>
              <a:fillRect/>
            </a:stretch>
          </a:blipFill>
          <a:effectLst>
            <a:softEdge rad="558800"/>
          </a:effec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7 - La yapa</a:t>
            </a:r>
          </a:p>
          <a:p>
            <a:pPr algn="ctr"/>
            <a:endParaRPr lang="es-AR" sz="1600" b="1" spc="50" dirty="0" smtClean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Como una sola estrella no es el cielo,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 una gota que salta el océano,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 una falange rígida la mano,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 una brizna de paja  el santo suelo,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tu gimnasia de cárcel no es el vuelo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el sublime tramonto soberano,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ni nunca podrá ser anhelo humano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tu miserable, personal anhelo. </a:t>
            </a:r>
          </a:p>
          <a:p>
            <a:pPr algn="ctr"/>
            <a:endParaRPr lang="es-AR" sz="1600" b="1" spc="50" dirty="0" smtClean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¿Qué saben de lo eterno, las esperas;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las borrascas de la mar, la gota;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puñetazos, la falange rota; </a:t>
            </a:r>
          </a:p>
          <a:p>
            <a:pPr algn="ctr"/>
            <a:endParaRPr lang="es-AR" sz="1600" b="1" spc="50" dirty="0" smtClean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 harina y pan, la paja de las eras?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¡Detente! por piedad, pluma, no quieras </a:t>
            </a:r>
          </a:p>
          <a:p>
            <a:pPr algn="ctr"/>
            <a:r>
              <a:rPr lang="es-AR" sz="16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que abandone sus armas el ilota! </a:t>
            </a:r>
            <a:endParaRPr lang="es-AR" sz="1600" b="1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 rot="18856665">
            <a:off x="8170459" y="4479086"/>
            <a:ext cx="1021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8364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48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3" presetClass="entr" presetSubtype="52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528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53" presetClass="entr" presetSubtype="528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528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528" fill="hold" nodeType="withEffect">
                                  <p:stCondLst>
                                    <p:cond delay="15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fill="hold" nodeType="withEffect">
                                  <p:stCondLst>
                                    <p:cond delay="2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53" presetClass="entr" presetSubtype="528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53" presetClass="entr" presetSubtype="528" fill="hold" nodeType="withEffect">
                                  <p:stCondLst>
                                    <p:cond delay="27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53" presetClass="entr" presetSubtype="528" fill="hold" nodeType="withEffect">
                                  <p:stCondLst>
                                    <p:cond delay="30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53" presetClass="entr" presetSubtype="528" fill="hold" nodeType="withEffect">
                                  <p:stCondLst>
                                    <p:cond delay="33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528" fill="hold" nodeType="withEffect">
                                  <p:stCondLst>
                                    <p:cond delay="365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53" presetClass="entr" presetSubtype="528" fill="hold" nodeType="withEffect">
                                  <p:stCondLst>
                                    <p:cond delay="395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3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528" fill="hold" nodeType="withEffect">
                                  <p:stCondLst>
                                    <p:cond delay="42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30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529" y="452933"/>
            <a:ext cx="8568952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smtClean="0">
                <a:solidFill>
                  <a:schemeClr val="bg1"/>
                </a:solidFill>
              </a:rPr>
              <a:t>humus	              : </a:t>
            </a:r>
            <a:r>
              <a:rPr lang="es-AR" sz="1400" dirty="0">
                <a:solidFill>
                  <a:schemeClr val="bg1"/>
                </a:solidFill>
              </a:rPr>
              <a:t> </a:t>
            </a:r>
            <a:r>
              <a:rPr lang="es-AR" sz="1400" dirty="0" smtClean="0">
                <a:solidFill>
                  <a:schemeClr val="bg1"/>
                </a:solidFill>
              </a:rPr>
              <a:t>	materia </a:t>
            </a:r>
            <a:r>
              <a:rPr lang="es-AR" sz="1400" dirty="0">
                <a:solidFill>
                  <a:schemeClr val="bg1"/>
                </a:solidFill>
              </a:rPr>
              <a:t>orgánica de un </a:t>
            </a:r>
            <a:r>
              <a:rPr lang="es-AR" sz="1400" dirty="0" smtClean="0">
                <a:solidFill>
                  <a:schemeClr val="bg1"/>
                </a:solidFill>
              </a:rPr>
              <a:t>suelo.</a:t>
            </a:r>
            <a:endParaRPr lang="es-AR" sz="1400" dirty="0">
              <a:solidFill>
                <a:schemeClr val="bg1"/>
              </a:solidFill>
            </a:endParaRPr>
          </a:p>
          <a:p>
            <a:r>
              <a:rPr lang="es-AR" sz="1400" dirty="0" smtClean="0">
                <a:solidFill>
                  <a:schemeClr val="bg1"/>
                </a:solidFill>
              </a:rPr>
              <a:t>obcecación asnal      :      	terquedad del asno.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enmohecido	              : 	fuera de uso, oxidado, </a:t>
            </a:r>
            <a:r>
              <a:rPr lang="es-AR" sz="1400" dirty="0">
                <a:solidFill>
                  <a:schemeClr val="bg1"/>
                </a:solidFill>
              </a:rPr>
              <a:t>deteriorado. </a:t>
            </a:r>
            <a:endParaRPr lang="es-AR" sz="1400" dirty="0" smtClean="0">
              <a:solidFill>
                <a:schemeClr val="bg1"/>
              </a:solidFill>
            </a:endParaRPr>
          </a:p>
          <a:p>
            <a:r>
              <a:rPr lang="es-AR" sz="1400" dirty="0" smtClean="0">
                <a:solidFill>
                  <a:schemeClr val="bg1"/>
                </a:solidFill>
              </a:rPr>
              <a:t>estrado 	              :</a:t>
            </a:r>
            <a:r>
              <a:rPr lang="es-AR" sz="1400" dirty="0">
                <a:solidFill>
                  <a:schemeClr val="bg1"/>
                </a:solidFill>
              </a:rPr>
              <a:t>	tarima, tablado</a:t>
            </a:r>
            <a:r>
              <a:rPr lang="es-AR" sz="14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estólido 	              :	falto de razón.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tras el tocado </a:t>
            </a:r>
            <a:r>
              <a:rPr lang="es-AR" sz="1400" dirty="0">
                <a:solidFill>
                  <a:schemeClr val="bg1"/>
                </a:solidFill>
              </a:rPr>
              <a:t> </a:t>
            </a:r>
            <a:r>
              <a:rPr lang="es-AR" sz="1400" dirty="0" smtClean="0">
                <a:solidFill>
                  <a:schemeClr val="bg1"/>
                </a:solidFill>
              </a:rPr>
              <a:t>        </a:t>
            </a:r>
            <a:r>
              <a:rPr lang="es-AR" sz="1100" dirty="0" smtClean="0">
                <a:solidFill>
                  <a:schemeClr val="bg1"/>
                </a:solidFill>
              </a:rPr>
              <a:t>   </a:t>
            </a:r>
            <a:r>
              <a:rPr lang="es-AR" sz="1400" dirty="0" smtClean="0">
                <a:solidFill>
                  <a:schemeClr val="bg1"/>
                </a:solidFill>
              </a:rPr>
              <a:t>:	tras los adornos, vestimentas y afines.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deslíe 	              :	deshacerse, derretirse.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apostrofe	              :</a:t>
            </a:r>
            <a:r>
              <a:rPr lang="es-AR" sz="1400" dirty="0">
                <a:solidFill>
                  <a:schemeClr val="bg1"/>
                </a:solidFill>
              </a:rPr>
              <a:t>	</a:t>
            </a:r>
            <a:r>
              <a:rPr lang="es-AR" sz="1400" dirty="0" smtClean="0">
                <a:solidFill>
                  <a:schemeClr val="bg1"/>
                </a:solidFill>
              </a:rPr>
              <a:t>palabra </a:t>
            </a:r>
            <a:r>
              <a:rPr lang="es-AR" sz="1400" dirty="0">
                <a:solidFill>
                  <a:schemeClr val="bg1"/>
                </a:solidFill>
              </a:rPr>
              <a:t>que se dice a alguien de manera </a:t>
            </a:r>
            <a:r>
              <a:rPr lang="es-AR" sz="1400" dirty="0" smtClean="0">
                <a:solidFill>
                  <a:schemeClr val="bg1"/>
                </a:solidFill>
              </a:rPr>
              <a:t>brusca o </a:t>
            </a:r>
            <a:r>
              <a:rPr lang="es-AR" sz="1400" dirty="0">
                <a:solidFill>
                  <a:schemeClr val="bg1"/>
                </a:solidFill>
              </a:rPr>
              <a:t>poco cortés.</a:t>
            </a:r>
            <a:endParaRPr lang="es-AR" sz="1400" dirty="0" smtClean="0">
              <a:solidFill>
                <a:schemeClr val="bg1"/>
              </a:solidFill>
            </a:endParaRPr>
          </a:p>
          <a:p>
            <a:r>
              <a:rPr lang="es-AR" sz="1400" dirty="0" smtClean="0">
                <a:solidFill>
                  <a:schemeClr val="bg1"/>
                </a:solidFill>
              </a:rPr>
              <a:t>yerto	              :	inmóvil, rígido por el frío.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tremar	              :	temblar.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hortera	              :	en </a:t>
            </a:r>
            <a:r>
              <a:rPr lang="es-AR" sz="1400" dirty="0">
                <a:solidFill>
                  <a:schemeClr val="bg1"/>
                </a:solidFill>
              </a:rPr>
              <a:t>Madrid, apodo del mancebo de </a:t>
            </a:r>
            <a:r>
              <a:rPr lang="es-AR" sz="1400" dirty="0" smtClean="0">
                <a:solidFill>
                  <a:schemeClr val="bg1"/>
                </a:solidFill>
              </a:rPr>
              <a:t>ciertas tiendas </a:t>
            </a:r>
            <a:r>
              <a:rPr lang="es-AR" sz="1400" dirty="0">
                <a:solidFill>
                  <a:schemeClr val="bg1"/>
                </a:solidFill>
              </a:rPr>
              <a:t>de mercader</a:t>
            </a:r>
            <a:r>
              <a:rPr lang="es-AR" sz="14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maula	              :	en </a:t>
            </a:r>
            <a:r>
              <a:rPr lang="es-AR" sz="1400" dirty="0">
                <a:solidFill>
                  <a:schemeClr val="bg1"/>
                </a:solidFill>
              </a:rPr>
              <a:t>Argentina, </a:t>
            </a:r>
            <a:r>
              <a:rPr lang="es-AR" sz="1400" dirty="0" smtClean="0">
                <a:solidFill>
                  <a:schemeClr val="bg1"/>
                </a:solidFill>
              </a:rPr>
              <a:t>tramposo, taimado, engañoso.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breñal	              :</a:t>
            </a:r>
            <a:r>
              <a:rPr lang="es-AR" sz="1400" dirty="0">
                <a:solidFill>
                  <a:schemeClr val="bg1"/>
                </a:solidFill>
              </a:rPr>
              <a:t>	</a:t>
            </a:r>
            <a:r>
              <a:rPr lang="es-AR" sz="1400" dirty="0" smtClean="0">
                <a:solidFill>
                  <a:schemeClr val="bg1"/>
                </a:solidFill>
              </a:rPr>
              <a:t>tierra </a:t>
            </a:r>
            <a:r>
              <a:rPr lang="es-AR" sz="1400" dirty="0">
                <a:solidFill>
                  <a:schemeClr val="bg1"/>
                </a:solidFill>
              </a:rPr>
              <a:t>quebrada entre peñas y poblada de </a:t>
            </a:r>
            <a:r>
              <a:rPr lang="es-AR" sz="1400" dirty="0" smtClean="0">
                <a:solidFill>
                  <a:schemeClr val="bg1"/>
                </a:solidFill>
              </a:rPr>
              <a:t>maleza.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estío	              :	verano.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raudo	              :</a:t>
            </a:r>
            <a:r>
              <a:rPr lang="es-AR" sz="1400" dirty="0">
                <a:solidFill>
                  <a:schemeClr val="bg1"/>
                </a:solidFill>
              </a:rPr>
              <a:t>	</a:t>
            </a:r>
            <a:r>
              <a:rPr lang="es-AR" sz="1400" dirty="0" smtClean="0">
                <a:solidFill>
                  <a:schemeClr val="bg1"/>
                </a:solidFill>
              </a:rPr>
              <a:t>rápido</a:t>
            </a:r>
            <a:r>
              <a:rPr lang="es-AR" sz="1400" dirty="0">
                <a:solidFill>
                  <a:schemeClr val="bg1"/>
                </a:solidFill>
              </a:rPr>
              <a:t>, violento, </a:t>
            </a:r>
            <a:r>
              <a:rPr lang="es-AR" sz="1400" dirty="0" smtClean="0">
                <a:solidFill>
                  <a:schemeClr val="bg1"/>
                </a:solidFill>
              </a:rPr>
              <a:t>precipitado.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brizna	              :</a:t>
            </a:r>
            <a:r>
              <a:rPr lang="es-AR" sz="1400" dirty="0">
                <a:solidFill>
                  <a:schemeClr val="bg1"/>
                </a:solidFill>
              </a:rPr>
              <a:t>	</a:t>
            </a:r>
            <a:r>
              <a:rPr lang="es-AR" sz="1400" dirty="0" smtClean="0">
                <a:solidFill>
                  <a:schemeClr val="bg1"/>
                </a:solidFill>
              </a:rPr>
              <a:t>filamento </a:t>
            </a:r>
            <a:r>
              <a:rPr lang="es-AR" sz="1400" dirty="0">
                <a:solidFill>
                  <a:schemeClr val="bg1"/>
                </a:solidFill>
              </a:rPr>
              <a:t>o </a:t>
            </a:r>
            <a:r>
              <a:rPr lang="es-AR" sz="1400" dirty="0" smtClean="0">
                <a:solidFill>
                  <a:schemeClr val="bg1"/>
                </a:solidFill>
              </a:rPr>
              <a:t>hebra.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tramonto	              :</a:t>
            </a:r>
            <a:r>
              <a:rPr lang="es-AR" sz="1400" dirty="0">
                <a:solidFill>
                  <a:schemeClr val="bg1"/>
                </a:solidFill>
              </a:rPr>
              <a:t>	</a:t>
            </a:r>
            <a:r>
              <a:rPr lang="es-AR" sz="1400" dirty="0" smtClean="0">
                <a:solidFill>
                  <a:schemeClr val="bg1"/>
                </a:solidFill>
              </a:rPr>
              <a:t>pasar </a:t>
            </a:r>
            <a:r>
              <a:rPr lang="es-AR" sz="1400" dirty="0">
                <a:solidFill>
                  <a:schemeClr val="bg1"/>
                </a:solidFill>
              </a:rPr>
              <a:t>del otro lado de los </a:t>
            </a:r>
            <a:r>
              <a:rPr lang="es-AR" sz="1400" dirty="0" smtClean="0">
                <a:solidFill>
                  <a:schemeClr val="bg1"/>
                </a:solidFill>
              </a:rPr>
              <a:t>montes.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borrasca	              :</a:t>
            </a:r>
            <a:r>
              <a:rPr lang="es-AR" sz="1400" dirty="0">
                <a:solidFill>
                  <a:schemeClr val="bg1"/>
                </a:solidFill>
              </a:rPr>
              <a:t>	</a:t>
            </a:r>
            <a:r>
              <a:rPr lang="es-AR" sz="1400" dirty="0" smtClean="0">
                <a:solidFill>
                  <a:schemeClr val="bg1"/>
                </a:solidFill>
              </a:rPr>
              <a:t>tempestad</a:t>
            </a:r>
            <a:r>
              <a:rPr lang="es-AR" sz="1400" dirty="0">
                <a:solidFill>
                  <a:schemeClr val="bg1"/>
                </a:solidFill>
              </a:rPr>
              <a:t>, tormenta </a:t>
            </a:r>
            <a:r>
              <a:rPr lang="es-AR" sz="1400" dirty="0" smtClean="0">
                <a:solidFill>
                  <a:schemeClr val="bg1"/>
                </a:solidFill>
              </a:rPr>
              <a:t>en el mar.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eras	              :</a:t>
            </a:r>
            <a:r>
              <a:rPr lang="es-AR" sz="1400" dirty="0">
                <a:solidFill>
                  <a:schemeClr val="bg1"/>
                </a:solidFill>
              </a:rPr>
              <a:t>	</a:t>
            </a:r>
            <a:r>
              <a:rPr lang="es-AR" sz="1400" dirty="0" smtClean="0">
                <a:solidFill>
                  <a:schemeClr val="bg1"/>
                </a:solidFill>
              </a:rPr>
              <a:t>espacio </a:t>
            </a:r>
            <a:r>
              <a:rPr lang="es-AR" sz="1400" dirty="0">
                <a:solidFill>
                  <a:schemeClr val="bg1"/>
                </a:solidFill>
              </a:rPr>
              <a:t>de tierra limpia y firme, </a:t>
            </a:r>
            <a:r>
              <a:rPr lang="es-AR" sz="1400" dirty="0" smtClean="0">
                <a:solidFill>
                  <a:schemeClr val="bg1"/>
                </a:solidFill>
              </a:rPr>
              <a:t>donde </a:t>
            </a:r>
            <a:r>
              <a:rPr lang="es-AR" sz="1400" dirty="0">
                <a:solidFill>
                  <a:schemeClr val="bg1"/>
                </a:solidFill>
              </a:rPr>
              <a:t>se trillan las mieses</a:t>
            </a:r>
            <a:r>
              <a:rPr lang="es-AR" sz="14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ilota	              :	esclavo </a:t>
            </a:r>
            <a:r>
              <a:rPr lang="es-AR" sz="1400" dirty="0">
                <a:solidFill>
                  <a:schemeClr val="bg1"/>
                </a:solidFill>
              </a:rPr>
              <a:t>de los </a:t>
            </a:r>
            <a:r>
              <a:rPr lang="es-AR" sz="1400" dirty="0" smtClean="0">
                <a:solidFill>
                  <a:schemeClr val="bg1"/>
                </a:solidFill>
              </a:rPr>
              <a:t>lacedemonios (habitante de un país </a:t>
            </a:r>
            <a:r>
              <a:rPr lang="es-AR" sz="1400" dirty="0">
                <a:solidFill>
                  <a:schemeClr val="bg1"/>
                </a:solidFill>
              </a:rPr>
              <a:t>de la antigua </a:t>
            </a:r>
            <a:r>
              <a:rPr lang="es-AR" sz="1400" dirty="0" smtClean="0">
                <a:solidFill>
                  <a:schemeClr val="bg1"/>
                </a:solidFill>
              </a:rPr>
              <a:t>Grecia).</a:t>
            </a:r>
          </a:p>
          <a:p>
            <a:r>
              <a:rPr lang="es-AR" sz="1400" dirty="0" smtClean="0">
                <a:solidFill>
                  <a:schemeClr val="bg1"/>
                </a:solidFill>
              </a:rPr>
              <a:t>yapa	              :	en Argentina, gratuitamente, suplemento, añadido, del glosario criollo  de origen quechua.</a:t>
            </a:r>
            <a:endParaRPr lang="es-AR" sz="1400" dirty="0">
              <a:solidFill>
                <a:schemeClr val="bg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668924" y="123478"/>
            <a:ext cx="1774781" cy="46166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Vocabulario</a:t>
            </a: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00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01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4450"/>
            <a:ext cx="9144000" cy="5147950"/>
          </a:xfrm>
          <a:prstGeom prst="rect">
            <a:avLst/>
          </a:prstGeom>
        </p:spPr>
      </p:pic>
      <p:pic>
        <p:nvPicPr>
          <p:cNvPr id="3" name="2 Imagen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35199">
            <a:off x="7200698" y="3250481"/>
            <a:ext cx="1335234" cy="792088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2275530" y="72950"/>
            <a:ext cx="4572000" cy="369332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AR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Siete Sonetos Medicinales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2282062" y="404303"/>
            <a:ext cx="4572000" cy="846386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AR" sz="16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Pedro Bonifacio Palacios</a:t>
            </a:r>
            <a:r>
              <a:rPr lang="es-AR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conocido también por el seudónimo de </a:t>
            </a:r>
            <a:r>
              <a:rPr lang="es-AR" sz="11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Almafuerte</a:t>
            </a:r>
            <a:r>
              <a:rPr lang="es-AR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fue un maestro y poeta argentino. </a:t>
            </a:r>
          </a:p>
          <a:p>
            <a:pPr algn="ctr"/>
            <a:r>
              <a:rPr lang="es-AR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Fecha de nacimiento: 13 de mayo de 1854</a:t>
            </a:r>
          </a:p>
          <a:p>
            <a:pPr algn="ctr"/>
            <a:r>
              <a:rPr lang="es-AR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Fecha de la muerte: 28 de febrero de 1917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483518"/>
            <a:ext cx="1664050" cy="237626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perspectiveContrastingRightFacing" fov="4500000">
              <a:rot lat="600000" lon="19800000" rev="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2282062" y="1250689"/>
            <a:ext cx="4572000" cy="3770263"/>
          </a:xfrm>
          <a:prstGeom prst="rect">
            <a:avLst/>
          </a:prstGeom>
          <a:solidFill>
            <a:schemeClr val="tx1">
              <a:alpha val="40000"/>
            </a:schemeClr>
          </a:solidFill>
        </p:spPr>
        <p:txBody>
          <a:bodyPr>
            <a:spAutoFit/>
          </a:bodyPr>
          <a:lstStyle/>
          <a:p>
            <a:pPr algn="ctr"/>
            <a:r>
              <a:rPr lang="es-A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Datos biográficos: Nació en la provincia de Buenos Aires (Argentina) en el seno de una familia muy humilde.</a:t>
            </a:r>
          </a:p>
          <a:p>
            <a:pPr algn="ctr"/>
            <a:r>
              <a:rPr lang="es-A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Escribió con el pseudónimo de </a:t>
            </a:r>
            <a:r>
              <a:rPr lang="es-AR" sz="11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Almafuerte</a:t>
            </a:r>
            <a:r>
              <a:rPr lang="es-A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Se dedicó a la enseñanza en Buenos Aires, a pesar de no tener título habilitante para </a:t>
            </a:r>
            <a:r>
              <a:rPr lang="es-AR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ejercer la docencia, </a:t>
            </a:r>
            <a:r>
              <a:rPr lang="es-A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el gobierno de Sarmiento, y por sus poemas contra gobernantes fue destituido de su trabajo. Se desempeñó en el diario </a:t>
            </a:r>
            <a:r>
              <a:rPr lang="es-AR" sz="1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A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“El Pueblo", lo cual le otorgó reconocimiento y prestigio. También fue bibliotecario y traductor. No quiso aceptar ningún empleo público, pues criticaba duramente a quienes vivían a expensas de los impuestos de la gente. </a:t>
            </a:r>
          </a:p>
          <a:p>
            <a:pPr algn="ctr"/>
            <a:r>
              <a:rPr lang="es-A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Valorado por los jóvenes, </a:t>
            </a:r>
            <a:r>
              <a:rPr lang="es-AR" sz="1100" dirty="0" smtClean="0">
                <a:solidFill>
                  <a:schemeClr val="bg1"/>
                </a:solidFill>
              </a:rPr>
              <a:t>pero </a:t>
            </a:r>
            <a:r>
              <a:rPr lang="es-AR" sz="1100" dirty="0">
                <a:solidFill>
                  <a:schemeClr val="bg1"/>
                </a:solidFill>
              </a:rPr>
              <a:t>por causa de sus artículos y poemas, siempre combativos, que provocaban apasionados ataques y defensas, llegó a ser dejado cesante en sus funciones docentes</a:t>
            </a:r>
            <a:r>
              <a:rPr lang="es-AR" sz="1100" dirty="0" smtClean="0">
                <a:solidFill>
                  <a:schemeClr val="bg1"/>
                </a:solidFill>
              </a:rPr>
              <a:t>.</a:t>
            </a:r>
          </a:p>
          <a:p>
            <a:pPr algn="ctr"/>
            <a:r>
              <a:rPr lang="es-AR" sz="1100" dirty="0">
                <a:solidFill>
                  <a:schemeClr val="bg1"/>
                </a:solidFill>
              </a:rPr>
              <a:t>Fue también prosecretario de la Cámara de Diputados bonaerense y más tarde bibliotecario-traductor de la Dirección de Estadística. Trabajó de cartero, al tiempo que escribía sus primeros libros. Una vida llena de esfuerzos, pero con un vigor y un ejercicio de trabajo con el que siempre pudo salir adelante…</a:t>
            </a:r>
          </a:p>
          <a:p>
            <a:pPr algn="ctr"/>
            <a:endParaRPr lang="es-AR" sz="8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s-A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Falleció en la ciudad de La Plata.</a:t>
            </a:r>
          </a:p>
          <a:p>
            <a:pPr algn="ctr"/>
            <a:r>
              <a:rPr lang="es-A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Entre sus principales obras podemos citar:</a:t>
            </a:r>
          </a:p>
          <a:p>
            <a:pPr algn="ctr"/>
            <a:r>
              <a:rPr lang="es-AR" sz="11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Lamentaciones (1906), Poesías (1917), Nuevas Poesías (1918), Milongas clásicas, Sonetos medicinales y Dios te salve. </a:t>
            </a:r>
            <a:endParaRPr lang="es-AR" sz="11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7 Imagen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1537" y="483519"/>
            <a:ext cx="1873561" cy="2571749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perspectiveContrastingLeftFacing" fov="4200000">
              <a:rot lat="600000" lon="1800000" rev="2154000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2" name="11 CuadroTexto"/>
          <p:cNvSpPr txBox="1"/>
          <p:nvPr/>
        </p:nvSpPr>
        <p:spPr>
          <a:xfrm rot="18856665">
            <a:off x="8170459" y="4479086"/>
            <a:ext cx="10214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AR" dirty="0" smtClean="0">
                <a:solidFill>
                  <a:schemeClr val="bg1"/>
                </a:solidFill>
                <a:latin typeface="Alex Brush" pitchFamily="2" charset="0"/>
              </a:rPr>
              <a:t>RaúlTM</a:t>
            </a:r>
          </a:p>
        </p:txBody>
      </p:sp>
      <p:sp>
        <p:nvSpPr>
          <p:cNvPr id="2" name="1 Rectángulo"/>
          <p:cNvSpPr/>
          <p:nvPr/>
        </p:nvSpPr>
        <p:spPr>
          <a:xfrm>
            <a:off x="7596338" y="123478"/>
            <a:ext cx="1375239" cy="2160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9600" y="0"/>
            <a:ext cx="9201547" cy="513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sunset" dir="t"/>
          </a:scene3d>
          <a:sp3d extrusionH="25400" prstMaterial="powder">
            <a:bevelT w="304800" h="152400" prst="convex"/>
            <a:bevelB prst="convex"/>
            <a:extrusionClr>
              <a:schemeClr val="tx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0751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2468</TotalTime>
  <Words>1138</Words>
  <Application>Microsoft Office PowerPoint</Application>
  <PresentationFormat>Presentación en pantalla (16:9)</PresentationFormat>
  <Paragraphs>186</Paragraphs>
  <Slides>12</Slides>
  <Notes>3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</vt:lpstr>
      <vt:lpstr>Kristen ITC</vt:lpstr>
      <vt:lpstr>Alex Brush</vt:lpstr>
      <vt:lpstr>Tema de Office</vt:lpstr>
      <vt:lpstr>1_Diseño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Raúl TM</dc:creator>
  <cp:lastModifiedBy>Raúl Tarulla</cp:lastModifiedBy>
  <cp:revision>106</cp:revision>
  <dcterms:created xsi:type="dcterms:W3CDTF">2015-01-05T15:48:19Z</dcterms:created>
  <dcterms:modified xsi:type="dcterms:W3CDTF">2015-03-22T20:30:45Z</dcterms:modified>
</cp:coreProperties>
</file>