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1462" r:id="rId2"/>
    <p:sldId id="1466" r:id="rId3"/>
    <p:sldId id="549" r:id="rId4"/>
    <p:sldId id="798" r:id="rId5"/>
    <p:sldId id="1469" r:id="rId6"/>
    <p:sldId id="1101" r:id="rId7"/>
    <p:sldId id="1123" r:id="rId8"/>
    <p:sldId id="1127" r:id="rId9"/>
    <p:sldId id="1470" r:id="rId10"/>
    <p:sldId id="1125" r:id="rId11"/>
    <p:sldId id="1471" r:id="rId12"/>
    <p:sldId id="1106" r:id="rId13"/>
    <p:sldId id="1107" r:id="rId14"/>
    <p:sldId id="1109" r:id="rId15"/>
    <p:sldId id="1472" r:id="rId16"/>
    <p:sldId id="1111" r:id="rId17"/>
    <p:sldId id="1473" r:id="rId18"/>
    <p:sldId id="1117" r:id="rId19"/>
    <p:sldId id="1067" r:id="rId20"/>
    <p:sldId id="1474" r:id="rId21"/>
    <p:sldId id="1115" r:id="rId22"/>
    <p:sldId id="1463" r:id="rId23"/>
    <p:sldId id="273" r:id="rId24"/>
    <p:sldId id="274" r:id="rId25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W2fi2OYlyuxAt2/tzyY7Q==" hashData="UuPi0g04xYXfXrvKpnphLznQSjgZY+u4Qr/NkBM9BBo0l0vSaqCgVTkYbBDIBSbtJricJjjtzMk26o3PWJk5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17" userDrawn="1">
          <p15:clr>
            <a:srgbClr val="000000"/>
          </p15:clr>
        </p15:guide>
        <p15:guide id="3" orient="horz" pos="2251" userDrawn="1">
          <p15:clr>
            <a:srgbClr val="000000"/>
          </p15:clr>
        </p15:guide>
        <p15:guide id="4" orient="horz" pos="2069" userDrawn="1">
          <p15:clr>
            <a:srgbClr val="000000"/>
          </p15:clr>
        </p15:guide>
        <p15:guide id="5" orient="horz" pos="255" userDrawn="1">
          <p15:clr>
            <a:srgbClr val="000000"/>
          </p15:clr>
        </p15:guide>
        <p15:guide id="6" orient="horz" userDrawn="1">
          <p15:clr>
            <a:srgbClr val="000000"/>
          </p15:clr>
        </p15:guide>
        <p15:guide id="7" orient="horz" pos="4065" userDrawn="1">
          <p15:clr>
            <a:srgbClr val="000000"/>
          </p15:clr>
        </p15:guide>
        <p15:guide id="8" orient="horz" pos="4292" userDrawn="1">
          <p15:clr>
            <a:srgbClr val="000000"/>
          </p15:clr>
        </p15:guide>
        <p15:guide id="9" pos="7680" userDrawn="1">
          <p15:clr>
            <a:srgbClr val="000000"/>
          </p15:clr>
        </p15:guide>
        <p15:guide id="10" pos="3940" userDrawn="1">
          <p15:clr>
            <a:srgbClr val="000000"/>
          </p15:clr>
        </p15:guide>
        <p15:guide id="11" pos="3749" userDrawn="1">
          <p15:clr>
            <a:srgbClr val="000000"/>
          </p15:clr>
        </p15:guide>
        <p15:guide id="12" pos="7378" userDrawn="1">
          <p15:clr>
            <a:srgbClr val="000000"/>
          </p15:clr>
        </p15:guide>
        <p15:guide id="13" userDrawn="1">
          <p15:clr>
            <a:srgbClr val="000000"/>
          </p15:clr>
        </p15:guide>
        <p15:guide id="14" pos="302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5D2884"/>
    <a:srgbClr val="9C5BCD"/>
    <a:srgbClr val="FCEEE4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98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68" y="60"/>
      </p:cViewPr>
      <p:guideLst>
        <p:guide orient="horz" pos="2160"/>
        <p:guide pos="3817"/>
        <p:guide orient="horz" pos="2251"/>
        <p:guide orient="horz" pos="2069"/>
        <p:guide orient="horz" pos="255"/>
        <p:guide orient="horz"/>
        <p:guide orient="horz" pos="4065"/>
        <p:guide orient="horz" pos="4292"/>
        <p:guide pos="7680"/>
        <p:guide pos="3940"/>
        <p:guide pos="3749"/>
        <p:guide pos="7378"/>
        <p:guide/>
        <p:guide pos="302"/>
      </p:guideLst>
    </p:cSldViewPr>
  </p:slideViewPr>
  <p:outlineViewPr>
    <p:cViewPr>
      <p:scale>
        <a:sx n="33" d="100"/>
        <a:sy n="33" d="100"/>
      </p:scale>
      <p:origin x="0" y="-214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13/12/2018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6346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13/12/2018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13/12/2018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13/12/2018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13/12/2018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13/12/2018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5" Type="http://schemas.openxmlformats.org/officeDocument/2006/relationships/image" Target="../media/image8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192117">
            <a:off x="1794567" y="3112502"/>
            <a:ext cx="959288" cy="501449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120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13’ 38”</a:t>
            </a:r>
            <a:endParaRPr kumimoji="0" lang="es-MX" sz="2000" b="1" i="0" u="none" strike="noStrike" kern="120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227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vortex dir="u"/>
        <p:sndAc>
          <p:stSnd>
            <p:snd r:embed="rId2" name="Santa Rosa Medley 006 - Eaglenest 1.wav"/>
          </p:stSnd>
        </p:sndAc>
      </p:transition>
    </mc:Choice>
    <mc:Fallback xmlns="">
      <p:transition spd="slow" advTm="4000">
        <p:fade/>
        <p:sndAc>
          <p:stSnd>
            <p:snd r:embed="rId4" name="Santa Rosa Medley 006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F32F7B6B-A841-443A-A3F5-98ACD312CD57}"/>
              </a:ext>
            </a:extLst>
          </p:cNvPr>
          <p:cNvSpPr txBox="1"/>
          <p:nvPr/>
        </p:nvSpPr>
        <p:spPr>
          <a:xfrm>
            <a:off x="1266632" y="1533498"/>
            <a:ext cx="9255557" cy="4896800"/>
          </a:xfrm>
          <a:custGeom>
            <a:avLst/>
            <a:gdLst>
              <a:gd name="connsiteX0" fmla="*/ 0 w 8729852"/>
              <a:gd name="connsiteY0" fmla="*/ 0 h 4675240"/>
              <a:gd name="connsiteX1" fmla="*/ 8729852 w 8729852"/>
              <a:gd name="connsiteY1" fmla="*/ 0 h 4675240"/>
              <a:gd name="connsiteX2" fmla="*/ 8729852 w 8729852"/>
              <a:gd name="connsiteY2" fmla="*/ 4675240 h 4675240"/>
              <a:gd name="connsiteX3" fmla="*/ 0 w 8729852"/>
              <a:gd name="connsiteY3" fmla="*/ 4675240 h 4675240"/>
              <a:gd name="connsiteX4" fmla="*/ 0 w 8729852"/>
              <a:gd name="connsiteY4" fmla="*/ 0 h 4675240"/>
              <a:gd name="connsiteX0" fmla="*/ 678425 w 8729852"/>
              <a:gd name="connsiteY0" fmla="*/ 722671 h 4675240"/>
              <a:gd name="connsiteX1" fmla="*/ 8729852 w 8729852"/>
              <a:gd name="connsiteY1" fmla="*/ 0 h 4675240"/>
              <a:gd name="connsiteX2" fmla="*/ 8729852 w 8729852"/>
              <a:gd name="connsiteY2" fmla="*/ 4675240 h 4675240"/>
              <a:gd name="connsiteX3" fmla="*/ 0 w 8729852"/>
              <a:gd name="connsiteY3" fmla="*/ 4675240 h 4675240"/>
              <a:gd name="connsiteX4" fmla="*/ 678425 w 8729852"/>
              <a:gd name="connsiteY4" fmla="*/ 722671 h 4675240"/>
              <a:gd name="connsiteX0" fmla="*/ 678425 w 8729852"/>
              <a:gd name="connsiteY0" fmla="*/ 722671 h 4675240"/>
              <a:gd name="connsiteX1" fmla="*/ 8729852 w 8729852"/>
              <a:gd name="connsiteY1" fmla="*/ 0 h 4675240"/>
              <a:gd name="connsiteX2" fmla="*/ 8729852 w 8729852"/>
              <a:gd name="connsiteY2" fmla="*/ 4675240 h 4675240"/>
              <a:gd name="connsiteX3" fmla="*/ 0 w 8729852"/>
              <a:gd name="connsiteY3" fmla="*/ 4675240 h 4675240"/>
              <a:gd name="connsiteX4" fmla="*/ 678425 w 8729852"/>
              <a:gd name="connsiteY4" fmla="*/ 722671 h 4675240"/>
              <a:gd name="connsiteX0" fmla="*/ 1042373 w 9093800"/>
              <a:gd name="connsiteY0" fmla="*/ 722671 h 4675240"/>
              <a:gd name="connsiteX1" fmla="*/ 9093800 w 9093800"/>
              <a:gd name="connsiteY1" fmla="*/ 0 h 4675240"/>
              <a:gd name="connsiteX2" fmla="*/ 9093800 w 9093800"/>
              <a:gd name="connsiteY2" fmla="*/ 4675240 h 4675240"/>
              <a:gd name="connsiteX3" fmla="*/ 363948 w 9093800"/>
              <a:gd name="connsiteY3" fmla="*/ 4675240 h 4675240"/>
              <a:gd name="connsiteX4" fmla="*/ 1042373 w 9093800"/>
              <a:gd name="connsiteY4" fmla="*/ 722671 h 4675240"/>
              <a:gd name="connsiteX0" fmla="*/ 1042373 w 9093800"/>
              <a:gd name="connsiteY0" fmla="*/ 575187 h 4527756"/>
              <a:gd name="connsiteX1" fmla="*/ 8356380 w 9093800"/>
              <a:gd name="connsiteY1" fmla="*/ 0 h 4527756"/>
              <a:gd name="connsiteX2" fmla="*/ 9093800 w 9093800"/>
              <a:gd name="connsiteY2" fmla="*/ 4527756 h 4527756"/>
              <a:gd name="connsiteX3" fmla="*/ 363948 w 9093800"/>
              <a:gd name="connsiteY3" fmla="*/ 4527756 h 4527756"/>
              <a:gd name="connsiteX4" fmla="*/ 1042373 w 9093800"/>
              <a:gd name="connsiteY4" fmla="*/ 575187 h 4527756"/>
              <a:gd name="connsiteX0" fmla="*/ 1042373 w 9285439"/>
              <a:gd name="connsiteY0" fmla="*/ 575187 h 4527756"/>
              <a:gd name="connsiteX1" fmla="*/ 8356380 w 9285439"/>
              <a:gd name="connsiteY1" fmla="*/ 0 h 4527756"/>
              <a:gd name="connsiteX2" fmla="*/ 9093800 w 9285439"/>
              <a:gd name="connsiteY2" fmla="*/ 4527756 h 4527756"/>
              <a:gd name="connsiteX3" fmla="*/ 363948 w 9285439"/>
              <a:gd name="connsiteY3" fmla="*/ 4527756 h 4527756"/>
              <a:gd name="connsiteX4" fmla="*/ 1042373 w 9285439"/>
              <a:gd name="connsiteY4" fmla="*/ 575187 h 4527756"/>
              <a:gd name="connsiteX0" fmla="*/ 1042373 w 9285439"/>
              <a:gd name="connsiteY0" fmla="*/ 780794 h 4733363"/>
              <a:gd name="connsiteX1" fmla="*/ 8356380 w 9285439"/>
              <a:gd name="connsiteY1" fmla="*/ 205607 h 4733363"/>
              <a:gd name="connsiteX2" fmla="*/ 9093800 w 9285439"/>
              <a:gd name="connsiteY2" fmla="*/ 4733363 h 4733363"/>
              <a:gd name="connsiteX3" fmla="*/ 363948 w 9285439"/>
              <a:gd name="connsiteY3" fmla="*/ 4733363 h 4733363"/>
              <a:gd name="connsiteX4" fmla="*/ 1042373 w 9285439"/>
              <a:gd name="connsiteY4" fmla="*/ 780794 h 4733363"/>
              <a:gd name="connsiteX0" fmla="*/ 1042373 w 9285439"/>
              <a:gd name="connsiteY0" fmla="*/ 826244 h 4778813"/>
              <a:gd name="connsiteX1" fmla="*/ 8356380 w 9285439"/>
              <a:gd name="connsiteY1" fmla="*/ 251057 h 4778813"/>
              <a:gd name="connsiteX2" fmla="*/ 9093800 w 9285439"/>
              <a:gd name="connsiteY2" fmla="*/ 4778813 h 4778813"/>
              <a:gd name="connsiteX3" fmla="*/ 363948 w 9285439"/>
              <a:gd name="connsiteY3" fmla="*/ 4778813 h 4778813"/>
              <a:gd name="connsiteX4" fmla="*/ 1042373 w 9285439"/>
              <a:gd name="connsiteY4" fmla="*/ 826244 h 4778813"/>
              <a:gd name="connsiteX0" fmla="*/ 1042373 w 9268129"/>
              <a:gd name="connsiteY0" fmla="*/ 826244 h 4778813"/>
              <a:gd name="connsiteX1" fmla="*/ 8356380 w 9268129"/>
              <a:gd name="connsiteY1" fmla="*/ 251057 h 4778813"/>
              <a:gd name="connsiteX2" fmla="*/ 9049555 w 9268129"/>
              <a:gd name="connsiteY2" fmla="*/ 4778813 h 4778813"/>
              <a:gd name="connsiteX3" fmla="*/ 363948 w 9268129"/>
              <a:gd name="connsiteY3" fmla="*/ 4778813 h 4778813"/>
              <a:gd name="connsiteX4" fmla="*/ 1042373 w 9268129"/>
              <a:gd name="connsiteY4" fmla="*/ 826244 h 4778813"/>
              <a:gd name="connsiteX0" fmla="*/ 1042373 w 9286571"/>
              <a:gd name="connsiteY0" fmla="*/ 826244 h 4778813"/>
              <a:gd name="connsiteX1" fmla="*/ 8356380 w 9286571"/>
              <a:gd name="connsiteY1" fmla="*/ 251057 h 4778813"/>
              <a:gd name="connsiteX2" fmla="*/ 9049555 w 9286571"/>
              <a:gd name="connsiteY2" fmla="*/ 4778813 h 4778813"/>
              <a:gd name="connsiteX3" fmla="*/ 363948 w 9286571"/>
              <a:gd name="connsiteY3" fmla="*/ 4778813 h 4778813"/>
              <a:gd name="connsiteX4" fmla="*/ 1042373 w 9286571"/>
              <a:gd name="connsiteY4" fmla="*/ 826244 h 4778813"/>
              <a:gd name="connsiteX0" fmla="*/ 1042373 w 9291253"/>
              <a:gd name="connsiteY0" fmla="*/ 826244 h 4778813"/>
              <a:gd name="connsiteX1" fmla="*/ 8356380 w 9291253"/>
              <a:gd name="connsiteY1" fmla="*/ 251057 h 4778813"/>
              <a:gd name="connsiteX2" fmla="*/ 9049555 w 9291253"/>
              <a:gd name="connsiteY2" fmla="*/ 4778813 h 4778813"/>
              <a:gd name="connsiteX3" fmla="*/ 363948 w 9291253"/>
              <a:gd name="connsiteY3" fmla="*/ 4778813 h 4778813"/>
              <a:gd name="connsiteX4" fmla="*/ 1042373 w 9291253"/>
              <a:gd name="connsiteY4" fmla="*/ 826244 h 4778813"/>
              <a:gd name="connsiteX0" fmla="*/ 1042373 w 9291253"/>
              <a:gd name="connsiteY0" fmla="*/ 826244 h 4778813"/>
              <a:gd name="connsiteX1" fmla="*/ 8356380 w 9291253"/>
              <a:gd name="connsiteY1" fmla="*/ 251057 h 4778813"/>
              <a:gd name="connsiteX2" fmla="*/ 9049555 w 9291253"/>
              <a:gd name="connsiteY2" fmla="*/ 4778813 h 4778813"/>
              <a:gd name="connsiteX3" fmla="*/ 363948 w 9291253"/>
              <a:gd name="connsiteY3" fmla="*/ 4778813 h 4778813"/>
              <a:gd name="connsiteX4" fmla="*/ 1042373 w 9291253"/>
              <a:gd name="connsiteY4" fmla="*/ 826244 h 4778813"/>
              <a:gd name="connsiteX0" fmla="*/ 1042373 w 9291253"/>
              <a:gd name="connsiteY0" fmla="*/ 826244 h 4778813"/>
              <a:gd name="connsiteX1" fmla="*/ 8356380 w 9291253"/>
              <a:gd name="connsiteY1" fmla="*/ 251057 h 4778813"/>
              <a:gd name="connsiteX2" fmla="*/ 9049555 w 9291253"/>
              <a:gd name="connsiteY2" fmla="*/ 4778813 h 4778813"/>
              <a:gd name="connsiteX3" fmla="*/ 363948 w 9291253"/>
              <a:gd name="connsiteY3" fmla="*/ 4778813 h 4778813"/>
              <a:gd name="connsiteX4" fmla="*/ 1042373 w 9291253"/>
              <a:gd name="connsiteY4" fmla="*/ 826244 h 4778813"/>
              <a:gd name="connsiteX0" fmla="*/ 1042373 w 9291253"/>
              <a:gd name="connsiteY0" fmla="*/ 826244 h 4972384"/>
              <a:gd name="connsiteX1" fmla="*/ 8356380 w 9291253"/>
              <a:gd name="connsiteY1" fmla="*/ 251057 h 4972384"/>
              <a:gd name="connsiteX2" fmla="*/ 9049555 w 9291253"/>
              <a:gd name="connsiteY2" fmla="*/ 4778813 h 4972384"/>
              <a:gd name="connsiteX3" fmla="*/ 7146148 w 9291253"/>
              <a:gd name="connsiteY3" fmla="*/ 4203626 h 4972384"/>
              <a:gd name="connsiteX4" fmla="*/ 363948 w 9291253"/>
              <a:gd name="connsiteY4" fmla="*/ 4778813 h 4972384"/>
              <a:gd name="connsiteX5" fmla="*/ 1042373 w 9291253"/>
              <a:gd name="connsiteY5" fmla="*/ 826244 h 4972384"/>
              <a:gd name="connsiteX0" fmla="*/ 1042373 w 9291253"/>
              <a:gd name="connsiteY0" fmla="*/ 826244 h 4935156"/>
              <a:gd name="connsiteX1" fmla="*/ 8356380 w 9291253"/>
              <a:gd name="connsiteY1" fmla="*/ 251057 h 4935156"/>
              <a:gd name="connsiteX2" fmla="*/ 9049555 w 9291253"/>
              <a:gd name="connsiteY2" fmla="*/ 4572336 h 4935156"/>
              <a:gd name="connsiteX3" fmla="*/ 7146148 w 9291253"/>
              <a:gd name="connsiteY3" fmla="*/ 4203626 h 4935156"/>
              <a:gd name="connsiteX4" fmla="*/ 363948 w 9291253"/>
              <a:gd name="connsiteY4" fmla="*/ 4778813 h 4935156"/>
              <a:gd name="connsiteX5" fmla="*/ 1042373 w 9291253"/>
              <a:gd name="connsiteY5" fmla="*/ 826244 h 4935156"/>
              <a:gd name="connsiteX0" fmla="*/ 1042373 w 9291253"/>
              <a:gd name="connsiteY0" fmla="*/ 826244 h 4907744"/>
              <a:gd name="connsiteX1" fmla="*/ 8356380 w 9291253"/>
              <a:gd name="connsiteY1" fmla="*/ 251057 h 4907744"/>
              <a:gd name="connsiteX2" fmla="*/ 9049555 w 9291253"/>
              <a:gd name="connsiteY2" fmla="*/ 4572336 h 4907744"/>
              <a:gd name="connsiteX3" fmla="*/ 7160896 w 9291253"/>
              <a:gd name="connsiteY3" fmla="*/ 3879161 h 4907744"/>
              <a:gd name="connsiteX4" fmla="*/ 363948 w 9291253"/>
              <a:gd name="connsiteY4" fmla="*/ 4778813 h 4907744"/>
              <a:gd name="connsiteX5" fmla="*/ 1042373 w 9291253"/>
              <a:gd name="connsiteY5" fmla="*/ 826244 h 4907744"/>
              <a:gd name="connsiteX0" fmla="*/ 1042373 w 9291253"/>
              <a:gd name="connsiteY0" fmla="*/ 826244 h 5009376"/>
              <a:gd name="connsiteX1" fmla="*/ 8356380 w 9291253"/>
              <a:gd name="connsiteY1" fmla="*/ 251057 h 5009376"/>
              <a:gd name="connsiteX2" fmla="*/ 9049555 w 9291253"/>
              <a:gd name="connsiteY2" fmla="*/ 4572336 h 5009376"/>
              <a:gd name="connsiteX3" fmla="*/ 7160896 w 9291253"/>
              <a:gd name="connsiteY3" fmla="*/ 3879161 h 5009376"/>
              <a:gd name="connsiteX4" fmla="*/ 3827761 w 9291253"/>
              <a:gd name="connsiteY4" fmla="*/ 4469096 h 5009376"/>
              <a:gd name="connsiteX5" fmla="*/ 363948 w 9291253"/>
              <a:gd name="connsiteY5" fmla="*/ 4778813 h 5009376"/>
              <a:gd name="connsiteX6" fmla="*/ 1042373 w 9291253"/>
              <a:gd name="connsiteY6" fmla="*/ 826244 h 5009376"/>
              <a:gd name="connsiteX0" fmla="*/ 1042373 w 9291253"/>
              <a:gd name="connsiteY0" fmla="*/ 826244 h 4925821"/>
              <a:gd name="connsiteX1" fmla="*/ 8356380 w 9291253"/>
              <a:gd name="connsiteY1" fmla="*/ 251057 h 4925821"/>
              <a:gd name="connsiteX2" fmla="*/ 9049555 w 9291253"/>
              <a:gd name="connsiteY2" fmla="*/ 4572336 h 4925821"/>
              <a:gd name="connsiteX3" fmla="*/ 7160896 w 9291253"/>
              <a:gd name="connsiteY3" fmla="*/ 3879161 h 4925821"/>
              <a:gd name="connsiteX4" fmla="*/ 3886755 w 9291253"/>
              <a:gd name="connsiteY4" fmla="*/ 3775922 h 4925821"/>
              <a:gd name="connsiteX5" fmla="*/ 363948 w 9291253"/>
              <a:gd name="connsiteY5" fmla="*/ 4778813 h 4925821"/>
              <a:gd name="connsiteX6" fmla="*/ 1042373 w 9291253"/>
              <a:gd name="connsiteY6" fmla="*/ 826244 h 4925821"/>
              <a:gd name="connsiteX0" fmla="*/ 1021671 w 9270551"/>
              <a:gd name="connsiteY0" fmla="*/ 826244 h 4925821"/>
              <a:gd name="connsiteX1" fmla="*/ 8335678 w 9270551"/>
              <a:gd name="connsiteY1" fmla="*/ 251057 h 4925821"/>
              <a:gd name="connsiteX2" fmla="*/ 9028853 w 9270551"/>
              <a:gd name="connsiteY2" fmla="*/ 4572336 h 4925821"/>
              <a:gd name="connsiteX3" fmla="*/ 7140194 w 9270551"/>
              <a:gd name="connsiteY3" fmla="*/ 3879161 h 4925821"/>
              <a:gd name="connsiteX4" fmla="*/ 3866053 w 9270551"/>
              <a:gd name="connsiteY4" fmla="*/ 3775922 h 4925821"/>
              <a:gd name="connsiteX5" fmla="*/ 402239 w 9270551"/>
              <a:gd name="connsiteY5" fmla="*/ 4778813 h 4925821"/>
              <a:gd name="connsiteX6" fmla="*/ 1021671 w 9270551"/>
              <a:gd name="connsiteY6" fmla="*/ 826244 h 4925821"/>
              <a:gd name="connsiteX0" fmla="*/ 1021671 w 9270551"/>
              <a:gd name="connsiteY0" fmla="*/ 826244 h 4976730"/>
              <a:gd name="connsiteX1" fmla="*/ 8335678 w 9270551"/>
              <a:gd name="connsiteY1" fmla="*/ 251057 h 4976730"/>
              <a:gd name="connsiteX2" fmla="*/ 9028853 w 9270551"/>
              <a:gd name="connsiteY2" fmla="*/ 4572336 h 4976730"/>
              <a:gd name="connsiteX3" fmla="*/ 7140194 w 9270551"/>
              <a:gd name="connsiteY3" fmla="*/ 3879161 h 4976730"/>
              <a:gd name="connsiteX4" fmla="*/ 3866053 w 9270551"/>
              <a:gd name="connsiteY4" fmla="*/ 3775922 h 4976730"/>
              <a:gd name="connsiteX5" fmla="*/ 2376465 w 9270551"/>
              <a:gd name="connsiteY5" fmla="*/ 4321613 h 4976730"/>
              <a:gd name="connsiteX6" fmla="*/ 402239 w 9270551"/>
              <a:gd name="connsiteY6" fmla="*/ 4778813 h 4976730"/>
              <a:gd name="connsiteX7" fmla="*/ 1021671 w 9270551"/>
              <a:gd name="connsiteY7" fmla="*/ 826244 h 4976730"/>
              <a:gd name="connsiteX0" fmla="*/ 1021671 w 9270551"/>
              <a:gd name="connsiteY0" fmla="*/ 826244 h 4968238"/>
              <a:gd name="connsiteX1" fmla="*/ 8335678 w 9270551"/>
              <a:gd name="connsiteY1" fmla="*/ 251057 h 4968238"/>
              <a:gd name="connsiteX2" fmla="*/ 9028853 w 9270551"/>
              <a:gd name="connsiteY2" fmla="*/ 4572336 h 4968238"/>
              <a:gd name="connsiteX3" fmla="*/ 7140194 w 9270551"/>
              <a:gd name="connsiteY3" fmla="*/ 3879161 h 4968238"/>
              <a:gd name="connsiteX4" fmla="*/ 3866053 w 9270551"/>
              <a:gd name="connsiteY4" fmla="*/ 3775922 h 4968238"/>
              <a:gd name="connsiteX5" fmla="*/ 2022504 w 9270551"/>
              <a:gd name="connsiteY5" fmla="*/ 4262619 h 4968238"/>
              <a:gd name="connsiteX6" fmla="*/ 402239 w 9270551"/>
              <a:gd name="connsiteY6" fmla="*/ 4778813 h 4968238"/>
              <a:gd name="connsiteX7" fmla="*/ 1021671 w 9270551"/>
              <a:gd name="connsiteY7" fmla="*/ 826244 h 4968238"/>
              <a:gd name="connsiteX0" fmla="*/ 1006677 w 9255557"/>
              <a:gd name="connsiteY0" fmla="*/ 826244 h 5071210"/>
              <a:gd name="connsiteX1" fmla="*/ 8320684 w 9255557"/>
              <a:gd name="connsiteY1" fmla="*/ 251057 h 5071210"/>
              <a:gd name="connsiteX2" fmla="*/ 9013859 w 9255557"/>
              <a:gd name="connsiteY2" fmla="*/ 4572336 h 5071210"/>
              <a:gd name="connsiteX3" fmla="*/ 7125200 w 9255557"/>
              <a:gd name="connsiteY3" fmla="*/ 3879161 h 5071210"/>
              <a:gd name="connsiteX4" fmla="*/ 3851059 w 9255557"/>
              <a:gd name="connsiteY4" fmla="*/ 3775922 h 5071210"/>
              <a:gd name="connsiteX5" fmla="*/ 2007510 w 9255557"/>
              <a:gd name="connsiteY5" fmla="*/ 4262619 h 5071210"/>
              <a:gd name="connsiteX6" fmla="*/ 431490 w 9255557"/>
              <a:gd name="connsiteY6" fmla="*/ 4896800 h 5071210"/>
              <a:gd name="connsiteX7" fmla="*/ 1006677 w 9255557"/>
              <a:gd name="connsiteY7" fmla="*/ 826244 h 5071210"/>
              <a:gd name="connsiteX0" fmla="*/ 1006677 w 9255557"/>
              <a:gd name="connsiteY0" fmla="*/ 826244 h 4896800"/>
              <a:gd name="connsiteX1" fmla="*/ 8320684 w 9255557"/>
              <a:gd name="connsiteY1" fmla="*/ 251057 h 4896800"/>
              <a:gd name="connsiteX2" fmla="*/ 9013859 w 9255557"/>
              <a:gd name="connsiteY2" fmla="*/ 4572336 h 4896800"/>
              <a:gd name="connsiteX3" fmla="*/ 7125200 w 9255557"/>
              <a:gd name="connsiteY3" fmla="*/ 3879161 h 4896800"/>
              <a:gd name="connsiteX4" fmla="*/ 3851059 w 9255557"/>
              <a:gd name="connsiteY4" fmla="*/ 3775922 h 4896800"/>
              <a:gd name="connsiteX5" fmla="*/ 2007510 w 9255557"/>
              <a:gd name="connsiteY5" fmla="*/ 4262619 h 4896800"/>
              <a:gd name="connsiteX6" fmla="*/ 431490 w 9255557"/>
              <a:gd name="connsiteY6" fmla="*/ 4896800 h 4896800"/>
              <a:gd name="connsiteX7" fmla="*/ 1006677 w 9255557"/>
              <a:gd name="connsiteY7" fmla="*/ 826244 h 489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255557" h="4896800">
                <a:moveTo>
                  <a:pt x="1006677" y="826244"/>
                </a:moveTo>
                <a:cubicBezTo>
                  <a:pt x="3149711" y="324798"/>
                  <a:pt x="1885869" y="-383124"/>
                  <a:pt x="8320684" y="251057"/>
                </a:cubicBezTo>
                <a:cubicBezTo>
                  <a:pt x="10026582" y="1819302"/>
                  <a:pt x="8841794" y="3018839"/>
                  <a:pt x="9013859" y="4572336"/>
                </a:cubicBezTo>
                <a:cubicBezTo>
                  <a:pt x="8812154" y="5231097"/>
                  <a:pt x="8572801" y="3879161"/>
                  <a:pt x="7125200" y="3879161"/>
                </a:cubicBezTo>
                <a:cubicBezTo>
                  <a:pt x="6254901" y="3861954"/>
                  <a:pt x="4983884" y="3625980"/>
                  <a:pt x="3851059" y="3775922"/>
                </a:cubicBezTo>
                <a:cubicBezTo>
                  <a:pt x="3057104" y="3849664"/>
                  <a:pt x="2584812" y="4095470"/>
                  <a:pt x="2007510" y="4262619"/>
                </a:cubicBezTo>
                <a:cubicBezTo>
                  <a:pt x="1430208" y="4429768"/>
                  <a:pt x="642541" y="4874678"/>
                  <a:pt x="431490" y="4896800"/>
                </a:cubicBezTo>
                <a:cubicBezTo>
                  <a:pt x="657632" y="3579277"/>
                  <a:pt x="-1004020" y="2674709"/>
                  <a:pt x="1006677" y="826244"/>
                </a:cubicBezTo>
                <a:close/>
              </a:path>
            </a:pathLst>
          </a:custGeom>
          <a:solidFill>
            <a:schemeClr val="bg1">
              <a:alpha val="4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9EB3FAE-9345-43B8-92C9-6253ED999315}"/>
              </a:ext>
            </a:extLst>
          </p:cNvPr>
          <p:cNvSpPr/>
          <p:nvPr/>
        </p:nvSpPr>
        <p:spPr>
          <a:xfrm>
            <a:off x="1594884" y="1752688"/>
            <a:ext cx="9106360" cy="137473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Esta presentación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es con el fin de pasar un rato agradable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con la música y las diapositivas,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mostrando las joyas turísticas de Puebla, México…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529BD6F-32D7-4890-A6C5-F0A6B5461E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4406">
            <a:off x="1262680" y="5513529"/>
            <a:ext cx="2093174" cy="736377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7C2C09D-A023-4DEF-8BB5-10D1302382C5}"/>
              </a:ext>
            </a:extLst>
          </p:cNvPr>
          <p:cNvSpPr/>
          <p:nvPr/>
        </p:nvSpPr>
        <p:spPr>
          <a:xfrm>
            <a:off x="2108354" y="3468044"/>
            <a:ext cx="8059409" cy="769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es-MX" sz="4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  <a:defRPr/>
            </a:pPr>
            <a:r>
              <a:rPr lang="es-MX" sz="4000" b="1" kern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NO</a:t>
            </a:r>
            <a:r>
              <a:rPr lang="es-MX" sz="4000" b="1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pretende</a:t>
            </a:r>
            <a:r>
              <a:rPr lang="es-MX" sz="4000" b="1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19050">
                  <a:solidFill>
                    <a:srgbClr val="70AD47">
                      <a:lumMod val="75000"/>
                    </a:srgbClr>
                  </a:solidFill>
                </a:ln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  <a:cs typeface="Arial"/>
              </a:rPr>
              <a:t>lucro alguno…</a:t>
            </a:r>
            <a:endParaRPr lang="es-MX" sz="4000" b="1" dirty="0"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0EB262B-3A17-4F10-80AF-96B826B5A2AA}"/>
              </a:ext>
            </a:extLst>
          </p:cNvPr>
          <p:cNvSpPr/>
          <p:nvPr/>
        </p:nvSpPr>
        <p:spPr>
          <a:xfrm>
            <a:off x="1914603" y="4365114"/>
            <a:ext cx="8410133" cy="73353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ni tiene nexos con gobierno o </a:t>
            </a:r>
            <a:r>
              <a:rPr lang="es-ES" sz="2400" b="1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partido político… </a:t>
            </a:r>
            <a:endParaRPr lang="es-ES" sz="2400" b="1" dirty="0"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  <a:defRPr/>
            </a:pPr>
            <a:r>
              <a:rPr lang="es-ES" sz="2400" b="1" dirty="0">
                <a:solidFill>
                  <a:srgbClr val="8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solo es para informar y entretener </a:t>
            </a:r>
            <a:endParaRPr lang="es-MX" sz="2400" b="1" dirty="0">
              <a:solidFill>
                <a:srgbClr val="8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24D998F1-9DF6-4982-A8CE-294B14E3052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888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625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11367 -0.02037 L 0.55756 0.00903 " pathEditMode="relative" rAng="0" ptsTypes="AA">
                                      <p:cBhvr>
                                        <p:cTn id="3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55" y="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3125"/>
                            </p:stCondLst>
                            <p:childTnLst>
                              <p:par>
                                <p:cTn id="36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 animBg="1"/>
      <p:bldP spid="6" grpId="0" animBg="1"/>
      <p:bldP spid="7" grpId="0" build="p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dificio, interior, mesa, suelo&#10;&#10;Descripción generada con confianza muy alta">
            <a:extLst>
              <a:ext uri="{FF2B5EF4-FFF2-40B4-BE49-F238E27FC236}">
                <a16:creationId xmlns:a16="http://schemas.microsoft.com/office/drawing/2014/main" id="{ED8D36BD-3212-4549-B6CC-F8EC1814DC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F6E85514-62A6-4DDB-9C21-3B9438DE17D9}"/>
              </a:ext>
            </a:extLst>
          </p:cNvPr>
          <p:cNvSpPr/>
          <p:nvPr/>
        </p:nvSpPr>
        <p:spPr>
          <a:xfrm>
            <a:off x="898354" y="604853"/>
            <a:ext cx="6112040" cy="14806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7381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Blackletter686 BT" panose="03040802020608040804" pitchFamily="66" charset="0"/>
                <a:cs typeface="Arial"/>
              </a:rPr>
              <a:t>  El Ex Convento de Santa Rosa  </a:t>
            </a: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D3FE6863-C26E-48ED-8C87-6FCED9DBBB9F}"/>
              </a:ext>
            </a:extLst>
          </p:cNvPr>
          <p:cNvSpPr/>
          <p:nvPr/>
        </p:nvSpPr>
        <p:spPr>
          <a:xfrm>
            <a:off x="1788696" y="1973179"/>
            <a:ext cx="3793958" cy="1042736"/>
          </a:xfrm>
          <a:custGeom>
            <a:avLst/>
            <a:gdLst>
              <a:gd name="connsiteX0" fmla="*/ 0 w 6366002"/>
              <a:gd name="connsiteY0" fmla="*/ 0 h 520848"/>
              <a:gd name="connsiteX1" fmla="*/ 6366002 w 6366002"/>
              <a:gd name="connsiteY1" fmla="*/ 0 h 520848"/>
              <a:gd name="connsiteX2" fmla="*/ 6366002 w 6366002"/>
              <a:gd name="connsiteY2" fmla="*/ 520848 h 520848"/>
              <a:gd name="connsiteX3" fmla="*/ 0 w 6366002"/>
              <a:gd name="connsiteY3" fmla="*/ 520848 h 520848"/>
              <a:gd name="connsiteX4" fmla="*/ 0 w 6366002"/>
              <a:gd name="connsiteY4" fmla="*/ 0 h 520848"/>
              <a:gd name="connsiteX0" fmla="*/ 0 w 6419426"/>
              <a:gd name="connsiteY0" fmla="*/ 0 h 996438"/>
              <a:gd name="connsiteX1" fmla="*/ 6366002 w 6419426"/>
              <a:gd name="connsiteY1" fmla="*/ 0 h 996438"/>
              <a:gd name="connsiteX2" fmla="*/ 6419426 w 6419426"/>
              <a:gd name="connsiteY2" fmla="*/ 996438 h 996438"/>
              <a:gd name="connsiteX3" fmla="*/ 0 w 6419426"/>
              <a:gd name="connsiteY3" fmla="*/ 520848 h 996438"/>
              <a:gd name="connsiteX4" fmla="*/ 0 w 6419426"/>
              <a:gd name="connsiteY4" fmla="*/ 0 h 996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19426" h="996438">
                <a:moveTo>
                  <a:pt x="0" y="0"/>
                </a:moveTo>
                <a:lnTo>
                  <a:pt x="6366002" y="0"/>
                </a:lnTo>
                <a:lnTo>
                  <a:pt x="6419426" y="996438"/>
                </a:lnTo>
                <a:lnTo>
                  <a:pt x="0" y="520848"/>
                </a:lnTo>
                <a:lnTo>
                  <a:pt x="0" y="0"/>
                </a:lnTo>
                <a:close/>
              </a:path>
            </a:pathLst>
          </a:cu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Blackletter686 BT" panose="03040802020608040804" pitchFamily="66" charset="0"/>
                <a:cs typeface="Arial"/>
              </a:rPr>
              <a:t> 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Blackletter686 BT" panose="03040802020608040804" pitchFamily="66" charset="0"/>
                <a:cs typeface="Arial"/>
              </a:rPr>
              <a:t>Puebla de los Ángeles 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Blackletter686 BT" panose="03040802020608040804" pitchFamily="66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3" grpId="0"/>
      <p:bldP spid="13" grpId="1"/>
      <p:bldP spid="16" grpId="0"/>
      <p:bldP spid="1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dificio, interior, mesa, suelo&#10;&#10;Descripción generada con confianza muy alta">
            <a:extLst>
              <a:ext uri="{FF2B5EF4-FFF2-40B4-BE49-F238E27FC236}">
                <a16:creationId xmlns:a16="http://schemas.microsoft.com/office/drawing/2014/main" id="{439EDA0C-61AE-4A4C-A879-7DEE1E590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8" y="1"/>
            <a:ext cx="12192000" cy="6858000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BA08B88D-BA7C-4008-A873-769E47C9B824}"/>
              </a:ext>
            </a:extLst>
          </p:cNvPr>
          <p:cNvSpPr/>
          <p:nvPr/>
        </p:nvSpPr>
        <p:spPr>
          <a:xfrm>
            <a:off x="0" y="576189"/>
            <a:ext cx="12192000" cy="57284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Ex-Convento de Santa Rosa.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F9524AF3-98A6-4616-9FCF-ED29FFC1FFB7}"/>
              </a:ext>
            </a:extLst>
          </p:cNvPr>
          <p:cNvSpPr/>
          <p:nvPr/>
        </p:nvSpPr>
        <p:spPr>
          <a:xfrm>
            <a:off x="495466" y="5708962"/>
            <a:ext cx="1123315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El Ex Convento de Santa Rosa fue construido en el siglo XVII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como beaterio de las monjas dominicas.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2CDE204B-64BD-44AB-B1A6-432592CC41D8}"/>
              </a:ext>
            </a:extLst>
          </p:cNvPr>
          <p:cNvSpPr/>
          <p:nvPr/>
        </p:nvSpPr>
        <p:spPr>
          <a:xfrm>
            <a:off x="495466" y="1520824"/>
            <a:ext cx="112331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92D05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Dirección: 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14 Poniente núm. 305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Centro Histórico, C.P. 72000, </a:t>
            </a:r>
          </a:p>
          <a:p>
            <a:pPr algn="ctr">
              <a:lnSpc>
                <a:spcPts val="2700"/>
              </a:lnSpc>
            </a:pPr>
            <a:r>
              <a:rPr lang="es-MX" sz="2800" b="1" dirty="0" err="1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Heróica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Puebla De Zaragoza, Puebla.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Tel.: (222) 232 77 92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4AF44A32-138C-496F-9A1C-F37530CB535D}"/>
              </a:ext>
            </a:extLst>
          </p:cNvPr>
          <p:cNvSpPr/>
          <p:nvPr/>
        </p:nvSpPr>
        <p:spPr>
          <a:xfrm>
            <a:off x="479425" y="3233958"/>
            <a:ext cx="11233150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El ex-convento de Santa Rosa, ahora museo,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 uno de los más reconocidos en el estado de Puebla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ya que ahí se inventó el mole poblano,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pero una leyenda obscura atraviesa sus pasillos.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041B5DB-394E-4EE0-B6DF-5FD77AF08165}"/>
              </a:ext>
            </a:extLst>
          </p:cNvPr>
          <p:cNvSpPr/>
          <p:nvPr/>
        </p:nvSpPr>
        <p:spPr>
          <a:xfrm>
            <a:off x="495465" y="4996033"/>
            <a:ext cx="11233149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¿ Estás listo para conocerla ?</a:t>
            </a:r>
          </a:p>
        </p:txBody>
      </p:sp>
    </p:spTree>
    <p:extLst>
      <p:ext uri="{BB962C8B-B14F-4D97-AF65-F5344CB8AC3E}">
        <p14:creationId xmlns:p14="http://schemas.microsoft.com/office/powerpoint/2010/main" val="402385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9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9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9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61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8525"/>
                            </p:stCondLst>
                            <p:childTnLst>
                              <p:par>
                                <p:cTn id="3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2" grpId="0"/>
      <p:bldP spid="12" grpId="0" build="p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2A39F6F-A18C-4EAD-8F9E-43A4E2C890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ABEFB11A-89A7-49E3-A16F-36EA16C41EC4}"/>
              </a:ext>
            </a:extLst>
          </p:cNvPr>
          <p:cNvSpPr/>
          <p:nvPr/>
        </p:nvSpPr>
        <p:spPr>
          <a:xfrm>
            <a:off x="479425" y="369051"/>
            <a:ext cx="11233151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 una edificación de estilo barroco que fue erguida en 1690, 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sus principios esta edificación fungió como un convento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albergaba a monjas dominicas de claustro, </a:t>
            </a:r>
          </a:p>
        </p:txBody>
      </p:sp>
      <p:pic>
        <p:nvPicPr>
          <p:cNvPr id="17" name="Imagen 16" descr="Imagen que contiene edificio, exterior, antiguo, arco&#10;&#10;Descripción generada con confianza muy alta">
            <a:extLst>
              <a:ext uri="{FF2B5EF4-FFF2-40B4-BE49-F238E27FC236}">
                <a16:creationId xmlns:a16="http://schemas.microsoft.com/office/drawing/2014/main" id="{4C6F5AFD-13A7-451E-9F21-6FC2DA31AF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93" y="1489892"/>
            <a:ext cx="5159914" cy="37693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ECE4AFEB-8E6C-426D-8D04-9B0447DBC902}"/>
              </a:ext>
            </a:extLst>
          </p:cNvPr>
          <p:cNvSpPr/>
          <p:nvPr/>
        </p:nvSpPr>
        <p:spPr>
          <a:xfrm>
            <a:off x="5676007" y="1843238"/>
            <a:ext cx="6036569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años más tarde se convirtió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un hospital psiquiátrico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diera su servicio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 más de 100 enfermos mentales, posteriormente la finca albergo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 más de 1500 personas,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cuando se convirtió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una vecindad mas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del centro histórico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la Angelópolis, 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A5B8620-DE1F-46DA-BA72-4F82B88FA096}"/>
              </a:ext>
            </a:extLst>
          </p:cNvPr>
          <p:cNvSpPr/>
          <p:nvPr/>
        </p:nvSpPr>
        <p:spPr>
          <a:xfrm>
            <a:off x="479425" y="5300968"/>
            <a:ext cx="11233151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hoy en día es un inmenso museo de artes populares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lleno de historias, leyendas y extraños fenómenos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o al menos es lo que aseguran los trabajadores de este sitio. </a:t>
            </a:r>
          </a:p>
        </p:txBody>
      </p:sp>
    </p:spTree>
    <p:extLst>
      <p:ext uri="{BB962C8B-B14F-4D97-AF65-F5344CB8AC3E}">
        <p14:creationId xmlns:p14="http://schemas.microsoft.com/office/powerpoint/2010/main" val="4277736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9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6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5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5ABB0CC-2812-44B9-8818-CF91CFDC4D17}"/>
              </a:ext>
            </a:extLst>
          </p:cNvPr>
          <p:cNvSpPr/>
          <p:nvPr/>
        </p:nvSpPr>
        <p:spPr>
          <a:xfrm>
            <a:off x="440532" y="789044"/>
            <a:ext cx="535547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sus inicios este edificio albergo a monjas.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378C543-258F-4197-8D4A-CFA536F4FAF2}"/>
              </a:ext>
            </a:extLst>
          </p:cNvPr>
          <p:cNvSpPr/>
          <p:nvPr/>
        </p:nvSpPr>
        <p:spPr>
          <a:xfrm>
            <a:off x="479426" y="1942571"/>
            <a:ext cx="5316579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el vivían y hacían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sus actividades cotidianas.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F17F7B7-A2B2-4225-A7D8-F474C7F3C1F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0" name="Imagen 9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FBC26434-BD3E-44B5-8227-7DE4178424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005" y="369051"/>
            <a:ext cx="5955463" cy="60451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0EA809C7-6A63-4D91-ADD7-CA51C6958F75}"/>
              </a:ext>
            </a:extLst>
          </p:cNvPr>
          <p:cNvSpPr/>
          <p:nvPr/>
        </p:nvSpPr>
        <p:spPr>
          <a:xfrm>
            <a:off x="479426" y="3073793"/>
            <a:ext cx="5316579" cy="2977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Posteriormente fungió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como convento dedicado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 Santa Inés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  después funcionó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como convento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bajo la advocación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Santa Rosa de Lima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6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la primera santa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6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del continente americano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301066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37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2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42464A68-51EB-4E7B-A94B-C6C3FAE0756F}"/>
              </a:ext>
            </a:extLst>
          </p:cNvPr>
          <p:cNvSpPr/>
          <p:nvPr/>
        </p:nvSpPr>
        <p:spPr>
          <a:xfrm>
            <a:off x="5679831" y="421152"/>
            <a:ext cx="6190442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Cuenta la leyenda que fue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la cocina del antiguo Convento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Santa Rosa,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donde Sor Andrea de la Asunción,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monja dominica de este convento,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creó uno de los platillos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más característicos del país: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EC82E2E-4024-48D8-AEA5-AB104A218C0B}"/>
              </a:ext>
            </a:extLst>
          </p:cNvPr>
          <p:cNvSpPr/>
          <p:nvPr/>
        </p:nvSpPr>
        <p:spPr>
          <a:xfrm>
            <a:off x="479425" y="4568981"/>
            <a:ext cx="11232583" cy="609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el</a:t>
            </a:r>
            <a:r>
              <a:rPr lang="es-MX" sz="7200" b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</a:rPr>
              <a:t> </a:t>
            </a:r>
            <a:r>
              <a:rPr lang="es-MX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mole</a:t>
            </a:r>
            <a:r>
              <a:rPr lang="es-MX" sz="7200" b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</a:rPr>
              <a:t> </a:t>
            </a:r>
            <a:r>
              <a:rPr lang="es-MX" sz="7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poblano</a:t>
            </a:r>
            <a:endParaRPr lang="es-MX" sz="7200" b="1" dirty="0">
              <a:solidFill>
                <a:srgbClr val="333333"/>
              </a:solidFill>
              <a:latin typeface="CommercialScrD" panose="03000000000000000000" pitchFamily="66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1C5A112-711C-4A3C-842F-C8248F11AA1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4B60778-8BF7-4E75-A3FF-03C1526E0523}"/>
              </a:ext>
            </a:extLst>
          </p:cNvPr>
          <p:cNvSpPr/>
          <p:nvPr/>
        </p:nvSpPr>
        <p:spPr>
          <a:xfrm>
            <a:off x="479425" y="5331383"/>
            <a:ext cx="11232583" cy="1136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delicia que combina en su sabor el dulce  y la sal,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con una gran variedad de chiles y condimentos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proveen al alimento de un aroma y sabor únicos.</a:t>
            </a:r>
          </a:p>
        </p:txBody>
      </p:sp>
      <p:pic>
        <p:nvPicPr>
          <p:cNvPr id="6" name="Imagen 5" descr="Imagen que contiene interior, pared, mesa, antiguo&#10;&#10;Descripción generada con confianza alta">
            <a:extLst>
              <a:ext uri="{FF2B5EF4-FFF2-40B4-BE49-F238E27FC236}">
                <a16:creationId xmlns:a16="http://schemas.microsoft.com/office/drawing/2014/main" id="{DE93EF2B-D7C3-4D3C-832D-2C7806173B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46" y="489050"/>
            <a:ext cx="5314886" cy="3547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01487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4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87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7B749C4-A8A0-4B95-BE64-86076749FDBC}"/>
              </a:ext>
            </a:extLst>
          </p:cNvPr>
          <p:cNvSpPr/>
          <p:nvPr/>
        </p:nvSpPr>
        <p:spPr>
          <a:xfrm>
            <a:off x="338744" y="422856"/>
            <a:ext cx="5130068" cy="5978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Lo que cautiva del complejo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del Monasterio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Santa Rosa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sin duda 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su monumental cocina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consta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un enorme salón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tres bóvedas,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vestida casi en su totalidad por preciosos azulejos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6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legados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6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diversas épocas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 adornada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por una carbonera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 diversos fregaderos,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haciendo de ella una joya arquitectónica de la época.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9025C2C-7D53-4402-A200-562B158B0FE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edificio, interior, mesa, suelo&#10;&#10;Descripción generada con confianza muy alta">
            <a:extLst>
              <a:ext uri="{FF2B5EF4-FFF2-40B4-BE49-F238E27FC236}">
                <a16:creationId xmlns:a16="http://schemas.microsoft.com/office/drawing/2014/main" id="{1B2C2714-CCC3-4C55-BD34-0633A6912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611" y="1149038"/>
            <a:ext cx="6524892" cy="4499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53412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3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50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edificio, cielo, exterior, calle&#10;&#10;Descripción generada con confianza muy alta">
            <a:extLst>
              <a:ext uri="{FF2B5EF4-FFF2-40B4-BE49-F238E27FC236}">
                <a16:creationId xmlns:a16="http://schemas.microsoft.com/office/drawing/2014/main" id="{4C95248E-5F24-4C7D-B2ED-E47368E6DB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77" y="1629260"/>
            <a:ext cx="5678658" cy="4765665"/>
          </a:xfrm>
          <a:prstGeom prst="ellipse">
            <a:avLst/>
          </a:prstGeom>
          <a:ln w="190500" cap="rnd">
            <a:solidFill>
              <a:srgbClr val="7E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CBC1C76-61FE-4BFC-95C3-FC0FAD350DE6}"/>
              </a:ext>
            </a:extLst>
          </p:cNvPr>
          <p:cNvSpPr/>
          <p:nvPr/>
        </p:nvSpPr>
        <p:spPr>
          <a:xfrm>
            <a:off x="409085" y="425953"/>
            <a:ext cx="11372606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Años más tarde y debido al movimiento de las Leyes de Reforma,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todas las propiedades del clero se nacionalizarían,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convirtiéndose en cuartel,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9025C2C-7D53-4402-A200-562B158B0FE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ECC42FE-B932-48FF-A56C-7C6A77BFE50F}"/>
              </a:ext>
            </a:extLst>
          </p:cNvPr>
          <p:cNvSpPr/>
          <p:nvPr/>
        </p:nvSpPr>
        <p:spPr>
          <a:xfrm>
            <a:off x="5376012" y="1511056"/>
            <a:ext cx="6336564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después de un tiempo se convirtió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un hospital psiquiátrico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dando atención a muchos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enfermos mentales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 para 1968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como edificio público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habitable se convirtió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una vecindad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albergaba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aproximadamente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          más de un millar de personas,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       para así pasar a ser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       un patrimonio del Estado.</a:t>
            </a:r>
          </a:p>
        </p:txBody>
      </p:sp>
    </p:spTree>
    <p:extLst>
      <p:ext uri="{BB962C8B-B14F-4D97-AF65-F5344CB8AC3E}">
        <p14:creationId xmlns:p14="http://schemas.microsoft.com/office/powerpoint/2010/main" val="3819360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6375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7B749C4-A8A0-4B95-BE64-86076749FDBC}"/>
              </a:ext>
            </a:extLst>
          </p:cNvPr>
          <p:cNvSpPr/>
          <p:nvPr/>
        </p:nvSpPr>
        <p:spPr>
          <a:xfrm>
            <a:off x="514960" y="2292443"/>
            <a:ext cx="5761037" cy="23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1973 se convierte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en el Museo de Arte Popular,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donde hoy se exponen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artesanías propias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las siete regiones de Puebla,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así como frescos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que pertenecieron al convento.</a:t>
            </a:r>
          </a:p>
        </p:txBody>
      </p:sp>
      <p:pic>
        <p:nvPicPr>
          <p:cNvPr id="5" name="Imagen 4" descr="Imagen que contiene exterior, edificio, cielo, carretera&#10;&#10;Descripción generada con confianza muy alta">
            <a:extLst>
              <a:ext uri="{FF2B5EF4-FFF2-40B4-BE49-F238E27FC236}">
                <a16:creationId xmlns:a16="http://schemas.microsoft.com/office/drawing/2014/main" id="{0C8AAFF9-1CE1-417F-AD53-779E6C24BD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753" y="489049"/>
            <a:ext cx="5383990" cy="5943494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6FBAA1C-AB75-4A65-A76C-05D2488BFE2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51535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3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FCD82D6-C121-4765-BD03-5DCD50E84F99}"/>
              </a:ext>
            </a:extLst>
          </p:cNvPr>
          <p:cNvSpPr/>
          <p:nvPr/>
        </p:nvSpPr>
        <p:spPr>
          <a:xfrm>
            <a:off x="8563704" y="1985927"/>
            <a:ext cx="32543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Diversos programas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de televisión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han visitado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este edifico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para descubrir cosas 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paranormales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pic>
        <p:nvPicPr>
          <p:cNvPr id="7" name="Imagen 6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D2BE6815-0E74-455E-AB63-3E55DFAC3C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42" y="677213"/>
            <a:ext cx="8163462" cy="5563171"/>
          </a:xfrm>
          <a:prstGeom prst="rect">
            <a:avLst/>
          </a:prstGeom>
          <a:ln w="127000" cap="rnd">
            <a:solidFill>
              <a:srgbClr val="7E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6FBAA1C-AB75-4A65-A76C-05D2488BFE2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43591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5ABB0CC-2812-44B9-8818-CF91CFDC4D17}"/>
              </a:ext>
            </a:extLst>
          </p:cNvPr>
          <p:cNvSpPr/>
          <p:nvPr/>
        </p:nvSpPr>
        <p:spPr>
          <a:xfrm>
            <a:off x="5178753" y="1324939"/>
            <a:ext cx="1851620" cy="425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Míralos aquí.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E5FBB30-A68A-4FBE-B663-F7EB78CFFB7A}"/>
              </a:ext>
            </a:extLst>
          </p:cNvPr>
          <p:cNvSpPr/>
          <p:nvPr/>
        </p:nvSpPr>
        <p:spPr>
          <a:xfrm>
            <a:off x="5169651" y="4356897"/>
            <a:ext cx="1860722" cy="129099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Museo </a:t>
            </a:r>
          </a:p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del </a:t>
            </a:r>
          </a:p>
          <a:p>
            <a:pPr algn="ctr" defTabSz="1219170">
              <a:lnSpc>
                <a:spcPts val="2800"/>
              </a:lnSpc>
            </a:pPr>
            <a:r>
              <a:rPr lang="es-MX" sz="4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terror</a:t>
            </a:r>
          </a:p>
        </p:txBody>
      </p:sp>
      <p:pic>
        <p:nvPicPr>
          <p:cNvPr id="5" name="Imagen 4" descr="Imagen que contiene interior, edificio, pared&#10;&#10;Descripción generada con confianza muy alta">
            <a:extLst>
              <a:ext uri="{FF2B5EF4-FFF2-40B4-BE49-F238E27FC236}">
                <a16:creationId xmlns:a16="http://schemas.microsoft.com/office/drawing/2014/main" id="{A35F6DD6-702C-45A5-910B-171C65D49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7497" y="208547"/>
            <a:ext cx="4776537" cy="6368716"/>
          </a:xfrm>
          <a:prstGeom prst="round2DiagRect">
            <a:avLst>
              <a:gd name="adj1" fmla="val 0"/>
              <a:gd name="adj2" fmla="val 18136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 descr="Imagen que contiene interior, edificio, pared&#10;&#10;Descripción generada con confianza muy alta">
            <a:extLst>
              <a:ext uri="{FF2B5EF4-FFF2-40B4-BE49-F238E27FC236}">
                <a16:creationId xmlns:a16="http://schemas.microsoft.com/office/drawing/2014/main" id="{C1025D2F-A9C8-45F8-ACF0-EEC0E76829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519" y="248653"/>
            <a:ext cx="4776537" cy="6368716"/>
          </a:xfrm>
          <a:prstGeom prst="round2DiagRect">
            <a:avLst>
              <a:gd name="adj1" fmla="val 0"/>
              <a:gd name="adj2" fmla="val 18136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72988352-D2A8-455E-BBF4-643C40A4361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2" name="Imagen 11" descr="Imagen que contiene edificio, interior, pared&#10;&#10;Descripción generada con confianza muy alta">
            <a:extLst>
              <a:ext uri="{FF2B5EF4-FFF2-40B4-BE49-F238E27FC236}">
                <a16:creationId xmlns:a16="http://schemas.microsoft.com/office/drawing/2014/main" id="{10A9A075-0A15-4CBC-AAF8-CBD4429785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92" y="192505"/>
            <a:ext cx="4776537" cy="64569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 descr="Imagen que contiene edificio, interior, pared&#10;&#10;Descripción generada con confianza muy alta">
            <a:extLst>
              <a:ext uri="{FF2B5EF4-FFF2-40B4-BE49-F238E27FC236}">
                <a16:creationId xmlns:a16="http://schemas.microsoft.com/office/drawing/2014/main" id="{2389BA50-E95C-4533-B39C-52719DC41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479" y="184485"/>
            <a:ext cx="4776537" cy="64569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5922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37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pared, amarillo, edificio, interior&#10;&#10;Descripción generada con confianza muy alta">
            <a:extLst>
              <a:ext uri="{FF2B5EF4-FFF2-40B4-BE49-F238E27FC236}">
                <a16:creationId xmlns:a16="http://schemas.microsoft.com/office/drawing/2014/main" id="{F9B33F1A-579A-4D77-AE85-D8A4611FBD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562" y="504915"/>
            <a:ext cx="4856344" cy="5864036"/>
          </a:xfrm>
          <a:prstGeom prst="snip2DiagRect">
            <a:avLst>
              <a:gd name="adj1" fmla="val 1837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E1962E3-838D-4E0C-A4F1-DBECC871CA90}"/>
              </a:ext>
            </a:extLst>
          </p:cNvPr>
          <p:cNvSpPr/>
          <p:nvPr/>
        </p:nvSpPr>
        <p:spPr>
          <a:xfrm>
            <a:off x="456094" y="429050"/>
            <a:ext cx="6423468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Leyendas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cortas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”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hizo una investigación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con los trabajadores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y recolectó sus testimonios…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 continuación te presentaré </a:t>
            </a:r>
          </a:p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el de Francisco Moreno (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chemeClr val="accent6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Vigilante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):</a:t>
            </a:r>
          </a:p>
        </p:txBody>
      </p:sp>
      <p:pic>
        <p:nvPicPr>
          <p:cNvPr id="7" name="Imagen 6" descr="Imagen que contiene amarillo, interior, pared, suelo&#10;&#10;Descripción generada con confianza muy alta">
            <a:extLst>
              <a:ext uri="{FF2B5EF4-FFF2-40B4-BE49-F238E27FC236}">
                <a16:creationId xmlns:a16="http://schemas.microsoft.com/office/drawing/2014/main" id="{F0F74C53-7BB6-48D4-B4E9-3A7F408FDF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18" y="2917268"/>
            <a:ext cx="6143772" cy="3451683"/>
          </a:xfrm>
          <a:prstGeom prst="snip2DiagRect">
            <a:avLst>
              <a:gd name="adj1" fmla="val 1741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E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ED2A0B9-172B-4985-8414-C4DDF3C1D18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05336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6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6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7B749C4-A8A0-4B95-BE64-86076749FDBC}"/>
              </a:ext>
            </a:extLst>
          </p:cNvPr>
          <p:cNvSpPr/>
          <p:nvPr/>
        </p:nvSpPr>
        <p:spPr>
          <a:xfrm>
            <a:off x="8968154" y="2327537"/>
            <a:ext cx="274442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“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Existen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apariciones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monjas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habitaron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convento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como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tal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9" name="Imagen 8" descr="Imagen que contiene edificio, altar&#10;&#10;Descripción generada con confianza muy alta">
            <a:extLst>
              <a:ext uri="{FF2B5EF4-FFF2-40B4-BE49-F238E27FC236}">
                <a16:creationId xmlns:a16="http://schemas.microsoft.com/office/drawing/2014/main" id="{B50E20B7-CA2D-44B4-A557-3BD08B7459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093" y="429050"/>
            <a:ext cx="8512061" cy="58962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1C21B11A-78AD-4ABA-ABB2-48543B53AD9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9925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9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87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pared, suelo, techo, edificio&#10;&#10;Descripción generada con confianza muy alta">
            <a:extLst>
              <a:ext uri="{FF2B5EF4-FFF2-40B4-BE49-F238E27FC236}">
                <a16:creationId xmlns:a16="http://schemas.microsoft.com/office/drawing/2014/main" id="{7A45FAB1-D92F-47FD-A3B8-5D95275F33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6004" y="549048"/>
            <a:ext cx="5819903" cy="5819903"/>
          </a:xfrm>
          <a:prstGeom prst="ellipse">
            <a:avLst/>
          </a:prstGeom>
          <a:ln w="190500" cap="rnd">
            <a:solidFill>
              <a:srgbClr val="7E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F5CA95EE-92DB-4064-AF44-C35FD4B48C36}"/>
              </a:ext>
            </a:extLst>
          </p:cNvPr>
          <p:cNvSpPr/>
          <p:nvPr/>
        </p:nvSpPr>
        <p:spPr>
          <a:xfrm>
            <a:off x="456094" y="1153096"/>
            <a:ext cx="5495444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Quizá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espíritu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monjas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quedado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atrapado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sitio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debido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religiosas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claustro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nunca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pudieron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salir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convento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aún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después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muertas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pues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aseguran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sus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restos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aún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encuentran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debajo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suelo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actual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museo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Santa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Rosa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C21B11A-78AD-4ABA-ABB2-48543B53AD9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3754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8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-43200000">
                                      <p:cBhvr>
                                        <p:cTn id="15" dur="28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0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7B749C4-A8A0-4B95-BE64-86076749FDBC}"/>
              </a:ext>
            </a:extLst>
          </p:cNvPr>
          <p:cNvSpPr/>
          <p:nvPr/>
        </p:nvSpPr>
        <p:spPr>
          <a:xfrm>
            <a:off x="8106505" y="1951237"/>
            <a:ext cx="3623655" cy="3208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Hay una habitación especial subterránea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donde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 les enterraba, aquí morían,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aquí entraban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no volvían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a salir ni muertas.</a:t>
            </a:r>
          </a:p>
        </p:txBody>
      </p:sp>
      <p:pic>
        <p:nvPicPr>
          <p:cNvPr id="6" name="Imagen 5" descr="Imagen que contiene interior, pared, edificio, suelo&#10;&#10;Descripción generada con confianza muy alta">
            <a:extLst>
              <a:ext uri="{FF2B5EF4-FFF2-40B4-BE49-F238E27FC236}">
                <a16:creationId xmlns:a16="http://schemas.microsoft.com/office/drawing/2014/main" id="{632173AA-609F-47D9-BAD6-A9990EB229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06" y="688745"/>
            <a:ext cx="7378325" cy="5472847"/>
          </a:xfrm>
          <a:prstGeom prst="round2DiagRect">
            <a:avLst>
              <a:gd name="adj1" fmla="val 0"/>
              <a:gd name="adj2" fmla="val 27911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399D231C-CE56-4B93-94B9-013AB5E5247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18306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6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34D24949-34E4-443F-9DFD-588EB0DA91EC}"/>
              </a:ext>
            </a:extLst>
          </p:cNvPr>
          <p:cNvSpPr/>
          <p:nvPr/>
        </p:nvSpPr>
        <p:spPr>
          <a:xfrm>
            <a:off x="479424" y="1119077"/>
            <a:ext cx="6466807" cy="459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Hay una entrada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ahorita ya esta clausurada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inclusive se llega a ver el marco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lo que era la entrada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donde están enterradas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las monjas,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dentro del museo de Santa Rosa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existen lugares específicos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en donde los trabajadores aseguran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que la energía es de mayor densidad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tal como la habitación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de la madre superiora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”.</a:t>
            </a:r>
          </a:p>
        </p:txBody>
      </p:sp>
      <p:pic>
        <p:nvPicPr>
          <p:cNvPr id="5" name="Imagen 4" descr="Imagen que contiene pared, suelo, interior, cama&#10;&#10;Descripción generada con confianza muy alta">
            <a:extLst>
              <a:ext uri="{FF2B5EF4-FFF2-40B4-BE49-F238E27FC236}">
                <a16:creationId xmlns:a16="http://schemas.microsoft.com/office/drawing/2014/main" id="{C57E662B-2F99-433A-8C64-1BB872D91C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982" y="489049"/>
            <a:ext cx="4416543" cy="58887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E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399D231C-CE56-4B93-94B9-013AB5E5247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42429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625" accel="50000" fill="hold">
                                          <p:stCondLst>
                                            <p:cond delay="17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625" accel="50000" fill="hold">
                                          <p:stCondLst>
                                            <p:cond delay="17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2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77B749C4-A8A0-4B95-BE64-86076749FDBC}"/>
              </a:ext>
            </a:extLst>
          </p:cNvPr>
          <p:cNvSpPr/>
          <p:nvPr/>
        </p:nvSpPr>
        <p:spPr>
          <a:xfrm>
            <a:off x="5903495" y="1756086"/>
            <a:ext cx="5832411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Armando Bernal (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Vigilante</a:t>
            </a:r>
            <a:r>
              <a:rPr lang="es-MX" sz="28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24121AE-2004-4824-A547-7809EECDEB0E}"/>
              </a:ext>
            </a:extLst>
          </p:cNvPr>
          <p:cNvSpPr/>
          <p:nvPr/>
        </p:nvSpPr>
        <p:spPr>
          <a:xfrm>
            <a:off x="6008819" y="2889009"/>
            <a:ext cx="5727088" cy="2336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“El lugar como se puede sentir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 un poquito místico,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con acontecimientos extraordinarios,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obviamente uno se habitúa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porque trabajando 24 × 24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se te hace común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escuchar ruidos </a:t>
            </a:r>
          </a:p>
          <a:p>
            <a:pPr algn="ctr">
              <a:lnSpc>
                <a:spcPts val="2700"/>
              </a:lnSpc>
            </a:pPr>
            <a:r>
              <a:rPr lang="es-MX" sz="28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y sentir presencias”.</a:t>
            </a:r>
          </a:p>
        </p:txBody>
      </p:sp>
      <p:pic>
        <p:nvPicPr>
          <p:cNvPr id="5" name="Imagen 4" descr="Imagen que contiene edificio, interior, mesa&#10;&#10;Descripción generada con confianza muy alta">
            <a:extLst>
              <a:ext uri="{FF2B5EF4-FFF2-40B4-BE49-F238E27FC236}">
                <a16:creationId xmlns:a16="http://schemas.microsoft.com/office/drawing/2014/main" id="{90E40754-5B97-4678-8612-FB7A3B388B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93" y="429051"/>
            <a:ext cx="5432725" cy="599079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8961F79-8A0E-46E4-A2A2-E03BA70FDD2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23137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625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6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8F86D78-51B5-4E8C-A31D-C8F7760B3D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A560DFC-8BF5-4154-AC15-69D8FC2474DA}"/>
              </a:ext>
            </a:extLst>
          </p:cNvPr>
          <p:cNvSpPr/>
          <p:nvPr/>
        </p:nvSpPr>
        <p:spPr>
          <a:xfrm>
            <a:off x="479426" y="2883807"/>
            <a:ext cx="4236597" cy="11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MX" sz="40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¿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No</a:t>
            </a:r>
            <a:r>
              <a:rPr lang="es-MX" sz="40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te</a:t>
            </a:r>
            <a:r>
              <a:rPr lang="es-MX" sz="40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dio miedo </a:t>
            </a:r>
            <a:r>
              <a:rPr lang="es-MX" sz="40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?... </a:t>
            </a:r>
          </a:p>
        </p:txBody>
      </p:sp>
      <p:pic>
        <p:nvPicPr>
          <p:cNvPr id="14" name="Imagen 13" descr="Imagen que contiene edificio, interior, pared&#10;&#10;Descripción generada con confianza alta">
            <a:extLst>
              <a:ext uri="{FF2B5EF4-FFF2-40B4-BE49-F238E27FC236}">
                <a16:creationId xmlns:a16="http://schemas.microsoft.com/office/drawing/2014/main" id="{8B767198-A2A8-4ED5-9D38-3542DBD408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23" y="535137"/>
            <a:ext cx="6985835" cy="613036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5466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8F86D78-51B5-4E8C-A31D-C8F7760B3D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5B05F27-AEA3-4517-8905-B89F8FB6CCD1}"/>
              </a:ext>
            </a:extLst>
          </p:cNvPr>
          <p:cNvSpPr/>
          <p:nvPr/>
        </p:nvSpPr>
        <p:spPr>
          <a:xfrm>
            <a:off x="6695990" y="2656257"/>
            <a:ext cx="5016585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¡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Tú</a:t>
            </a: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puedes</a:t>
            </a: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visitar</a:t>
            </a: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este</a:t>
            </a: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museo</a:t>
            </a: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totalmente</a:t>
            </a: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FF0000">
                      <a:alpha val="85000"/>
                    </a:srgbClr>
                  </a:outerShdw>
                </a:effectLst>
                <a:latin typeface="Arial Rounded MT Bold" panose="020F0704030504030204" pitchFamily="34" charset="0"/>
              </a:rPr>
              <a:t>gratis</a:t>
            </a: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FF0000">
                      <a:alpha val="75000"/>
                    </a:srgbClr>
                  </a:outerShdw>
                </a:effectLst>
                <a:latin typeface="Arial Rounded MT Bold" panose="020F0704030504030204" pitchFamily="34" charset="0"/>
              </a:rPr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1589964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3858913E-8EB1-46D4-A029-A99DFC925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289" y="277525"/>
            <a:ext cx="4297961" cy="6343854"/>
          </a:xfrm>
          <a:prstGeom prst="ellipse">
            <a:avLst/>
          </a:prstGeom>
          <a:ln w="190500" cap="rnd">
            <a:solidFill>
              <a:srgbClr val="7E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Imagen 5" descr="Imagen que contiene interior, pared&#10;&#10;Descripción generada con confianza alta">
            <a:extLst>
              <a:ext uri="{FF2B5EF4-FFF2-40B4-BE49-F238E27FC236}">
                <a16:creationId xmlns:a16="http://schemas.microsoft.com/office/drawing/2014/main" id="{EE2D3D6C-8D78-4A86-845B-C359AADC09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39" y="220579"/>
            <a:ext cx="4267200" cy="6400800"/>
          </a:xfrm>
          <a:prstGeom prst="ellipse">
            <a:avLst/>
          </a:prstGeom>
          <a:ln w="190500" cap="rnd">
            <a:solidFill>
              <a:srgbClr val="7E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328D3AA-0A18-4B52-AFF3-EEA8411693B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6747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2700" cmpd="sng">
                <a:solidFill>
                  <a:srgbClr val="FFC000"/>
                </a:solidFill>
                <a:prstDash val="solid"/>
              </a:ln>
              <a:gradFill>
                <a:gsLst>
                  <a:gs pos="0">
                    <a:srgbClr val="FFC000"/>
                  </a:gs>
                  <a:gs pos="4000">
                    <a:srgbClr val="FFC000">
                      <a:lumMod val="60000"/>
                      <a:lumOff val="40000"/>
                    </a:srgbClr>
                  </a:gs>
                  <a:gs pos="87000">
                    <a:srgbClr val="FFC000">
                      <a:lumMod val="20000"/>
                      <a:lumOff val="80000"/>
                    </a:srgbClr>
                  </a:gs>
                </a:gsLst>
                <a:lin ang="5400000"/>
              </a:gradFill>
              <a:effectLst/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santa Rosa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Daniel Armas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13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8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6A2A208-458B-4231-9B0C-D6FD393EED4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Imagen 14" descr="Imagen que contiene edificio, suelo, interior&#10;&#10;Descripción generada con confianza alta">
            <a:extLst>
              <a:ext uri="{FF2B5EF4-FFF2-40B4-BE49-F238E27FC236}">
                <a16:creationId xmlns:a16="http://schemas.microsoft.com/office/drawing/2014/main" id="{D55526FB-B46F-4766-9218-E66F3A207C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58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3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9176</TotalTime>
  <Words>824</Words>
  <Application>Microsoft Office PowerPoint</Application>
  <PresentationFormat>Panorámica</PresentationFormat>
  <Paragraphs>188</Paragraphs>
  <Slides>24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8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27  El Ex Convento de Santa Rosa  13' 38''  M</dc:title>
  <dc:creator>Eagle's nest</dc:creator>
  <cp:lastModifiedBy>Eagle's nest</cp:lastModifiedBy>
  <cp:revision>615</cp:revision>
  <dcterms:created xsi:type="dcterms:W3CDTF">2018-02-11T10:42:39Z</dcterms:created>
  <dcterms:modified xsi:type="dcterms:W3CDTF">2018-12-13T21:27:19Z</dcterms:modified>
</cp:coreProperties>
</file>