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9"/>
  </p:notesMasterIdLst>
  <p:sldIdLst>
    <p:sldId id="1370" r:id="rId3"/>
    <p:sldId id="1486" r:id="rId4"/>
    <p:sldId id="549" r:id="rId5"/>
    <p:sldId id="1173" r:id="rId6"/>
    <p:sldId id="1506" r:id="rId7"/>
    <p:sldId id="1508" r:id="rId8"/>
    <p:sldId id="1367" r:id="rId9"/>
    <p:sldId id="1497" r:id="rId10"/>
    <p:sldId id="1498" r:id="rId11"/>
    <p:sldId id="1499" r:id="rId12"/>
    <p:sldId id="1500" r:id="rId13"/>
    <p:sldId id="1368" r:id="rId14"/>
    <p:sldId id="1501" r:id="rId15"/>
    <p:sldId id="1319" r:id="rId16"/>
    <p:sldId id="273" r:id="rId17"/>
    <p:sldId id="274" r:id="rId18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fVCw+QN9BZTTFagLFDOuQ==" hashData="KyKV+JCR7zFPakK7c7dMUDjvKC8wSJG9wWlpdR5iC5DfuMGc76AWsOcxMvcUIhScfX7+TltsOeVqdAtZIjwKEg=="/>
  <p:extLst>
    <p:ext uri="{EFAFB233-063F-42B5-8137-9DF3F51BA10A}">
      <p15:sldGuideLst xmlns:p15="http://schemas.microsoft.com/office/powerpoint/2012/main">
        <p15:guide id="1" orient="horz" pos="-10" userDrawn="1">
          <p15:clr>
            <a:srgbClr val="000000"/>
          </p15:clr>
        </p15:guide>
        <p15:guide id="2" pos="3840" userDrawn="1">
          <p15:clr>
            <a:srgbClr val="000000"/>
          </p15:clr>
        </p15:guide>
        <p15:guide id="3" orient="horz" pos="2273" userDrawn="1">
          <p15:clr>
            <a:srgbClr val="F26B43"/>
          </p15:clr>
        </p15:guide>
        <p15:guide id="4" orient="horz" pos="2047" userDrawn="1">
          <p15:clr>
            <a:srgbClr val="F26B43"/>
          </p15:clr>
        </p15:guide>
        <p15:guide id="5" orient="horz" pos="232" userDrawn="1">
          <p15:clr>
            <a:srgbClr val="F26B43"/>
          </p15:clr>
        </p15:guide>
        <p15:guide id="6" orient="horz" pos="2160" userDrawn="1">
          <p15:clr>
            <a:srgbClr val="000000"/>
          </p15:clr>
        </p15:guide>
        <p15:guide id="7" orient="horz" pos="4088" userDrawn="1">
          <p15:clr>
            <a:srgbClr val="F26B43"/>
          </p15:clr>
        </p15:guide>
        <p15:guide id="8" orient="horz" pos="4320" userDrawn="1">
          <p15:clr>
            <a:srgbClr val="000000"/>
          </p15:clr>
        </p15:guide>
        <p15:guide id="9" pos="3953" userDrawn="1">
          <p15:clr>
            <a:srgbClr val="F26B43"/>
          </p15:clr>
        </p15:guide>
        <p15:guide id="10" pos="3727" userDrawn="1">
          <p15:clr>
            <a:srgbClr val="F26B43"/>
          </p15:clr>
        </p15:guide>
        <p15:guide id="11" pos="7469" userDrawn="1">
          <p15:clr>
            <a:srgbClr val="F26B43"/>
          </p15:clr>
        </p15:guide>
        <p15:guide id="12" pos="7680" userDrawn="1">
          <p15:clr>
            <a:srgbClr val="000000"/>
          </p15:clr>
        </p15:guide>
        <p15:guide id="13" pos="211" userDrawn="1">
          <p15:clr>
            <a:srgbClr val="F26B43"/>
          </p15:clr>
        </p15:guide>
        <p15:guide id="14" userDrawn="1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60000"/>
    <a:srgbClr val="B2F802"/>
    <a:srgbClr val="E2FE9C"/>
    <a:srgbClr val="D1B2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67" autoAdjust="0"/>
    <p:restoredTop sz="94660"/>
  </p:normalViewPr>
  <p:slideViewPr>
    <p:cSldViewPr snapToGrid="0" showGuides="1">
      <p:cViewPr varScale="1">
        <p:scale>
          <a:sx n="61" d="100"/>
          <a:sy n="61" d="100"/>
        </p:scale>
        <p:origin x="28" y="28"/>
      </p:cViewPr>
      <p:guideLst>
        <p:guide orient="horz" pos="-10"/>
        <p:guide pos="3840"/>
        <p:guide orient="horz" pos="2273"/>
        <p:guide orient="horz" pos="2047"/>
        <p:guide orient="horz" pos="232"/>
        <p:guide orient="horz" pos="2160"/>
        <p:guide orient="horz" pos="4088"/>
        <p:guide orient="horz" pos="4320"/>
        <p:guide pos="3953"/>
        <p:guide pos="3727"/>
        <p:guide pos="7469"/>
        <p:guide pos="7680"/>
        <p:guide pos="211"/>
        <p:guide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180000" cy="180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4F80BA-4964-447B-811F-BB762981BFC0}" type="datetimeFigureOut">
              <a:rPr lang="es-MX" smtClean="0"/>
              <a:t>27/05/2019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38532C-A550-42B1-AB31-72E7B17492D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894968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996924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11261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22C37-51EF-449E-9AA3-5E2D9EABD785}" type="datetime1">
              <a:rPr lang="es-MX" smtClean="0"/>
              <a:t>27/05/2019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32458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D69CD-D3C2-41DB-80D1-DE736E6D91F9}" type="datetime1">
              <a:rPr lang="es-MX" smtClean="0"/>
              <a:t>27/05/2019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0535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CB84D-5798-4C12-883A-A2E316F77D80}" type="datetime1">
              <a:rPr lang="es-MX" smtClean="0"/>
              <a:t>27/05/2019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051150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FA32B-25F7-434C-BA36-70C7930F223A}" type="datetime1">
              <a:rPr lang="es-MX" smtClean="0"/>
              <a:t>27/05/2019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873141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2DBBD-5526-4781-A4E7-B25551BD78C0}" type="datetime1">
              <a:rPr lang="es-MX" smtClean="0"/>
              <a:t>27/05/2019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612141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85F38-8493-49AF-A8EA-70F071D16E7C}" type="datetime1">
              <a:rPr lang="es-MX" smtClean="0"/>
              <a:t>27/05/2019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227715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51A15-E9D6-459F-87E7-78403CE1BECF}" type="datetime1">
              <a:rPr lang="es-MX" smtClean="0"/>
              <a:t>27/05/2019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758907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D2FD5-46A8-42C0-AA9C-201E7C177DF5}" type="datetime1">
              <a:rPr lang="es-MX" smtClean="0"/>
              <a:t>27/05/2019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638288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84A01-4274-42EF-84BD-7505DE45BD98}" type="datetime1">
              <a:rPr lang="es-MX" smtClean="0"/>
              <a:t>27/05/2019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781219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B2BE3-3266-41F1-B0FE-F285D1C269DE}" type="datetime1">
              <a:rPr lang="es-MX" smtClean="0"/>
              <a:t>27/05/2019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91898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A2507-57B7-4CD4-AEBD-AC60CAEDB053}" type="datetime1">
              <a:rPr lang="es-MX" smtClean="0"/>
              <a:t>27/05/2019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768698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41427B35-A7EB-4A40-B80F-8356273DB3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355250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C171F4-5936-47DC-9C9A-D9DA4E37B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CE32F0D-1F9A-4887-B6A7-6FF423376B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8296050-3DD1-4696-A240-D3914FB9C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EA387-04AE-48AD-98D9-669D5921B27D}" type="datetime1">
              <a:rPr lang="es-MX" smtClean="0"/>
              <a:t>27/05/2019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17096B-2B6F-4544-99A7-EED2E1D02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52EA72A-46D3-40DF-8427-3248807A3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796444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E9DA12-FF04-412A-9502-E543A01F0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D25ADCB-FCFA-4C6D-B650-9C4F7FA432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6548AD-64CA-4B34-925E-7099B56F7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F55C7-1963-4F57-9D33-F1932E616E6F}" type="datetime1">
              <a:rPr lang="es-MX" smtClean="0"/>
              <a:t>27/05/2019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808B373-58D2-41BF-8CAB-D3D3FAADD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6F34DD4-52EA-477D-AA3D-A72330D6B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12201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A425C7-A3E1-4AFB-93B8-D64E25947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BDD5007-F19A-47FD-A824-7801B38447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3287AEE-6A3B-4F88-93F4-B5BF0D763F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D300EB5-5783-4FDF-A234-6F7E8D225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F10F2-5128-4261-842B-D3CB9B76B9B1}" type="datetime1">
              <a:rPr lang="es-MX" smtClean="0"/>
              <a:t>27/05/2019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4B5A0AE-61CF-48F2-8518-3852C7CD6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A720E75-9585-4E76-9389-C8123FFCA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89733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858C82-19D5-4125-BA9D-189706DEB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510E22A-30F5-4136-B4AC-6629C2870B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6C24C5E-031A-4162-8A83-117EC8F060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AB83A1B-17C7-4644-82DF-8CE6295581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70D03B5-C0E0-4E7E-B389-C6045306AC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6850DF7-7BC8-48A5-BAE3-89C687AE4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A7BFB-FBA7-4746-8BFE-3A2894152F54}" type="datetime1">
              <a:rPr lang="es-MX" smtClean="0"/>
              <a:t>27/05/2019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D172839-A6DC-4F7D-B346-8B115552E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21ECE62-9175-4456-ABE7-5146D1FEC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981132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194DF9-C2BF-4F71-BB1C-F8418CA7B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AF2EA75-39EC-48A8-824C-6F3F7BE0C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32B0-AD24-4A16-A4AC-4FCF90341624}" type="datetime1">
              <a:rPr lang="es-MX" smtClean="0"/>
              <a:t>27/05/2019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30AF138-40ED-4452-BA67-CAD051C87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0FB7741-55A6-4DE5-BD62-1B7E67FFD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5503234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68FA58C-3D68-413F-B5F6-768DB1181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36752-503E-4FA7-B662-4B5E17886291}" type="datetime1">
              <a:rPr lang="es-MX" smtClean="0"/>
              <a:t>27/05/2019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333EB14-5FCF-431C-BB86-D38A10366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D9283A3-22AF-41E6-B83A-ECC73B05A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9516292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1DF9B0-E8FC-4E1F-B426-DF578ED9C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974399C-7513-4CFA-A928-772261E661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0597A33-2287-4D2B-9957-565334BF5A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3EC1042-D42C-4FA5-A021-620C25A23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060EC-CE87-4179-8E3A-725B8BDD5527}" type="datetime1">
              <a:rPr lang="es-MX" smtClean="0"/>
              <a:t>27/05/2019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5076181-72D4-49C2-A787-41A105B4C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FC2C856-EF43-42FD-8049-E8FF78CDC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972593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30B1D3-A186-4733-9471-554157B44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8A1C751-2FEC-4D7A-B91A-BEE38B7433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856B397-A4CF-4E22-B1C6-6998E324EE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D7273FB-A8BA-4884-9FD1-89FFC9DA8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7DA35-578A-4372-8CEF-2D272497937D}" type="datetime1">
              <a:rPr lang="es-MX" smtClean="0"/>
              <a:t>27/05/2019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6B476BF-7ED6-41E9-9FD6-495B2E7B6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C712CDF-444B-4C07-B1C5-3BF012D64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550960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44B4D8-FF0B-496E-BA3D-744E54923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F6C0BEB-9B2D-4E68-96F1-684C79B9B8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F81557C-5D44-48EF-AD2B-A6B7A7098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5C52C-38CB-4D8D-A79C-63EE4836F1F4}" type="datetime1">
              <a:rPr lang="es-MX" smtClean="0"/>
              <a:t>27/05/2019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1DDEE1E-C5F7-4C25-A5A4-D3B180FA4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4B23398-393B-4008-902C-999040638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041100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DA49456-1349-43EF-B2EC-4C6A8032C8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6251E08-92E6-44A4-B43C-DF430993AE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9B49008-0988-430B-A3D2-027C10DC7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E8E71-5002-4E13-873A-8ED4E159DC0A}" type="datetime1">
              <a:rPr lang="es-MX" smtClean="0"/>
              <a:t>27/05/2019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BA27EC0-A978-49A6-AFB6-1A7E470D7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995751A-F79E-4E37-BEDC-B22172AB2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096636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09F0E-B1E6-41A4-AC21-B3ABC66DD32E}" type="datetime1">
              <a:rPr lang="es-MX" smtClean="0"/>
              <a:t>27/05/2019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38195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E8E0CBB-BA3C-4420-AF44-0A2192597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5ED4555-B48E-4499-9A45-ED361FB4BE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C2B8AC4-B6E0-4B3F-9217-59D0099165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0FA690-F69A-4F56-B3FD-5E92D6F0DB51}" type="datetime1">
              <a:rPr lang="es-MX" smtClean="0"/>
              <a:t>27/05/2019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1C557D9-7A91-4C2A-AB7B-9516F92DED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240AA4E-3A63-44E3-AEC2-EA4B8DAB64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35365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8.jpg"/><Relationship Id="rId7" Type="http://schemas.microsoft.com/office/2007/relationships/hdphoto" Target="../media/hdphoto2.wdp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11" Type="http://schemas.microsoft.com/office/2007/relationships/hdphoto" Target="../media/hdphoto4.wdp"/><Relationship Id="rId5" Type="http://schemas.microsoft.com/office/2007/relationships/hdphoto" Target="../media/hdphoto1.wdp"/><Relationship Id="rId10" Type="http://schemas.openxmlformats.org/officeDocument/2006/relationships/image" Target="../media/image12.png"/><Relationship Id="rId4" Type="http://schemas.openxmlformats.org/officeDocument/2006/relationships/image" Target="../media/image9.png"/><Relationship Id="rId9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7" Type="http://schemas.openxmlformats.org/officeDocument/2006/relationships/image" Target="../media/image18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g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g"/><Relationship Id="rId3" Type="http://schemas.openxmlformats.org/officeDocument/2006/relationships/image" Target="../media/image25.jpg"/><Relationship Id="rId7" Type="http://schemas.openxmlformats.org/officeDocument/2006/relationships/image" Target="../media/image29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g"/><Relationship Id="rId5" Type="http://schemas.openxmlformats.org/officeDocument/2006/relationships/image" Target="../media/image27.jpg"/><Relationship Id="rId4" Type="http://schemas.openxmlformats.org/officeDocument/2006/relationships/image" Target="../media/image2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g"/><Relationship Id="rId3" Type="http://schemas.openxmlformats.org/officeDocument/2006/relationships/image" Target="../media/image38.jpg"/><Relationship Id="rId7" Type="http://schemas.openxmlformats.org/officeDocument/2006/relationships/image" Target="../media/image42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g"/><Relationship Id="rId5" Type="http://schemas.openxmlformats.org/officeDocument/2006/relationships/image" Target="../media/image40.jpg"/><Relationship Id="rId4" Type="http://schemas.openxmlformats.org/officeDocument/2006/relationships/image" Target="../media/image39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g"/><Relationship Id="rId3" Type="http://schemas.openxmlformats.org/officeDocument/2006/relationships/image" Target="../media/image45.jpg"/><Relationship Id="rId7" Type="http://schemas.openxmlformats.org/officeDocument/2006/relationships/image" Target="../media/image49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g"/><Relationship Id="rId5" Type="http://schemas.openxmlformats.org/officeDocument/2006/relationships/image" Target="../media/image47.jpg"/><Relationship Id="rId4" Type="http://schemas.openxmlformats.org/officeDocument/2006/relationships/image" Target="../media/image46.jp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51.png"/><Relationship Id="rId5" Type="http://schemas.openxmlformats.org/officeDocument/2006/relationships/image" Target="../media/image50.jpg"/><Relationship Id="rId4" Type="http://schemas.openxmlformats.org/officeDocument/2006/relationships/notesSlide" Target="../notesSlides/notesSlide2.xml"/><Relationship Id="rId9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3.png"/><Relationship Id="rId10" Type="http://schemas.openxmlformats.org/officeDocument/2006/relationships/image" Target="../media/image5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8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111C852B-CAAE-47FE-8A39-2E994F0914EE}"/>
              </a:ext>
            </a:extLst>
          </p:cNvPr>
          <p:cNvSpPr txBox="1"/>
          <p:nvPr/>
        </p:nvSpPr>
        <p:spPr>
          <a:xfrm>
            <a:off x="1714553" y="2367602"/>
            <a:ext cx="936383" cy="432362"/>
          </a:xfrm>
          <a:prstGeom prst="rect">
            <a:avLst/>
          </a:prstGeom>
          <a:noFill/>
        </p:spPr>
        <p:txBody>
          <a:bodyPr wrap="square" rtlCol="0">
            <a:prstTxWarp prst="textDeflateBottom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42’ 20”</a:t>
            </a:r>
            <a:endParaRPr kumimoji="0" lang="es-MX" sz="2000" b="1" i="0" u="none" strike="noStrike" kern="1200" cap="none" spc="0" normalizeH="0" baseline="0" noProof="0" dirty="0">
              <a:ln w="10160">
                <a:solidFill>
                  <a:srgbClr val="4472C4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72411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vortex dir="u"/>
        <p:sndAc>
          <p:stSnd>
            <p:snd r:embed="rId2" name="Bravo Medley 005 - Eaglenest 1.wav"/>
          </p:stSnd>
        </p:sndAc>
      </p:transition>
    </mc:Choice>
    <mc:Fallback xmlns="">
      <p:transition spd="slow" advTm="5000">
        <p:fade/>
        <p:sndAc>
          <p:stSnd>
            <p:snd r:embed="rId4" name="Bravo Medley 005 - Eaglenest 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345F29F4-8C97-4C07-ACF4-08A4177DBF6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2BB27DFB-85B6-47CB-A803-36AEE5D17999}"/>
              </a:ext>
            </a:extLst>
          </p:cNvPr>
          <p:cNvSpPr/>
          <p:nvPr/>
        </p:nvSpPr>
        <p:spPr>
          <a:xfrm>
            <a:off x="334963" y="588556"/>
            <a:ext cx="11522075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63500" dir="5400000" algn="ctr" rotWithShape="0">
                    <a:schemeClr val="accent2">
                      <a:lumMod val="75000"/>
                    </a:schemeClr>
                  </a:outerShdw>
                </a:effectLst>
                <a:latin typeface="Arial Rounded MT Bold" panose="020F0704030504030204" pitchFamily="34" charset="0"/>
              </a:rPr>
              <a:t>Esta presentación es con el </a:t>
            </a:r>
            <a:r>
              <a:rPr lang="es-MX" sz="2800" b="1" kern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63500" dir="5400000" algn="ctr" rotWithShape="0">
                    <a:schemeClr val="accent2">
                      <a:lumMod val="75000"/>
                    </a:schemeClr>
                  </a:outerShdw>
                </a:effectLst>
                <a:latin typeface="Arial Rounded MT Bold" panose="020F0704030504030204" pitchFamily="34" charset="0"/>
              </a:rPr>
              <a:t>fin de pasar </a:t>
            </a:r>
          </a:p>
          <a:p>
            <a:pPr algn="ctr">
              <a:lnSpc>
                <a:spcPts val="2700"/>
              </a:lnSpc>
            </a:pPr>
            <a:r>
              <a:rPr lang="es-MX" sz="2800" b="1" kern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63500" dir="5400000" algn="ctr" rotWithShape="0">
                    <a:schemeClr val="accent2">
                      <a:lumMod val="75000"/>
                    </a:schemeClr>
                  </a:outerShdw>
                </a:effectLst>
                <a:latin typeface="Arial Rounded MT Bold" panose="020F0704030504030204" pitchFamily="34" charset="0"/>
              </a:rPr>
              <a:t>un </a:t>
            </a:r>
            <a:r>
              <a:rPr lang="es-MX" sz="28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63500" dir="5400000" algn="ctr" rotWithShape="0">
                    <a:schemeClr val="accent2">
                      <a:lumMod val="75000"/>
                    </a:schemeClr>
                  </a:outerShdw>
                </a:effectLst>
                <a:latin typeface="Arial Rounded MT Bold" panose="020F0704030504030204" pitchFamily="34" charset="0"/>
              </a:rPr>
              <a:t>rato agradable con la música y las diapositivas,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63500" dir="5400000" algn="ctr" rotWithShape="0">
                    <a:schemeClr val="accent2">
                      <a:lumMod val="75000"/>
                    </a:schemeClr>
                  </a:outerShdw>
                </a:effectLst>
                <a:latin typeface="Arial Rounded MT Bold" panose="020F0704030504030204" pitchFamily="34" charset="0"/>
              </a:rPr>
              <a:t>mostrando las joyas turísticas de Puebla, México…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F7B88DC-5247-4C16-83D7-B2A8746E67AC}"/>
              </a:ext>
            </a:extLst>
          </p:cNvPr>
          <p:cNvSpPr txBox="1"/>
          <p:nvPr/>
        </p:nvSpPr>
        <p:spPr>
          <a:xfrm>
            <a:off x="12344400" y="12192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4B867290-BBB3-4EC6-BC63-DAD9F431371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1229" y="5499040"/>
            <a:ext cx="2195119" cy="899985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89931660-BA6C-4859-95FC-5D8E0C9B8B8B}"/>
              </a:ext>
            </a:extLst>
          </p:cNvPr>
          <p:cNvSpPr/>
          <p:nvPr/>
        </p:nvSpPr>
        <p:spPr>
          <a:xfrm>
            <a:off x="393701" y="3798277"/>
            <a:ext cx="11370408" cy="765594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1200" cap="none" spc="0" normalizeH="0" baseline="0" noProof="0" dirty="0">
                <a:ln w="38100"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chemeClr val="accent2">
                      <a:lumMod val="75000"/>
                    </a:scheme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>
                <a:ln w="38100"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chemeClr val="accent2">
                      <a:lumMod val="75000"/>
                    </a:scheme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NO</a:t>
            </a:r>
            <a:r>
              <a:rPr kumimoji="0" lang="es-MX" sz="4000" b="1" i="0" u="none" strike="noStrike" kern="1200" cap="none" spc="0" normalizeH="0" baseline="0" noProof="0" dirty="0">
                <a:ln w="38100"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chemeClr val="accent2">
                      <a:lumMod val="75000"/>
                    </a:scheme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  <a:r>
              <a:rPr kumimoji="0" lang="es-MX" sz="4000" b="1" i="0" u="none" strike="noStrike" kern="0" cap="none" spc="0" normalizeH="0" baseline="0" noProof="0" dirty="0">
                <a:ln w="38100"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chemeClr val="accent2">
                      <a:lumMod val="75000"/>
                    </a:scheme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pretende</a:t>
            </a:r>
            <a:r>
              <a:rPr kumimoji="0" lang="es-MX" sz="4000" b="1" i="0" u="none" strike="noStrike" kern="1200" cap="none" spc="0" normalizeH="0" baseline="0" noProof="0" dirty="0">
                <a:ln w="38100"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chemeClr val="accent2">
                      <a:lumMod val="75000"/>
                    </a:scheme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  <a:r>
              <a:rPr kumimoji="0" lang="es-MX" sz="4000" b="1" i="0" u="none" strike="noStrike" kern="0" cap="none" spc="0" normalizeH="0" baseline="0" noProof="0" dirty="0">
                <a:ln w="38100"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chemeClr val="accent2">
                      <a:lumMod val="75000"/>
                    </a:scheme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lucro alguno…</a:t>
            </a:r>
            <a:endParaRPr kumimoji="0" lang="es-MX" sz="4000" b="1" i="0" u="none" strike="noStrike" kern="1200" cap="none" spc="0" normalizeH="0" baseline="0" noProof="0" dirty="0">
              <a:ln w="38100">
                <a:solidFill>
                  <a:srgbClr val="002060"/>
                </a:solidFill>
              </a:ln>
              <a:solidFill>
                <a:schemeClr val="bg1"/>
              </a:solidFill>
              <a:effectLst>
                <a:outerShdw blurRad="50800" dist="63500" dir="5400000" algn="t" rotWithShape="0">
                  <a:schemeClr val="accent2">
                    <a:lumMod val="75000"/>
                  </a:schemeClr>
                </a:outerShdw>
              </a:effectLst>
              <a:uLnTx/>
              <a:uFillTx/>
              <a:latin typeface="Arial Rounded MT Bold" panose="020F0704030504030204" pitchFamily="34" charset="0"/>
              <a:ea typeface="+mn-ea"/>
            </a:endParaRP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CEADE96D-030F-4ED6-8A5F-B74A277B901B}"/>
              </a:ext>
            </a:extLst>
          </p:cNvPr>
          <p:cNvSpPr/>
          <p:nvPr/>
        </p:nvSpPr>
        <p:spPr>
          <a:xfrm>
            <a:off x="334963" y="4705350"/>
            <a:ext cx="11522075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ES" sz="28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63500" dir="5400000" algn="ctr" rotWithShape="0">
                    <a:schemeClr val="accent2">
                      <a:lumMod val="75000"/>
                    </a:schemeClr>
                  </a:outerShdw>
                </a:effectLst>
                <a:latin typeface="Arial Rounded MT Bold" panose="020F0704030504030204" pitchFamily="34" charset="0"/>
              </a:rPr>
              <a:t>ni tiene nexos con gobiernos o partidos políticos… </a:t>
            </a:r>
          </a:p>
          <a:p>
            <a:pPr algn="ctr">
              <a:lnSpc>
                <a:spcPts val="2700"/>
              </a:lnSpc>
            </a:pPr>
            <a:r>
              <a:rPr lang="es-ES" sz="28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63500" dir="5400000" algn="ctr" rotWithShape="0">
                    <a:schemeClr val="accent2">
                      <a:lumMod val="75000"/>
                    </a:schemeClr>
                  </a:outerShdw>
                </a:effectLst>
                <a:latin typeface="Arial Rounded MT Bold" panose="020F0704030504030204" pitchFamily="34" charset="0"/>
              </a:rPr>
              <a:t>solo es para informar y entretener. </a:t>
            </a:r>
            <a:endParaRPr lang="es-MX" sz="2800" b="1" kern="0" dirty="0">
              <a:ln w="19050">
                <a:solidFill>
                  <a:srgbClr val="002060"/>
                </a:solidFill>
              </a:ln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50800" dist="63500" dir="5400000" algn="ctr" rotWithShape="0">
                  <a:schemeClr val="accent2">
                    <a:lumMod val="75000"/>
                  </a:schemeClr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4340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rippl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3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337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925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6250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9" grpId="0"/>
      <p:bldP spid="14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Imagen que contiene exterior, árbol, suelo, cielo&#10;&#10;Descripción generada con confianza muy alta">
            <a:extLst>
              <a:ext uri="{FF2B5EF4-FFF2-40B4-BE49-F238E27FC236}">
                <a16:creationId xmlns:a16="http://schemas.microsoft.com/office/drawing/2014/main" id="{EDBA121B-F784-472C-B739-A494565FAD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55" y="-3"/>
            <a:ext cx="12214344" cy="6857999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  <p:sp>
        <p:nvSpPr>
          <p:cNvPr id="12" name="1 Rectángulo">
            <a:extLst>
              <a:ext uri="{FF2B5EF4-FFF2-40B4-BE49-F238E27FC236}">
                <a16:creationId xmlns:a16="http://schemas.microsoft.com/office/drawing/2014/main" id="{754FCCCA-7DF4-463B-905B-0EA6681FA749}"/>
              </a:ext>
            </a:extLst>
          </p:cNvPr>
          <p:cNvSpPr/>
          <p:nvPr/>
        </p:nvSpPr>
        <p:spPr>
          <a:xfrm>
            <a:off x="7640245" y="1936993"/>
            <a:ext cx="3250558" cy="147647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 Puebla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de los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Ángeles </a:t>
            </a:r>
            <a:endParaRPr kumimoji="0" lang="es-ES" sz="4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1 Rectángulo">
            <a:extLst>
              <a:ext uri="{FF2B5EF4-FFF2-40B4-BE49-F238E27FC236}">
                <a16:creationId xmlns:a16="http://schemas.microsoft.com/office/drawing/2014/main" id="{B76BF378-2109-4DB0-ADDF-A35D8F1CEFE9}"/>
              </a:ext>
            </a:extLst>
          </p:cNvPr>
          <p:cNvSpPr/>
          <p:nvPr/>
        </p:nvSpPr>
        <p:spPr>
          <a:xfrm>
            <a:off x="6839370" y="857250"/>
            <a:ext cx="4529137" cy="172491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lackletter686 BT" panose="03040802020608040804" pitchFamily="66" charset="0"/>
                <a:ea typeface="+mn-ea"/>
                <a:cs typeface="Arial"/>
              </a:rPr>
              <a:t>  El Paseo Bravo</a:t>
            </a:r>
          </a:p>
        </p:txBody>
      </p:sp>
    </p:spTree>
    <p:extLst>
      <p:ext uri="{BB962C8B-B14F-4D97-AF65-F5344CB8AC3E}">
        <p14:creationId xmlns:p14="http://schemas.microsoft.com/office/powerpoint/2010/main" val="38323215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0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41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8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10" grpId="0"/>
      <p:bldP spid="10" grpId="1"/>
      <p:bldP spid="12" grpId="0"/>
      <p:bldP spid="12" grpId="1"/>
      <p:bldP spid="13" grpId="0"/>
      <p:bldP spid="13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B5A29EAA-7B15-4688-94D6-5D539CE44171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A55FF3C-7894-4F92-96CB-8A397FA44F12}"/>
              </a:ext>
            </a:extLst>
          </p:cNvPr>
          <p:cNvSpPr/>
          <p:nvPr/>
        </p:nvSpPr>
        <p:spPr>
          <a:xfrm>
            <a:off x="393700" y="2610657"/>
            <a:ext cx="5702300" cy="36884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Nombres	</a:t>
            </a: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Paseo Bravo</a:t>
            </a:r>
          </a:p>
          <a:p>
            <a:pPr algn="ctr">
              <a:lnSpc>
                <a:spcPts val="20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Paseo Nuevo</a:t>
            </a:r>
          </a:p>
          <a:p>
            <a:pPr algn="ctr">
              <a:lnSpc>
                <a:spcPts val="20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La Alameda</a:t>
            </a:r>
          </a:p>
          <a:p>
            <a:pPr algn="ctr">
              <a:lnSpc>
                <a:spcPts val="2000"/>
              </a:lnSpc>
            </a:pPr>
            <a:endParaRPr lang="es-MX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0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Estatus	</a:t>
            </a: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público</a:t>
            </a:r>
          </a:p>
          <a:p>
            <a:pPr algn="ctr">
              <a:lnSpc>
                <a:spcPts val="2000"/>
              </a:lnSpc>
            </a:pPr>
            <a:endParaRPr lang="es-MX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0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Vías adyacentes	</a:t>
            </a: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11 sur</a:t>
            </a:r>
          </a:p>
          <a:p>
            <a:pPr algn="ctr">
              <a:lnSpc>
                <a:spcPts val="2000"/>
              </a:lnSpc>
            </a:pPr>
            <a:endParaRPr lang="es-MX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0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Inauguración</a:t>
            </a:r>
            <a:r>
              <a:rPr lang="es-MX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	</a:t>
            </a:r>
            <a:r>
              <a:rPr lang="es-MX" sz="2400" b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1840</a:t>
            </a:r>
            <a:endParaRPr lang="es-MX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000"/>
              </a:lnSpc>
            </a:pPr>
            <a:endParaRPr lang="es-MX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0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Ubicación</a:t>
            </a:r>
          </a:p>
          <a:p>
            <a:pPr algn="ctr">
              <a:lnSpc>
                <a:spcPts val="2000"/>
              </a:lnSpc>
            </a:pPr>
            <a:endParaRPr lang="es-MX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0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Coordenadas:       </a:t>
            </a: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19° 02′ 48″ N </a:t>
            </a:r>
          </a:p>
          <a:p>
            <a:pPr algn="ctr">
              <a:lnSpc>
                <a:spcPts val="20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098° 12′ 28″ W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6FD5DAE5-CDEB-4F9D-8386-3FAA892AD8A9}"/>
              </a:ext>
            </a:extLst>
          </p:cNvPr>
          <p:cNvSpPr/>
          <p:nvPr/>
        </p:nvSpPr>
        <p:spPr>
          <a:xfrm>
            <a:off x="2294368" y="1141614"/>
            <a:ext cx="362585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Texto Publicado por: </a:t>
            </a: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Fatima</a:t>
            </a:r>
            <a:r>
              <a:rPr kumimoji="0" lang="es-MX" sz="16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</a:t>
            </a:r>
            <a:r>
              <a:rPr kumimoji="0" lang="es-MX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Garcia</a:t>
            </a:r>
            <a:r>
              <a:rPr kumimoji="0" lang="es-MX" sz="16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de Loera en:</a:t>
            </a: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 historia sin comentarios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72EF3871-8886-45C2-9329-05706F59AAF2}"/>
              </a:ext>
            </a:extLst>
          </p:cNvPr>
          <p:cNvSpPr/>
          <p:nvPr/>
        </p:nvSpPr>
        <p:spPr>
          <a:xfrm>
            <a:off x="5920218" y="246185"/>
            <a:ext cx="5936819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 paseo bravo es un parque urbano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ubicado en la ciudad de Puebla,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Puebla, México.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E635F81F-46C4-4B4A-856B-4B2A23F3A7B5}"/>
              </a:ext>
            </a:extLst>
          </p:cNvPr>
          <p:cNvSpPr/>
          <p:nvPr/>
        </p:nvSpPr>
        <p:spPr>
          <a:xfrm>
            <a:off x="5879347" y="1359718"/>
            <a:ext cx="6129973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Es una muestra del paso de la historia en Puebla.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1F3898C3-A94E-4C85-A5B8-8DCEFD20A073}"/>
              </a:ext>
            </a:extLst>
          </p:cNvPr>
          <p:cNvSpPr/>
          <p:nvPr/>
        </p:nvSpPr>
        <p:spPr>
          <a:xfrm>
            <a:off x="6096000" y="1805659"/>
            <a:ext cx="5761036" cy="32085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Surgió como homenaje a los Héroes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la Independencia, resistió el sitio de Puebla en 1863, se volvió un paseo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digno de la realeza durante el imperio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Maximiliano y Carlota, 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vio el paso de la Revolución Mexicana, conmemoró el centenario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la consumación de la Independencia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actualmente sirve como lugar de recreación.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B391F5E0-8680-4ED9-A35F-2EB7E7C312DD}"/>
              </a:ext>
            </a:extLst>
          </p:cNvPr>
          <p:cNvSpPr/>
          <p:nvPr/>
        </p:nvSpPr>
        <p:spPr>
          <a:xfrm>
            <a:off x="5638800" y="5005615"/>
            <a:ext cx="612997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Sus cinco manzanas ubicadas 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«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entre</a:t>
            </a: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la</a:t>
            </a: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11</a:t>
            </a: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sur</a:t>
            </a: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</a:t>
            </a: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la</a:t>
            </a: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13</a:t>
            </a: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sur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» 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son un espacio para relajarse, caminar,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disfrutar los antojitos poblanos.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7BA247E6-A3BE-499C-BF28-A2F07F52594E}"/>
              </a:ext>
            </a:extLst>
          </p:cNvPr>
          <p:cNvSpPr/>
          <p:nvPr/>
        </p:nvSpPr>
        <p:spPr>
          <a:xfrm>
            <a:off x="393700" y="555417"/>
            <a:ext cx="5583238" cy="56887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nglishTowne-Normal Th Italc" panose="00000600000000090000" pitchFamily="2" charset="0"/>
                <a:cs typeface="Arial"/>
              </a:rPr>
              <a:t>El Paseo Bravo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9964FE92-C882-4FAD-B9DD-947C9BAFA641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2728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4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75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3075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37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825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6575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2575"/>
                            </p:stCondLst>
                            <p:childTnLst>
                              <p:par>
                                <p:cTn id="36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3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3" grpId="0"/>
      <p:bldP spid="4" grpId="0"/>
      <p:bldP spid="5" grpId="0"/>
      <p:bldP spid="6" grpId="0"/>
      <p:bldP spid="7" grpId="0"/>
      <p:bldP spid="8" grpId="0"/>
      <p:bldP spid="2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t="-15000" r="-6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5A7F1C9-6CE8-450D-A7E5-F751A84BAB76}"/>
              </a:ext>
            </a:extLst>
          </p:cNvPr>
          <p:cNvSpPr/>
          <p:nvPr/>
        </p:nvSpPr>
        <p:spPr>
          <a:xfrm>
            <a:off x="3007174" y="5092214"/>
            <a:ext cx="5091710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Debe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su nombre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al General Insurgente 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Miguel Bravo.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7BA247E6-A3BE-499C-BF28-A2F07F52594E}"/>
              </a:ext>
            </a:extLst>
          </p:cNvPr>
          <p:cNvSpPr/>
          <p:nvPr/>
        </p:nvSpPr>
        <p:spPr>
          <a:xfrm>
            <a:off x="3007174" y="1567667"/>
            <a:ext cx="5091709" cy="16953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Fue inaugurado en 1840 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bajo el nombre de paseo nuevo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es considerado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uno de los sitios emblemáticos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la capital poblana.</a:t>
            </a:r>
          </a:p>
        </p:txBody>
      </p:sp>
      <p:pic>
        <p:nvPicPr>
          <p:cNvPr id="12" name="Imagen 11" descr="Imagen que contiene edificio, exterior, foto&#10;&#10;Descripción generada con confianza muy alta">
            <a:extLst>
              <a:ext uri="{FF2B5EF4-FFF2-40B4-BE49-F238E27FC236}">
                <a16:creationId xmlns:a16="http://schemas.microsoft.com/office/drawing/2014/main" id="{BE94F1C4-64ED-4A0C-9110-AED83D82EE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F3D9AE96-9A00-4908-9DFD-C06506510C56}"/>
              </a:ext>
            </a:extLst>
          </p:cNvPr>
          <p:cNvSpPr/>
          <p:nvPr/>
        </p:nvSpPr>
        <p:spPr>
          <a:xfrm>
            <a:off x="6397772" y="458975"/>
            <a:ext cx="5400676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paseo bravo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se conforma a partir del siglo XVI,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desde un inicio se estableció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por diferentes plazas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como El Parral, </a:t>
            </a:r>
            <a:r>
              <a:rPr lang="es-MX" sz="2800" b="1" dirty="0" err="1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Oaxaquilla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Guadalupe.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75C959D7-AF98-4942-9976-4AC2DB263A0E}"/>
              </a:ext>
            </a:extLst>
          </p:cNvPr>
          <p:cNvSpPr/>
          <p:nvPr/>
        </p:nvSpPr>
        <p:spPr>
          <a:xfrm rot="164792">
            <a:off x="385851" y="214228"/>
            <a:ext cx="5555620" cy="52770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lackletter686 BT" panose="03040802020608040804" pitchFamily="66" charset="0"/>
                <a:ea typeface="+mn-ea"/>
                <a:cs typeface="Arial"/>
              </a:rPr>
              <a:t>La </a:t>
            </a:r>
            <a:r>
              <a:rPr kumimoji="0" lang="es-MX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nglishTowne-Normal Th Italc" panose="00000600000000090000" pitchFamily="2" charset="0"/>
                <a:cs typeface="Arial"/>
              </a:rPr>
              <a:t>historia</a:t>
            </a:r>
            <a:r>
              <a:rPr kumimoji="0" lang="es-MX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lackletter686 BT" panose="03040802020608040804" pitchFamily="66" charset="0"/>
                <a:ea typeface="+mn-ea"/>
                <a:cs typeface="Arial"/>
              </a:rPr>
              <a:t> del </a:t>
            </a:r>
            <a:r>
              <a:rPr kumimoji="0" lang="es-MX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nglishTowne-Normal Th Italc" panose="00000600000000090000" pitchFamily="2" charset="0"/>
                <a:cs typeface="Arial"/>
              </a:rPr>
              <a:t>paseo</a:t>
            </a:r>
            <a:r>
              <a:rPr kumimoji="0" lang="es-MX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lackletter686 BT" panose="03040802020608040804" pitchFamily="66" charset="0"/>
                <a:ea typeface="+mn-ea"/>
                <a:cs typeface="Arial"/>
              </a:rPr>
              <a:t> Bravo</a:t>
            </a:r>
          </a:p>
        </p:txBody>
      </p:sp>
      <p:pic>
        <p:nvPicPr>
          <p:cNvPr id="42" name="Imagen 41" descr="Imagen que contiene foto, antiguo, exterior, hierba&#10;&#10;Descripción generada con confianza muy alta">
            <a:extLst>
              <a:ext uri="{FF2B5EF4-FFF2-40B4-BE49-F238E27FC236}">
                <a16:creationId xmlns:a16="http://schemas.microsoft.com/office/drawing/2014/main" id="{9C5F7268-C0AF-430F-89A2-90118DE240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45" y="0"/>
            <a:ext cx="12515276" cy="6858000"/>
          </a:xfrm>
          <a:prstGeom prst="rect">
            <a:avLst/>
          </a:prstGeom>
        </p:spPr>
      </p:pic>
      <p:sp>
        <p:nvSpPr>
          <p:cNvPr id="43" name="Rectángulo 42">
            <a:extLst>
              <a:ext uri="{FF2B5EF4-FFF2-40B4-BE49-F238E27FC236}">
                <a16:creationId xmlns:a16="http://schemas.microsoft.com/office/drawing/2014/main" id="{05CE8EC2-7661-43DA-B9BE-D05BF652C6C0}"/>
              </a:ext>
            </a:extLst>
          </p:cNvPr>
          <p:cNvSpPr/>
          <p:nvPr/>
        </p:nvSpPr>
        <p:spPr>
          <a:xfrm>
            <a:off x="393699" y="340174"/>
            <a:ext cx="11400195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Las transformaciones que va sufriendo la ciudad al paso del tiempo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hacen cambiar al Paseo Bravo, como nos muestra </a:t>
            </a:r>
            <a:r>
              <a:rPr lang="es-MX" sz="3000" b="1" kern="0" dirty="0" err="1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Ricardez</a:t>
            </a: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Sánchez,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que según el plano de Medina en 1754, en el cual se observan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tres de las cinco manzanas que forman el Paseo Bravo,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este plano se observa que las plazas edificadas están ubicadas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del lado poniente, mientras que la plazuela de Guadalupe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estaba prácticamente desocupada, al igual que otras dos cuadras.</a:t>
            </a:r>
          </a:p>
        </p:txBody>
      </p:sp>
      <p:pic>
        <p:nvPicPr>
          <p:cNvPr id="44" name="Imagen 43" descr="Imagen que contiene árbol, exterior, grupo, persona&#10;&#10;Descripción generada con confianza muy alta">
            <a:extLst>
              <a:ext uri="{FF2B5EF4-FFF2-40B4-BE49-F238E27FC236}">
                <a16:creationId xmlns:a16="http://schemas.microsoft.com/office/drawing/2014/main" id="{08EBB66B-9664-4C1C-AE22-657DA1C735D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21434" cy="6858000"/>
          </a:xfrm>
          <a:prstGeom prst="rect">
            <a:avLst/>
          </a:prstGeom>
        </p:spPr>
      </p:pic>
      <p:sp>
        <p:nvSpPr>
          <p:cNvPr id="45" name="Rectángulo 44">
            <a:extLst>
              <a:ext uri="{FF2B5EF4-FFF2-40B4-BE49-F238E27FC236}">
                <a16:creationId xmlns:a16="http://schemas.microsoft.com/office/drawing/2014/main" id="{200D9A8E-0195-4B0C-8BD2-CD5646A8E0B6}"/>
              </a:ext>
            </a:extLst>
          </p:cNvPr>
          <p:cNvSpPr/>
          <p:nvPr/>
        </p:nvSpPr>
        <p:spPr>
          <a:xfrm>
            <a:off x="393699" y="1171781"/>
            <a:ext cx="5642511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la época novohispana, en 1768,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Paseo Bravo era ocupado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como un campo de práctica militar.</a:t>
            </a:r>
          </a:p>
        </p:txBody>
      </p:sp>
      <p:sp>
        <p:nvSpPr>
          <p:cNvPr id="46" name="Rectángulo 45">
            <a:extLst>
              <a:ext uri="{FF2B5EF4-FFF2-40B4-BE49-F238E27FC236}">
                <a16:creationId xmlns:a16="http://schemas.microsoft.com/office/drawing/2014/main" id="{AF69861E-6810-428C-9AB0-0E10F9C14A97}"/>
              </a:ext>
            </a:extLst>
          </p:cNvPr>
          <p:cNvSpPr/>
          <p:nvPr/>
        </p:nvSpPr>
        <p:spPr>
          <a:xfrm>
            <a:off x="6938212" y="628653"/>
            <a:ext cx="491168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parque se encontraba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fuera de la traza Española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tampoco correspondía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 algún barrio de los fundados.</a:t>
            </a:r>
          </a:p>
        </p:txBody>
      </p:sp>
      <p:pic>
        <p:nvPicPr>
          <p:cNvPr id="47" name="Imagen 46" descr="Imagen que contiene edificio, antiguo, exterior, foto&#10;&#10;Descripción generada con confianza muy alta">
            <a:extLst>
              <a:ext uri="{FF2B5EF4-FFF2-40B4-BE49-F238E27FC236}">
                <a16:creationId xmlns:a16="http://schemas.microsoft.com/office/drawing/2014/main" id="{B28614ED-1509-40B9-A0F6-90C1B02EFB3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88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13" y="0"/>
            <a:ext cx="12160544" cy="6858000"/>
          </a:xfrm>
          <a:prstGeom prst="rect">
            <a:avLst/>
          </a:prstGeom>
        </p:spPr>
      </p:pic>
      <p:sp>
        <p:nvSpPr>
          <p:cNvPr id="48" name="Rectángulo 47">
            <a:extLst>
              <a:ext uri="{FF2B5EF4-FFF2-40B4-BE49-F238E27FC236}">
                <a16:creationId xmlns:a16="http://schemas.microsoft.com/office/drawing/2014/main" id="{FCFF4A9E-9BB6-4455-9D9E-267AEDD7880C}"/>
              </a:ext>
            </a:extLst>
          </p:cNvPr>
          <p:cNvSpPr/>
          <p:nvPr/>
        </p:nvSpPr>
        <p:spPr>
          <a:xfrm>
            <a:off x="7878015" y="340174"/>
            <a:ext cx="3915879" cy="119725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4000"/>
              </a:lnSpc>
            </a:pPr>
            <a:r>
              <a:rPr lang="es-MX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nglishTowne-Normal Th Italc" panose="00000600000000090000" pitchFamily="2" charset="0"/>
                <a:cs typeface="Arial"/>
              </a:rPr>
              <a:t>Plaza del Parral (1754-1814)</a:t>
            </a:r>
          </a:p>
        </p:txBody>
      </p:sp>
      <p:sp>
        <p:nvSpPr>
          <p:cNvPr id="49" name="Rectángulo 48">
            <a:extLst>
              <a:ext uri="{FF2B5EF4-FFF2-40B4-BE49-F238E27FC236}">
                <a16:creationId xmlns:a16="http://schemas.microsoft.com/office/drawing/2014/main" id="{B797BCB9-4A95-4DB1-9404-2A89CFD6B1ED}"/>
              </a:ext>
            </a:extLst>
          </p:cNvPr>
          <p:cNvSpPr/>
          <p:nvPr/>
        </p:nvSpPr>
        <p:spPr>
          <a:xfrm>
            <a:off x="345091" y="368966"/>
            <a:ext cx="5691361" cy="182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acuerdo con el libro 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las calles de puebla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,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del historiador Hugo </a:t>
            </a:r>
            <a:r>
              <a:rPr lang="es-MX" sz="2400" b="1" dirty="0" err="1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Leicht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,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parte del terreno que conforma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Paseo Bravo formaba una plazuela conocida como Plaza del Parral.</a:t>
            </a:r>
          </a:p>
        </p:txBody>
      </p:sp>
      <p:pic>
        <p:nvPicPr>
          <p:cNvPr id="50" name="Imagen 49" descr="Imagen que contiene exterior, árbol, cielo, suelo&#10;&#10;Descripción generada con confianza muy alta">
            <a:extLst>
              <a:ext uri="{FF2B5EF4-FFF2-40B4-BE49-F238E27FC236}">
                <a16:creationId xmlns:a16="http://schemas.microsoft.com/office/drawing/2014/main" id="{7EE19336-8B47-49AA-9397-AAEF3D31AC0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colorTemperature colorTemp="112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677801"/>
            <a:ext cx="12192001" cy="7670831"/>
          </a:xfrm>
          <a:prstGeom prst="rect">
            <a:avLst/>
          </a:prstGeom>
        </p:spPr>
      </p:pic>
      <p:sp>
        <p:nvSpPr>
          <p:cNvPr id="51" name="Rectángulo 50">
            <a:extLst>
              <a:ext uri="{FF2B5EF4-FFF2-40B4-BE49-F238E27FC236}">
                <a16:creationId xmlns:a16="http://schemas.microsoft.com/office/drawing/2014/main" id="{67C3CB55-7F9E-4686-AF04-E125D36948DA}"/>
              </a:ext>
            </a:extLst>
          </p:cNvPr>
          <p:cNvSpPr/>
          <p:nvPr/>
        </p:nvSpPr>
        <p:spPr>
          <a:xfrm>
            <a:off x="186826" y="381103"/>
            <a:ext cx="3855498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Hasta principios del siglo XIX,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(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nos</a:t>
            </a: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dice</a:t>
            </a: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Hugo</a:t>
            </a: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 err="1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Leicht</a:t>
            </a: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),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que esta plaza se utilizó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como lugar de horca,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misma que fue removida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1804 por petición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Fray Vicente </a:t>
            </a:r>
            <a:r>
              <a:rPr lang="es-MX" sz="2400" b="1" kern="0" dirty="0" err="1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Magor</a:t>
            </a: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,</a:t>
            </a:r>
          </a:p>
        </p:txBody>
      </p:sp>
      <p:sp>
        <p:nvSpPr>
          <p:cNvPr id="52" name="Rectángulo 51">
            <a:extLst>
              <a:ext uri="{FF2B5EF4-FFF2-40B4-BE49-F238E27FC236}">
                <a16:creationId xmlns:a16="http://schemas.microsoft.com/office/drawing/2014/main" id="{3D4C8F55-1290-490D-B23B-A2BE81928B1C}"/>
              </a:ext>
            </a:extLst>
          </p:cNvPr>
          <p:cNvSpPr/>
          <p:nvPr/>
        </p:nvSpPr>
        <p:spPr>
          <a:xfrm>
            <a:off x="5574321" y="354886"/>
            <a:ext cx="613703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  quien      solicitó al ayuntamiento su remoción,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            alegando que los dominicos 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            no podían arrendar unas casas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         que tenían en ese lugar.​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C34BC21A-6D3E-4345-AE3D-70828C6FE765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91656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43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875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962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412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1125"/>
                            </p:stCondLst>
                            <p:childTnLst>
                              <p:par>
                                <p:cTn id="25" presetID="6" presetClass="entr" presetSubtype="32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887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5750"/>
                            </p:stCondLst>
                            <p:childTnLst>
                              <p:par>
                                <p:cTn id="33" presetID="6" presetClass="entr" presetSubtype="16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5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38125"/>
                            </p:stCondLst>
                            <p:childTnLst>
                              <p:par>
                                <p:cTn id="45" presetID="8" presetClass="entr" presetSubtype="32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7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5875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3175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73925"/>
                            </p:stCondLst>
                            <p:childTnLst>
                              <p:par>
                                <p:cTn id="57" presetID="13" presetClass="entr" presetSubtype="16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81675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8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16300"/>
                            </p:stCondLst>
                            <p:childTnLst>
                              <p:par>
                                <p:cTn id="6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6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14" grpId="0"/>
      <p:bldP spid="13" grpId="0"/>
      <p:bldP spid="43" grpId="0"/>
      <p:bldP spid="45" grpId="0"/>
      <p:bldP spid="46" grpId="0"/>
      <p:bldP spid="48" grpId="0"/>
      <p:bldP spid="49" grpId="0"/>
      <p:bldP spid="51" grpId="0"/>
      <p:bldP spid="52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ángulo 31">
            <a:extLst>
              <a:ext uri="{FF2B5EF4-FFF2-40B4-BE49-F238E27FC236}">
                <a16:creationId xmlns:a16="http://schemas.microsoft.com/office/drawing/2014/main" id="{057ED830-85B0-4471-89EE-31FCB350D0D1}"/>
              </a:ext>
            </a:extLst>
          </p:cNvPr>
          <p:cNvSpPr/>
          <p:nvPr/>
        </p:nvSpPr>
        <p:spPr>
          <a:xfrm>
            <a:off x="5739596" y="1769467"/>
            <a:ext cx="6058703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pues un alto número de muertes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se registró en ese periodo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provocado por la viruela y el cólera,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por lo tanto se tuvo que echar mano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un lugar grande,… y entonces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se improvisó como panteón.</a:t>
            </a:r>
          </a:p>
        </p:txBody>
      </p:sp>
      <p:sp>
        <p:nvSpPr>
          <p:cNvPr id="33" name="Rectángulo 32">
            <a:extLst>
              <a:ext uri="{FF2B5EF4-FFF2-40B4-BE49-F238E27FC236}">
                <a16:creationId xmlns:a16="http://schemas.microsoft.com/office/drawing/2014/main" id="{278A528B-31E5-492A-A2C8-7B09623391C7}"/>
              </a:ext>
            </a:extLst>
          </p:cNvPr>
          <p:cNvSpPr/>
          <p:nvPr/>
        </p:nvSpPr>
        <p:spPr>
          <a:xfrm>
            <a:off x="6026727" y="3984127"/>
            <a:ext cx="5771573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Parte del terreno 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la 11 sur y 9 poniente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formó una plazuela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que se llamó del “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parral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”.</a:t>
            </a:r>
          </a:p>
        </p:txBody>
      </p:sp>
      <p:sp>
        <p:nvSpPr>
          <p:cNvPr id="34" name="Rectángulo 33">
            <a:extLst>
              <a:ext uri="{FF2B5EF4-FFF2-40B4-BE49-F238E27FC236}">
                <a16:creationId xmlns:a16="http://schemas.microsoft.com/office/drawing/2014/main" id="{02D59F34-3C78-45C1-A2A8-29CF5FAA65FB}"/>
              </a:ext>
            </a:extLst>
          </p:cNvPr>
          <p:cNvSpPr/>
          <p:nvPr/>
        </p:nvSpPr>
        <p:spPr>
          <a:xfrm>
            <a:off x="5976938" y="725382"/>
            <a:ext cx="5821361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el lapso de 1812 a 1833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actual Paso Bravo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fue utilizado como cementerio</a:t>
            </a:r>
          </a:p>
        </p:txBody>
      </p:sp>
      <p:pic>
        <p:nvPicPr>
          <p:cNvPr id="50" name="Imagen 49" descr="Imagen que contiene exterior, suelo, árbol, foto&#10;&#10;Descripción generada con confianza muy alta">
            <a:extLst>
              <a:ext uri="{FF2B5EF4-FFF2-40B4-BE49-F238E27FC236}">
                <a16:creationId xmlns:a16="http://schemas.microsoft.com/office/drawing/2014/main" id="{2A18D45C-15F2-4715-A972-FD828653AC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52" y="0"/>
            <a:ext cx="12208053" cy="6858000"/>
          </a:xfrm>
          <a:prstGeom prst="rect">
            <a:avLst/>
          </a:prstGeom>
        </p:spPr>
      </p:pic>
      <p:sp>
        <p:nvSpPr>
          <p:cNvPr id="51" name="Rectángulo 50">
            <a:extLst>
              <a:ext uri="{FF2B5EF4-FFF2-40B4-BE49-F238E27FC236}">
                <a16:creationId xmlns:a16="http://schemas.microsoft.com/office/drawing/2014/main" id="{37146E10-A9A0-4194-8E4C-045591F4FA36}"/>
              </a:ext>
            </a:extLst>
          </p:cNvPr>
          <p:cNvSpPr/>
          <p:nvPr/>
        </p:nvSpPr>
        <p:spPr>
          <a:xfrm>
            <a:off x="16048" y="418399"/>
            <a:ext cx="12175951" cy="52770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nglishTowne-Normal Th Italc" panose="00000600000000090000" pitchFamily="2" charset="0"/>
                <a:ea typeface="+mn-ea"/>
                <a:cs typeface="Arial"/>
              </a:rPr>
              <a:t>Paseo Miguel Bravo</a:t>
            </a:r>
          </a:p>
        </p:txBody>
      </p:sp>
      <p:sp>
        <p:nvSpPr>
          <p:cNvPr id="52" name="Rectángulo 51">
            <a:extLst>
              <a:ext uri="{FF2B5EF4-FFF2-40B4-BE49-F238E27FC236}">
                <a16:creationId xmlns:a16="http://schemas.microsoft.com/office/drawing/2014/main" id="{34E703D0-9390-47C0-83D8-F242BE0F576C}"/>
              </a:ext>
            </a:extLst>
          </p:cNvPr>
          <p:cNvSpPr/>
          <p:nvPr/>
        </p:nvSpPr>
        <p:spPr>
          <a:xfrm>
            <a:off x="8085360" y="2233500"/>
            <a:ext cx="386951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Una vez consumada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la Independencia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 congreso general de México decretó que se adornaran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los sitios en que fueron sacrificados los Héroes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la Independencia, 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nombrando entre ellos,</a:t>
            </a:r>
          </a:p>
        </p:txBody>
      </p:sp>
      <p:sp>
        <p:nvSpPr>
          <p:cNvPr id="53" name="Rectángulo 52">
            <a:extLst>
              <a:ext uri="{FF2B5EF4-FFF2-40B4-BE49-F238E27FC236}">
                <a16:creationId xmlns:a16="http://schemas.microsoft.com/office/drawing/2014/main" id="{85150A20-68BE-47FD-AE24-D3E783521350}"/>
              </a:ext>
            </a:extLst>
          </p:cNvPr>
          <p:cNvSpPr/>
          <p:nvPr/>
        </p:nvSpPr>
        <p:spPr>
          <a:xfrm>
            <a:off x="-16052" y="970714"/>
            <a:ext cx="12208052" cy="52770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nglishTowne-Normal Th Italc" panose="00000600000000090000" pitchFamily="2" charset="0"/>
                <a:ea typeface="+mn-ea"/>
                <a:cs typeface="Arial"/>
              </a:rPr>
              <a:t>En homenaje a Miguel Bravo (</a:t>
            </a:r>
            <a:r>
              <a:rPr lang="es-MX" sz="32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1814</a:t>
            </a:r>
            <a:r>
              <a:rPr kumimoji="0" lang="es-MX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nglishTowne-Normal Th Italc" panose="00000600000000090000" pitchFamily="2" charset="0"/>
                <a:cs typeface="Arial"/>
              </a:rPr>
              <a:t> </a:t>
            </a:r>
            <a:r>
              <a:rPr lang="es-MX" sz="32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1870</a:t>
            </a:r>
            <a:r>
              <a:rPr kumimoji="0" lang="es-MX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nglishTowne-Normal Th Italc" panose="00000600000000090000" pitchFamily="2" charset="0"/>
                <a:ea typeface="+mn-ea"/>
                <a:cs typeface="Arial"/>
              </a:rPr>
              <a:t>)</a:t>
            </a:r>
          </a:p>
        </p:txBody>
      </p:sp>
      <p:sp>
        <p:nvSpPr>
          <p:cNvPr id="54" name="Rectángulo 53">
            <a:extLst>
              <a:ext uri="{FF2B5EF4-FFF2-40B4-BE49-F238E27FC236}">
                <a16:creationId xmlns:a16="http://schemas.microsoft.com/office/drawing/2014/main" id="{3B367BE3-9393-4C49-B899-F19B09432459}"/>
              </a:ext>
            </a:extLst>
          </p:cNvPr>
          <p:cNvSpPr/>
          <p:nvPr/>
        </p:nvSpPr>
        <p:spPr>
          <a:xfrm>
            <a:off x="401055" y="4988487"/>
            <a:ext cx="11404611" cy="733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al  Mariscal Insurgente Miguel Bravo, (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sobrino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 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Nicolás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Bravo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)                                                                     quien el 15 de abril de 1814 fue fusilado por los realistas en ese lugar.</a:t>
            </a:r>
          </a:p>
        </p:txBody>
      </p:sp>
      <p:sp>
        <p:nvSpPr>
          <p:cNvPr id="55" name="Rectángulo 54">
            <a:extLst>
              <a:ext uri="{FF2B5EF4-FFF2-40B4-BE49-F238E27FC236}">
                <a16:creationId xmlns:a16="http://schemas.microsoft.com/office/drawing/2014/main" id="{369C3876-8121-4499-A69C-9955259CC5E9}"/>
              </a:ext>
            </a:extLst>
          </p:cNvPr>
          <p:cNvSpPr/>
          <p:nvPr/>
        </p:nvSpPr>
        <p:spPr>
          <a:xfrm>
            <a:off x="-16052" y="6092710"/>
            <a:ext cx="12192001" cy="425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proyecto de hacer ahí un paseo data de 1818,</a:t>
            </a:r>
          </a:p>
        </p:txBody>
      </p:sp>
      <p:pic>
        <p:nvPicPr>
          <p:cNvPr id="56" name="Imagen 55" descr="Imagen que contiene exterior, foto, edificio, cielo&#10;&#10;Descripción generada con confianza muy alta">
            <a:extLst>
              <a:ext uri="{FF2B5EF4-FFF2-40B4-BE49-F238E27FC236}">
                <a16:creationId xmlns:a16="http://schemas.microsoft.com/office/drawing/2014/main" id="{D0F0FC65-7EE0-4B47-B0D6-CE41AB804B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0453" y="-240632"/>
            <a:ext cx="12641499" cy="7827665"/>
          </a:xfrm>
          <a:prstGeom prst="rect">
            <a:avLst/>
          </a:prstGeom>
        </p:spPr>
      </p:pic>
      <p:sp>
        <p:nvSpPr>
          <p:cNvPr id="57" name="Rectángulo 56">
            <a:extLst>
              <a:ext uri="{FF2B5EF4-FFF2-40B4-BE49-F238E27FC236}">
                <a16:creationId xmlns:a16="http://schemas.microsoft.com/office/drawing/2014/main" id="{427CADCC-384C-48A8-9265-9CDCE8EA8B3A}"/>
              </a:ext>
            </a:extLst>
          </p:cNvPr>
          <p:cNvSpPr/>
          <p:nvPr/>
        </p:nvSpPr>
        <p:spPr>
          <a:xfrm>
            <a:off x="4393321" y="379657"/>
            <a:ext cx="6702567" cy="182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historiador y escritor Pedro Ángel Palou Pérez 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señala que en 1819, el gobernador e intendente Insurgente Ciriaco del Llano y Garay propuso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la creación de un paseo público </a:t>
            </a:r>
          </a:p>
          <a:p>
            <a:pPr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                 en la ciudad de Puebla.</a:t>
            </a:r>
          </a:p>
        </p:txBody>
      </p:sp>
      <p:sp>
        <p:nvSpPr>
          <p:cNvPr id="58" name="Rectángulo 57">
            <a:extLst>
              <a:ext uri="{FF2B5EF4-FFF2-40B4-BE49-F238E27FC236}">
                <a16:creationId xmlns:a16="http://schemas.microsoft.com/office/drawing/2014/main" id="{4C092479-2F09-4119-9478-43565BAF0DF2}"/>
              </a:ext>
            </a:extLst>
          </p:cNvPr>
          <p:cNvSpPr/>
          <p:nvPr/>
        </p:nvSpPr>
        <p:spPr>
          <a:xfrm>
            <a:off x="3445834" y="5709881"/>
            <a:ext cx="687633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 ayuntamiento de puebla vio en el paseo del parral 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un espacio para homenajear a Bravo.</a:t>
            </a:r>
          </a:p>
        </p:txBody>
      </p:sp>
      <p:pic>
        <p:nvPicPr>
          <p:cNvPr id="59" name="Imagen 58" descr="Imagen que contiene exterior, foto, edificio, cielo&#10;&#10;Descripción generada con confianza muy alta">
            <a:extLst>
              <a:ext uri="{FF2B5EF4-FFF2-40B4-BE49-F238E27FC236}">
                <a16:creationId xmlns:a16="http://schemas.microsoft.com/office/drawing/2014/main" id="{D73D495A-5D6E-4679-B705-A5278F49E4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422" y="-240631"/>
            <a:ext cx="12657221" cy="7827666"/>
          </a:xfrm>
          <a:prstGeom prst="rect">
            <a:avLst/>
          </a:prstGeom>
        </p:spPr>
      </p:pic>
      <p:sp>
        <p:nvSpPr>
          <p:cNvPr id="60" name="Rectángulo 59">
            <a:extLst>
              <a:ext uri="{FF2B5EF4-FFF2-40B4-BE49-F238E27FC236}">
                <a16:creationId xmlns:a16="http://schemas.microsoft.com/office/drawing/2014/main" id="{13D6658B-B66C-493E-B0DE-A654AD43E39A}"/>
              </a:ext>
            </a:extLst>
          </p:cNvPr>
          <p:cNvSpPr/>
          <p:nvPr/>
        </p:nvSpPr>
        <p:spPr>
          <a:xfrm>
            <a:off x="4685843" y="379657"/>
            <a:ext cx="641738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1823, el soberano congreso mexicano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emite un decreto mediante el cual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Miguel Bravo recibió el honor de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“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Benemérito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Patria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grado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heroico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".</a:t>
            </a:r>
          </a:p>
        </p:txBody>
      </p:sp>
      <p:sp>
        <p:nvSpPr>
          <p:cNvPr id="61" name="Rectángulo 60">
            <a:extLst>
              <a:ext uri="{FF2B5EF4-FFF2-40B4-BE49-F238E27FC236}">
                <a16:creationId xmlns:a16="http://schemas.microsoft.com/office/drawing/2014/main" id="{67F2EF6E-1F64-475B-A126-C72FB2319DB1}"/>
              </a:ext>
            </a:extLst>
          </p:cNvPr>
          <p:cNvSpPr/>
          <p:nvPr/>
        </p:nvSpPr>
        <p:spPr>
          <a:xfrm>
            <a:off x="3363577" y="4941291"/>
            <a:ext cx="8131187" cy="16953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dicho decreto,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se enuncia que el terreno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donde fue sacrificado Bravo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deberá ser cercado, adornado con árboles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se levantará una pirámide como homenaje.</a:t>
            </a:r>
          </a:p>
        </p:txBody>
      </p:sp>
      <p:pic>
        <p:nvPicPr>
          <p:cNvPr id="62" name="Imagen 61" descr="Imagen que contiene árbol, exterior, foto, edificio&#10;&#10;Descripción generada con confianza muy alta">
            <a:extLst>
              <a:ext uri="{FF2B5EF4-FFF2-40B4-BE49-F238E27FC236}">
                <a16:creationId xmlns:a16="http://schemas.microsoft.com/office/drawing/2014/main" id="{CD558DA8-3F8F-44D7-97FB-480C134C4B0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564" y="15061"/>
            <a:ext cx="12249613" cy="7123676"/>
          </a:xfrm>
          <a:prstGeom prst="rect">
            <a:avLst/>
          </a:prstGeom>
        </p:spPr>
      </p:pic>
      <p:sp>
        <p:nvSpPr>
          <p:cNvPr id="63" name="Rectángulo 62">
            <a:extLst>
              <a:ext uri="{FF2B5EF4-FFF2-40B4-BE49-F238E27FC236}">
                <a16:creationId xmlns:a16="http://schemas.microsoft.com/office/drawing/2014/main" id="{8878D306-13AF-48CD-8163-EDA1A221E7C6}"/>
              </a:ext>
            </a:extLst>
          </p:cNvPr>
          <p:cNvSpPr/>
          <p:nvPr/>
        </p:nvSpPr>
        <p:spPr>
          <a:xfrm>
            <a:off x="3465095" y="252249"/>
            <a:ext cx="834057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1834 el ayuntamiento de puebla compró las casas aledañas </a:t>
            </a:r>
          </a:p>
          <a:p>
            <a:pPr lvl="0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   para hacer un cementerio y para establecer la alameda pública, </a:t>
            </a:r>
          </a:p>
          <a:p>
            <a:pPr lvl="0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      usando también parte                      de la plazuela de San Javier </a:t>
            </a:r>
          </a:p>
          <a:p>
            <a:pPr algn="ctr">
              <a:lnSpc>
                <a:spcPts val="2700"/>
              </a:lnSpc>
            </a:pPr>
            <a:endParaRPr lang="es-MX" sz="2400" b="1" dirty="0">
              <a:ln w="25400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50800" dist="50800" dir="5400000" algn="ctr" rotWithShape="0">
                  <a:srgbClr val="FF0000"/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64" name="Rectángulo 63">
            <a:extLst>
              <a:ext uri="{FF2B5EF4-FFF2-40B4-BE49-F238E27FC236}">
                <a16:creationId xmlns:a16="http://schemas.microsoft.com/office/drawing/2014/main" id="{79678854-1846-4525-B4DB-6FDC568A73CB}"/>
              </a:ext>
            </a:extLst>
          </p:cNvPr>
          <p:cNvSpPr/>
          <p:nvPr/>
        </p:nvSpPr>
        <p:spPr>
          <a:xfrm>
            <a:off x="8130947" y="1285872"/>
            <a:ext cx="3801631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(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terreno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penitenciaria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                   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puebla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).</a:t>
            </a:r>
          </a:p>
        </p:txBody>
      </p:sp>
      <p:pic>
        <p:nvPicPr>
          <p:cNvPr id="65" name="Imagen 64" descr="Imagen que contiene exterior, edificio, cielo, amarillo&#10;&#10;Descripción generada con confianza muy alta">
            <a:extLst>
              <a:ext uri="{FF2B5EF4-FFF2-40B4-BE49-F238E27FC236}">
                <a16:creationId xmlns:a16="http://schemas.microsoft.com/office/drawing/2014/main" id="{9FFC4444-D8FF-4AB4-A982-508C2DA3E8C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12192001" cy="6858000"/>
          </a:xfrm>
          <a:prstGeom prst="rect">
            <a:avLst/>
          </a:prstGeom>
        </p:spPr>
      </p:pic>
      <p:sp>
        <p:nvSpPr>
          <p:cNvPr id="66" name="Rectángulo 65">
            <a:extLst>
              <a:ext uri="{FF2B5EF4-FFF2-40B4-BE49-F238E27FC236}">
                <a16:creationId xmlns:a16="http://schemas.microsoft.com/office/drawing/2014/main" id="{930B1B81-8FD8-4E2B-8208-1DB735248682}"/>
              </a:ext>
            </a:extLst>
          </p:cNvPr>
          <p:cNvSpPr/>
          <p:nvPr/>
        </p:nvSpPr>
        <p:spPr>
          <a:xfrm>
            <a:off x="474251" y="287419"/>
            <a:ext cx="11470704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obrero mayor hizo el diseño de una pirámide de sillares de cantería, </a:t>
            </a:r>
          </a:p>
          <a:p>
            <a:pPr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          coronada de una águila y       rodeada de una balaustrada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(...)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alrededor del monumento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                                                          se plantaron árboles, que fueron el origen </a:t>
            </a:r>
          </a:p>
          <a:p>
            <a:pPr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                                                                                o precursores      del futuro paseo.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                                                                                                              (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Hugo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 err="1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Leicht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,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                                                                                                         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las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calles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puebla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)</a:t>
            </a:r>
          </a:p>
        </p:txBody>
      </p:sp>
      <p:sp>
        <p:nvSpPr>
          <p:cNvPr id="67" name="Rectángulo 66">
            <a:extLst>
              <a:ext uri="{FF2B5EF4-FFF2-40B4-BE49-F238E27FC236}">
                <a16:creationId xmlns:a16="http://schemas.microsoft.com/office/drawing/2014/main" id="{1B990C8A-47FF-4C48-B010-3D5452B275F0}"/>
              </a:ext>
            </a:extLst>
          </p:cNvPr>
          <p:cNvSpPr/>
          <p:nvPr/>
        </p:nvSpPr>
        <p:spPr>
          <a:xfrm>
            <a:off x="1248513" y="2699893"/>
            <a:ext cx="553915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sitio elegido fue la plaza pública,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también conocida en ese entonces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como Plaza del Parral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                  o Plaza de </a:t>
            </a:r>
            <a:r>
              <a:rPr lang="es-MX" sz="3000" b="1" kern="0" dirty="0" err="1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Oaxaquilla</a:t>
            </a: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,</a:t>
            </a:r>
          </a:p>
        </p:txBody>
      </p:sp>
      <p:pic>
        <p:nvPicPr>
          <p:cNvPr id="68" name="Imagen 67" descr="Imagen que contiene árbol, foto, exterior&#10;&#10;Descripción generada con confianza alta">
            <a:extLst>
              <a:ext uri="{FF2B5EF4-FFF2-40B4-BE49-F238E27FC236}">
                <a16:creationId xmlns:a16="http://schemas.microsoft.com/office/drawing/2014/main" id="{2C9493E4-C10D-4877-B370-B2AC427CB87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13" y="-17585"/>
            <a:ext cx="12155487" cy="6858000"/>
          </a:xfrm>
          <a:prstGeom prst="rect">
            <a:avLst/>
          </a:prstGeom>
        </p:spPr>
      </p:pic>
      <p:sp>
        <p:nvSpPr>
          <p:cNvPr id="69" name="Rectángulo 68">
            <a:extLst>
              <a:ext uri="{FF2B5EF4-FFF2-40B4-BE49-F238E27FC236}">
                <a16:creationId xmlns:a16="http://schemas.microsoft.com/office/drawing/2014/main" id="{375310DA-E722-46CB-AE31-92D546418E70}"/>
              </a:ext>
            </a:extLst>
          </p:cNvPr>
          <p:cNvSpPr/>
          <p:nvPr/>
        </p:nvSpPr>
        <p:spPr>
          <a:xfrm>
            <a:off x="393552" y="1493877"/>
            <a:ext cx="3112993" cy="39010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    y el trabajo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fue encargado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al artista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Bernardo Olivares Iriarte,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discípulo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 José Manzo,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uno de los máximos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Exponentes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del neoclásico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Mexicano.</a:t>
            </a:r>
          </a:p>
        </p:txBody>
      </p:sp>
      <p:sp>
        <p:nvSpPr>
          <p:cNvPr id="70" name="Rectángulo 69">
            <a:extLst>
              <a:ext uri="{FF2B5EF4-FFF2-40B4-BE49-F238E27FC236}">
                <a16:creationId xmlns:a16="http://schemas.microsoft.com/office/drawing/2014/main" id="{A296F3B8-7C2A-49EF-AAE0-1C16EF1BFC47}"/>
              </a:ext>
            </a:extLst>
          </p:cNvPr>
          <p:cNvSpPr/>
          <p:nvPr/>
        </p:nvSpPr>
        <p:spPr>
          <a:xfrm>
            <a:off x="8709622" y="1664570"/>
            <a:ext cx="3141242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1827,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se edificó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un monumento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con una pirámide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sillares,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coronada con un águila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con el busto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este héroe;                                                                            sirviendo así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como paseo.</a:t>
            </a:r>
          </a:p>
        </p:txBody>
      </p:sp>
      <p:pic>
        <p:nvPicPr>
          <p:cNvPr id="71" name="Imagen 70" descr="Imagen que contiene árbol, foto, exterior&#10;&#10;Descripción generada con confianza alta">
            <a:extLst>
              <a:ext uri="{FF2B5EF4-FFF2-40B4-BE49-F238E27FC236}">
                <a16:creationId xmlns:a16="http://schemas.microsoft.com/office/drawing/2014/main" id="{D20533FB-965B-4178-908B-B14DA24EB9B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3633" y="0"/>
            <a:ext cx="12406313" cy="6858000"/>
          </a:xfrm>
          <a:prstGeom prst="rect">
            <a:avLst/>
          </a:prstGeom>
        </p:spPr>
      </p:pic>
      <p:sp>
        <p:nvSpPr>
          <p:cNvPr id="72" name="Rectángulo 71">
            <a:extLst>
              <a:ext uri="{FF2B5EF4-FFF2-40B4-BE49-F238E27FC236}">
                <a16:creationId xmlns:a16="http://schemas.microsoft.com/office/drawing/2014/main" id="{EA817AA1-D567-4D44-BE2B-1A5118775AB7}"/>
              </a:ext>
            </a:extLst>
          </p:cNvPr>
          <p:cNvSpPr/>
          <p:nvPr/>
        </p:nvSpPr>
        <p:spPr>
          <a:xfrm>
            <a:off x="393552" y="779307"/>
            <a:ext cx="2960857" cy="52860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Ciriaco del Llano 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se negó a cumplir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dicha orden,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no obstante,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General 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José María Calderón 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«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primer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gobernador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puebla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etapa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federalista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»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acepta acatar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decreto,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colocando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un busto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Miguel Bravo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en 1827;</a:t>
            </a:r>
          </a:p>
        </p:txBody>
      </p:sp>
      <p:sp>
        <p:nvSpPr>
          <p:cNvPr id="73" name="Rectángulo 72">
            <a:extLst>
              <a:ext uri="{FF2B5EF4-FFF2-40B4-BE49-F238E27FC236}">
                <a16:creationId xmlns:a16="http://schemas.microsoft.com/office/drawing/2014/main" id="{F7624B1A-A4C3-42C8-81EE-EBB88DF59B97}"/>
              </a:ext>
            </a:extLst>
          </p:cNvPr>
          <p:cNvSpPr/>
          <p:nvPr/>
        </p:nvSpPr>
        <p:spPr>
          <a:xfrm>
            <a:off x="8599659" y="946984"/>
            <a:ext cx="3252588" cy="493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cual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fue sustituido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1830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por otra pieza similar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debido al robo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la primera,​ y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"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Don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Nicolás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Bravo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tenía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que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pasar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por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esta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ciudad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,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regresando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su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destierro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(...),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acordó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poner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un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busto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bronce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monumento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."​</a:t>
            </a:r>
          </a:p>
        </p:txBody>
      </p:sp>
      <p:sp>
        <p:nvSpPr>
          <p:cNvPr id="49" name="CuadroTexto 48">
            <a:extLst>
              <a:ext uri="{FF2B5EF4-FFF2-40B4-BE49-F238E27FC236}">
                <a16:creationId xmlns:a16="http://schemas.microsoft.com/office/drawing/2014/main" id="{E0F1FDB3-6338-458D-9752-D2C2FF04856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89634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1125"/>
                            </p:stCondLst>
                            <p:childTnLst>
                              <p:par>
                                <p:cTn id="16" presetID="13" presetClass="entr" presetSubtype="16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8875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8625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2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475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1625"/>
                            </p:stCondLst>
                            <p:childTnLst>
                              <p:par>
                                <p:cTn id="39" presetID="4" presetClass="entr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1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9625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125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25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6825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86750"/>
                            </p:stCondLst>
                            <p:childTnLst>
                              <p:par>
                                <p:cTn id="63" presetID="21" presetClass="entr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9475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14375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21125"/>
                            </p:stCondLst>
                            <p:childTnLst>
                              <p:par>
                                <p:cTn id="75" presetID="3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29125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57875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72125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80125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96625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2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12250"/>
                            </p:stCondLst>
                            <p:childTnLst>
                              <p:par>
                                <p:cTn id="102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32025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3450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370375"/>
                            </p:stCondLst>
                            <p:childTnLst>
                              <p:par>
                                <p:cTn id="114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51" grpId="0"/>
      <p:bldP spid="52" grpId="0"/>
      <p:bldP spid="53" grpId="0"/>
      <p:bldP spid="54" grpId="0"/>
      <p:bldP spid="55" grpId="0"/>
      <p:bldP spid="57" grpId="0"/>
      <p:bldP spid="58" grpId="0"/>
      <p:bldP spid="60" grpId="0"/>
      <p:bldP spid="61" grpId="0"/>
      <p:bldP spid="63" grpId="0"/>
      <p:bldP spid="64" grpId="0"/>
      <p:bldP spid="66" grpId="0"/>
      <p:bldP spid="67" grpId="0"/>
      <p:bldP spid="69" grpId="0"/>
      <p:bldP spid="70" grpId="0"/>
      <p:bldP spid="72" grpId="0"/>
      <p:bldP spid="73" grpId="0"/>
      <p:bldP spid="4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ectángulo 40">
            <a:extLst>
              <a:ext uri="{FF2B5EF4-FFF2-40B4-BE49-F238E27FC236}">
                <a16:creationId xmlns:a16="http://schemas.microsoft.com/office/drawing/2014/main" id="{42F89907-1F7B-49EB-A39D-B2AC25CF1C5F}"/>
              </a:ext>
            </a:extLst>
          </p:cNvPr>
          <p:cNvSpPr/>
          <p:nvPr/>
        </p:nvSpPr>
        <p:spPr>
          <a:xfrm>
            <a:off x="235436" y="1173958"/>
            <a:ext cx="4565164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La extensión que tiene, proporciona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una reunión considerable                                                    de carruajes y caballos. </a:t>
            </a:r>
          </a:p>
        </p:txBody>
      </p:sp>
      <p:sp>
        <p:nvSpPr>
          <p:cNvPr id="42" name="Rectángulo 41">
            <a:extLst>
              <a:ext uri="{FF2B5EF4-FFF2-40B4-BE49-F238E27FC236}">
                <a16:creationId xmlns:a16="http://schemas.microsoft.com/office/drawing/2014/main" id="{B9938EB3-5E6A-4FEC-BCF7-F9AC462B33BA}"/>
              </a:ext>
            </a:extLst>
          </p:cNvPr>
          <p:cNvSpPr/>
          <p:nvPr/>
        </p:nvSpPr>
        <p:spPr>
          <a:xfrm>
            <a:off x="5721926" y="380472"/>
            <a:ext cx="6084633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Está adornado con un monumento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(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Miguel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Bravo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) en el fondo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cinco hermosas fuentes.</a:t>
            </a:r>
          </a:p>
        </p:txBody>
      </p:sp>
      <p:sp>
        <p:nvSpPr>
          <p:cNvPr id="43" name="Rectángulo 42">
            <a:extLst>
              <a:ext uri="{FF2B5EF4-FFF2-40B4-BE49-F238E27FC236}">
                <a16:creationId xmlns:a16="http://schemas.microsoft.com/office/drawing/2014/main" id="{9D38D8A3-D057-40CB-B671-040080C648F7}"/>
              </a:ext>
            </a:extLst>
          </p:cNvPr>
          <p:cNvSpPr/>
          <p:nvPr/>
        </p:nvSpPr>
        <p:spPr>
          <a:xfrm>
            <a:off x="5721926" y="1631515"/>
            <a:ext cx="608463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Hugo </a:t>
            </a:r>
            <a:r>
              <a:rPr lang="es-MX" sz="2400" b="1" dirty="0" err="1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Leicht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, citando la guía de 1852,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las calles de puebla.</a:t>
            </a:r>
          </a:p>
        </p:txBody>
      </p:sp>
      <p:sp>
        <p:nvSpPr>
          <p:cNvPr id="44" name="Rectángulo 43">
            <a:extLst>
              <a:ext uri="{FF2B5EF4-FFF2-40B4-BE49-F238E27FC236}">
                <a16:creationId xmlns:a16="http://schemas.microsoft.com/office/drawing/2014/main" id="{B9D84A31-268A-4321-B3EF-14A52EC569F5}"/>
              </a:ext>
            </a:extLst>
          </p:cNvPr>
          <p:cNvSpPr/>
          <p:nvPr/>
        </p:nvSpPr>
        <p:spPr>
          <a:xfrm>
            <a:off x="5721920" y="2603808"/>
            <a:ext cx="6084633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Para 1852 ya era un paseo pintoresco 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por sus árboles, sus flores,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monumento y sus cinco fuentes.</a:t>
            </a:r>
          </a:p>
        </p:txBody>
      </p:sp>
      <p:sp>
        <p:nvSpPr>
          <p:cNvPr id="45" name="Rectángulo 44">
            <a:extLst>
              <a:ext uri="{FF2B5EF4-FFF2-40B4-BE49-F238E27FC236}">
                <a16:creationId xmlns:a16="http://schemas.microsoft.com/office/drawing/2014/main" id="{1CA44085-6A0D-420F-BEC6-67FB6ED91AFA}"/>
              </a:ext>
            </a:extLst>
          </p:cNvPr>
          <p:cNvSpPr/>
          <p:nvPr/>
        </p:nvSpPr>
        <p:spPr>
          <a:xfrm>
            <a:off x="5713666" y="3971960"/>
            <a:ext cx="614337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1855, el gobierno mandó a reponer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la parte maltratada del monumento;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en 1862, al cortar los árboles del paseo,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se retiró el busto del Héroe de la Independencia.</a:t>
            </a:r>
          </a:p>
        </p:txBody>
      </p:sp>
      <p:sp>
        <p:nvSpPr>
          <p:cNvPr id="46" name="Rectángulo 45">
            <a:extLst>
              <a:ext uri="{FF2B5EF4-FFF2-40B4-BE49-F238E27FC236}">
                <a16:creationId xmlns:a16="http://schemas.microsoft.com/office/drawing/2014/main" id="{6AC79D81-E725-4FD5-9F9F-F54D5F46AFD5}"/>
              </a:ext>
            </a:extLst>
          </p:cNvPr>
          <p:cNvSpPr/>
          <p:nvPr/>
        </p:nvSpPr>
        <p:spPr>
          <a:xfrm>
            <a:off x="5721922" y="5702991"/>
            <a:ext cx="608463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   Para 1856, el plano de Álvarez lo describe como “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Alameda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Nueva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".</a:t>
            </a:r>
          </a:p>
        </p:txBody>
      </p:sp>
      <p:sp>
        <p:nvSpPr>
          <p:cNvPr id="47" name="Rectángulo 46">
            <a:extLst>
              <a:ext uri="{FF2B5EF4-FFF2-40B4-BE49-F238E27FC236}">
                <a16:creationId xmlns:a16="http://schemas.microsoft.com/office/drawing/2014/main" id="{80DEE895-3A3B-4445-9F80-22E3CAB9B94B}"/>
              </a:ext>
            </a:extLst>
          </p:cNvPr>
          <p:cNvSpPr/>
          <p:nvPr/>
        </p:nvSpPr>
        <p:spPr>
          <a:xfrm>
            <a:off x="631154" y="380718"/>
            <a:ext cx="5090766" cy="52770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lackletter686 BT" panose="03040802020608040804" pitchFamily="66" charset="0"/>
                <a:ea typeface="+mn-ea"/>
                <a:cs typeface="Arial"/>
              </a:rPr>
              <a:t>Paseo Nuevo (1840-1864)</a:t>
            </a:r>
          </a:p>
        </p:txBody>
      </p:sp>
      <p:pic>
        <p:nvPicPr>
          <p:cNvPr id="13" name="Imagen 12" descr="Imagen que contiene árbol, exterior, hierba, planta&#10;&#10;Descripción generada con confianza muy alta">
            <a:extLst>
              <a:ext uri="{FF2B5EF4-FFF2-40B4-BE49-F238E27FC236}">
                <a16:creationId xmlns:a16="http://schemas.microsoft.com/office/drawing/2014/main" id="{D7DB2BCA-B738-461C-B9E7-E37AD493BB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8" y="0"/>
            <a:ext cx="12170402" cy="6858000"/>
          </a:xfrm>
          <a:prstGeom prst="rect">
            <a:avLst/>
          </a:prstGeom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09E54C99-EF79-438E-8D3C-B9B3C9F46D29}"/>
              </a:ext>
            </a:extLst>
          </p:cNvPr>
          <p:cNvSpPr/>
          <p:nvPr/>
        </p:nvSpPr>
        <p:spPr>
          <a:xfrm>
            <a:off x="1406770" y="5350040"/>
            <a:ext cx="7896449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tiempos del imperio de Maximiliano de Habsburgo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se le incorporó al paseo la manzana que está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la 11 sur 900, se cercó todo el paseo con una barda;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FBCA4B25-8B05-4CF1-85D2-A989BAC1CAA8}"/>
              </a:ext>
            </a:extLst>
          </p:cNvPr>
          <p:cNvSpPr/>
          <p:nvPr/>
        </p:nvSpPr>
        <p:spPr>
          <a:xfrm>
            <a:off x="1987070" y="340174"/>
            <a:ext cx="79234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Después de la Batalla de Puebla del 5 de mayo de 1862, </a:t>
            </a:r>
          </a:p>
          <a:p>
            <a:pPr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como preparación para la resistencia de la ciudad </a:t>
            </a:r>
          </a:p>
          <a:p>
            <a:pPr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            contra los Franceses, todos           los árboles </a:t>
            </a:r>
          </a:p>
          <a:p>
            <a:pPr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        del paseo fueron cortados.​</a:t>
            </a:r>
          </a:p>
        </p:txBody>
      </p:sp>
      <p:pic>
        <p:nvPicPr>
          <p:cNvPr id="16" name="Imagen 15" descr="Imagen que contiene árbol&#10;&#10;Descripción generada con confianza alta">
            <a:extLst>
              <a:ext uri="{FF2B5EF4-FFF2-40B4-BE49-F238E27FC236}">
                <a16:creationId xmlns:a16="http://schemas.microsoft.com/office/drawing/2014/main" id="{082D355A-E386-46E2-920C-1D761D13D2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49" y="-16229"/>
            <a:ext cx="12195803" cy="6860139"/>
          </a:xfrm>
          <a:prstGeom prst="rect">
            <a:avLst/>
          </a:prstGeom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33A4DE58-C6CE-423A-A04B-58EACE09214C}"/>
              </a:ext>
            </a:extLst>
          </p:cNvPr>
          <p:cNvSpPr/>
          <p:nvPr/>
        </p:nvSpPr>
        <p:spPr>
          <a:xfrm>
            <a:off x="16045" y="340174"/>
            <a:ext cx="5103167" cy="88383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nglishTowne-Normal Th Italc" panose="00000600000000090000" pitchFamily="2" charset="0"/>
                <a:cs typeface="Arial"/>
              </a:rPr>
              <a:t>Paseo de la Emperatriz (1864-1870)</a:t>
            </a: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F8385E1C-8FE5-4DC4-A6DF-42E086AE0F29}"/>
              </a:ext>
            </a:extLst>
          </p:cNvPr>
          <p:cNvSpPr/>
          <p:nvPr/>
        </p:nvSpPr>
        <p:spPr>
          <a:xfrm>
            <a:off x="368962" y="1295527"/>
            <a:ext cx="4860764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Recibió otro cambio de nombre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durante el fugaz Imperio 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 Maximiliano de Habsburgo,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época en la que fue bautizado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como Paseo de la Emperatriz,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honor a Eugenia de Montijo,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esposa de Napoleón III.</a:t>
            </a: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1EC37C50-6477-49CF-AD53-26B22A211CC4}"/>
              </a:ext>
            </a:extLst>
          </p:cNvPr>
          <p:cNvSpPr/>
          <p:nvPr/>
        </p:nvSpPr>
        <p:spPr>
          <a:xfrm>
            <a:off x="352749" y="3806036"/>
            <a:ext cx="4025820" cy="182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Durante esta etapa,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se incorporó al paseo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la manzana que está al poniente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la calle 11 sur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se cercó todo el predio.</a:t>
            </a: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F9585620-F059-4FFF-967D-3A0269EEEC8C}"/>
              </a:ext>
            </a:extLst>
          </p:cNvPr>
          <p:cNvSpPr/>
          <p:nvPr/>
        </p:nvSpPr>
        <p:spPr>
          <a:xfrm>
            <a:off x="393702" y="5712392"/>
            <a:ext cx="4442067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1870 se refiere al parque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por primera vez como Paseo Bravo.</a:t>
            </a:r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905D5771-7987-4D5A-93B2-F7F8F2449CD7}"/>
              </a:ext>
            </a:extLst>
          </p:cNvPr>
          <p:cNvSpPr/>
          <p:nvPr/>
        </p:nvSpPr>
        <p:spPr>
          <a:xfrm>
            <a:off x="5342539" y="4326653"/>
            <a:ext cx="6528127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busto del General Miguel Bravo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es retirado y trasladado al edificio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del antiguo Colegio de San Juan en 1875.</a:t>
            </a:r>
          </a:p>
        </p:txBody>
      </p:sp>
      <p:sp>
        <p:nvSpPr>
          <p:cNvPr id="22" name="Rectángulo 21">
            <a:extLst>
              <a:ext uri="{FF2B5EF4-FFF2-40B4-BE49-F238E27FC236}">
                <a16:creationId xmlns:a16="http://schemas.microsoft.com/office/drawing/2014/main" id="{34480106-81A2-4C19-A544-8237551747C9}"/>
              </a:ext>
            </a:extLst>
          </p:cNvPr>
          <p:cNvSpPr/>
          <p:nvPr/>
        </p:nvSpPr>
        <p:spPr>
          <a:xfrm>
            <a:off x="4835769" y="5448617"/>
            <a:ext cx="7051431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Posteriormente, fue colocado frente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al templo de Guadalupe, para después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ser cedido al Museo Militar del Batallón de San Javier.</a:t>
            </a:r>
          </a:p>
        </p:txBody>
      </p:sp>
      <p:pic>
        <p:nvPicPr>
          <p:cNvPr id="23" name="Imagen 22" descr="Imagen que contiene cielo, exterior, edificio&#10;&#10;Descripción generada con confianza muy alta">
            <a:extLst>
              <a:ext uri="{FF2B5EF4-FFF2-40B4-BE49-F238E27FC236}">
                <a16:creationId xmlns:a16="http://schemas.microsoft.com/office/drawing/2014/main" id="{5DF18ED9-DB05-4F22-854F-DFFF8A552D7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8" y="-1"/>
            <a:ext cx="12170402" cy="6858000"/>
          </a:xfrm>
          <a:prstGeom prst="rect">
            <a:avLst/>
          </a:prstGeom>
        </p:spPr>
      </p:pic>
      <p:sp>
        <p:nvSpPr>
          <p:cNvPr id="24" name="Rectángulo 23">
            <a:extLst>
              <a:ext uri="{FF2B5EF4-FFF2-40B4-BE49-F238E27FC236}">
                <a16:creationId xmlns:a16="http://schemas.microsoft.com/office/drawing/2014/main" id="{B0525B37-78B7-47E7-81B6-7FFB7CF39763}"/>
              </a:ext>
            </a:extLst>
          </p:cNvPr>
          <p:cNvSpPr/>
          <p:nvPr/>
        </p:nvSpPr>
        <p:spPr>
          <a:xfrm>
            <a:off x="826476" y="1553526"/>
            <a:ext cx="11030561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1896, se alzó un monumento en memoria de Nicolás Bravo,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quien desempeñó tres veces el cargo de Presidente de México. </a:t>
            </a:r>
          </a:p>
        </p:txBody>
      </p:sp>
      <p:sp>
        <p:nvSpPr>
          <p:cNvPr id="25" name="Rectángulo 24">
            <a:extLst>
              <a:ext uri="{FF2B5EF4-FFF2-40B4-BE49-F238E27FC236}">
                <a16:creationId xmlns:a16="http://schemas.microsoft.com/office/drawing/2014/main" id="{7B4415DA-3A7A-4681-89A2-00806110A0A3}"/>
              </a:ext>
            </a:extLst>
          </p:cNvPr>
          <p:cNvSpPr/>
          <p:nvPr/>
        </p:nvSpPr>
        <p:spPr>
          <a:xfrm>
            <a:off x="368968" y="3015139"/>
            <a:ext cx="1148614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paseo fue arreglado nuevamente, añadiéndole bancos de hierro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alrededor de las fuentes en 1897; la demolición de la barda externa en 1898;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la construcción de un quiosco en 1899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y se hizo un pozo de agua sulfurosa. </a:t>
            </a:r>
          </a:p>
        </p:txBody>
      </p:sp>
      <p:sp>
        <p:nvSpPr>
          <p:cNvPr id="26" name="Rectángulo 25">
            <a:extLst>
              <a:ext uri="{FF2B5EF4-FFF2-40B4-BE49-F238E27FC236}">
                <a16:creationId xmlns:a16="http://schemas.microsoft.com/office/drawing/2014/main" id="{F6370C51-DA4B-4964-B94D-A26963B4D31F}"/>
              </a:ext>
            </a:extLst>
          </p:cNvPr>
          <p:cNvSpPr/>
          <p:nvPr/>
        </p:nvSpPr>
        <p:spPr>
          <a:xfrm>
            <a:off x="368966" y="5019996"/>
            <a:ext cx="114880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Desde su inicio fue pensado como un lugar al cuál pudiera asistir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mayor número de habitantes para la diversión dominical,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pues para cuando se establece este campo en la ciudad, solamente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se contaba con el Paseo de San Francisco y el zócalo como lugares abiertos.</a:t>
            </a:r>
          </a:p>
        </p:txBody>
      </p:sp>
      <p:sp>
        <p:nvSpPr>
          <p:cNvPr id="27" name="Rectángulo 26">
            <a:extLst>
              <a:ext uri="{FF2B5EF4-FFF2-40B4-BE49-F238E27FC236}">
                <a16:creationId xmlns:a16="http://schemas.microsoft.com/office/drawing/2014/main" id="{3C3C1F73-E49E-4FCC-9601-8D965007E317}"/>
              </a:ext>
            </a:extLst>
          </p:cNvPr>
          <p:cNvSpPr/>
          <p:nvPr/>
        </p:nvSpPr>
        <p:spPr>
          <a:xfrm>
            <a:off x="2991458" y="464833"/>
            <a:ext cx="6222875" cy="53944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nglishTowne-Normal Th Italc" panose="00000600000000090000" pitchFamily="2" charset="0"/>
                <a:cs typeface="Arial"/>
              </a:rPr>
              <a:t>Paseo Bravo (1870 - 1903)</a:t>
            </a:r>
          </a:p>
        </p:txBody>
      </p:sp>
      <p:pic>
        <p:nvPicPr>
          <p:cNvPr id="29" name="Imagen 28" descr="Imagen que contiene carretera, exterior, edificio, foto&#10;&#10;Descripción generada con confianza muy alta">
            <a:extLst>
              <a:ext uri="{FF2B5EF4-FFF2-40B4-BE49-F238E27FC236}">
                <a16:creationId xmlns:a16="http://schemas.microsoft.com/office/drawing/2014/main" id="{FFC1F9C2-97C1-4F17-A7F7-F6830F924F7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3762"/>
          </a:xfrm>
          <a:prstGeom prst="rect">
            <a:avLst/>
          </a:prstGeom>
        </p:spPr>
      </p:pic>
      <p:sp>
        <p:nvSpPr>
          <p:cNvPr id="30" name="Rectángulo 29">
            <a:extLst>
              <a:ext uri="{FF2B5EF4-FFF2-40B4-BE49-F238E27FC236}">
                <a16:creationId xmlns:a16="http://schemas.microsoft.com/office/drawing/2014/main" id="{20A603EC-952B-4419-8B83-301DA2A351F3}"/>
              </a:ext>
            </a:extLst>
          </p:cNvPr>
          <p:cNvSpPr/>
          <p:nvPr/>
        </p:nvSpPr>
        <p:spPr>
          <a:xfrm>
            <a:off x="393701" y="453414"/>
            <a:ext cx="524385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escultura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fue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inaugurada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1898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por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Presidente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Porfirio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Díaz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,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quien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al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mismo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tiempo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"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puso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primera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piedra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para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monumento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dedicado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Independencia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,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frente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iglesia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Guadalupe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,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donde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había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quitado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busto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Miguel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Bravo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."​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(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actualmente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ubica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avenida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Juárez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19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sur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).</a:t>
            </a:r>
          </a:p>
        </p:txBody>
      </p:sp>
      <p:sp>
        <p:nvSpPr>
          <p:cNvPr id="31" name="Rectángulo 30">
            <a:extLst>
              <a:ext uri="{FF2B5EF4-FFF2-40B4-BE49-F238E27FC236}">
                <a16:creationId xmlns:a16="http://schemas.microsoft.com/office/drawing/2014/main" id="{43933D55-F69C-45C6-B013-4A00748B1E39}"/>
              </a:ext>
            </a:extLst>
          </p:cNvPr>
          <p:cNvSpPr/>
          <p:nvPr/>
        </p:nvSpPr>
        <p:spPr>
          <a:xfrm>
            <a:off x="6215063" y="340174"/>
            <a:ext cx="5583237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Otros monumentos añadidos posteriormente fueron el de Gabino Barreda,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médico y político Mexicano,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que se levantó en 1902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el mandato del presidente municipal 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Leopoldo Gavito;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el de Esteban de Antuñano,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empresario </a:t>
            </a:r>
            <a:r>
              <a:rPr lang="es-MX" sz="2400" b="1" kern="0" dirty="0" err="1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textilero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,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erigido en 1903 por órdenes del alcalde 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Benjamín del Callejo.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(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este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último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fue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retirado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al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Paseo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San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Francisco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1990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).</a:t>
            </a:r>
          </a:p>
        </p:txBody>
      </p:sp>
      <p:sp>
        <p:nvSpPr>
          <p:cNvPr id="32" name="Rectángulo 31">
            <a:extLst>
              <a:ext uri="{FF2B5EF4-FFF2-40B4-BE49-F238E27FC236}">
                <a16:creationId xmlns:a16="http://schemas.microsoft.com/office/drawing/2014/main" id="{1CEE14BC-6622-438F-ABA3-F2A39D58A853}"/>
              </a:ext>
            </a:extLst>
          </p:cNvPr>
          <p:cNvSpPr/>
          <p:nvPr/>
        </p:nvSpPr>
        <p:spPr>
          <a:xfrm>
            <a:off x="385446" y="6047006"/>
            <a:ext cx="11412852" cy="3520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Con el estallido de la revolución, dicha pieza se perdió definitivamente.</a:t>
            </a:r>
          </a:p>
        </p:txBody>
      </p:sp>
      <p:sp>
        <p:nvSpPr>
          <p:cNvPr id="33" name="CuadroTexto 32">
            <a:extLst>
              <a:ext uri="{FF2B5EF4-FFF2-40B4-BE49-F238E27FC236}">
                <a16:creationId xmlns:a16="http://schemas.microsoft.com/office/drawing/2014/main" id="{43AF5732-D247-4E4E-B84A-664ECE251DE5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738123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3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8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62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812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67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5125"/>
                            </p:stCondLst>
                            <p:childTnLst>
                              <p:par>
                                <p:cTn id="33" presetID="21" presetClass="entr" presetSubtype="4" fill="hold" nodeType="after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2375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2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9375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27375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3275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5375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69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78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91625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7375"/>
                            </p:stCondLst>
                            <p:childTnLst>
                              <p:par>
                                <p:cTn id="75" presetID="16" presetClass="entr" presetSubtype="37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15375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19625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34125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25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88125"/>
                            </p:stCondLst>
                            <p:childTnLst>
                              <p:par>
                                <p:cTn id="95" presetID="6" presetClass="entr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96125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3295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6875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378750"/>
                            </p:stCondLst>
                            <p:childTnLst>
                              <p:par>
                                <p:cTn id="111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44" grpId="0"/>
      <p:bldP spid="45" grpId="0"/>
      <p:bldP spid="46" grpId="0"/>
      <p:bldP spid="47" grpId="0"/>
      <p:bldP spid="14" grpId="0"/>
      <p:bldP spid="15" grpId="0"/>
      <p:bldP spid="17" grpId="0"/>
      <p:bldP spid="18" grpId="0"/>
      <p:bldP spid="19" grpId="0"/>
      <p:bldP spid="20" grpId="0"/>
      <p:bldP spid="21" grpId="0"/>
      <p:bldP spid="22" grpId="0"/>
      <p:bldP spid="24" grpId="0"/>
      <p:bldP spid="25" grpId="0"/>
      <p:bldP spid="26" grpId="0"/>
      <p:bldP spid="27" grpId="0"/>
      <p:bldP spid="30" grpId="0"/>
      <p:bldP spid="31" grpId="0"/>
      <p:bldP spid="32" grpId="0"/>
      <p:bldP spid="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DF66604B-0314-4184-B260-17C72CDEA53D}"/>
              </a:ext>
            </a:extLst>
          </p:cNvPr>
          <p:cNvSpPr/>
          <p:nvPr/>
        </p:nvSpPr>
        <p:spPr>
          <a:xfrm>
            <a:off x="-15606" y="2708481"/>
            <a:ext cx="553717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1921, en la esquina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la avenida reforma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la 11 sur, la colonia francesa 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que residía en puebla le obsequió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 la ciudad un reloj, 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celebración por el Centenario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la Consumación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la Independencia.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5D4D83D3-ED69-471B-817E-302843941C19}"/>
              </a:ext>
            </a:extLst>
          </p:cNvPr>
          <p:cNvSpPr/>
          <p:nvPr/>
        </p:nvSpPr>
        <p:spPr>
          <a:xfrm>
            <a:off x="1" y="1918335"/>
            <a:ext cx="5181600" cy="52770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lackletter686 BT" panose="03040802020608040804" pitchFamily="66" charset="0"/>
                <a:ea typeface="+mn-ea"/>
                <a:cs typeface="Arial"/>
              </a:rPr>
              <a:t>Donación de "el gallito" (1921)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7AEBE04D-5741-487C-81F5-84F848D94D30}"/>
              </a:ext>
            </a:extLst>
          </p:cNvPr>
          <p:cNvSpPr/>
          <p:nvPr/>
        </p:nvSpPr>
        <p:spPr>
          <a:xfrm>
            <a:off x="6292702" y="3996620"/>
            <a:ext cx="5618213" cy="16953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Este reloj se ha convertido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un punto de reunión emblemático para los habitantes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la ciudad, especialmente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para convocar protestas.​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56003E4C-F4A3-4D9A-9B01-F2608BE253CD}"/>
              </a:ext>
            </a:extLst>
          </p:cNvPr>
          <p:cNvSpPr/>
          <p:nvPr/>
        </p:nvSpPr>
        <p:spPr>
          <a:xfrm>
            <a:off x="6227455" y="3276500"/>
            <a:ext cx="5618213" cy="745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gallito es una pieza central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dentro del Paseo Bravo.</a:t>
            </a:r>
          </a:p>
        </p:txBody>
      </p:sp>
      <p:sp>
        <p:nvSpPr>
          <p:cNvPr id="31" name="Rectángulo 30">
            <a:extLst>
              <a:ext uri="{FF2B5EF4-FFF2-40B4-BE49-F238E27FC236}">
                <a16:creationId xmlns:a16="http://schemas.microsoft.com/office/drawing/2014/main" id="{731A8831-3E86-4257-981F-8C18FDC6A345}"/>
              </a:ext>
            </a:extLst>
          </p:cNvPr>
          <p:cNvSpPr/>
          <p:nvPr/>
        </p:nvSpPr>
        <p:spPr>
          <a:xfrm>
            <a:off x="393700" y="5805020"/>
            <a:ext cx="11412711" cy="733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1999, un sismo tiró la efigie del gallito, 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pero fue recuperada y devuelta por un conductor de taxi.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4E26CD36-AB24-410D-A975-7143A38F3FEA}"/>
              </a:ext>
            </a:extLst>
          </p:cNvPr>
          <p:cNvSpPr/>
          <p:nvPr/>
        </p:nvSpPr>
        <p:spPr>
          <a:xfrm>
            <a:off x="6292703" y="2885083"/>
            <a:ext cx="5505598" cy="425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Su estilo es art Nouveau.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38F9FE0D-8890-49DF-9FE5-C3DA7F8ADE97}"/>
              </a:ext>
            </a:extLst>
          </p:cNvPr>
          <p:cNvSpPr/>
          <p:nvPr/>
        </p:nvSpPr>
        <p:spPr>
          <a:xfrm>
            <a:off x="6292703" y="1780860"/>
            <a:ext cx="5505598" cy="1054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reloj recibe el nombre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El Gallito por la figura del animal que corona la torre.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F5239E83-7DCD-434C-9E83-92CD5CB41FA5}"/>
              </a:ext>
            </a:extLst>
          </p:cNvPr>
          <p:cNvSpPr/>
          <p:nvPr/>
        </p:nvSpPr>
        <p:spPr>
          <a:xfrm>
            <a:off x="316524" y="340174"/>
            <a:ext cx="1154051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Esté es uno de los parques que en la ciudad cuenta con un mayor número de monumentos a Héroes o Ciudadanos importantes, la gran mayoría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han sido donados por comunidades extranjeras radicadas en la ciudad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    como la Española,      la Francesa y la Inglesa.</a:t>
            </a:r>
          </a:p>
        </p:txBody>
      </p:sp>
      <p:pic>
        <p:nvPicPr>
          <p:cNvPr id="32" name="Imagen 31" descr="Imagen que contiene árbol, exterior, suelo&#10;&#10;Descripción generada con confianza muy alta">
            <a:extLst>
              <a:ext uri="{FF2B5EF4-FFF2-40B4-BE49-F238E27FC236}">
                <a16:creationId xmlns:a16="http://schemas.microsoft.com/office/drawing/2014/main" id="{A65D1FCF-605E-473C-AE54-96919FC5CD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3467"/>
          </a:xfrm>
          <a:prstGeom prst="rect">
            <a:avLst/>
          </a:prstGeom>
        </p:spPr>
      </p:pic>
      <p:sp>
        <p:nvSpPr>
          <p:cNvPr id="33" name="Rectángulo 32">
            <a:extLst>
              <a:ext uri="{FF2B5EF4-FFF2-40B4-BE49-F238E27FC236}">
                <a16:creationId xmlns:a16="http://schemas.microsoft.com/office/drawing/2014/main" id="{88C176E3-A8CF-49B8-9489-BBBE51C48720}"/>
              </a:ext>
            </a:extLst>
          </p:cNvPr>
          <p:cNvSpPr/>
          <p:nvPr/>
        </p:nvSpPr>
        <p:spPr>
          <a:xfrm>
            <a:off x="393552" y="340174"/>
            <a:ext cx="11404749" cy="733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Mas tarde en 1929, también la colonia Inglesa donó una fuente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que se conoce como La China Poblana y el Charro.</a:t>
            </a:r>
          </a:p>
        </p:txBody>
      </p:sp>
      <p:sp>
        <p:nvSpPr>
          <p:cNvPr id="34" name="Rectángulo 33">
            <a:extLst>
              <a:ext uri="{FF2B5EF4-FFF2-40B4-BE49-F238E27FC236}">
                <a16:creationId xmlns:a16="http://schemas.microsoft.com/office/drawing/2014/main" id="{D30518B4-64A5-42DD-85D9-F63115207D84}"/>
              </a:ext>
            </a:extLst>
          </p:cNvPr>
          <p:cNvSpPr/>
          <p:nvPr/>
        </p:nvSpPr>
        <p:spPr>
          <a:xfrm>
            <a:off x="246185" y="1056457"/>
            <a:ext cx="5468754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          En estas mismas fechas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el ayuntamiento en turno promueve la construcción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de un zoológico,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instalando un lago artificial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  para patos y cisnes.</a:t>
            </a:r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id="{EC9B6605-942D-42B8-B41E-DF353B5EBDDB}"/>
              </a:ext>
            </a:extLst>
          </p:cNvPr>
          <p:cNvSpPr/>
          <p:nvPr/>
        </p:nvSpPr>
        <p:spPr>
          <a:xfrm>
            <a:off x="5620796" y="1175462"/>
            <a:ext cx="6236242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Entre los animales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     que los visitantes podían ver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    eran el venado, tejón, coyote,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   leones, renos, jabalíes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y algunas variedades de monos…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todos estos animales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    estaban en jaulas.</a:t>
            </a:r>
          </a:p>
        </p:txBody>
      </p:sp>
      <p:sp>
        <p:nvSpPr>
          <p:cNvPr id="36" name="Rectángulo 35">
            <a:extLst>
              <a:ext uri="{FF2B5EF4-FFF2-40B4-BE49-F238E27FC236}">
                <a16:creationId xmlns:a16="http://schemas.microsoft.com/office/drawing/2014/main" id="{FD386B72-8D70-48B6-B6DF-10607F520419}"/>
              </a:ext>
            </a:extLst>
          </p:cNvPr>
          <p:cNvSpPr/>
          <p:nvPr/>
        </p:nvSpPr>
        <p:spPr>
          <a:xfrm>
            <a:off x="393699" y="3965956"/>
            <a:ext cx="9556687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El paseo bravo ha recibido diferentes modificaciones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a lo largo de las últimas décadas:</a:t>
            </a:r>
          </a:p>
        </p:txBody>
      </p:sp>
      <p:sp>
        <p:nvSpPr>
          <p:cNvPr id="37" name="Rectángulo 36">
            <a:extLst>
              <a:ext uri="{FF2B5EF4-FFF2-40B4-BE49-F238E27FC236}">
                <a16:creationId xmlns:a16="http://schemas.microsoft.com/office/drawing/2014/main" id="{E0EC3C1D-F423-4D59-A07E-8A73936A52B8}"/>
              </a:ext>
            </a:extLst>
          </p:cNvPr>
          <p:cNvSpPr/>
          <p:nvPr/>
        </p:nvSpPr>
        <p:spPr>
          <a:xfrm>
            <a:off x="533398" y="4712677"/>
            <a:ext cx="9773537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En 1940, el presidente municipal Rafael Ávila Camacho 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construyó una pista de patinaje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               en el anillo central del parque.</a:t>
            </a:r>
          </a:p>
        </p:txBody>
      </p:sp>
      <p:sp>
        <p:nvSpPr>
          <p:cNvPr id="38" name="Rectángulo 37">
            <a:extLst>
              <a:ext uri="{FF2B5EF4-FFF2-40B4-BE49-F238E27FC236}">
                <a16:creationId xmlns:a16="http://schemas.microsoft.com/office/drawing/2014/main" id="{4B34E38E-7766-43FB-8DF6-6BF7ECC9265C}"/>
              </a:ext>
            </a:extLst>
          </p:cNvPr>
          <p:cNvSpPr/>
          <p:nvPr/>
        </p:nvSpPr>
        <p:spPr>
          <a:xfrm>
            <a:off x="2778369" y="5802922"/>
            <a:ext cx="907866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Para la década de los años cincuenta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se construye el Museo de Historia Natural.</a:t>
            </a:r>
          </a:p>
        </p:txBody>
      </p:sp>
      <p:sp>
        <p:nvSpPr>
          <p:cNvPr id="39" name="Rectángulo 38">
            <a:extLst>
              <a:ext uri="{FF2B5EF4-FFF2-40B4-BE49-F238E27FC236}">
                <a16:creationId xmlns:a16="http://schemas.microsoft.com/office/drawing/2014/main" id="{D772FF3B-D57C-4C7A-87BD-755561C137FB}"/>
              </a:ext>
            </a:extLst>
          </p:cNvPr>
          <p:cNvSpPr/>
          <p:nvPr/>
        </p:nvSpPr>
        <p:spPr>
          <a:xfrm>
            <a:off x="770111" y="3349663"/>
            <a:ext cx="5878969" cy="54277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lackletter686 BT" panose="03040802020608040804" pitchFamily="66" charset="0"/>
                <a:ea typeface="+mn-ea"/>
                <a:cs typeface="Arial"/>
              </a:rPr>
              <a:t>Historia contemporánea (1940 - 2014)</a:t>
            </a:r>
          </a:p>
        </p:txBody>
      </p:sp>
      <p:pic>
        <p:nvPicPr>
          <p:cNvPr id="40" name="Imagen 39" descr="Imagen que contiene carretera, camino, edificio, escena&#10;&#10;Descripción generada con confianza muy alta">
            <a:extLst>
              <a:ext uri="{FF2B5EF4-FFF2-40B4-BE49-F238E27FC236}">
                <a16:creationId xmlns:a16="http://schemas.microsoft.com/office/drawing/2014/main" id="{416E229E-B23D-42E5-B86E-C529FB3A9C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76"/>
            <a:ext cx="12192135" cy="6858076"/>
          </a:xfrm>
          <a:prstGeom prst="rect">
            <a:avLst/>
          </a:prstGeom>
        </p:spPr>
      </p:pic>
      <p:sp>
        <p:nvSpPr>
          <p:cNvPr id="41" name="Rectángulo 40">
            <a:extLst>
              <a:ext uri="{FF2B5EF4-FFF2-40B4-BE49-F238E27FC236}">
                <a16:creationId xmlns:a16="http://schemas.microsoft.com/office/drawing/2014/main" id="{F43BB568-9E4E-461A-9B26-5161B57090F1}"/>
              </a:ext>
            </a:extLst>
          </p:cNvPr>
          <p:cNvSpPr/>
          <p:nvPr/>
        </p:nvSpPr>
        <p:spPr>
          <a:xfrm>
            <a:off x="1106358" y="340174"/>
            <a:ext cx="8994905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En 1959,</a:t>
            </a:r>
          </a:p>
          <a:p>
            <a:pPr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el presidente municipal </a:t>
            </a:r>
          </a:p>
          <a:p>
            <a:pPr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 Arturo Perdomo Morán </a:t>
            </a:r>
          </a:p>
          <a:p>
            <a:pPr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   construyó el Museo de Historia, </a:t>
            </a:r>
          </a:p>
          <a:p>
            <a:pPr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                          con piezas propiedad </a:t>
            </a:r>
          </a:p>
          <a:p>
            <a:pPr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              de la Universidad Autónoma de Puebla.</a:t>
            </a:r>
          </a:p>
        </p:txBody>
      </p:sp>
      <p:sp>
        <p:nvSpPr>
          <p:cNvPr id="42" name="Rectángulo 41">
            <a:extLst>
              <a:ext uri="{FF2B5EF4-FFF2-40B4-BE49-F238E27FC236}">
                <a16:creationId xmlns:a16="http://schemas.microsoft.com/office/drawing/2014/main" id="{8BEABB2C-EB0E-4003-A25D-B367FEF0C83C}"/>
              </a:ext>
            </a:extLst>
          </p:cNvPr>
          <p:cNvSpPr/>
          <p:nvPr/>
        </p:nvSpPr>
        <p:spPr>
          <a:xfrm>
            <a:off x="2241613" y="2597393"/>
            <a:ext cx="9254433" cy="32085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  Es importante mencionar que este espacio </a:t>
            </a:r>
          </a:p>
          <a:p>
            <a:pPr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             ha tenido diferentes nombres </a:t>
            </a:r>
          </a:p>
          <a:p>
            <a:pPr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desde Paseo Nuevo, Paseo de San Javier,</a:t>
            </a:r>
          </a:p>
          <a:p>
            <a:pPr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                         Alameda Nueva, </a:t>
            </a:r>
          </a:p>
          <a:p>
            <a:pPr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       Paseo de la Emperatriz Eugenia, </a:t>
            </a:r>
          </a:p>
          <a:p>
            <a:pPr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        por ultimo el nombre que se conserva </a:t>
            </a:r>
          </a:p>
          <a:p>
            <a:pPr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          Paseo Bravo y según el vulgo común </a:t>
            </a:r>
          </a:p>
          <a:p>
            <a:pPr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         el Gateo Bravo, pues se conoce que ahí</a:t>
            </a:r>
          </a:p>
          <a:p>
            <a:pPr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llegan las Sirvientas ha pasar su tiempo libre.</a:t>
            </a:r>
          </a:p>
        </p:txBody>
      </p:sp>
      <p:pic>
        <p:nvPicPr>
          <p:cNvPr id="43" name="Imagen 42" descr="Imagen que contiene reloj, torre, árbol, edificio&#10;&#10;Descripción generada con confianza muy alta">
            <a:extLst>
              <a:ext uri="{FF2B5EF4-FFF2-40B4-BE49-F238E27FC236}">
                <a16:creationId xmlns:a16="http://schemas.microsoft.com/office/drawing/2014/main" id="{3FF31D7A-39C4-42FB-8120-5B7DCC3BC0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4" name="Rectángulo 43">
            <a:extLst>
              <a:ext uri="{FF2B5EF4-FFF2-40B4-BE49-F238E27FC236}">
                <a16:creationId xmlns:a16="http://schemas.microsoft.com/office/drawing/2014/main" id="{A3B5AE1A-39C8-44D8-9890-5F7F867896A7}"/>
              </a:ext>
            </a:extLst>
          </p:cNvPr>
          <p:cNvSpPr/>
          <p:nvPr/>
        </p:nvSpPr>
        <p:spPr>
          <a:xfrm>
            <a:off x="3601179" y="1553874"/>
            <a:ext cx="4997753" cy="459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El Paseo Bravo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sirvió para homenajear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a Gabino Barreda como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“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el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eminente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filósofo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insigne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maestro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”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y a Esteban de Antuñano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por ser el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“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fundador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de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la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industria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fabril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en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el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país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”</a:t>
            </a:r>
          </a:p>
          <a:p>
            <a:pPr algn="ctr">
              <a:lnSpc>
                <a:spcPts val="2700"/>
              </a:lnSpc>
            </a:pPr>
            <a:endParaRPr lang="es-MX" sz="2800" b="1" kern="0" dirty="0">
              <a:ln w="25400">
                <a:solidFill>
                  <a:srgbClr val="ED7D31">
                    <a:lumMod val="50000"/>
                  </a:srgbClr>
                </a:solidFill>
              </a:ln>
              <a:solidFill>
                <a:srgbClr val="FFC000"/>
              </a:solidFill>
              <a:effectLst>
                <a:outerShdw blurRad="50800" dist="50800" dir="5400000" algn="ctr" rotWithShape="0">
                  <a:srgbClr val="FF0000"/>
                </a:outerShdw>
              </a:effectLst>
              <a:latin typeface="Arial Narrow" panose="020B0606020202030204" pitchFamily="34" charset="0"/>
            </a:endParaRP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a los dos se les hizo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un pequeño monumento.</a:t>
            </a:r>
          </a:p>
        </p:txBody>
      </p:sp>
      <p:sp>
        <p:nvSpPr>
          <p:cNvPr id="45" name="Rectángulo 44">
            <a:extLst>
              <a:ext uri="{FF2B5EF4-FFF2-40B4-BE49-F238E27FC236}">
                <a16:creationId xmlns:a16="http://schemas.microsoft.com/office/drawing/2014/main" id="{2063CE09-4DF5-46B6-8079-74574DD142FF}"/>
              </a:ext>
            </a:extLst>
          </p:cNvPr>
          <p:cNvSpPr/>
          <p:nvPr/>
        </p:nvSpPr>
        <p:spPr>
          <a:xfrm>
            <a:off x="3857624" y="696577"/>
            <a:ext cx="4476753" cy="4653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40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Otros monumentos</a:t>
            </a:r>
          </a:p>
        </p:txBody>
      </p:sp>
      <p:pic>
        <p:nvPicPr>
          <p:cNvPr id="46" name="Imagen 45" descr="Imagen que contiene antiguo, edificio, foto, árbol&#10;&#10;Descripción generada con confianza muy alta">
            <a:extLst>
              <a:ext uri="{FF2B5EF4-FFF2-40B4-BE49-F238E27FC236}">
                <a16:creationId xmlns:a16="http://schemas.microsoft.com/office/drawing/2014/main" id="{8C743A5A-09D7-42EF-91A9-0EC0BC542B0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4549"/>
          </a:xfrm>
          <a:prstGeom prst="rect">
            <a:avLst/>
          </a:prstGeom>
        </p:spPr>
      </p:pic>
      <p:sp>
        <p:nvSpPr>
          <p:cNvPr id="48" name="Rectángulo 47">
            <a:extLst>
              <a:ext uri="{FF2B5EF4-FFF2-40B4-BE49-F238E27FC236}">
                <a16:creationId xmlns:a16="http://schemas.microsoft.com/office/drawing/2014/main" id="{85AD5E76-FD40-4FF1-8090-BFC1E98C1095}"/>
              </a:ext>
            </a:extLst>
          </p:cNvPr>
          <p:cNvSpPr/>
          <p:nvPr/>
        </p:nvSpPr>
        <p:spPr>
          <a:xfrm>
            <a:off x="246181" y="392929"/>
            <a:ext cx="11972284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        La fundación Mary Street     Jenkins instaló en 1987 </a:t>
            </a:r>
          </a:p>
          <a:p>
            <a:pPr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   un monumento a Don Juan           de Palafox y Mendoza,         “</a:t>
            </a:r>
            <a:r>
              <a:rPr lang="es-MX" sz="2800" b="1" kern="0" dirty="0" err="1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Motolinia</a:t>
            </a: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” hecho     por el                    artista   Jesús Corro Ferrer.</a:t>
            </a:r>
          </a:p>
        </p:txBody>
      </p:sp>
      <p:pic>
        <p:nvPicPr>
          <p:cNvPr id="47" name="Imagen 46" descr="Imagen que contiene exterior, edificio, árbol, cielo&#10;&#10;Descripción generada con confianza muy alta">
            <a:extLst>
              <a:ext uri="{FF2B5EF4-FFF2-40B4-BE49-F238E27FC236}">
                <a16:creationId xmlns:a16="http://schemas.microsoft.com/office/drawing/2014/main" id="{F7FA6253-2B82-4BFB-AB8A-1D8DE801705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387927"/>
            <a:ext cx="12192001" cy="7266708"/>
          </a:xfrm>
          <a:prstGeom prst="rect">
            <a:avLst/>
          </a:prstGeom>
        </p:spPr>
      </p:pic>
      <p:pic>
        <p:nvPicPr>
          <p:cNvPr id="50" name="Imagen 49" descr="Imagen que contiene exterior, cielo&#10;&#10;Descripción generada con confianza alta">
            <a:extLst>
              <a:ext uri="{FF2B5EF4-FFF2-40B4-BE49-F238E27FC236}">
                <a16:creationId xmlns:a16="http://schemas.microsoft.com/office/drawing/2014/main" id="{2F1CD916-B8D6-4564-AE25-0118EE2C6FA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1966" cy="6858329"/>
          </a:xfrm>
          <a:prstGeom prst="rect">
            <a:avLst/>
          </a:prstGeom>
        </p:spPr>
      </p:pic>
      <p:sp>
        <p:nvSpPr>
          <p:cNvPr id="51" name="Rectángulo 50">
            <a:extLst>
              <a:ext uri="{FF2B5EF4-FFF2-40B4-BE49-F238E27FC236}">
                <a16:creationId xmlns:a16="http://schemas.microsoft.com/office/drawing/2014/main" id="{8939C765-0936-424E-96E8-CB18999EA162}"/>
              </a:ext>
            </a:extLst>
          </p:cNvPr>
          <p:cNvSpPr/>
          <p:nvPr/>
        </p:nvSpPr>
        <p:spPr>
          <a:xfrm>
            <a:off x="5714939" y="374344"/>
            <a:ext cx="6083509" cy="182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enero de 2013,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gobernador Rafael Moreno Valle Rosas 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propuso instalar en el paseo bravo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proyecto de la Estrella de Puebla,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una rueda de la fortuna.</a:t>
            </a:r>
          </a:p>
        </p:txBody>
      </p:sp>
      <p:sp>
        <p:nvSpPr>
          <p:cNvPr id="52" name="Rectángulo 51">
            <a:extLst>
              <a:ext uri="{FF2B5EF4-FFF2-40B4-BE49-F238E27FC236}">
                <a16:creationId xmlns:a16="http://schemas.microsoft.com/office/drawing/2014/main" id="{D26E6B7F-291E-4293-BD39-C3D209DCDF9B}"/>
              </a:ext>
            </a:extLst>
          </p:cNvPr>
          <p:cNvSpPr/>
          <p:nvPr/>
        </p:nvSpPr>
        <p:spPr>
          <a:xfrm>
            <a:off x="6096001" y="2545141"/>
            <a:ext cx="5702300" cy="11214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Finalmente, el plan no prosperó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por oposición ciudadana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del Instituto Nacional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Antropología e Historia.</a:t>
            </a:r>
          </a:p>
        </p:txBody>
      </p:sp>
      <p:sp>
        <p:nvSpPr>
          <p:cNvPr id="53" name="CuadroTexto 52">
            <a:extLst>
              <a:ext uri="{FF2B5EF4-FFF2-40B4-BE49-F238E27FC236}">
                <a16:creationId xmlns:a16="http://schemas.microsoft.com/office/drawing/2014/main" id="{BC6C14E0-C1B5-4D04-96E0-3DAF7AF48EC5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753786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6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1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437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412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887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7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237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5000"/>
                            </p:stCondLst>
                            <p:childTnLst>
                              <p:par>
                                <p:cTn id="37" presetID="50" presetClass="entr" presetSubtype="0" de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11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3375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375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1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67625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79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94125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4500"/>
                            </p:stCondLst>
                            <p:childTnLst>
                              <p:par>
                                <p:cTn id="71" presetID="17" presetClass="entr" presetSubtype="4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12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2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63375"/>
                            </p:stCondLst>
                            <p:childTnLst>
                              <p:par>
                                <p:cTn id="86" presetID="2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8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70875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74375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00000"/>
                            </p:stCondLst>
                            <p:childTnLst>
                              <p:par>
                                <p:cTn id="98" presetID="25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3075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240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33500"/>
                            </p:stCondLst>
                            <p:childTnLst>
                              <p:par>
                                <p:cTn id="117" presetID="8" presetClass="entr" presetSubtype="16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9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4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362625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76375"/>
                            </p:stCondLst>
                            <p:childTnLst>
                              <p:par>
                                <p:cTn id="129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1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9" grpId="0"/>
      <p:bldP spid="12" grpId="0"/>
      <p:bldP spid="31" grpId="0"/>
      <p:bldP spid="8" grpId="0"/>
      <p:bldP spid="11" grpId="0"/>
      <p:bldP spid="7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1" grpId="0"/>
      <p:bldP spid="42" grpId="0"/>
      <p:bldP spid="44" grpId="0"/>
      <p:bldP spid="45" grpId="0"/>
      <p:bldP spid="48" grpId="0"/>
      <p:bldP spid="51" grpId="0"/>
      <p:bldP spid="52" grpId="0"/>
      <p:bldP spid="5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12">
            <a:extLst>
              <a:ext uri="{FF2B5EF4-FFF2-40B4-BE49-F238E27FC236}">
                <a16:creationId xmlns:a16="http://schemas.microsoft.com/office/drawing/2014/main" id="{3F037201-0E87-46A5-8D0A-5AE8BAFABC3C}"/>
              </a:ext>
            </a:extLst>
          </p:cNvPr>
          <p:cNvSpPr/>
          <p:nvPr/>
        </p:nvSpPr>
        <p:spPr>
          <a:xfrm>
            <a:off x="446307" y="5358181"/>
            <a:ext cx="11404896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3000" b="1" kern="0" dirty="0">
                <a:ln w="1270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Frente del monumento dedicado a Fray Toribio de Benavente − “</a:t>
            </a:r>
            <a:r>
              <a:rPr lang="es-MX" sz="2800" b="1" kern="0" dirty="0">
                <a:ln w="127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Motolinía</a:t>
            </a:r>
            <a:r>
              <a:rPr lang="es-MX" sz="3000" b="1" kern="0" dirty="0">
                <a:ln w="1270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”, fundador de la Ciudad de Puebla, ubicado en el Paseo de la Independencia (</a:t>
            </a:r>
            <a:r>
              <a:rPr lang="es-MX" sz="2800" b="1" kern="0" dirty="0">
                <a:ln w="127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Paseo</a:t>
            </a:r>
            <a:r>
              <a:rPr lang="es-MX" sz="3000" b="1" kern="0" dirty="0">
                <a:ln w="1270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127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Bravo</a:t>
            </a:r>
            <a:r>
              <a:rPr lang="es-MX" sz="3000" b="1" kern="0" dirty="0">
                <a:ln w="1270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) en la ciudad de Puebla de Zaragoza, Puebla, México.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46D8630D-C67D-4DF8-9EF8-493C810FDCA6}"/>
              </a:ext>
            </a:extLst>
          </p:cNvPr>
          <p:cNvSpPr/>
          <p:nvPr/>
        </p:nvSpPr>
        <p:spPr>
          <a:xfrm>
            <a:off x="186812" y="381643"/>
            <a:ext cx="2376019" cy="53893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nglish Towne-Normal Lefty Wide" panose="000B0500000000000000" pitchFamily="34" charset="0"/>
                <a:cs typeface="Arial"/>
              </a:rPr>
              <a:t>Fuentes.</a:t>
            </a:r>
          </a:p>
        </p:txBody>
      </p:sp>
      <p:pic>
        <p:nvPicPr>
          <p:cNvPr id="7" name="Imagen 6" descr="Imagen que contiene edificio&#10;&#10;Descripción generada con confianza muy alta">
            <a:extLst>
              <a:ext uri="{FF2B5EF4-FFF2-40B4-BE49-F238E27FC236}">
                <a16:creationId xmlns:a16="http://schemas.microsoft.com/office/drawing/2014/main" id="{6D32D85C-0872-472A-AC46-54CF791389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F93B1A6B-8690-4E14-A36F-2EC89277DA66}"/>
              </a:ext>
            </a:extLst>
          </p:cNvPr>
          <p:cNvSpPr/>
          <p:nvPr/>
        </p:nvSpPr>
        <p:spPr>
          <a:xfrm>
            <a:off x="8977893" y="2878256"/>
            <a:ext cx="2820555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fundador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de la Ciudad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de Puebla.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9BE4F44A-3222-4B0C-A7EF-4E4CE67A0132}"/>
              </a:ext>
            </a:extLst>
          </p:cNvPr>
          <p:cNvSpPr/>
          <p:nvPr/>
        </p:nvSpPr>
        <p:spPr>
          <a:xfrm>
            <a:off x="393699" y="2520881"/>
            <a:ext cx="2820555" cy="182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Detalle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del monumento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dedicado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a Motolinía,</a:t>
            </a:r>
          </a:p>
        </p:txBody>
      </p:sp>
      <p:pic>
        <p:nvPicPr>
          <p:cNvPr id="10" name="Imagen 9" descr="Imagen que contiene cielo, edificio, exterior, árbol&#10;&#10;Descripción generada con confianza muy alta">
            <a:extLst>
              <a:ext uri="{FF2B5EF4-FFF2-40B4-BE49-F238E27FC236}">
                <a16:creationId xmlns:a16="http://schemas.microsoft.com/office/drawing/2014/main" id="{5F2C1C1F-FFAB-4BCB-8D64-C4582E047E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B79EC248-917C-4029-AB6F-A4FC217E8612}"/>
              </a:ext>
            </a:extLst>
          </p:cNvPr>
          <p:cNvSpPr/>
          <p:nvPr/>
        </p:nvSpPr>
        <p:spPr>
          <a:xfrm>
            <a:off x="393700" y="340174"/>
            <a:ext cx="4751892" cy="11214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Reverso del monumento dedicado a Motolinía,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fundador de la Ciudad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de Puebla.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4AE655AF-146A-470F-A0A7-DEDF1A1FFF56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383891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9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8650"/>
                            </p:stCondLst>
                            <p:childTnLst>
                              <p:par>
                                <p:cTn id="13" presetID="8" presetClass="entr" presetSubtype="32" fill="hold" nodeType="after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9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277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8275"/>
                            </p:stCondLst>
                            <p:childTnLst>
                              <p:par>
                                <p:cTn id="25" presetID="8" presetClass="entr" presetSubtype="16" fill="hold" nodeType="after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52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775"/>
                            </p:stCondLst>
                            <p:childTnLst>
                              <p:par>
                                <p:cTn id="33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8" grpId="0"/>
      <p:bldP spid="9" grpId="0"/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B2B44810-5BCA-4DD4-9F66-1B25B050EA45}"/>
              </a:ext>
            </a:extLst>
          </p:cNvPr>
          <p:cNvSpPr/>
          <p:nvPr/>
        </p:nvSpPr>
        <p:spPr>
          <a:xfrm>
            <a:off x="393699" y="947089"/>
            <a:ext cx="4633091" cy="182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Paseo Bravo esta delimitado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por las calles reforma al norte,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por la calle 11 poniente al sur , por la calle 11 sur al oriente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por la calle 13 sur al poniente.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BBB40C8-2287-4613-80C2-22CFEA110F20}"/>
              </a:ext>
            </a:extLst>
          </p:cNvPr>
          <p:cNvSpPr/>
          <p:nvPr/>
        </p:nvSpPr>
        <p:spPr>
          <a:xfrm>
            <a:off x="393699" y="3003112"/>
            <a:ext cx="4633091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Este lugar, además de ser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un lugar de paseo,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se caracteriza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por ser utilizado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por gente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escasos recursos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por ser distracción </a:t>
            </a:r>
          </a:p>
          <a:p>
            <a:pPr lvl="0"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para empleadas que llegan </a:t>
            </a:r>
          </a:p>
          <a:p>
            <a:pPr lvl="0"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 la ciudad a trabajar </a:t>
            </a:r>
          </a:p>
          <a:p>
            <a:pPr lvl="0"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haciendo labores domésticas.</a:t>
            </a:r>
          </a:p>
        </p:txBody>
      </p:sp>
      <p:pic>
        <p:nvPicPr>
          <p:cNvPr id="8" name="Imagen 7" descr="Imagen que contiene tenis, edificio, sujetando, deporte&#10;&#10;Descripción generada con confianza alta">
            <a:extLst>
              <a:ext uri="{FF2B5EF4-FFF2-40B4-BE49-F238E27FC236}">
                <a16:creationId xmlns:a16="http://schemas.microsoft.com/office/drawing/2014/main" id="{70ED0CEF-AC91-4769-BE64-D14E96E51B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1587" y="696577"/>
            <a:ext cx="7012537" cy="53645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74017CE6-9323-431D-9262-D66593C26775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7BA247E6-A3BE-499C-BF28-A2F07F52594E}"/>
              </a:ext>
            </a:extLst>
          </p:cNvPr>
          <p:cNvSpPr/>
          <p:nvPr/>
        </p:nvSpPr>
        <p:spPr>
          <a:xfrm>
            <a:off x="393700" y="340174"/>
            <a:ext cx="9622733" cy="53893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nglish Towne-Normal Lefty Wide" panose="000B0500000000000000" pitchFamily="34" charset="0"/>
                <a:cs typeface="Arial"/>
              </a:rPr>
              <a:t>Etnografia</a:t>
            </a:r>
            <a:endParaRPr kumimoji="0" lang="es-MX" sz="40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nglish Towne-Normal Lefty Wide" panose="000B0500000000000000" pitchFamily="34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81762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375"/>
                            </p:stCondLst>
                            <p:childTnLst>
                              <p:par>
                                <p:cTn id="9" presetID="2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487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7625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2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5B299FE6-CABC-4A87-8B8D-3F8E0850FD6C}"/>
              </a:ext>
            </a:extLst>
          </p:cNvPr>
          <p:cNvSpPr/>
          <p:nvPr/>
        </p:nvSpPr>
        <p:spPr>
          <a:xfrm>
            <a:off x="4670388" y="340174"/>
            <a:ext cx="7127912" cy="864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igual forma es utilizado por los escolares…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lunes a viernes se llena de estudiantes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diferentes escuelas cercanas a este.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57A2199C-E6CA-4957-8AC7-BEC14CCC4879}"/>
              </a:ext>
            </a:extLst>
          </p:cNvPr>
          <p:cNvSpPr/>
          <p:nvPr/>
        </p:nvSpPr>
        <p:spPr>
          <a:xfrm>
            <a:off x="4789189" y="2078431"/>
            <a:ext cx="700911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Aun así el Paseo Bravo lo utilizan igualmente familias, migrantes, soldados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(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</a:t>
            </a: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sus</a:t>
            </a: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días</a:t>
            </a: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libres</a:t>
            </a: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), parejas, trabajadores, (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policías</a:t>
            </a: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barrenderos</a:t>
            </a: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vendedores</a:t>
            </a: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etc</a:t>
            </a: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.).</a:t>
            </a:r>
          </a:p>
        </p:txBody>
      </p:sp>
      <p:pic>
        <p:nvPicPr>
          <p:cNvPr id="10" name="Imagen 9" descr="Imagen que contiene árbol, exterior, edificio, persona&#10;&#10;Descripción generada con confianza muy alta">
            <a:extLst>
              <a:ext uri="{FF2B5EF4-FFF2-40B4-BE49-F238E27FC236}">
                <a16:creationId xmlns:a16="http://schemas.microsoft.com/office/drawing/2014/main" id="{61BB6E0B-CF8C-4FA1-AD50-9A6754CD57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509" y="620218"/>
            <a:ext cx="3999680" cy="568781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074CE2A2-022B-4FFD-9F7D-7943C80EABB8}"/>
              </a:ext>
            </a:extLst>
          </p:cNvPr>
          <p:cNvSpPr/>
          <p:nvPr/>
        </p:nvSpPr>
        <p:spPr>
          <a:xfrm>
            <a:off x="5026790" y="3948794"/>
            <a:ext cx="6771509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este lugar hay diferentes monumentos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fuentes pero ya algunas están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pésimo estado, el lugar alberga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un edificio de recaudación de impuestos, (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antes</a:t>
            </a: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acuario</a:t>
            </a: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)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también está el kiosco,… por el lado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la once sur están los baños públicos.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74017CE6-9323-431D-9262-D66593C26775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90328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6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6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6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6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82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4500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1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60E59448-398D-43F1-AE61-340B190E5DF8}"/>
              </a:ext>
            </a:extLst>
          </p:cNvPr>
          <p:cNvSpPr/>
          <p:nvPr/>
        </p:nvSpPr>
        <p:spPr>
          <a:xfrm>
            <a:off x="3153213" y="378345"/>
            <a:ext cx="6513096" cy="182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Paseo Bravo es cortado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por la calle tres poniente,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por donde circulan los </a:t>
            </a:r>
            <a:r>
              <a:rPr lang="es-MX" sz="2800" b="1" kern="0" dirty="0" err="1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vehiculos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de norte a sur por un pasillo amplio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que termina en el kiosco.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CE7F09C-0889-46B4-965F-A893F03D3B5B}"/>
              </a:ext>
            </a:extLst>
          </p:cNvPr>
          <p:cNvSpPr/>
          <p:nvPr/>
        </p:nvSpPr>
        <p:spPr>
          <a:xfrm>
            <a:off x="393305" y="4998340"/>
            <a:ext cx="1140499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pasillo lo utilizan para transitar familias, niños, jóvenes, escolares etc.,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para poner comercios improvisados ya sea de temporada o permanentes, en donde se venden comida; chalupas, elotes, </a:t>
            </a:r>
            <a:r>
              <a:rPr lang="es-MX" sz="2600" b="1" kern="0" dirty="0" err="1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chicharines</a:t>
            </a: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, chicles, cigarros, dulces, refrescos, (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durante</a:t>
            </a: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la</a:t>
            </a: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noche</a:t>
            </a: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llegan</a:t>
            </a: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los</a:t>
            </a: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carritos</a:t>
            </a: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hamburguesas</a:t>
            </a: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</a:t>
            </a: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 err="1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hot-dogs</a:t>
            </a: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).</a:t>
            </a:r>
          </a:p>
        </p:txBody>
      </p:sp>
      <p:pic>
        <p:nvPicPr>
          <p:cNvPr id="10" name="Imagen 9" descr="Imagen que contiene árbol, exterior, suelo, carretera&#10;&#10;Descripción generada con confianza muy alta">
            <a:extLst>
              <a:ext uri="{FF2B5EF4-FFF2-40B4-BE49-F238E27FC236}">
                <a16:creationId xmlns:a16="http://schemas.microsoft.com/office/drawing/2014/main" id="{C54B5766-DA29-4AB5-809D-BA0B7E66FA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6036"/>
            <a:ext cx="12221127" cy="6869324"/>
          </a:xfrm>
          <a:prstGeom prst="rect">
            <a:avLst/>
          </a:prstGeom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F6E8FB4D-D978-41FC-BC11-80156D6BFFAC}"/>
              </a:ext>
            </a:extLst>
          </p:cNvPr>
          <p:cNvSpPr/>
          <p:nvPr/>
        </p:nvSpPr>
        <p:spPr>
          <a:xfrm>
            <a:off x="334566" y="4239879"/>
            <a:ext cx="10761325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Vale mencionar que en toda la plaza hay bancas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que la mayor parte del día están ocupadas.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0D3F6AD9-410A-403D-9A60-33D78A1765C4}"/>
              </a:ext>
            </a:extLst>
          </p:cNvPr>
          <p:cNvSpPr/>
          <p:nvPr/>
        </p:nvSpPr>
        <p:spPr>
          <a:xfrm>
            <a:off x="0" y="5143091"/>
            <a:ext cx="1185703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 todas horas se puede ver gente esperando, descansando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o mirando las revistas del puesto, pero las horas más solicitadas son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las doce del día hasta las dos de la tarde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después de las cuatro de la tarde hasta cerca de las ocho de la noche.</a:t>
            </a:r>
          </a:p>
        </p:txBody>
      </p:sp>
      <p:pic>
        <p:nvPicPr>
          <p:cNvPr id="13" name="Imagen 12" descr="Imagen que contiene árbol, exterior, carretera, calle&#10;&#10;Descripción generada con confianza muy alta">
            <a:extLst>
              <a:ext uri="{FF2B5EF4-FFF2-40B4-BE49-F238E27FC236}">
                <a16:creationId xmlns:a16="http://schemas.microsoft.com/office/drawing/2014/main" id="{5DFD42DC-8A3E-4A6C-BF6B-0899F77D10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"/>
            <a:ext cx="12192000" cy="6858000"/>
          </a:xfrm>
          <a:prstGeom prst="rect">
            <a:avLst/>
          </a:prstGeom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653AA7AB-9AE7-429C-8708-58D7A95AFF07}"/>
              </a:ext>
            </a:extLst>
          </p:cNvPr>
          <p:cNvSpPr/>
          <p:nvPr/>
        </p:nvSpPr>
        <p:spPr>
          <a:xfrm>
            <a:off x="1462761" y="5784292"/>
            <a:ext cx="3613642" cy="733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Diferentes actividades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se dan en este lugar.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5B4A3309-9F83-4ADE-9D9E-380B7C9C8F66}"/>
              </a:ext>
            </a:extLst>
          </p:cNvPr>
          <p:cNvSpPr/>
          <p:nvPr/>
        </p:nvSpPr>
        <p:spPr>
          <a:xfrm>
            <a:off x="393553" y="340174"/>
            <a:ext cx="3395200" cy="493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Se viene a este lugar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 descansar,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 "</a:t>
            </a: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matar el tiempo,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 pasear, a jugar,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 esperar, a comer,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incluso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algunos escolares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lo utilizan como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lugar de pelea</a:t>
            </a: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"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nos comenta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un informante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que tiene su puesto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chicles y chocolates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un carrito.</a:t>
            </a:r>
          </a:p>
        </p:txBody>
      </p:sp>
      <p:pic>
        <p:nvPicPr>
          <p:cNvPr id="39" name="Imagen 38" descr="Imagen que contiene árbol, exterior, carretera, personas&#10;&#10;Descripción generada con confianza muy alta">
            <a:extLst>
              <a:ext uri="{FF2B5EF4-FFF2-40B4-BE49-F238E27FC236}">
                <a16:creationId xmlns:a16="http://schemas.microsoft.com/office/drawing/2014/main" id="{DA6A27E7-9444-4B77-B348-43448B4530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13" y="0"/>
            <a:ext cx="12184614" cy="6858000"/>
          </a:xfrm>
          <a:prstGeom prst="rect">
            <a:avLst/>
          </a:prstGeom>
        </p:spPr>
      </p:pic>
      <p:sp>
        <p:nvSpPr>
          <p:cNvPr id="40" name="Rectángulo 39">
            <a:extLst>
              <a:ext uri="{FF2B5EF4-FFF2-40B4-BE49-F238E27FC236}">
                <a16:creationId xmlns:a16="http://schemas.microsoft.com/office/drawing/2014/main" id="{27289984-CD59-4240-BBB5-29A70D85E0A4}"/>
              </a:ext>
            </a:extLst>
          </p:cNvPr>
          <p:cNvSpPr/>
          <p:nvPr/>
        </p:nvSpPr>
        <p:spPr>
          <a:xfrm>
            <a:off x="4670387" y="181909"/>
            <a:ext cx="7685499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Los comercios de temporada son establecidos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con el permiso del ayuntamiento, por ejemplo para  vender libros, revistas, artesanías y </a:t>
            </a:r>
            <a:r>
              <a:rPr lang="es-MX" sz="2800" b="1" kern="0" dirty="0" err="1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pósters</a:t>
            </a: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.</a:t>
            </a:r>
          </a:p>
        </p:txBody>
      </p:sp>
      <p:sp>
        <p:nvSpPr>
          <p:cNvPr id="41" name="Rectángulo 40">
            <a:extLst>
              <a:ext uri="{FF2B5EF4-FFF2-40B4-BE49-F238E27FC236}">
                <a16:creationId xmlns:a16="http://schemas.microsoft.com/office/drawing/2014/main" id="{7330820E-9730-455B-B130-713039A7604C}"/>
              </a:ext>
            </a:extLst>
          </p:cNvPr>
          <p:cNvSpPr/>
          <p:nvPr/>
        </p:nvSpPr>
        <p:spPr>
          <a:xfrm>
            <a:off x="41605" y="4339944"/>
            <a:ext cx="9753018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Los sábados y domingos en este pasillo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aprovechan algunas personas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como merolicos, para ofrecer sus productos y servicios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entre los que destaca el esoterismo, el culto a la muerte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donde además sirven como atractivo para los visitantes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los diferentes animales exóticos (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serpientes</a:t>
            </a: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reptiles</a:t>
            </a: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) que presentan.</a:t>
            </a:r>
          </a:p>
        </p:txBody>
      </p:sp>
      <p:pic>
        <p:nvPicPr>
          <p:cNvPr id="5" name="Imagen 4" descr="Imagen que contiene exterior, árbol, cielo, suelo&#10;&#10;Descripción generada con confianza muy alta">
            <a:extLst>
              <a:ext uri="{FF2B5EF4-FFF2-40B4-BE49-F238E27FC236}">
                <a16:creationId xmlns:a16="http://schemas.microsoft.com/office/drawing/2014/main" id="{0B88B2DA-0F70-4DEA-9FDE-97D7D2ABFFB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18" y="-1"/>
            <a:ext cx="12163509" cy="6950829"/>
          </a:xfrm>
          <a:prstGeom prst="rect">
            <a:avLst/>
          </a:prstGeom>
        </p:spPr>
      </p:pic>
      <p:sp>
        <p:nvSpPr>
          <p:cNvPr id="43" name="Rectángulo 42">
            <a:extLst>
              <a:ext uri="{FF2B5EF4-FFF2-40B4-BE49-F238E27FC236}">
                <a16:creationId xmlns:a16="http://schemas.microsoft.com/office/drawing/2014/main" id="{E96C7BAF-FB79-4E2E-8F45-6F6B2DDF8AA2}"/>
              </a:ext>
            </a:extLst>
          </p:cNvPr>
          <p:cNvSpPr/>
          <p:nvPr/>
        </p:nvSpPr>
        <p:spPr>
          <a:xfrm>
            <a:off x="251940" y="383810"/>
            <a:ext cx="10477299" cy="182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          Otro lugar dentro del Paseo Bravo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es la plaza que está del lado de reforma;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recientemente se agregaron fuentes al centro de este,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donde se ha convertido en un atractivo, principalmente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para los escolares  que salen de la escuela y llegan a mojarse, </a:t>
            </a:r>
          </a:p>
        </p:txBody>
      </p:sp>
      <p:pic>
        <p:nvPicPr>
          <p:cNvPr id="24" name="Imagen 23" descr="Imagen que contiene árbol, exterior, carretera, suelo&#10;&#10;Descripción generada con confianza muy alta">
            <a:extLst>
              <a:ext uri="{FF2B5EF4-FFF2-40B4-BE49-F238E27FC236}">
                <a16:creationId xmlns:a16="http://schemas.microsoft.com/office/drawing/2014/main" id="{8BFE902F-5C31-416E-BF9E-C7DE3567276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5" name="Rectángulo 24">
            <a:extLst>
              <a:ext uri="{FF2B5EF4-FFF2-40B4-BE49-F238E27FC236}">
                <a16:creationId xmlns:a16="http://schemas.microsoft.com/office/drawing/2014/main" id="{8769B223-FF78-44D9-8A45-0AA8959D3802}"/>
              </a:ext>
            </a:extLst>
          </p:cNvPr>
          <p:cNvSpPr/>
          <p:nvPr/>
        </p:nvSpPr>
        <p:spPr>
          <a:xfrm>
            <a:off x="393701" y="340174"/>
            <a:ext cx="11404600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Apenas unos metros, antes de llegar al kiosco, está otro </a:t>
            </a:r>
            <a:r>
              <a:rPr lang="es-MX" sz="3000" b="1" kern="0" dirty="0" err="1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microespacio</a:t>
            </a: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,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aquí se pueden ver tres personas que se dedican a tomar fotografías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con una escenografía improvisada, un paisaje de los volcanes,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un burro de peluche y un toro que llama la atención de los paseantes,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día domingo estas escenografías son más estilizadas y elaboradas,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para niños y también para familias que llegan a retratarse.</a:t>
            </a:r>
          </a:p>
        </p:txBody>
      </p:sp>
      <p:pic>
        <p:nvPicPr>
          <p:cNvPr id="27" name="Imagen 26" descr="Imagen que contiene reloj, exterior, edificio, árbol&#10;&#10;Descripción generada con confianza muy alta">
            <a:extLst>
              <a:ext uri="{FF2B5EF4-FFF2-40B4-BE49-F238E27FC236}">
                <a16:creationId xmlns:a16="http://schemas.microsoft.com/office/drawing/2014/main" id="{1B96ABD8-6374-4C19-9AB9-D9A418FE08B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12" y="-8020"/>
            <a:ext cx="12163509" cy="6858000"/>
          </a:xfrm>
          <a:prstGeom prst="rect">
            <a:avLst/>
          </a:prstGeom>
        </p:spPr>
      </p:pic>
      <p:sp>
        <p:nvSpPr>
          <p:cNvPr id="29" name="Rectángulo 28">
            <a:extLst>
              <a:ext uri="{FF2B5EF4-FFF2-40B4-BE49-F238E27FC236}">
                <a16:creationId xmlns:a16="http://schemas.microsoft.com/office/drawing/2014/main" id="{B5588F66-0670-4827-821B-4A608E5C177C}"/>
              </a:ext>
            </a:extLst>
          </p:cNvPr>
          <p:cNvSpPr/>
          <p:nvPr/>
        </p:nvSpPr>
        <p:spPr>
          <a:xfrm>
            <a:off x="187762" y="445188"/>
            <a:ext cx="3175815" cy="5978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Es una esquina emblemática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de suma importancia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para el lugar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para los poblanos,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pues de ahí se parte hacia otras partes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la ciudad,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ahí se llega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la casa,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del trabajo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o de algún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otro lado,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también de ahí salen algunas manifestaciones que se dirigen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al zócalo.</a:t>
            </a:r>
          </a:p>
        </p:txBody>
      </p:sp>
      <p:sp>
        <p:nvSpPr>
          <p:cNvPr id="22" name="Rectángulo 21">
            <a:extLst>
              <a:ext uri="{FF2B5EF4-FFF2-40B4-BE49-F238E27FC236}">
                <a16:creationId xmlns:a16="http://schemas.microsoft.com/office/drawing/2014/main" id="{98710EA9-265C-4C3E-87D2-77FDCDEF2F03}"/>
              </a:ext>
            </a:extLst>
          </p:cNvPr>
          <p:cNvSpPr/>
          <p:nvPr/>
        </p:nvSpPr>
        <p:spPr>
          <a:xfrm>
            <a:off x="5440729" y="379638"/>
            <a:ext cx="3387693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Podemos diferenciar algunos micro espacios,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por ejemplo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Reloj del Gallito,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lo han utilizado diferentes personas como punto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referencia obligado para esperar a los amigos,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 la pareja,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 la familia, etc. </a:t>
            </a:r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A7F843BC-92F9-4755-905C-7206C224D1B6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B75F3A9E-4287-4651-A958-C184FB307B6F}"/>
              </a:ext>
            </a:extLst>
          </p:cNvPr>
          <p:cNvSpPr txBox="1"/>
          <p:nvPr/>
        </p:nvSpPr>
        <p:spPr>
          <a:xfrm>
            <a:off x="12344400" y="152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49030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6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2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2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32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0"/>
                            </p:stCondLst>
                            <p:childTnLst>
                              <p:par>
                                <p:cTn id="25" presetID="17" presetClass="entr" presetSubtype="2" fill="hold" nodeType="after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925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3525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2125"/>
                            </p:stCondLst>
                            <p:childTnLst>
                              <p:par>
                                <p:cTn id="40" presetID="17" presetClass="entr" presetSubtype="4" fill="hold" nodeType="after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1375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68125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3125"/>
                            </p:stCondLst>
                            <p:childTnLst>
                              <p:par>
                                <p:cTn id="55" presetID="17" presetClass="entr" presetSubtype="8" fill="hold" nodeType="after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12375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39875"/>
                            </p:stCondLst>
                            <p:childTnLst>
                              <p:par>
                                <p:cTn id="66" presetID="17" presetClass="entr" presetSubtype="1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49375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92750"/>
                            </p:stCondLst>
                            <p:childTnLst>
                              <p:par>
                                <p:cTn id="77" presetID="16" presetClass="entr" presetSubtype="37" fill="hold" nodeType="after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2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2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54875"/>
                            </p:stCondLst>
                            <p:childTnLst>
                              <p:par>
                                <p:cTn id="89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8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1" grpId="0"/>
      <p:bldP spid="12" grpId="0"/>
      <p:bldP spid="14" grpId="0"/>
      <p:bldP spid="15" grpId="0"/>
      <p:bldP spid="40" grpId="0"/>
      <p:bldP spid="41" grpId="0"/>
      <p:bldP spid="43" grpId="0"/>
      <p:bldP spid="25" grpId="0"/>
      <p:bldP spid="29" grpId="0"/>
      <p:bldP spid="22" grpId="0"/>
      <p:bldP spid="2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58D900C7-B3F3-4E34-99BF-835B169EA4B3}"/>
              </a:ext>
            </a:extLst>
          </p:cNvPr>
          <p:cNvSpPr/>
          <p:nvPr/>
        </p:nvSpPr>
        <p:spPr>
          <a:xfrm>
            <a:off x="749955" y="355248"/>
            <a:ext cx="6072187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kiosco está dentro de una plaza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forma circular,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Donde se ve gente de todas edades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géneros.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9480F195-D947-4001-87BB-93CE32CF6BF3}"/>
              </a:ext>
            </a:extLst>
          </p:cNvPr>
          <p:cNvSpPr/>
          <p:nvPr/>
        </p:nvSpPr>
        <p:spPr>
          <a:xfrm>
            <a:off x="406083" y="2003388"/>
            <a:ext cx="2838693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También hay diferentes usos para este,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el kiosco,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lo utilizan principalmente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los escolares,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para descansar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o para ensayar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las bandas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guerra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las escuelas,     </a:t>
            </a:r>
          </a:p>
        </p:txBody>
      </p:sp>
      <p:sp>
        <p:nvSpPr>
          <p:cNvPr id="32" name="Rectángulo 31">
            <a:extLst>
              <a:ext uri="{FF2B5EF4-FFF2-40B4-BE49-F238E27FC236}">
                <a16:creationId xmlns:a16="http://schemas.microsoft.com/office/drawing/2014/main" id="{98887E3F-1CFB-48E0-8B62-5D981E68EB50}"/>
              </a:ext>
            </a:extLst>
          </p:cNvPr>
          <p:cNvSpPr/>
          <p:nvPr/>
        </p:nvSpPr>
        <p:spPr>
          <a:xfrm>
            <a:off x="767719" y="5784292"/>
            <a:ext cx="8696267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o también al salir de la escuela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vienen a este lugar a platicar o a realizar sus tareas.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E7CE7DEF-C266-40B2-80AF-4601349AF3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"/>
            <a:ext cx="12186114" cy="6858000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743F804D-1DA2-488D-8EFF-DE792ECF243C}"/>
              </a:ext>
            </a:extLst>
          </p:cNvPr>
          <p:cNvSpPr/>
          <p:nvPr/>
        </p:nvSpPr>
        <p:spPr>
          <a:xfrm>
            <a:off x="0" y="340174"/>
            <a:ext cx="12192000" cy="425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Algunos otros jóvenes llegan a practicar break -dance.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95054C86-3007-45B3-99D3-A44FC963D2F1}"/>
              </a:ext>
            </a:extLst>
          </p:cNvPr>
          <p:cNvSpPr/>
          <p:nvPr/>
        </p:nvSpPr>
        <p:spPr>
          <a:xfrm>
            <a:off x="393699" y="1503077"/>
            <a:ext cx="586272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los fines de semana,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algunas veces el ayuntamiento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realiza bailes de danzón, entonces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se llena la plaza de adultos mayores.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135D437D-6843-4FE4-ADB3-A8B5ED9B90B0}"/>
              </a:ext>
            </a:extLst>
          </p:cNvPr>
          <p:cNvSpPr/>
          <p:nvPr/>
        </p:nvSpPr>
        <p:spPr>
          <a:xfrm>
            <a:off x="512352" y="3527073"/>
            <a:ext cx="1128594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Aquí las personas se sientan largos ratos y los niños aprovechan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para traer sus bicicletas y dar vueltas alrededor del kiosco.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90FC8E80-F350-4912-818B-D888C8A3074F}"/>
              </a:ext>
            </a:extLst>
          </p:cNvPr>
          <p:cNvSpPr/>
          <p:nvPr/>
        </p:nvSpPr>
        <p:spPr>
          <a:xfrm>
            <a:off x="6096000" y="1142493"/>
            <a:ext cx="5702299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También los fines de semana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hay renta de coches eléctricos,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un colorido tren que pasea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 los niños por todo el Paseo Bravo,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este mismo lugar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ponen un castillo inflable.</a:t>
            </a:r>
          </a:p>
        </p:txBody>
      </p:sp>
      <p:pic>
        <p:nvPicPr>
          <p:cNvPr id="40" name="Imagen 39" descr="Imagen que contiene edificio, cielo, exterior, ciudad&#10;&#10;Descripción generada con confianza muy alta">
            <a:extLst>
              <a:ext uri="{FF2B5EF4-FFF2-40B4-BE49-F238E27FC236}">
                <a16:creationId xmlns:a16="http://schemas.microsoft.com/office/drawing/2014/main" id="{C0342030-BE0C-4AF4-8024-8D4697F3C6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1" name="Rectángulo 40">
            <a:extLst>
              <a:ext uri="{FF2B5EF4-FFF2-40B4-BE49-F238E27FC236}">
                <a16:creationId xmlns:a16="http://schemas.microsoft.com/office/drawing/2014/main" id="{33DBA7C0-788B-4B32-A3A2-D9D00E12FE8B}"/>
              </a:ext>
            </a:extLst>
          </p:cNvPr>
          <p:cNvSpPr/>
          <p:nvPr/>
        </p:nvSpPr>
        <p:spPr>
          <a:xfrm>
            <a:off x="393552" y="340174"/>
            <a:ext cx="11413754" cy="733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Pasando este espacio están las instalaciones de recaudación impuestos,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(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antes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acuario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).</a:t>
            </a:r>
          </a:p>
        </p:txBody>
      </p:sp>
      <p:sp>
        <p:nvSpPr>
          <p:cNvPr id="43" name="Rectángulo 42">
            <a:extLst>
              <a:ext uri="{FF2B5EF4-FFF2-40B4-BE49-F238E27FC236}">
                <a16:creationId xmlns:a16="http://schemas.microsoft.com/office/drawing/2014/main" id="{00A8FE2D-6C65-4F6C-97CC-EFB3869023D9}"/>
              </a:ext>
            </a:extLst>
          </p:cNvPr>
          <p:cNvSpPr/>
          <p:nvPr/>
        </p:nvSpPr>
        <p:spPr>
          <a:xfrm>
            <a:off x="512352" y="5765783"/>
            <a:ext cx="8197270" cy="733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Entonces podemos ver como en estos </a:t>
            </a:r>
            <a:r>
              <a:rPr lang="es-MX" sz="2800" b="1" kern="0" dirty="0" err="1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microespacios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la gente los utiliza de acuerdo a sus necesidades.</a:t>
            </a:r>
          </a:p>
        </p:txBody>
      </p:sp>
      <p:sp>
        <p:nvSpPr>
          <p:cNvPr id="26" name="Rectángulo 25">
            <a:extLst>
              <a:ext uri="{FF2B5EF4-FFF2-40B4-BE49-F238E27FC236}">
                <a16:creationId xmlns:a16="http://schemas.microsoft.com/office/drawing/2014/main" id="{2BE3FB2E-EC48-486F-8E85-7391448E015F}"/>
              </a:ext>
            </a:extLst>
          </p:cNvPr>
          <p:cNvSpPr/>
          <p:nvPr/>
        </p:nvSpPr>
        <p:spPr>
          <a:xfrm>
            <a:off x="393552" y="1409383"/>
            <a:ext cx="483706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Hay juegos para niños,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pero se ven principalmente parejas de novios, ya llegando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al final del Paseo Bravo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esta una fuente de talavera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en donde aprovechan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los estudiantes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para "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pasar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rato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“.</a:t>
            </a:r>
          </a:p>
        </p:txBody>
      </p:sp>
      <p:pic>
        <p:nvPicPr>
          <p:cNvPr id="44" name="Imagen 43" descr="Imagen que contiene exterior, árbol, escena, cielo&#10;&#10;Descripción generada con confianza muy alta">
            <a:extLst>
              <a:ext uri="{FF2B5EF4-FFF2-40B4-BE49-F238E27FC236}">
                <a16:creationId xmlns:a16="http://schemas.microsoft.com/office/drawing/2014/main" id="{B7BF733B-0AFC-4362-A0C5-2FEDFD92AB7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928" y="-7722"/>
            <a:ext cx="12208042" cy="6858000"/>
          </a:xfrm>
          <a:prstGeom prst="rect">
            <a:avLst/>
          </a:prstGeom>
          <a:noFill/>
        </p:spPr>
      </p:pic>
      <p:sp>
        <p:nvSpPr>
          <p:cNvPr id="45" name="Rectángulo 44">
            <a:extLst>
              <a:ext uri="{FF2B5EF4-FFF2-40B4-BE49-F238E27FC236}">
                <a16:creationId xmlns:a16="http://schemas.microsoft.com/office/drawing/2014/main" id="{61D396FA-5997-4986-B863-CA38BAC66707}"/>
              </a:ext>
            </a:extLst>
          </p:cNvPr>
          <p:cNvSpPr/>
          <p:nvPr/>
        </p:nvSpPr>
        <p:spPr>
          <a:xfrm>
            <a:off x="2815771" y="383716"/>
            <a:ext cx="9042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También hay otros lugares, esto son las periferias, por ejemplo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la que da a la calle once sur, ahí ocurren diferentes actividades.</a:t>
            </a:r>
          </a:p>
        </p:txBody>
      </p:sp>
      <p:sp>
        <p:nvSpPr>
          <p:cNvPr id="46" name="Rectángulo 45">
            <a:extLst>
              <a:ext uri="{FF2B5EF4-FFF2-40B4-BE49-F238E27FC236}">
                <a16:creationId xmlns:a16="http://schemas.microsoft.com/office/drawing/2014/main" id="{7480DA79-A738-4323-A815-69F289848D95}"/>
              </a:ext>
            </a:extLst>
          </p:cNvPr>
          <p:cNvSpPr/>
          <p:nvPr/>
        </p:nvSpPr>
        <p:spPr>
          <a:xfrm>
            <a:off x="393700" y="1736353"/>
            <a:ext cx="11413606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"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las noches hay un nutrido grupo de estudiantes y parejitas,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aquí esperan su combi o se sientan a echar novio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", nos informó Arturo,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joven que se dedica a vender chicles de micro en micro.</a:t>
            </a:r>
          </a:p>
        </p:txBody>
      </p:sp>
      <p:pic>
        <p:nvPicPr>
          <p:cNvPr id="47" name="Imagen 46" descr="Imagen que contiene árbol, exterior, edificio, cielo&#10;&#10;Descripción generada con confianza muy alta">
            <a:extLst>
              <a:ext uri="{FF2B5EF4-FFF2-40B4-BE49-F238E27FC236}">
                <a16:creationId xmlns:a16="http://schemas.microsoft.com/office/drawing/2014/main" id="{06ED72FB-631C-4123-A6A1-7D3F1596EC4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13" y="2"/>
            <a:ext cx="12208042" cy="6865718"/>
          </a:xfrm>
          <a:prstGeom prst="rect">
            <a:avLst/>
          </a:prstGeom>
        </p:spPr>
      </p:pic>
      <p:sp>
        <p:nvSpPr>
          <p:cNvPr id="48" name="Rectángulo 47">
            <a:extLst>
              <a:ext uri="{FF2B5EF4-FFF2-40B4-BE49-F238E27FC236}">
                <a16:creationId xmlns:a16="http://schemas.microsoft.com/office/drawing/2014/main" id="{0C787CC3-BBF7-4663-8E53-28427BE2B22B}"/>
              </a:ext>
            </a:extLst>
          </p:cNvPr>
          <p:cNvSpPr/>
          <p:nvPr/>
        </p:nvSpPr>
        <p:spPr>
          <a:xfrm>
            <a:off x="6960216" y="379611"/>
            <a:ext cx="4897945" cy="32085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       Por ser un paradero obligado para el transporte público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se llena de personas que esperan para abordar su autobús,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vendedores que esperan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un autobús lleno para subir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 vender chicles, lapiceros, chocolates, paletas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             etcétera.</a:t>
            </a:r>
          </a:p>
        </p:txBody>
      </p:sp>
      <p:sp>
        <p:nvSpPr>
          <p:cNvPr id="49" name="Rectángulo 48">
            <a:extLst>
              <a:ext uri="{FF2B5EF4-FFF2-40B4-BE49-F238E27FC236}">
                <a16:creationId xmlns:a16="http://schemas.microsoft.com/office/drawing/2014/main" id="{49924949-4CDA-428A-8A65-709ABD50EFF6}"/>
              </a:ext>
            </a:extLst>
          </p:cNvPr>
          <p:cNvSpPr/>
          <p:nvPr/>
        </p:nvSpPr>
        <p:spPr>
          <a:xfrm>
            <a:off x="392803" y="1128239"/>
            <a:ext cx="3138439" cy="39010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Otro lugar es el que está en reforma,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esta calle coincide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con la iglesia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Guadalupe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con una plaza aledaña a está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donde hay jóvenes haciendo acrobacias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en patineta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parejas de novios. </a:t>
            </a:r>
          </a:p>
        </p:txBody>
      </p:sp>
      <p:pic>
        <p:nvPicPr>
          <p:cNvPr id="50" name="Imagen 49" descr="Imagen que contiene automóvil, exterior, carretera, suelo&#10;&#10;Descripción generada con confianza muy alta">
            <a:extLst>
              <a:ext uri="{FF2B5EF4-FFF2-40B4-BE49-F238E27FC236}">
                <a16:creationId xmlns:a16="http://schemas.microsoft.com/office/drawing/2014/main" id="{0BF746E0-0CAF-460C-B049-00C82065EF5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001" cy="6882063"/>
          </a:xfrm>
          <a:prstGeom prst="rect">
            <a:avLst/>
          </a:prstGeom>
        </p:spPr>
      </p:pic>
      <p:sp>
        <p:nvSpPr>
          <p:cNvPr id="51" name="Rectángulo 50">
            <a:extLst>
              <a:ext uri="{FF2B5EF4-FFF2-40B4-BE49-F238E27FC236}">
                <a16:creationId xmlns:a16="http://schemas.microsoft.com/office/drawing/2014/main" id="{7FBE0E16-E615-4D14-84A8-5B6F9343AE5E}"/>
              </a:ext>
            </a:extLst>
          </p:cNvPr>
          <p:cNvSpPr/>
          <p:nvPr/>
        </p:nvSpPr>
        <p:spPr>
          <a:xfrm>
            <a:off x="81376" y="374580"/>
            <a:ext cx="7450888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este espacio se ven a la una o dos de la tarde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los trabajadores de tránsito que llegan a pasar lista… limpiadores de calzado y cuidacoches.</a:t>
            </a:r>
          </a:p>
        </p:txBody>
      </p:sp>
      <p:sp>
        <p:nvSpPr>
          <p:cNvPr id="52" name="Rectángulo 51">
            <a:extLst>
              <a:ext uri="{FF2B5EF4-FFF2-40B4-BE49-F238E27FC236}">
                <a16:creationId xmlns:a16="http://schemas.microsoft.com/office/drawing/2014/main" id="{5D2BCDAB-60CA-481C-B9F9-FF27A160FB75}"/>
              </a:ext>
            </a:extLst>
          </p:cNvPr>
          <p:cNvSpPr/>
          <p:nvPr/>
        </p:nvSpPr>
        <p:spPr>
          <a:xfrm>
            <a:off x="3531242" y="5362872"/>
            <a:ext cx="8316963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              Cerca de la noche también, </a:t>
            </a:r>
          </a:p>
          <a:p>
            <a:pPr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                    la esquina con la trece poniente se utiliza </a:t>
            </a:r>
          </a:p>
          <a:p>
            <a:pPr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para la prostitución, tanto de mujeres como de homosexuales.</a:t>
            </a:r>
          </a:p>
        </p:txBody>
      </p:sp>
      <p:sp>
        <p:nvSpPr>
          <p:cNvPr id="53" name="Rectángulo 52">
            <a:extLst>
              <a:ext uri="{FF2B5EF4-FFF2-40B4-BE49-F238E27FC236}">
                <a16:creationId xmlns:a16="http://schemas.microsoft.com/office/drawing/2014/main" id="{2C933D62-00C7-4396-BB45-F5582D1FCBC3}"/>
              </a:ext>
            </a:extLst>
          </p:cNvPr>
          <p:cNvSpPr/>
          <p:nvPr/>
        </p:nvSpPr>
        <p:spPr>
          <a:xfrm>
            <a:off x="350157" y="2122189"/>
            <a:ext cx="4599214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      Por el lado de la trece sur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se convierte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un estacionamiento improvisado, con estos franeleros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que igual cuidan el coche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o lo lavan.</a:t>
            </a:r>
          </a:p>
        </p:txBody>
      </p:sp>
      <p:pic>
        <p:nvPicPr>
          <p:cNvPr id="54" name="Imagen 53" descr="Imagen que contiene árbol, cielo, edificio, exterior&#10;&#10;Descripción generada con confianza muy alta">
            <a:extLst>
              <a:ext uri="{FF2B5EF4-FFF2-40B4-BE49-F238E27FC236}">
                <a16:creationId xmlns:a16="http://schemas.microsoft.com/office/drawing/2014/main" id="{FC01E59F-BA22-45B2-A976-3BFD734EFAF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"/>
            <a:ext cx="12208042" cy="6858002"/>
          </a:xfrm>
          <a:prstGeom prst="rect">
            <a:avLst/>
          </a:prstGeom>
        </p:spPr>
      </p:pic>
      <p:sp>
        <p:nvSpPr>
          <p:cNvPr id="55" name="Rectángulo 54">
            <a:extLst>
              <a:ext uri="{FF2B5EF4-FFF2-40B4-BE49-F238E27FC236}">
                <a16:creationId xmlns:a16="http://schemas.microsoft.com/office/drawing/2014/main" id="{FCB1AE4A-A470-4B0C-97B7-9C52D5ACEDF0}"/>
              </a:ext>
            </a:extLst>
          </p:cNvPr>
          <p:cNvSpPr/>
          <p:nvPr/>
        </p:nvSpPr>
        <p:spPr>
          <a:xfrm>
            <a:off x="5145593" y="5708063"/>
            <a:ext cx="665285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Texto: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Lizbeth </a:t>
            </a:r>
            <a:r>
              <a:rPr lang="es-MX" sz="2400" b="1" kern="0" dirty="0" err="1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Samano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Rito y Daniel Ramos García</a:t>
            </a:r>
          </a:p>
        </p:txBody>
      </p:sp>
      <p:sp>
        <p:nvSpPr>
          <p:cNvPr id="56" name="CuadroTexto 55">
            <a:extLst>
              <a:ext uri="{FF2B5EF4-FFF2-40B4-BE49-F238E27FC236}">
                <a16:creationId xmlns:a16="http://schemas.microsoft.com/office/drawing/2014/main" id="{C982BB90-CA42-408E-A071-9399A56AD4A8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22862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6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9625"/>
                            </p:stCondLst>
                            <p:childTnLst>
                              <p:par>
                                <p:cTn id="16" presetID="16" presetClass="entr" presetSubtype="42" fill="hold" nodeType="after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8875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6375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175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1625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700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1625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775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49875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62500"/>
                            </p:stCondLst>
                            <p:childTnLst>
                              <p:par>
                                <p:cTn id="52" presetID="16" presetClass="entr" presetSubtype="37" fill="hold" nodeType="after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4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175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87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8625"/>
                            </p:stCondLst>
                            <p:childTnLst>
                              <p:par>
                                <p:cTn id="64" presetID="16" presetClass="entr" presetSubtype="21" fill="hold" nodeType="after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7875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4325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65125"/>
                            </p:stCondLst>
                            <p:childTnLst>
                              <p:par>
                                <p:cTn id="76" presetID="16" presetClass="entr" presetSubtype="42" fill="hold" nodeType="after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8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74375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90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06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22375"/>
                            </p:stCondLst>
                            <p:childTnLst>
                              <p:par>
                                <p:cTn id="92" presetID="16" presetClass="entr" presetSubtype="21" fill="hold" nodeType="after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4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31625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25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335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250"/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41500"/>
                            </p:stCondLst>
                            <p:childTnLst>
                              <p:par>
                                <p:cTn id="104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10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32" grpId="0"/>
      <p:bldP spid="8" grpId="0"/>
      <p:bldP spid="9" grpId="0"/>
      <p:bldP spid="10" grpId="0"/>
      <p:bldP spid="11" grpId="0"/>
      <p:bldP spid="41" grpId="0"/>
      <p:bldP spid="43" grpId="0"/>
      <p:bldP spid="26" grpId="0"/>
      <p:bldP spid="45" grpId="0"/>
      <p:bldP spid="46" grpId="0"/>
      <p:bldP spid="48" grpId="0"/>
      <p:bldP spid="49" grpId="0"/>
      <p:bldP spid="51" grpId="0"/>
      <p:bldP spid="52" grpId="0"/>
      <p:bldP spid="53" grpId="0"/>
      <p:bldP spid="55" grpId="0" uiExpand="1" build="p"/>
      <p:bldP spid="5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6889153" y="1045513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9241401" y="73349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747074" y="13048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5676">
            <a:off x="-1600101" y="1835310"/>
            <a:ext cx="1269917" cy="446756"/>
          </a:xfrm>
          <a:prstGeom prst="rect">
            <a:avLst/>
          </a:prstGeom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Presentación No Lucrativa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Bravo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005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Diversos Interpretes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42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20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1EFFAD08-172F-49A0-B71A-3495ED5EDAFF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Imagen 14" descr="Imagen que contiene árbol, cielo, edificio, exterior&#10;&#10;Descripción generada con confianza muy alta">
            <a:extLst>
              <a:ext uri="{FF2B5EF4-FFF2-40B4-BE49-F238E27FC236}">
                <a16:creationId xmlns:a16="http://schemas.microsoft.com/office/drawing/2014/main" id="{91F85999-7564-4E43-8149-60861041A90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"/>
            <a:ext cx="12208042" cy="6858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476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animMotion origin="layout" path="M -3.33333E-6 -1.48148E-6 L 1.2237 -0.20671 " pathEditMode="relative" rAng="0" ptsTypes="AA">
                                      <p:cBhvr>
                                        <p:cTn id="38" dur="1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185" y="-1034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5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58" dur="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3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4825"/>
                            </p:stCondLst>
                            <p:childTnLst>
                              <p:par>
                                <p:cTn id="6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6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8148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4899095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2900</TotalTime>
  <Words>2747</Words>
  <Application>Microsoft Office PowerPoint</Application>
  <PresentationFormat>Panorámica</PresentationFormat>
  <Paragraphs>558</Paragraphs>
  <Slides>16</Slides>
  <Notes>2</Notes>
  <HiddenSlides>0</HiddenSlides>
  <MMClips>2</MMClips>
  <ScaleCrop>false</ScaleCrop>
  <HeadingPairs>
    <vt:vector size="6" baseType="variant">
      <vt:variant>
        <vt:lpstr>Fuentes usadas</vt:lpstr>
      </vt:variant>
      <vt:variant>
        <vt:i4>14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32" baseType="lpstr">
      <vt:lpstr>Algerian</vt:lpstr>
      <vt:lpstr>Arial</vt:lpstr>
      <vt:lpstr>Arial Narrow</vt:lpstr>
      <vt:lpstr>Arial Rounded MT Bold</vt:lpstr>
      <vt:lpstr>Blackletter686 BT</vt:lpstr>
      <vt:lpstr>Calibri</vt:lpstr>
      <vt:lpstr>Calibri Light</vt:lpstr>
      <vt:lpstr>Cooper Black</vt:lpstr>
      <vt:lpstr>Edwardian Script ITC</vt:lpstr>
      <vt:lpstr>English Towne-Normal Lefty Wide</vt:lpstr>
      <vt:lpstr>EnglishTowne-Normal Th Italc</vt:lpstr>
      <vt:lpstr>Kristen ITC</vt:lpstr>
      <vt:lpstr>Times New Roman</vt:lpstr>
      <vt:lpstr>Verdana</vt:lpstr>
      <vt:lpstr>1_Tema de Office</vt:lpstr>
      <vt:lpstr>2_Tema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(HIa)  29m  Paseo Bravo  42' 20''</dc:title>
  <dc:creator>Eagle's nest</dc:creator>
  <cp:lastModifiedBy>Eagle's nest</cp:lastModifiedBy>
  <cp:revision>195</cp:revision>
  <dcterms:created xsi:type="dcterms:W3CDTF">2018-06-14T01:47:42Z</dcterms:created>
  <dcterms:modified xsi:type="dcterms:W3CDTF">2019-05-27T17:15:35Z</dcterms:modified>
</cp:coreProperties>
</file>