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7"/>
  </p:notesMasterIdLst>
  <p:handoutMasterIdLst>
    <p:handoutMasterId r:id="rId28"/>
  </p:handoutMasterIdLst>
  <p:sldIdLst>
    <p:sldId id="493" r:id="rId3"/>
    <p:sldId id="483" r:id="rId4"/>
    <p:sldId id="409" r:id="rId5"/>
    <p:sldId id="410" r:id="rId6"/>
    <p:sldId id="411" r:id="rId7"/>
    <p:sldId id="414" r:id="rId8"/>
    <p:sldId id="319" r:id="rId9"/>
    <p:sldId id="452" r:id="rId10"/>
    <p:sldId id="492" r:id="rId11"/>
    <p:sldId id="416" r:id="rId12"/>
    <p:sldId id="417" r:id="rId13"/>
    <p:sldId id="320" r:id="rId14"/>
    <p:sldId id="301" r:id="rId15"/>
    <p:sldId id="478" r:id="rId16"/>
    <p:sldId id="420" r:id="rId17"/>
    <p:sldId id="422" r:id="rId18"/>
    <p:sldId id="423" r:id="rId19"/>
    <p:sldId id="424" r:id="rId20"/>
    <p:sldId id="425" r:id="rId21"/>
    <p:sldId id="426" r:id="rId22"/>
    <p:sldId id="427" r:id="rId23"/>
    <p:sldId id="484" r:id="rId24"/>
    <p:sldId id="485" r:id="rId25"/>
    <p:sldId id="486" r:id="rId26"/>
  </p:sldIdLst>
  <p:sldSz cx="12192000" cy="6858000"/>
  <p:notesSz cx="9144000" cy="6858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wApL0AyyhQvAMzxJ8lvCQ==" hashData="+EGQT6vF6IUqyU+/IuVfbQZOmGD5FZTPjKqVS29+SV1pH9LQPLBeHeIwK0ybjMxuQ5W/gBO7UsdA24x12ZEm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88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533" autoAdjust="0"/>
    <p:restoredTop sz="94162" autoAdjust="0"/>
  </p:normalViewPr>
  <p:slideViewPr>
    <p:cSldViewPr snapToGrid="0" showGuides="1">
      <p:cViewPr varScale="1">
        <p:scale>
          <a:sx n="65" d="100"/>
          <a:sy n="65" d="100"/>
        </p:scale>
        <p:origin x="1146" y="72"/>
      </p:cViewPr>
      <p:guideLst>
        <p:guide orient="horz" pos="2160"/>
        <p:guide pos="3840"/>
      </p:guideLst>
    </p:cSldViewPr>
  </p:slideViewPr>
  <p:outlineViewPr>
    <p:cViewPr>
      <p:scale>
        <a:sx n="33" d="100"/>
        <a:sy n="33" d="100"/>
      </p:scale>
      <p:origin x="0" y="-8352"/>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0" d="100"/>
          <a:sy n="70" d="100"/>
        </p:scale>
        <p:origin x="546" y="60"/>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58F0387-AE6F-445B-9494-D7A966A1CD70}"/>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C4DCB8CC-6B94-486C-AD86-9C60CDC868CE}"/>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08F64FA2-9090-4FB1-BA8A-9CC04B0E9BB1}" type="datetimeFigureOut">
              <a:rPr lang="es-MX" smtClean="0"/>
              <a:t>08/04/2018</a:t>
            </a:fld>
            <a:endParaRPr lang="es-MX"/>
          </a:p>
        </p:txBody>
      </p:sp>
      <p:sp>
        <p:nvSpPr>
          <p:cNvPr id="4" name="Marcador de pie de página 3">
            <a:extLst>
              <a:ext uri="{FF2B5EF4-FFF2-40B4-BE49-F238E27FC236}">
                <a16:creationId xmlns:a16="http://schemas.microsoft.com/office/drawing/2014/main" id="{7B2E84C6-8C5A-4AE8-8E62-232084F1A108}"/>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65F1CF9-55A4-48CC-88E3-60AAE0FE32B2}"/>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29061608-D4DA-444F-BC85-B411E6B5D212}" type="slidenum">
              <a:rPr lang="es-MX" smtClean="0"/>
              <a:t>‹Nº›</a:t>
            </a:fld>
            <a:endParaRPr lang="es-MX"/>
          </a:p>
        </p:txBody>
      </p:sp>
    </p:spTree>
    <p:extLst>
      <p:ext uri="{BB962C8B-B14F-4D97-AF65-F5344CB8AC3E}">
        <p14:creationId xmlns:p14="http://schemas.microsoft.com/office/powerpoint/2010/main" val="22878269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7" name="Marcador de número de diapositiva 6"/>
          <p:cNvSpPr>
            <a:spLocks noGrp="1"/>
          </p:cNvSpPr>
          <p:nvPr>
            <p:ph type="sldNum" sz="quarter" idx="5"/>
          </p:nvPr>
        </p:nvSpPr>
        <p:spPr>
          <a:xfrm>
            <a:off x="5179484" y="3910"/>
            <a:ext cx="3962400" cy="344090"/>
          </a:xfrm>
          <a:prstGeom prst="rect">
            <a:avLst/>
          </a:prstGeom>
        </p:spPr>
        <p:txBody>
          <a:bodyPr vert="horz" lIns="91440" tIns="45720" rIns="91440" bIns="45720" rtlCol="0" anchor="b"/>
          <a:lstStyle>
            <a:lvl1pPr algn="r">
              <a:defRPr sz="2400">
                <a:latin typeface="Algerian" panose="04020705040A02060702" pitchFamily="82" charset="0"/>
              </a:defRPr>
            </a:lvl1pPr>
          </a:lstStyle>
          <a:p>
            <a:fld id="{98FC6336-E10E-44D8-A72E-6DF8FA7E0841}" type="slidenum">
              <a:rPr lang="es-MX" smtClean="0"/>
              <a:pPr/>
              <a:t>‹Nº›</a:t>
            </a:fld>
            <a:endParaRPr lang="es-MX" dirty="0"/>
          </a:p>
        </p:txBody>
      </p:sp>
      <p:pic>
        <p:nvPicPr>
          <p:cNvPr id="9" name="Imagen 8">
            <a:extLst>
              <a:ext uri="{FF2B5EF4-FFF2-40B4-BE49-F238E27FC236}">
                <a16:creationId xmlns:a16="http://schemas.microsoft.com/office/drawing/2014/main" id="{475B8324-6975-481F-96FA-53DBF4034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 y="6531081"/>
            <a:ext cx="970697" cy="344090"/>
          </a:xfrm>
          <a:prstGeom prst="rect">
            <a:avLst/>
          </a:prstGeom>
        </p:spPr>
      </p:pic>
    </p:spTree>
    <p:extLst>
      <p:ext uri="{BB962C8B-B14F-4D97-AF65-F5344CB8AC3E}">
        <p14:creationId xmlns:p14="http://schemas.microsoft.com/office/powerpoint/2010/main" val="21398812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813042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539523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296530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697849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704051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595422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692285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2100647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7922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586335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568193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079955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606636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494120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4252054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093427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264511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41427B35-A7EB-4A40-B80F-8356273DB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Tree>
    <p:extLst>
      <p:ext uri="{BB962C8B-B14F-4D97-AF65-F5344CB8AC3E}">
        <p14:creationId xmlns:p14="http://schemas.microsoft.com/office/powerpoint/2010/main" val="3963071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C171F4-5936-47DC-9C9A-D9DA4E37B20F}"/>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5CE32F0D-1F9A-4887-B6A7-6FF423376B85}"/>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98296050-3DD1-4696-A240-D3914FB9C64E}"/>
              </a:ext>
            </a:extLst>
          </p:cNvPr>
          <p:cNvSpPr>
            <a:spLocks noGrp="1"/>
          </p:cNvSpPr>
          <p:nvPr>
            <p:ph type="dt" sz="half" idx="10"/>
          </p:nvPr>
        </p:nvSpPr>
        <p:spPr/>
        <p:txBody>
          <a:bodyPr/>
          <a:lstStyle/>
          <a:p>
            <a:fld id="{A3FB3113-834D-44E2-AFA4-DD1CD1E9D4A6}" type="datetime1">
              <a:rPr lang="es-MX" smtClean="0"/>
              <a:t>08/04/2018</a:t>
            </a:fld>
            <a:endParaRPr lang="es-MX"/>
          </a:p>
        </p:txBody>
      </p:sp>
      <p:sp>
        <p:nvSpPr>
          <p:cNvPr id="5" name="Marcador de pie de página 4">
            <a:extLst>
              <a:ext uri="{FF2B5EF4-FFF2-40B4-BE49-F238E27FC236}">
                <a16:creationId xmlns:a16="http://schemas.microsoft.com/office/drawing/2014/main" id="{0317096B-2B6F-4544-99A7-EED2E1D02E04}"/>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952EA72A-46D3-40DF-8427-3248807A3290}"/>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266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9DA12-FF04-412A-9502-E543A01F09FB}"/>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4D25ADCB-FCFA-4C6D-B650-9C4F7FA432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BE6548AD-64CA-4B34-925E-7099B56F7E4D}"/>
              </a:ext>
            </a:extLst>
          </p:cNvPr>
          <p:cNvSpPr>
            <a:spLocks noGrp="1"/>
          </p:cNvSpPr>
          <p:nvPr>
            <p:ph type="dt" sz="half" idx="10"/>
          </p:nvPr>
        </p:nvSpPr>
        <p:spPr/>
        <p:txBody>
          <a:bodyPr/>
          <a:lstStyle/>
          <a:p>
            <a:fld id="{7B3D92F5-115C-457E-8903-1AE51C1C710C}" type="datetime1">
              <a:rPr lang="es-MX" smtClean="0"/>
              <a:t>08/04/2018</a:t>
            </a:fld>
            <a:endParaRPr lang="es-MX"/>
          </a:p>
        </p:txBody>
      </p:sp>
      <p:sp>
        <p:nvSpPr>
          <p:cNvPr id="5" name="Marcador de pie de página 4">
            <a:extLst>
              <a:ext uri="{FF2B5EF4-FFF2-40B4-BE49-F238E27FC236}">
                <a16:creationId xmlns:a16="http://schemas.microsoft.com/office/drawing/2014/main" id="{3808B373-58D2-41BF-8CAB-D3D3FAADD5D9}"/>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66F34DD4-52EA-477D-AA3D-A72330D6BB8A}"/>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975689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A425C7-A3E1-4AFB-93B8-D64E259479A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4BDD5007-F19A-47FD-A824-7801B3844742}"/>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33287AEE-6A3B-4F88-93F4-B5BF0D763FF1}"/>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BD300EB5-5783-4FDF-A234-6F7E8D225AF7}"/>
              </a:ext>
            </a:extLst>
          </p:cNvPr>
          <p:cNvSpPr>
            <a:spLocks noGrp="1"/>
          </p:cNvSpPr>
          <p:nvPr>
            <p:ph type="dt" sz="half" idx="10"/>
          </p:nvPr>
        </p:nvSpPr>
        <p:spPr/>
        <p:txBody>
          <a:bodyPr/>
          <a:lstStyle/>
          <a:p>
            <a:fld id="{4266827E-9FEB-42EF-954D-D3C520287FC8}" type="datetime1">
              <a:rPr lang="es-MX" smtClean="0"/>
              <a:t>08/04/2018</a:t>
            </a:fld>
            <a:endParaRPr lang="es-MX"/>
          </a:p>
        </p:txBody>
      </p:sp>
      <p:sp>
        <p:nvSpPr>
          <p:cNvPr id="6" name="Marcador de pie de página 5">
            <a:extLst>
              <a:ext uri="{FF2B5EF4-FFF2-40B4-BE49-F238E27FC236}">
                <a16:creationId xmlns:a16="http://schemas.microsoft.com/office/drawing/2014/main" id="{B4B5A0AE-61CF-48F2-8518-3852C7CD6F8F}"/>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9A720E75-9585-4E76-9389-C8123FFCA2FC}"/>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4911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858C82-19D5-4125-BA9D-189706DEB68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0510E22A-30F5-4136-B4AC-6629C2870B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E6C24C5E-031A-4162-8A83-117EC8F060F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7AB83A1B-17C7-4644-82DF-8CE6295581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F70D03B5-C0E0-4E7E-B389-C6045306AC8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A6850DF7-7BC8-48A5-BAE3-89C687AE4D0C}"/>
              </a:ext>
            </a:extLst>
          </p:cNvPr>
          <p:cNvSpPr>
            <a:spLocks noGrp="1"/>
          </p:cNvSpPr>
          <p:nvPr>
            <p:ph type="dt" sz="half" idx="10"/>
          </p:nvPr>
        </p:nvSpPr>
        <p:spPr/>
        <p:txBody>
          <a:bodyPr/>
          <a:lstStyle/>
          <a:p>
            <a:fld id="{EFA45A7B-683D-455D-9845-8E19F68F80C1}" type="datetime1">
              <a:rPr lang="es-MX" smtClean="0"/>
              <a:t>08/04/2018</a:t>
            </a:fld>
            <a:endParaRPr lang="es-MX"/>
          </a:p>
        </p:txBody>
      </p:sp>
      <p:sp>
        <p:nvSpPr>
          <p:cNvPr id="8" name="Marcador de pie de página 7">
            <a:extLst>
              <a:ext uri="{FF2B5EF4-FFF2-40B4-BE49-F238E27FC236}">
                <a16:creationId xmlns:a16="http://schemas.microsoft.com/office/drawing/2014/main" id="{ED172839-A6DC-4F7D-B346-8B115552E27D}"/>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621ECE62-9175-4456-ABE7-5146D1FEC1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79907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94DF9-C2BF-4F71-BB1C-F8418CA7B213}"/>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3AF2EA75-39EC-48A8-824C-6F3F7BE0C3B7}"/>
              </a:ext>
            </a:extLst>
          </p:cNvPr>
          <p:cNvSpPr>
            <a:spLocks noGrp="1"/>
          </p:cNvSpPr>
          <p:nvPr>
            <p:ph type="dt" sz="half" idx="10"/>
          </p:nvPr>
        </p:nvSpPr>
        <p:spPr/>
        <p:txBody>
          <a:bodyPr/>
          <a:lstStyle/>
          <a:p>
            <a:fld id="{2B30DDD1-42E2-4980-858B-00F63BAEB61D}" type="datetime1">
              <a:rPr lang="es-MX" smtClean="0"/>
              <a:t>08/04/2018</a:t>
            </a:fld>
            <a:endParaRPr lang="es-MX"/>
          </a:p>
        </p:txBody>
      </p:sp>
      <p:sp>
        <p:nvSpPr>
          <p:cNvPr id="4" name="Marcador de pie de página 3">
            <a:extLst>
              <a:ext uri="{FF2B5EF4-FFF2-40B4-BE49-F238E27FC236}">
                <a16:creationId xmlns:a16="http://schemas.microsoft.com/office/drawing/2014/main" id="{A30AF138-40ED-4452-BA67-CAD051C87F83}"/>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D0FB7741-55A6-4DE5-BD62-1B7E67FFD9B9}"/>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1019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68FA58C-3D68-413F-B5F6-768DB11814C7}"/>
              </a:ext>
            </a:extLst>
          </p:cNvPr>
          <p:cNvSpPr>
            <a:spLocks noGrp="1"/>
          </p:cNvSpPr>
          <p:nvPr>
            <p:ph type="dt" sz="half" idx="10"/>
          </p:nvPr>
        </p:nvSpPr>
        <p:spPr/>
        <p:txBody>
          <a:bodyPr/>
          <a:lstStyle/>
          <a:p>
            <a:fld id="{204A55DA-BDBC-4200-BDCC-D6F862523F33}" type="datetime1">
              <a:rPr lang="es-MX" smtClean="0"/>
              <a:t>08/04/2018</a:t>
            </a:fld>
            <a:endParaRPr lang="es-MX"/>
          </a:p>
        </p:txBody>
      </p:sp>
      <p:sp>
        <p:nvSpPr>
          <p:cNvPr id="3" name="Marcador de pie de página 2">
            <a:extLst>
              <a:ext uri="{FF2B5EF4-FFF2-40B4-BE49-F238E27FC236}">
                <a16:creationId xmlns:a16="http://schemas.microsoft.com/office/drawing/2014/main" id="{4333EB14-5FCF-431C-BB86-D38A10366189}"/>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9D9283A3-22AF-41E6-B83A-ECC73B05A384}"/>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104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1DF9B0-E8FC-4E1F-B426-DF578ED9CFA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B974399C-7513-4CFA-A928-772261E661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00597A33-2287-4D2B-9957-565334BF5A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3EC1042-D42C-4FA5-A021-620C25A23917}"/>
              </a:ext>
            </a:extLst>
          </p:cNvPr>
          <p:cNvSpPr>
            <a:spLocks noGrp="1"/>
          </p:cNvSpPr>
          <p:nvPr>
            <p:ph type="dt" sz="half" idx="10"/>
          </p:nvPr>
        </p:nvSpPr>
        <p:spPr/>
        <p:txBody>
          <a:bodyPr/>
          <a:lstStyle/>
          <a:p>
            <a:fld id="{48967EFE-0322-4B81-960D-5C23BFD1D6CD}" type="datetime1">
              <a:rPr lang="es-MX" smtClean="0"/>
              <a:t>08/04/2018</a:t>
            </a:fld>
            <a:endParaRPr lang="es-MX"/>
          </a:p>
        </p:txBody>
      </p:sp>
      <p:sp>
        <p:nvSpPr>
          <p:cNvPr id="6" name="Marcador de pie de página 5">
            <a:extLst>
              <a:ext uri="{FF2B5EF4-FFF2-40B4-BE49-F238E27FC236}">
                <a16:creationId xmlns:a16="http://schemas.microsoft.com/office/drawing/2014/main" id="{E5076181-72D4-49C2-A787-41A105B4C4C2}"/>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7FC2C856-EF43-42FD-8049-E8FF78CDC6A6}"/>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84987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0B1D3-A186-4733-9471-554157B44B1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78A1C751-2FEC-4D7A-B91A-BEE38B7433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6856B397-A4CF-4E22-B1C6-6998E324E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ED7273FB-A8BA-4884-9FD1-89FFC9DA8C0B}"/>
              </a:ext>
            </a:extLst>
          </p:cNvPr>
          <p:cNvSpPr>
            <a:spLocks noGrp="1"/>
          </p:cNvSpPr>
          <p:nvPr>
            <p:ph type="dt" sz="half" idx="10"/>
          </p:nvPr>
        </p:nvSpPr>
        <p:spPr/>
        <p:txBody>
          <a:bodyPr/>
          <a:lstStyle/>
          <a:p>
            <a:fld id="{BD261765-FD02-4E95-A2DB-DF6B99A941D5}" type="datetime1">
              <a:rPr lang="es-MX" smtClean="0"/>
              <a:t>08/04/2018</a:t>
            </a:fld>
            <a:endParaRPr lang="es-MX"/>
          </a:p>
        </p:txBody>
      </p:sp>
      <p:sp>
        <p:nvSpPr>
          <p:cNvPr id="6" name="Marcador de pie de página 5">
            <a:extLst>
              <a:ext uri="{FF2B5EF4-FFF2-40B4-BE49-F238E27FC236}">
                <a16:creationId xmlns:a16="http://schemas.microsoft.com/office/drawing/2014/main" id="{E6B476BF-7ED6-41E9-9FD6-495B2E7B6D47}"/>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DC712CDF-444B-4C07-B1C5-3BF012D642F3}"/>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068678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44B4D8-FF0B-496E-BA3D-744E5492311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4F6C0BEB-9B2D-4E68-96F1-684C79B9B82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AF81557C-5D44-48EF-AD2B-A6B7A709834C}"/>
              </a:ext>
            </a:extLst>
          </p:cNvPr>
          <p:cNvSpPr>
            <a:spLocks noGrp="1"/>
          </p:cNvSpPr>
          <p:nvPr>
            <p:ph type="dt" sz="half" idx="10"/>
          </p:nvPr>
        </p:nvSpPr>
        <p:spPr/>
        <p:txBody>
          <a:bodyPr/>
          <a:lstStyle/>
          <a:p>
            <a:fld id="{2E04A875-305B-4F01-8212-DA3B96070D91}" type="datetime1">
              <a:rPr lang="es-MX" smtClean="0"/>
              <a:t>08/04/2018</a:t>
            </a:fld>
            <a:endParaRPr lang="es-MX"/>
          </a:p>
        </p:txBody>
      </p:sp>
      <p:sp>
        <p:nvSpPr>
          <p:cNvPr id="5" name="Marcador de pie de página 4">
            <a:extLst>
              <a:ext uri="{FF2B5EF4-FFF2-40B4-BE49-F238E27FC236}">
                <a16:creationId xmlns:a16="http://schemas.microsoft.com/office/drawing/2014/main" id="{71DDEE1E-C5F7-4C25-A5A4-D3B180FA4BCF}"/>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34B23398-393B-4008-902C-9990406387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4162463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DA49456-1349-43EF-B2EC-4C6A8032C87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F6251E08-92E6-44A4-B43C-DF430993AE3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9B49008-0988-430B-A3D2-027C10DC7A59}"/>
              </a:ext>
            </a:extLst>
          </p:cNvPr>
          <p:cNvSpPr>
            <a:spLocks noGrp="1"/>
          </p:cNvSpPr>
          <p:nvPr>
            <p:ph type="dt" sz="half" idx="10"/>
          </p:nvPr>
        </p:nvSpPr>
        <p:spPr/>
        <p:txBody>
          <a:bodyPr/>
          <a:lstStyle/>
          <a:p>
            <a:fld id="{1FFF6E7E-5B57-46D2-A047-8E86A551C1D7}" type="datetime1">
              <a:rPr lang="es-MX" smtClean="0"/>
              <a:t>08/04/2018</a:t>
            </a:fld>
            <a:endParaRPr lang="es-MX"/>
          </a:p>
        </p:txBody>
      </p:sp>
      <p:sp>
        <p:nvSpPr>
          <p:cNvPr id="5" name="Marcador de pie de página 4">
            <a:extLst>
              <a:ext uri="{FF2B5EF4-FFF2-40B4-BE49-F238E27FC236}">
                <a16:creationId xmlns:a16="http://schemas.microsoft.com/office/drawing/2014/main" id="{9BA27EC0-A978-49A6-AFB6-1A7E470D7D6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C995751A-F79E-4E37-BEDC-B22172AB29AE}"/>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73663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3F964635-F481-46B8-8120-A331FDA4CF05}" type="datetime1">
              <a:rPr lang="es-MX" smtClean="0"/>
              <a:t>08/04/2018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65009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1F2449C7-6F41-4982-8E64-94F4CBF38B65}" type="datetime1">
              <a:rPr lang="es-MX" smtClean="0"/>
              <a:t>08/04/2018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37718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9E688209-2B44-471A-8409-03BDCEF3DF1C}" type="datetime1">
              <a:rPr lang="es-MX" smtClean="0"/>
              <a:t>08/04/2018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79803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3B8C9C1F-B44E-46E0-A524-08EE7CB2334E}" type="datetime1">
              <a:rPr lang="es-MX" smtClean="0"/>
              <a:t>08/04/2018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17740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16DBCEB7-E5F8-42AA-A825-1996F9EE4DEA}" type="datetime1">
              <a:rPr lang="es-MX" smtClean="0"/>
              <a:t>08/04/2018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019824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B23AE00B-550F-4DF9-B817-26C0CD066577}" type="datetime1">
              <a:rPr lang="es-MX" smtClean="0"/>
              <a:t>08/04/2018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01191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51D3384-CFF8-44A8-A968-92317F92A9E2}" type="datetime1">
              <a:rPr lang="es-MX" smtClean="0"/>
              <a:t>08/04/2018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9714612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E8B664A-AD6E-489C-839F-ED85AD3B9105}" type="datetime1">
              <a:rPr lang="es-MX" smtClean="0"/>
              <a:t>08/04/2018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8678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E018EE2-CBDB-4234-A7B6-5EE09D175B03}" type="datetime1">
              <a:rPr lang="es-MX" smtClean="0"/>
              <a:t>08/04/2018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02390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916B1F1-097E-406F-AA48-658A3E9ACF9C}" type="datetime1">
              <a:rPr lang="es-MX" smtClean="0"/>
              <a:t>08/04/2018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700292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2DBE3CFF-87FA-4884-8FE7-BA229B00C482}" type="datetime1">
              <a:rPr lang="es-MX" smtClean="0"/>
              <a:t>08/04/2018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5470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E8E0CBB-BA3C-4420-AF44-0A21925974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65ED4555-B48E-4499-9A45-ED361FB4BE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3C2B8AC4-B6E0-4B3F-9217-59D009916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2F9186-85DA-46D6-B7BF-052F4EC50016}" type="datetime1">
              <a:rPr lang="es-MX" smtClean="0"/>
              <a:t>08/04/2018</a:t>
            </a:fld>
            <a:endParaRPr lang="es-MX"/>
          </a:p>
        </p:txBody>
      </p:sp>
      <p:sp>
        <p:nvSpPr>
          <p:cNvPr id="5" name="Marcador de pie de página 4">
            <a:extLst>
              <a:ext uri="{FF2B5EF4-FFF2-40B4-BE49-F238E27FC236}">
                <a16:creationId xmlns:a16="http://schemas.microsoft.com/office/drawing/2014/main" id="{E1C557D9-7A91-4C2A-AB7B-9516F92DED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A240AA4E-3A63-44E3-AEC2-EA4B8DAB64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DAEFE9-E137-4A8E-8E7A-5880347B9E77}" type="slidenum">
              <a:rPr lang="es-MX" smtClean="0"/>
              <a:t>‹Nº›</a:t>
            </a:fld>
            <a:endParaRPr lang="es-MX"/>
          </a:p>
        </p:txBody>
      </p:sp>
    </p:spTree>
    <p:extLst>
      <p:ext uri="{BB962C8B-B14F-4D97-AF65-F5344CB8AC3E}">
        <p14:creationId xmlns:p14="http://schemas.microsoft.com/office/powerpoint/2010/main" val="38382847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FF60DD-80B7-46F6-AD6A-D8036C9662BE}" type="datetime1">
              <a:rPr lang="es-MX" smtClean="0"/>
              <a:t>08/04/2018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086325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8.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6.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28.png"/><Relationship Id="rId5" Type="http://schemas.openxmlformats.org/officeDocument/2006/relationships/image" Target="../media/image27.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4.png"/></Relationships>
</file>

<file path=ppt/slides/_rels/slide23.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0414508"/>
      </p:ext>
    </p:extLst>
  </p:cSld>
  <p:clrMapOvr>
    <a:masterClrMapping/>
  </p:clrMapOvr>
  <mc:AlternateContent xmlns:mc="http://schemas.openxmlformats.org/markup-compatibility/2006" xmlns:p14="http://schemas.microsoft.com/office/powerpoint/2010/main">
    <mc:Choice Requires="p14">
      <p:transition spd="slow" p14:dur="5000" advTm="4120">
        <p14:vortex dir="r"/>
        <p:sndAc>
          <p:stSnd>
            <p:snd r:embed="rId2" name="Concorde F-Eaglenest-1.wav"/>
          </p:stSnd>
        </p:sndAc>
      </p:transition>
    </mc:Choice>
    <mc:Fallback xmlns="">
      <p:transition spd="slow" advTm="4120">
        <p:fade/>
        <p:sndAc>
          <p:stSnd>
            <p:snd r:embed="rId4" name="Concorde F-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exterior, cielo, edificio, reloj&#10;&#10;Descripción generada con confianza muy alta">
            <a:extLst>
              <a:ext uri="{FF2B5EF4-FFF2-40B4-BE49-F238E27FC236}">
                <a16:creationId xmlns:a16="http://schemas.microsoft.com/office/drawing/2014/main" id="{1F240510-7AB1-4F2E-8396-F9226DB2F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1 Rectángulo">
            <a:extLst>
              <a:ext uri="{FF2B5EF4-FFF2-40B4-BE49-F238E27FC236}">
                <a16:creationId xmlns:a16="http://schemas.microsoft.com/office/drawing/2014/main" id="{E127DC25-2E82-433B-8CF9-4C639B7749AA}"/>
              </a:ext>
            </a:extLst>
          </p:cNvPr>
          <p:cNvSpPr/>
          <p:nvPr/>
        </p:nvSpPr>
        <p:spPr>
          <a:xfrm>
            <a:off x="8988323" y="513862"/>
            <a:ext cx="3138919" cy="2413892"/>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Orgullo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de los</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Poblanos…</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4" name="1 Rectángulo">
            <a:extLst>
              <a:ext uri="{FF2B5EF4-FFF2-40B4-BE49-F238E27FC236}">
                <a16:creationId xmlns:a16="http://schemas.microsoft.com/office/drawing/2014/main" id="{0ECE0C5C-D404-4029-ACED-62BFB6D75EA9}"/>
              </a:ext>
            </a:extLst>
          </p:cNvPr>
          <p:cNvSpPr/>
          <p:nvPr/>
        </p:nvSpPr>
        <p:spPr>
          <a:xfrm>
            <a:off x="2166942" y="481012"/>
            <a:ext cx="3328992" cy="2489606"/>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Puebla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y su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Catedral  .</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5" name="1 Rectángulo">
            <a:extLst>
              <a:ext uri="{FF2B5EF4-FFF2-40B4-BE49-F238E27FC236}">
                <a16:creationId xmlns:a16="http://schemas.microsoft.com/office/drawing/2014/main" id="{80DE4451-421E-4BC8-B923-34E24425AE36}"/>
              </a:ext>
            </a:extLst>
          </p:cNvPr>
          <p:cNvSpPr/>
          <p:nvPr/>
        </p:nvSpPr>
        <p:spPr>
          <a:xfrm>
            <a:off x="9408368" y="2434102"/>
            <a:ext cx="1945432" cy="1360658"/>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3ª parte´ de 7  </a:t>
            </a:r>
          </a:p>
          <a:p>
            <a:pPr marL="0" marR="0" lvl="0" indent="0" algn="ctr" defTabSz="1219170" rtl="0" eaLnBrk="1" fontAlgn="auto" latinLnBrk="0" hangingPunct="1">
              <a:lnSpc>
                <a:spcPts val="2800"/>
              </a:lnSpc>
              <a:spcBef>
                <a:spcPts val="0"/>
              </a:spcBef>
              <a:spcAft>
                <a:spcPts val="0"/>
              </a:spcAft>
              <a:buClrTx/>
              <a:buSzTx/>
              <a:buFontTx/>
              <a:buNone/>
              <a:tabLst/>
              <a:defRPr/>
            </a:pPr>
            <a:r>
              <a:rPr lang="es-ES" sz="2800" b="1" kern="0" dirty="0">
                <a:ln>
                  <a:solidFill>
                    <a:srgbClr val="996633"/>
                  </a:solidFill>
                </a:ln>
                <a:solidFill>
                  <a:srgbClr val="FFC000"/>
                </a:solidFill>
                <a:latin typeface="Arial"/>
                <a:cs typeface="Arial"/>
              </a:rPr>
              <a:t>22’05” </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00283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20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20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210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3000" fill="hold"/>
                                        <p:tgtEl>
                                          <p:spTgt spid="17"/>
                                        </p:tgtEl>
                                        <p:attrNameLst>
                                          <p:attrName>ppt_x</p:attrName>
                                        </p:attrNameLst>
                                      </p:cBhvr>
                                      <p:tavLst>
                                        <p:tav tm="0">
                                          <p:val>
                                            <p:strVal val="#ppt_x"/>
                                          </p:val>
                                        </p:tav>
                                        <p:tav tm="100000">
                                          <p:val>
                                            <p:strVal val="#ppt_x"/>
                                          </p:val>
                                        </p:tav>
                                      </p:tavLst>
                                    </p:anim>
                                    <p:anim calcmode="lin" valueType="num">
                                      <p:cBhvr>
                                        <p:cTn id="29" dur="3000" fill="hold"/>
                                        <p:tgtEl>
                                          <p:spTgt spid="17"/>
                                        </p:tgtEl>
                                        <p:attrNameLst>
                                          <p:attrName>ppt_y</p:attrName>
                                        </p:attrNameLst>
                                      </p:cBhvr>
                                      <p:tavLst>
                                        <p:tav tm="0">
                                          <p:val>
                                            <p:strVal val="#ppt_y+#ppt_h/2"/>
                                          </p:val>
                                        </p:tav>
                                        <p:tav tm="100000">
                                          <p:val>
                                            <p:strVal val="#ppt_y"/>
                                          </p:val>
                                        </p:tav>
                                      </p:tavLst>
                                    </p:anim>
                                    <p:anim calcmode="lin" valueType="num">
                                      <p:cBhvr>
                                        <p:cTn id="30" dur="3000" fill="hold"/>
                                        <p:tgtEl>
                                          <p:spTgt spid="17"/>
                                        </p:tgtEl>
                                        <p:attrNameLst>
                                          <p:attrName>ppt_w</p:attrName>
                                        </p:attrNameLst>
                                      </p:cBhvr>
                                      <p:tavLst>
                                        <p:tav tm="0">
                                          <p:val>
                                            <p:strVal val="#ppt_w"/>
                                          </p:val>
                                        </p:tav>
                                        <p:tav tm="100000">
                                          <p:val>
                                            <p:strVal val="#ppt_w"/>
                                          </p:val>
                                        </p:tav>
                                      </p:tavLst>
                                    </p:anim>
                                    <p:anim calcmode="lin" valueType="num">
                                      <p:cBhvr>
                                        <p:cTn id="31" dur="3000" fill="hold"/>
                                        <p:tgtEl>
                                          <p:spTgt spid="17"/>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1000"/>
                                  </p:stCondLst>
                                  <p:iterate type="lt">
                                    <p:tmPct val="10000"/>
                                  </p:iterate>
                                  <p:childTnLst>
                                    <p:set>
                                      <p:cBhvr>
                                        <p:cTn id="33" dur="1" fill="hold">
                                          <p:stCondLst>
                                            <p:cond delay="0"/>
                                          </p:stCondLst>
                                        </p:cTn>
                                        <p:tgtEl>
                                          <p:spTgt spid="17"/>
                                        </p:tgtEl>
                                        <p:attrNameLst>
                                          <p:attrName>style.visibility</p:attrName>
                                        </p:attrNameLst>
                                      </p:cBhvr>
                                      <p:to>
                                        <p:strVal val="visible"/>
                                      </p:to>
                                    </p:set>
                                    <p:animEffect transition="in" filter="fade">
                                      <p:cBhvr>
                                        <p:cTn id="34" dur="3000"/>
                                        <p:tgtEl>
                                          <p:spTgt spid="17"/>
                                        </p:tgtEl>
                                      </p:cBhvr>
                                    </p:animEffect>
                                  </p:childTnLst>
                                </p:cTn>
                              </p:par>
                              <p:par>
                                <p:cTn id="35" presetID="17" presetClass="entr" presetSubtype="4" fill="hold" grpId="0" nodeType="withEffect">
                                  <p:stCondLst>
                                    <p:cond delay="3100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ppt_x</p:attrName>
                                        </p:attrNameLst>
                                      </p:cBhvr>
                                      <p:tavLst>
                                        <p:tav tm="0">
                                          <p:val>
                                            <p:strVal val="#ppt_x"/>
                                          </p:val>
                                        </p:tav>
                                        <p:tav tm="100000">
                                          <p:val>
                                            <p:strVal val="#ppt_x"/>
                                          </p:val>
                                        </p:tav>
                                      </p:tavLst>
                                    </p:anim>
                                    <p:anim calcmode="lin" valueType="num">
                                      <p:cBhvr>
                                        <p:cTn id="38" dur="2000" fill="hold"/>
                                        <p:tgtEl>
                                          <p:spTgt spid="15"/>
                                        </p:tgtEl>
                                        <p:attrNameLst>
                                          <p:attrName>ppt_y</p:attrName>
                                        </p:attrNameLst>
                                      </p:cBhvr>
                                      <p:tavLst>
                                        <p:tav tm="0">
                                          <p:val>
                                            <p:strVal val="#ppt_y+#ppt_h/2"/>
                                          </p:val>
                                        </p:tav>
                                        <p:tav tm="100000">
                                          <p:val>
                                            <p:strVal val="#ppt_y"/>
                                          </p:val>
                                        </p:tav>
                                      </p:tavLst>
                                    </p:anim>
                                    <p:anim calcmode="lin" valueType="num">
                                      <p:cBhvr>
                                        <p:cTn id="39" dur="2000" fill="hold"/>
                                        <p:tgtEl>
                                          <p:spTgt spid="15"/>
                                        </p:tgtEl>
                                        <p:attrNameLst>
                                          <p:attrName>ppt_w</p:attrName>
                                        </p:attrNameLst>
                                      </p:cBhvr>
                                      <p:tavLst>
                                        <p:tav tm="0">
                                          <p:val>
                                            <p:strVal val="#ppt_w"/>
                                          </p:val>
                                        </p:tav>
                                        <p:tav tm="100000">
                                          <p:val>
                                            <p:strVal val="#ppt_w"/>
                                          </p:val>
                                        </p:tav>
                                      </p:tavLst>
                                    </p:anim>
                                    <p:anim calcmode="lin" valueType="num">
                                      <p:cBhvr>
                                        <p:cTn id="40" dur="2000" fill="hold"/>
                                        <p:tgtEl>
                                          <p:spTgt spid="15"/>
                                        </p:tgtEl>
                                        <p:attrNameLst>
                                          <p:attrName>ppt_h</p:attrName>
                                        </p:attrNameLst>
                                      </p:cBhvr>
                                      <p:tavLst>
                                        <p:tav tm="0">
                                          <p:val>
                                            <p:fltVal val="0"/>
                                          </p:val>
                                        </p:tav>
                                        <p:tav tm="100000">
                                          <p:val>
                                            <p:strVal val="#ppt_h"/>
                                          </p:val>
                                        </p:tav>
                                      </p:tavLst>
                                    </p:anim>
                                  </p:childTnLst>
                                </p:cTn>
                              </p:par>
                              <p:par>
                                <p:cTn id="41" presetID="10" presetClass="entr" presetSubtype="0" fill="hold" grpId="1" nodeType="withEffect">
                                  <p:stCondLst>
                                    <p:cond delay="31000"/>
                                  </p:stCondLst>
                                  <p:iterate type="lt">
                                    <p:tmPct val="10000"/>
                                  </p:iterate>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childTnLst>
                                </p:cTn>
                              </p:par>
                              <p:par>
                                <p:cTn id="44" presetID="1" presetClass="mediacall" presetSubtype="0" fill="hold" nodeType="withEffect">
                                  <p:stCondLst>
                                    <p:cond delay="1000"/>
                                  </p:stCondLst>
                                  <p:childTnLst>
                                    <p:cmd type="call" cmd="playFrom(0.0)">
                                      <p:cBhvr>
                                        <p:cTn id="45" dur="38005" fill="hold"/>
                                        <p:tgtEl>
                                          <p:spTgt spid="3"/>
                                        </p:tgtEl>
                                      </p:cBhvr>
                                    </p:cmd>
                                  </p:childTnLst>
                                </p:cTn>
                              </p:par>
                              <p:par>
                                <p:cTn id="46" presetID="36" presetClass="path" presetSubtype="0" accel="50000" decel="50000" fill="hold" nodeType="withEffect">
                                  <p:stCondLst>
                                    <p:cond delay="18000"/>
                                  </p:stCondLst>
                                  <p:childTnLst>
                                    <p:animMotion origin="layout" path="M -0.0457 -1.11111E-6 L -0.53997 0.23658 C -0.62227 0.27639 -0.99648 0.26412 -0.99635 0.26458 " pathEditMode="relative" rAng="0" ptsTypes="AAA">
                                      <p:cBhvr>
                                        <p:cTn id="47" dur="20000" fill="hold"/>
                                        <p:tgtEl>
                                          <p:spTgt spid="4"/>
                                        </p:tgtEl>
                                        <p:attrNameLst>
                                          <p:attrName>ppt_x</p:attrName>
                                          <p:attrName>ppt_y</p:attrName>
                                        </p:attrNameLst>
                                      </p:cBhvr>
                                      <p:rCtr x="-47539" y="13287"/>
                                    </p:animMotion>
                                  </p:childTnLst>
                                </p:cTn>
                              </p:par>
                              <p:par>
                                <p:cTn id="48" presetID="10" presetClass="exit" presetSubtype="0" fill="hold" nodeType="withEffect">
                                  <p:stCondLst>
                                    <p:cond delay="31500"/>
                                  </p:stCondLst>
                                  <p:childTnLst>
                                    <p:animEffect transition="out" filter="fade">
                                      <p:cBhvr>
                                        <p:cTn id="49" dur="10"/>
                                        <p:tgtEl>
                                          <p:spTgt spid="4"/>
                                        </p:tgtEl>
                                      </p:cBhvr>
                                    </p:animEffect>
                                    <p:set>
                                      <p:cBhvr>
                                        <p:cTn id="50" dur="1" fill="hold">
                                          <p:stCondLst>
                                            <p:cond delay="9"/>
                                          </p:stCondLst>
                                        </p:cTn>
                                        <p:tgtEl>
                                          <p:spTgt spid="4"/>
                                        </p:tgtEl>
                                        <p:attrNameLst>
                                          <p:attrName>style.visibility</p:attrName>
                                        </p:attrNameLst>
                                      </p:cBhvr>
                                      <p:to>
                                        <p:strVal val="hidden"/>
                                      </p:to>
                                    </p:set>
                                  </p:childTnLst>
                                </p:cTn>
                              </p:par>
                              <p:par>
                                <p:cTn id="51" presetID="1" presetClass="entr" presetSubtype="0" fill="hold" nodeType="withEffect">
                                  <p:stCondLst>
                                    <p:cond delay="31500"/>
                                  </p:stCondLst>
                                  <p:childTnLst>
                                    <p:set>
                                      <p:cBhvr>
                                        <p:cTn id="52" dur="1" fill="hold">
                                          <p:stCondLst>
                                            <p:cond delay="0"/>
                                          </p:stCondLst>
                                        </p:cTn>
                                        <p:tgtEl>
                                          <p:spTgt spid="7"/>
                                        </p:tgtEl>
                                        <p:attrNameLst>
                                          <p:attrName>style.visibility</p:attrName>
                                        </p:attrNameLst>
                                      </p:cBhvr>
                                      <p:to>
                                        <p:strVal val="visible"/>
                                      </p:to>
                                    </p:set>
                                  </p:childTnLst>
                                </p:cTn>
                              </p:par>
                              <p:par>
                                <p:cTn id="53" presetID="35" presetClass="path" presetSubtype="0" accel="50000" decel="50000" fill="hold" nodeType="withEffect">
                                  <p:stCondLst>
                                    <p:cond delay="26000"/>
                                  </p:stCondLst>
                                  <p:childTnLst>
                                    <p:animMotion origin="layout" path="M 3.75E-6 0.00417 L -0.56016 0.0051 " pathEditMode="relative" rAng="0" ptsTypes="AA">
                                      <p:cBhvr>
                                        <p:cTn id="54" dur="12000" fill="hold"/>
                                        <p:tgtEl>
                                          <p:spTgt spid="7"/>
                                        </p:tgtEl>
                                        <p:attrNameLst>
                                          <p:attrName>ppt_x</p:attrName>
                                          <p:attrName>ppt_y</p:attrName>
                                        </p:attrNameLst>
                                      </p:cBhvr>
                                      <p:rCtr x="-28008" y="46"/>
                                    </p:animMotion>
                                  </p:childTnLst>
                                </p:cTn>
                              </p:par>
                            </p:childTnLst>
                          </p:cTn>
                        </p:par>
                      </p:childTnLst>
                    </p:cTn>
                  </p:par>
                </p:childTnLst>
              </p:cTn>
              <p:prevCondLst>
                <p:cond evt="onPrev" delay="0">
                  <p:tgtEl>
                    <p:sldTgt/>
                  </p:tgtEl>
                </p:cond>
              </p:prevCondLst>
              <p:nextCondLst>
                <p:cond evt="onNext" delay="0">
                  <p:tgtEl>
                    <p:sldTgt/>
                  </p:tgtEl>
                </p:cond>
              </p:nextCondLst>
            </p:seq>
            <p:audio>
              <p:cMediaNode vol="100000">
                <p:cTn id="55"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7" grpId="0"/>
      <p:bldP spid="17" grpId="1"/>
      <p:bldP spid="14" grpId="0"/>
      <p:bldP spid="14" grpId="1"/>
      <p:bldP spid="15" grpId="0"/>
      <p:bldP spid="15"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997830"/>
            <a:ext cx="7544403" cy="491352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Archivo físico del Cabildo de la Catedral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un espacio de 14 m por 4 m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adyacente a la acera de la 5 Oriente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acceso único a través de la Sala Capitular,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muy reducido para la cantidad extensa de documentos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guarda.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Posee documentos que datan de 1539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como el volumen número uno</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del ramo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Actas de cabildo</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los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Asientos de diezmos arrendados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periodo 1539-1583,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aún antes de que el tercer Concilio mexicano de 1585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ordenara el establecimiento de archivos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para las catedrales novohispanas.</a:t>
            </a:r>
          </a:p>
        </p:txBody>
      </p:sp>
      <p:sp>
        <p:nvSpPr>
          <p:cNvPr id="3" name="CuadroTexto 2">
            <a:extLst>
              <a:ext uri="{FF2B5EF4-FFF2-40B4-BE49-F238E27FC236}">
                <a16:creationId xmlns:a16="http://schemas.microsoft.com/office/drawing/2014/main" id="{3C6B4DE5-09AA-4219-89A1-55E1478F9066}"/>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5FD69067-70CE-4B3A-9F75-08E2BDCFC784}"/>
              </a:ext>
            </a:extLst>
          </p:cNvPr>
          <p:cNvSpPr/>
          <p:nvPr/>
        </p:nvSpPr>
        <p:spPr>
          <a:xfrm>
            <a:off x="3274144" y="340500"/>
            <a:ext cx="1578156" cy="425116"/>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Archivo</a:t>
            </a:r>
          </a:p>
        </p:txBody>
      </p:sp>
      <p:pic>
        <p:nvPicPr>
          <p:cNvPr id="6" name="Imagen 5" descr="Imagen que contiene edificio, exterior, cielo, amarillo&#10;&#10;Descripción generada con confianza muy alta">
            <a:extLst>
              <a:ext uri="{FF2B5EF4-FFF2-40B4-BE49-F238E27FC236}">
                <a16:creationId xmlns:a16="http://schemas.microsoft.com/office/drawing/2014/main" id="{5A816E39-77CE-44D0-BB21-A7C889BC02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4403" y="559145"/>
            <a:ext cx="4320535" cy="57679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11574250"/>
      </p:ext>
    </p:extLst>
  </p:cSld>
  <p:clrMapOvr>
    <a:masterClrMapping/>
  </p:clrMapOvr>
  <mc:AlternateContent xmlns:mc="http://schemas.openxmlformats.org/markup-compatibility/2006" xmlns:p14="http://schemas.microsoft.com/office/powerpoint/2010/main">
    <mc:Choice Requires="p14">
      <p:transition spd="slow" p14:dur="2000" advTm="0">
        <p14:switch dir="r"/>
        <p:sndAc>
          <p:stSnd>
            <p:snd r:embed="rId3" name="Catedral 07 - Eaglenest 1.wav"/>
          </p:stSnd>
        </p:sndAc>
      </p:transition>
    </mc:Choice>
    <mc:Fallback xmlns="">
      <p:transition spd="slow" advTm="0">
        <p:fade/>
        <p:sndAc>
          <p:stSnd>
            <p:snd r:embed="rId5" name="Catedral 07 - Eaglene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32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95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409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170"/>
                                        <p:tgtEl>
                                          <p:spTgt spid="2">
                                            <p:txEl>
                                              <p:pRg st="2" end="2"/>
                                            </p:txEl>
                                          </p:spTgt>
                                        </p:tgtEl>
                                      </p:cBhvr>
                                    </p:animEffect>
                                  </p:childTnLst>
                                </p:cTn>
                              </p:par>
                            </p:childTnLst>
                          </p:cTn>
                        </p:par>
                        <p:par>
                          <p:cTn id="20" fill="hold">
                            <p:stCondLst>
                              <p:cond delay="1953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Effect transition="in" filter="fade">
                                      <p:cBhvr>
                                        <p:cTn id="23" dur="1170"/>
                                        <p:tgtEl>
                                          <p:spTgt spid="2">
                                            <p:txEl>
                                              <p:pRg st="3" end="3"/>
                                            </p:txEl>
                                          </p:spTgt>
                                        </p:tgtEl>
                                      </p:cBhvr>
                                    </p:animEffect>
                                  </p:childTnLst>
                                </p:cTn>
                              </p:par>
                            </p:childTnLst>
                          </p:cTn>
                        </p:par>
                        <p:par>
                          <p:cTn id="24" fill="hold">
                            <p:stCondLst>
                              <p:cond delay="26154"/>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170"/>
                                        <p:tgtEl>
                                          <p:spTgt spid="2">
                                            <p:txEl>
                                              <p:pRg st="4" end="4"/>
                                            </p:txEl>
                                          </p:spTgt>
                                        </p:tgtEl>
                                      </p:cBhvr>
                                    </p:animEffect>
                                  </p:childTnLst>
                                </p:cTn>
                              </p:par>
                            </p:childTnLst>
                          </p:cTn>
                        </p:par>
                        <p:par>
                          <p:cTn id="28" fill="hold">
                            <p:stCondLst>
                              <p:cond delay="32355"/>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5" end="5"/>
                                            </p:txEl>
                                          </p:spTgt>
                                        </p:tgtEl>
                                        <p:attrNameLst>
                                          <p:attrName>style.visibility</p:attrName>
                                        </p:attrNameLst>
                                      </p:cBhvr>
                                      <p:to>
                                        <p:strVal val="visible"/>
                                      </p:to>
                                    </p:set>
                                    <p:animEffect transition="in" filter="fade">
                                      <p:cBhvr>
                                        <p:cTn id="31" dur="1170"/>
                                        <p:tgtEl>
                                          <p:spTgt spid="2">
                                            <p:txEl>
                                              <p:pRg st="5" end="5"/>
                                            </p:txEl>
                                          </p:spTgt>
                                        </p:tgtEl>
                                      </p:cBhvr>
                                    </p:animEffect>
                                  </p:childTnLst>
                                </p:cTn>
                              </p:par>
                            </p:childTnLst>
                          </p:cTn>
                        </p:par>
                        <p:par>
                          <p:cTn id="32" fill="hold">
                            <p:stCondLst>
                              <p:cond delay="34578"/>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1170"/>
                                        <p:tgtEl>
                                          <p:spTgt spid="2">
                                            <p:txEl>
                                              <p:pRg st="7" end="7"/>
                                            </p:txEl>
                                          </p:spTgt>
                                        </p:tgtEl>
                                      </p:cBhvr>
                                    </p:animEffect>
                                  </p:childTnLst>
                                </p:cTn>
                              </p:par>
                            </p:childTnLst>
                          </p:cTn>
                        </p:par>
                        <p:par>
                          <p:cTn id="36" fill="hold">
                            <p:stCondLst>
                              <p:cond delay="39774"/>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8" end="8"/>
                                            </p:txEl>
                                          </p:spTgt>
                                        </p:tgtEl>
                                        <p:attrNameLst>
                                          <p:attrName>style.visibility</p:attrName>
                                        </p:attrNameLst>
                                      </p:cBhvr>
                                      <p:to>
                                        <p:strVal val="visible"/>
                                      </p:to>
                                    </p:set>
                                    <p:animEffect transition="in" filter="fade">
                                      <p:cBhvr>
                                        <p:cTn id="39" dur="1170"/>
                                        <p:tgtEl>
                                          <p:spTgt spid="2">
                                            <p:txEl>
                                              <p:pRg st="8" end="8"/>
                                            </p:txEl>
                                          </p:spTgt>
                                        </p:tgtEl>
                                      </p:cBhvr>
                                    </p:animEffect>
                                  </p:childTnLst>
                                </p:cTn>
                              </p:par>
                            </p:childTnLst>
                          </p:cTn>
                        </p:par>
                        <p:par>
                          <p:cTn id="40" fill="hold">
                            <p:stCondLst>
                              <p:cond delay="44151"/>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2">
                                            <p:txEl>
                                              <p:pRg st="9" end="9"/>
                                            </p:txEl>
                                          </p:spTgt>
                                        </p:tgtEl>
                                        <p:attrNameLst>
                                          <p:attrName>style.visibility</p:attrName>
                                        </p:attrNameLst>
                                      </p:cBhvr>
                                      <p:to>
                                        <p:strVal val="visible"/>
                                      </p:to>
                                    </p:set>
                                    <p:animEffect transition="in" filter="fade">
                                      <p:cBhvr>
                                        <p:cTn id="43" dur="1170"/>
                                        <p:tgtEl>
                                          <p:spTgt spid="2">
                                            <p:txEl>
                                              <p:pRg st="9" end="9"/>
                                            </p:txEl>
                                          </p:spTgt>
                                        </p:tgtEl>
                                      </p:cBhvr>
                                    </p:animEffect>
                                  </p:childTnLst>
                                </p:cTn>
                              </p:par>
                            </p:childTnLst>
                          </p:cTn>
                        </p:par>
                        <p:par>
                          <p:cTn id="44" fill="hold">
                            <p:stCondLst>
                              <p:cond delay="48645"/>
                            </p:stCondLst>
                            <p:childTnLst>
                              <p:par>
                                <p:cTn id="45" presetID="10" presetClass="entr" presetSubtype="0" fill="hold" grpId="0" nodeType="afterEffect">
                                  <p:stCondLst>
                                    <p:cond delay="750"/>
                                  </p:stCondLst>
                                  <p:iterate type="lt">
                                    <p:tmPct val="10000"/>
                                  </p:iterate>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fade">
                                      <p:cBhvr>
                                        <p:cTn id="47" dur="1170"/>
                                        <p:tgtEl>
                                          <p:spTgt spid="2">
                                            <p:txEl>
                                              <p:pRg st="10" end="10"/>
                                            </p:txEl>
                                          </p:spTgt>
                                        </p:tgtEl>
                                      </p:cBhvr>
                                    </p:animEffect>
                                  </p:childTnLst>
                                </p:cTn>
                              </p:par>
                            </p:childTnLst>
                          </p:cTn>
                        </p:par>
                        <p:par>
                          <p:cTn id="48" fill="hold">
                            <p:stCondLst>
                              <p:cond delay="54309"/>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2">
                                            <p:txEl>
                                              <p:pRg st="11" end="11"/>
                                            </p:txEl>
                                          </p:spTgt>
                                        </p:tgtEl>
                                        <p:attrNameLst>
                                          <p:attrName>style.visibility</p:attrName>
                                        </p:attrNameLst>
                                      </p:cBhvr>
                                      <p:to>
                                        <p:strVal val="visible"/>
                                      </p:to>
                                    </p:set>
                                    <p:animEffect transition="in" filter="fade">
                                      <p:cBhvr>
                                        <p:cTn id="51" dur="1170"/>
                                        <p:tgtEl>
                                          <p:spTgt spid="2">
                                            <p:txEl>
                                              <p:pRg st="11" end="11"/>
                                            </p:txEl>
                                          </p:spTgt>
                                        </p:tgtEl>
                                      </p:cBhvr>
                                    </p:animEffect>
                                  </p:childTnLst>
                                </p:cTn>
                              </p:par>
                            </p:childTnLst>
                          </p:cTn>
                        </p:par>
                        <p:par>
                          <p:cTn id="52" fill="hold">
                            <p:stCondLst>
                              <p:cond delay="58452"/>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2">
                                            <p:txEl>
                                              <p:pRg st="12" end="12"/>
                                            </p:txEl>
                                          </p:spTgt>
                                        </p:tgtEl>
                                        <p:attrNameLst>
                                          <p:attrName>style.visibility</p:attrName>
                                        </p:attrNameLst>
                                      </p:cBhvr>
                                      <p:to>
                                        <p:strVal val="visible"/>
                                      </p:to>
                                    </p:set>
                                    <p:animEffect transition="in" filter="fade">
                                      <p:cBhvr>
                                        <p:cTn id="55" dur="1170"/>
                                        <p:tgtEl>
                                          <p:spTgt spid="2">
                                            <p:txEl>
                                              <p:pRg st="12" end="12"/>
                                            </p:txEl>
                                          </p:spTgt>
                                        </p:tgtEl>
                                      </p:cBhvr>
                                    </p:animEffect>
                                  </p:childTnLst>
                                </p:cTn>
                              </p:par>
                            </p:childTnLst>
                          </p:cTn>
                        </p:par>
                        <p:par>
                          <p:cTn id="56" fill="hold">
                            <p:stCondLst>
                              <p:cond delay="65286"/>
                            </p:stCondLst>
                            <p:childTnLst>
                              <p:par>
                                <p:cTn id="57" presetID="10" presetClass="entr" presetSubtype="0" fill="hold" grpId="0" nodeType="afterEffect">
                                  <p:stCondLst>
                                    <p:cond delay="750"/>
                                  </p:stCondLst>
                                  <p:iterate type="lt">
                                    <p:tmPct val="10000"/>
                                  </p:iterate>
                                  <p:childTnLst>
                                    <p:set>
                                      <p:cBhvr>
                                        <p:cTn id="58" dur="1" fill="hold">
                                          <p:stCondLst>
                                            <p:cond delay="0"/>
                                          </p:stCondLst>
                                        </p:cTn>
                                        <p:tgtEl>
                                          <p:spTgt spid="2">
                                            <p:txEl>
                                              <p:pRg st="13" end="13"/>
                                            </p:txEl>
                                          </p:spTgt>
                                        </p:tgtEl>
                                        <p:attrNameLst>
                                          <p:attrName>style.visibility</p:attrName>
                                        </p:attrNameLst>
                                      </p:cBhvr>
                                      <p:to>
                                        <p:strVal val="visible"/>
                                      </p:to>
                                    </p:set>
                                    <p:animEffect transition="in" filter="fade">
                                      <p:cBhvr>
                                        <p:cTn id="59" dur="1170"/>
                                        <p:tgtEl>
                                          <p:spTgt spid="2">
                                            <p:txEl>
                                              <p:pRg st="13" end="13"/>
                                            </p:txEl>
                                          </p:spTgt>
                                        </p:tgtEl>
                                      </p:cBhvr>
                                    </p:animEffect>
                                  </p:childTnLst>
                                </p:cTn>
                              </p:par>
                            </p:childTnLst>
                          </p:cTn>
                        </p:par>
                        <p:par>
                          <p:cTn id="60" fill="hold">
                            <p:stCondLst>
                              <p:cond delay="71184"/>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2">
                                            <p:txEl>
                                              <p:pRg st="14" end="14"/>
                                            </p:txEl>
                                          </p:spTgt>
                                        </p:tgtEl>
                                        <p:attrNameLst>
                                          <p:attrName>style.visibility</p:attrName>
                                        </p:attrNameLst>
                                      </p:cBhvr>
                                      <p:to>
                                        <p:strVal val="visible"/>
                                      </p:to>
                                    </p:set>
                                    <p:animEffect transition="in" filter="fade">
                                      <p:cBhvr>
                                        <p:cTn id="63" dur="1170"/>
                                        <p:tgtEl>
                                          <p:spTgt spid="2">
                                            <p:txEl>
                                              <p:pRg st="14" end="14"/>
                                            </p:txEl>
                                          </p:spTgt>
                                        </p:tgtEl>
                                      </p:cBhvr>
                                    </p:animEffect>
                                  </p:childTnLst>
                                </p:cTn>
                              </p:par>
                            </p:childTnLst>
                          </p:cTn>
                        </p:par>
                        <p:par>
                          <p:cTn id="64" fill="hold">
                            <p:stCondLst>
                              <p:cond delay="75747"/>
                            </p:stCondLst>
                            <p:childTnLst>
                              <p:par>
                                <p:cTn id="65" presetID="1" presetClass="entr" presetSubtype="0" fill="hold" grpId="0" nodeType="afterEffect" nodePh="1">
                                  <p:stCondLst>
                                    <p:cond delay="2000"/>
                                  </p:stCondLst>
                                  <p:endCondLst>
                                    <p:cond evt="begin" delay="0">
                                      <p:tn val="65"/>
                                    </p:cond>
                                  </p:endCondLst>
                                  <p:childTnLst>
                                    <p:set>
                                      <p:cBhvr>
                                        <p:cTn id="6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r="5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5692877" y="-29427"/>
            <a:ext cx="6499123" cy="588815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Desde su formación como repositorio de documentos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ha permaneciendo en el mismo lugar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través de los siglos sin gran orden ni concierto,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solo hasta 1952 el Cabildo resolvió su ordenamiento,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más no su clasificación, pues no tiene índices ni catálogos. </a:t>
            </a:r>
          </a:p>
          <a:p>
            <a:pPr marL="0" marR="0" lvl="0" indent="0" algn="ctr" defTabSz="914400" rtl="0" eaLnBrk="1" fontAlgn="auto" latinLnBrk="0" hangingPunct="1">
              <a:lnSpc>
                <a:spcPts val="1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Sin el debido control y por haber sido considerado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pila de papeles viejos, el archivo sufrió la sustracción de documentos muchas veces inconsciente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otras interesada, como el hecho de que no existe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sola firma del obispo Palafox,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atribuida a que los alumnos más aventajados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Seminario Palafoxiano eran premiado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una firma original del prelado como recuerdo. </a:t>
            </a:r>
          </a:p>
          <a:p>
            <a:pPr marL="0" marR="0" lvl="0" indent="0" algn="ctr" defTabSz="914400" rtl="0" eaLnBrk="1" fontAlgn="auto" latinLnBrk="0" hangingPunct="1">
              <a:lnSpc>
                <a:spcPts val="1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Otras importantes mutilaciones como la evidente falta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expedientes completos arrancados de volúmenes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pleitos por diezmos o por derechos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prerrogativas de la catedral.</a:t>
            </a:r>
          </a:p>
        </p:txBody>
      </p:sp>
      <p:sp>
        <p:nvSpPr>
          <p:cNvPr id="3" name="CuadroTexto 2">
            <a:extLst>
              <a:ext uri="{FF2B5EF4-FFF2-40B4-BE49-F238E27FC236}">
                <a16:creationId xmlns:a16="http://schemas.microsoft.com/office/drawing/2014/main" id="{54C2833F-8AD7-4033-B7AE-F3F4E543F8A9}"/>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34E7E718-E7DD-4EF8-8D47-FC466EDA3C66}"/>
              </a:ext>
            </a:extLst>
          </p:cNvPr>
          <p:cNvSpPr/>
          <p:nvPr/>
        </p:nvSpPr>
        <p:spPr>
          <a:xfrm>
            <a:off x="5692876" y="5812817"/>
            <a:ext cx="6499123"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todo esto el archivo de cabildo catedralicio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considerado uno de los más importantes del periodo novohispano e indispensable para la historia regional.</a:t>
            </a:r>
          </a:p>
        </p:txBody>
      </p:sp>
    </p:spTree>
    <p:extLst>
      <p:ext uri="{BB962C8B-B14F-4D97-AF65-F5344CB8AC3E}">
        <p14:creationId xmlns:p14="http://schemas.microsoft.com/office/powerpoint/2010/main" val="51820142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170"/>
                                        <p:tgtEl>
                                          <p:spTgt spid="2">
                                            <p:txEl>
                                              <p:pRg st="0" end="0"/>
                                            </p:txEl>
                                          </p:spTgt>
                                        </p:tgtEl>
                                      </p:cBhvr>
                                    </p:animEffect>
                                  </p:childTnLst>
                                </p:cTn>
                              </p:par>
                            </p:childTnLst>
                          </p:cTn>
                        </p:par>
                        <p:par>
                          <p:cTn id="8" fill="hold">
                            <p:stCondLst>
                              <p:cond delay="6084"/>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2">
                                            <p:txEl>
                                              <p:pRg st="1" end="1"/>
                                            </p:txEl>
                                          </p:spTgt>
                                        </p:tgtEl>
                                        <p:attrNameLst>
                                          <p:attrName>style.visibility</p:attrName>
                                        </p:attrNameLst>
                                      </p:cBhvr>
                                      <p:to>
                                        <p:strVal val="visible"/>
                                      </p:to>
                                    </p:set>
                                    <p:animEffect transition="in" filter="fade">
                                      <p:cBhvr>
                                        <p:cTn id="11" dur="1170"/>
                                        <p:tgtEl>
                                          <p:spTgt spid="2">
                                            <p:txEl>
                                              <p:pRg st="1" end="1"/>
                                            </p:txEl>
                                          </p:spTgt>
                                        </p:tgtEl>
                                      </p:cBhvr>
                                    </p:animEffect>
                                  </p:childTnLst>
                                </p:cTn>
                              </p:par>
                            </p:childTnLst>
                          </p:cTn>
                        </p:par>
                        <p:par>
                          <p:cTn id="12" fill="hold">
                            <p:stCondLst>
                              <p:cond delay="1053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1170"/>
                                        <p:tgtEl>
                                          <p:spTgt spid="2">
                                            <p:txEl>
                                              <p:pRg st="2" end="2"/>
                                            </p:txEl>
                                          </p:spTgt>
                                        </p:tgtEl>
                                      </p:cBhvr>
                                    </p:animEffect>
                                  </p:childTnLst>
                                </p:cTn>
                              </p:par>
                            </p:childTnLst>
                          </p:cTn>
                        </p:par>
                        <p:par>
                          <p:cTn id="16" fill="hold">
                            <p:stCondLst>
                              <p:cond delay="16497"/>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170"/>
                                        <p:tgtEl>
                                          <p:spTgt spid="2">
                                            <p:txEl>
                                              <p:pRg st="3" end="3"/>
                                            </p:txEl>
                                          </p:spTgt>
                                        </p:tgtEl>
                                      </p:cBhvr>
                                    </p:animEffect>
                                  </p:childTnLst>
                                </p:cTn>
                              </p:par>
                            </p:childTnLst>
                          </p:cTn>
                        </p:par>
                        <p:par>
                          <p:cTn id="20" fill="hold">
                            <p:stCondLst>
                              <p:cond delay="22815"/>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Effect transition="in" filter="fade">
                                      <p:cBhvr>
                                        <p:cTn id="23" dur="1170"/>
                                        <p:tgtEl>
                                          <p:spTgt spid="2">
                                            <p:txEl>
                                              <p:pRg st="4" end="4"/>
                                            </p:txEl>
                                          </p:spTgt>
                                        </p:tgtEl>
                                      </p:cBhvr>
                                    </p:animEffect>
                                  </p:childTnLst>
                                </p:cTn>
                              </p:par>
                            </p:childTnLst>
                          </p:cTn>
                        </p:par>
                        <p:par>
                          <p:cTn id="24" fill="hold">
                            <p:stCondLst>
                              <p:cond delay="29835"/>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170"/>
                                        <p:tgtEl>
                                          <p:spTgt spid="2">
                                            <p:txEl>
                                              <p:pRg st="6" end="6"/>
                                            </p:txEl>
                                          </p:spTgt>
                                        </p:tgtEl>
                                      </p:cBhvr>
                                    </p:animEffect>
                                  </p:childTnLst>
                                </p:cTn>
                              </p:par>
                            </p:childTnLst>
                          </p:cTn>
                        </p:par>
                        <p:par>
                          <p:cTn id="28" fill="hold">
                            <p:stCondLst>
                              <p:cond delay="36552"/>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7" end="7"/>
                                            </p:txEl>
                                          </p:spTgt>
                                        </p:tgtEl>
                                        <p:attrNameLst>
                                          <p:attrName>style.visibility</p:attrName>
                                        </p:attrNameLst>
                                      </p:cBhvr>
                                      <p:to>
                                        <p:strVal val="visible"/>
                                      </p:to>
                                    </p:set>
                                    <p:animEffect transition="in" filter="fade">
                                      <p:cBhvr>
                                        <p:cTn id="31" dur="1170"/>
                                        <p:tgtEl>
                                          <p:spTgt spid="2">
                                            <p:txEl>
                                              <p:pRg st="7" end="7"/>
                                            </p:txEl>
                                          </p:spTgt>
                                        </p:tgtEl>
                                      </p:cBhvr>
                                    </p:animEffect>
                                  </p:childTnLst>
                                </p:cTn>
                              </p:par>
                            </p:childTnLst>
                          </p:cTn>
                        </p:par>
                        <p:par>
                          <p:cTn id="32" fill="hold">
                            <p:stCondLst>
                              <p:cond delay="47667"/>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1170"/>
                                        <p:tgtEl>
                                          <p:spTgt spid="2">
                                            <p:txEl>
                                              <p:pRg st="8" end="8"/>
                                            </p:txEl>
                                          </p:spTgt>
                                        </p:tgtEl>
                                      </p:cBhvr>
                                    </p:animEffect>
                                  </p:childTnLst>
                                </p:cTn>
                              </p:par>
                            </p:childTnLst>
                          </p:cTn>
                        </p:par>
                        <p:par>
                          <p:cTn id="36" fill="hold">
                            <p:stCondLst>
                              <p:cond delay="53517"/>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2">
                                            <p:txEl>
                                              <p:pRg st="9" end="9"/>
                                            </p:txEl>
                                          </p:spTgt>
                                        </p:tgtEl>
                                        <p:attrNameLst>
                                          <p:attrName>style.visibility</p:attrName>
                                        </p:attrNameLst>
                                      </p:cBhvr>
                                      <p:to>
                                        <p:strVal val="visible"/>
                                      </p:to>
                                    </p:set>
                                    <p:animEffect transition="in" filter="fade">
                                      <p:cBhvr>
                                        <p:cTn id="39" dur="1170"/>
                                        <p:tgtEl>
                                          <p:spTgt spid="2">
                                            <p:txEl>
                                              <p:pRg st="9" end="9"/>
                                            </p:txEl>
                                          </p:spTgt>
                                        </p:tgtEl>
                                      </p:cBhvr>
                                    </p:animEffect>
                                  </p:childTnLst>
                                </p:cTn>
                              </p:par>
                            </p:childTnLst>
                          </p:cTn>
                        </p:par>
                        <p:par>
                          <p:cTn id="40" fill="hold">
                            <p:stCondLst>
                              <p:cond delay="57963"/>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2">
                                            <p:txEl>
                                              <p:pRg st="10" end="10"/>
                                            </p:txEl>
                                          </p:spTgt>
                                        </p:tgtEl>
                                        <p:attrNameLst>
                                          <p:attrName>style.visibility</p:attrName>
                                        </p:attrNameLst>
                                      </p:cBhvr>
                                      <p:to>
                                        <p:strVal val="visible"/>
                                      </p:to>
                                    </p:set>
                                    <p:animEffect transition="in" filter="fade">
                                      <p:cBhvr>
                                        <p:cTn id="43" dur="1170"/>
                                        <p:tgtEl>
                                          <p:spTgt spid="2">
                                            <p:txEl>
                                              <p:pRg st="10" end="10"/>
                                            </p:txEl>
                                          </p:spTgt>
                                        </p:tgtEl>
                                      </p:cBhvr>
                                    </p:animEffect>
                                  </p:childTnLst>
                                </p:cTn>
                              </p:par>
                            </p:childTnLst>
                          </p:cTn>
                        </p:par>
                        <p:par>
                          <p:cTn id="44" fill="hold">
                            <p:stCondLst>
                              <p:cond delay="63345"/>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2">
                                            <p:txEl>
                                              <p:pRg st="11" end="11"/>
                                            </p:txEl>
                                          </p:spTgt>
                                        </p:tgtEl>
                                        <p:attrNameLst>
                                          <p:attrName>style.visibility</p:attrName>
                                        </p:attrNameLst>
                                      </p:cBhvr>
                                      <p:to>
                                        <p:strVal val="visible"/>
                                      </p:to>
                                    </p:set>
                                    <p:animEffect transition="in" filter="fade">
                                      <p:cBhvr>
                                        <p:cTn id="47" dur="1170"/>
                                        <p:tgtEl>
                                          <p:spTgt spid="2">
                                            <p:txEl>
                                              <p:pRg st="11" end="11"/>
                                            </p:txEl>
                                          </p:spTgt>
                                        </p:tgtEl>
                                      </p:cBhvr>
                                    </p:animEffect>
                                  </p:childTnLst>
                                </p:cTn>
                              </p:par>
                            </p:childTnLst>
                          </p:cTn>
                        </p:par>
                        <p:par>
                          <p:cTn id="48" fill="hold">
                            <p:stCondLst>
                              <p:cond delay="68493"/>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
                                            <p:txEl>
                                              <p:pRg st="12" end="12"/>
                                            </p:txEl>
                                          </p:spTgt>
                                        </p:tgtEl>
                                        <p:attrNameLst>
                                          <p:attrName>style.visibility</p:attrName>
                                        </p:attrNameLst>
                                      </p:cBhvr>
                                      <p:to>
                                        <p:strVal val="visible"/>
                                      </p:to>
                                    </p:set>
                                    <p:animEffect transition="in" filter="fade">
                                      <p:cBhvr>
                                        <p:cTn id="51" dur="1170"/>
                                        <p:tgtEl>
                                          <p:spTgt spid="2">
                                            <p:txEl>
                                              <p:pRg st="12" end="12"/>
                                            </p:txEl>
                                          </p:spTgt>
                                        </p:tgtEl>
                                      </p:cBhvr>
                                    </p:animEffect>
                                  </p:childTnLst>
                                </p:cTn>
                              </p:par>
                            </p:childTnLst>
                          </p:cTn>
                        </p:par>
                        <p:par>
                          <p:cTn id="52" fill="hold">
                            <p:stCondLst>
                              <p:cond delay="74460"/>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2">
                                            <p:txEl>
                                              <p:pRg st="14" end="14"/>
                                            </p:txEl>
                                          </p:spTgt>
                                        </p:tgtEl>
                                        <p:attrNameLst>
                                          <p:attrName>style.visibility</p:attrName>
                                        </p:attrNameLst>
                                      </p:cBhvr>
                                      <p:to>
                                        <p:strVal val="visible"/>
                                      </p:to>
                                    </p:set>
                                    <p:animEffect transition="in" filter="fade">
                                      <p:cBhvr>
                                        <p:cTn id="55" dur="1170"/>
                                        <p:tgtEl>
                                          <p:spTgt spid="2">
                                            <p:txEl>
                                              <p:pRg st="14" end="14"/>
                                            </p:txEl>
                                          </p:spTgt>
                                        </p:tgtEl>
                                      </p:cBhvr>
                                    </p:animEffect>
                                  </p:childTnLst>
                                </p:cTn>
                              </p:par>
                            </p:childTnLst>
                          </p:cTn>
                        </p:par>
                        <p:par>
                          <p:cTn id="56" fill="hold">
                            <p:stCondLst>
                              <p:cond delay="81762"/>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
                                            <p:txEl>
                                              <p:pRg st="15" end="15"/>
                                            </p:txEl>
                                          </p:spTgt>
                                        </p:tgtEl>
                                        <p:attrNameLst>
                                          <p:attrName>style.visibility</p:attrName>
                                        </p:attrNameLst>
                                      </p:cBhvr>
                                      <p:to>
                                        <p:strVal val="visible"/>
                                      </p:to>
                                    </p:set>
                                    <p:animEffect transition="in" filter="fade">
                                      <p:cBhvr>
                                        <p:cTn id="59" dur="1170"/>
                                        <p:tgtEl>
                                          <p:spTgt spid="2">
                                            <p:txEl>
                                              <p:pRg st="15" end="15"/>
                                            </p:txEl>
                                          </p:spTgt>
                                        </p:tgtEl>
                                      </p:cBhvr>
                                    </p:animEffect>
                                  </p:childTnLst>
                                </p:cTn>
                              </p:par>
                            </p:childTnLst>
                          </p:cTn>
                        </p:par>
                        <p:par>
                          <p:cTn id="60" fill="hold">
                            <p:stCondLst>
                              <p:cond delay="87846"/>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2">
                                            <p:txEl>
                                              <p:pRg st="16" end="16"/>
                                            </p:txEl>
                                          </p:spTgt>
                                        </p:tgtEl>
                                        <p:attrNameLst>
                                          <p:attrName>style.visibility</p:attrName>
                                        </p:attrNameLst>
                                      </p:cBhvr>
                                      <p:to>
                                        <p:strVal val="visible"/>
                                      </p:to>
                                    </p:set>
                                    <p:animEffect transition="in" filter="fade">
                                      <p:cBhvr>
                                        <p:cTn id="63" dur="1170"/>
                                        <p:tgtEl>
                                          <p:spTgt spid="2">
                                            <p:txEl>
                                              <p:pRg st="16" end="16"/>
                                            </p:txEl>
                                          </p:spTgt>
                                        </p:tgtEl>
                                      </p:cBhvr>
                                    </p:animEffect>
                                  </p:childTnLst>
                                </p:cTn>
                              </p:par>
                            </p:childTnLst>
                          </p:cTn>
                        </p:par>
                        <p:par>
                          <p:cTn id="64" fill="hold">
                            <p:stCondLst>
                              <p:cond delay="92526"/>
                            </p:stCondLst>
                            <p:childTnLst>
                              <p:par>
                                <p:cTn id="65" presetID="10" presetClass="entr" presetSubtype="0" fill="hold" grpId="0" nodeType="afterEffect">
                                  <p:stCondLst>
                                    <p:cond delay="0"/>
                                  </p:stCondLst>
                                  <p:iterate type="lt">
                                    <p:tmPct val="10000"/>
                                  </p:iterate>
                                  <p:childTnLst>
                                    <p:set>
                                      <p:cBhvr>
                                        <p:cTn id="66" dur="1" fill="hold">
                                          <p:stCondLst>
                                            <p:cond delay="0"/>
                                          </p:stCondLst>
                                        </p:cTn>
                                        <p:tgtEl>
                                          <p:spTgt spid="2">
                                            <p:txEl>
                                              <p:pRg st="17" end="17"/>
                                            </p:txEl>
                                          </p:spTgt>
                                        </p:tgtEl>
                                        <p:attrNameLst>
                                          <p:attrName>style.visibility</p:attrName>
                                        </p:attrNameLst>
                                      </p:cBhvr>
                                      <p:to>
                                        <p:strVal val="visible"/>
                                      </p:to>
                                    </p:set>
                                    <p:animEffect transition="in" filter="fade">
                                      <p:cBhvr>
                                        <p:cTn id="67" dur="1170"/>
                                        <p:tgtEl>
                                          <p:spTgt spid="2">
                                            <p:txEl>
                                              <p:pRg st="17" end="17"/>
                                            </p:txEl>
                                          </p:spTgt>
                                        </p:tgtEl>
                                      </p:cBhvr>
                                    </p:animEffect>
                                  </p:childTnLst>
                                </p:cTn>
                              </p:par>
                            </p:childTnLst>
                          </p:cTn>
                        </p:par>
                        <p:par>
                          <p:cTn id="68" fill="hold">
                            <p:stCondLst>
                              <p:cond delay="96738"/>
                            </p:stCondLst>
                            <p:childTnLst>
                              <p:par>
                                <p:cTn id="69" presetID="10" presetClass="entr" presetSubtype="0" fill="hold" grpId="0" nodeType="afterEffect">
                                  <p:stCondLst>
                                    <p:cond delay="750"/>
                                  </p:stCondLst>
                                  <p:iterate type="lt">
                                    <p:tmPct val="10000"/>
                                  </p:iterate>
                                  <p:childTnLst>
                                    <p:set>
                                      <p:cBhvr>
                                        <p:cTn id="70" dur="1" fill="hold">
                                          <p:stCondLst>
                                            <p:cond delay="0"/>
                                          </p:stCondLst>
                                        </p:cTn>
                                        <p:tgtEl>
                                          <p:spTgt spid="4"/>
                                        </p:tgtEl>
                                        <p:attrNameLst>
                                          <p:attrName>style.visibility</p:attrName>
                                        </p:attrNameLst>
                                      </p:cBhvr>
                                      <p:to>
                                        <p:strVal val="visible"/>
                                      </p:to>
                                    </p:set>
                                    <p:animEffect transition="in" filter="fade">
                                      <p:cBhvr>
                                        <p:cTn id="71" dur="1170"/>
                                        <p:tgtEl>
                                          <p:spTgt spid="4"/>
                                        </p:tgtEl>
                                      </p:cBhvr>
                                    </p:animEffect>
                                  </p:childTnLst>
                                </p:cTn>
                              </p:par>
                            </p:childTnLst>
                          </p:cTn>
                        </p:par>
                        <p:par>
                          <p:cTn id="72" fill="hold">
                            <p:stCondLst>
                              <p:cond delay="114219"/>
                            </p:stCondLst>
                            <p:childTnLst>
                              <p:par>
                                <p:cTn id="73" presetID="1" presetClass="entr" presetSubtype="0" fill="hold" grpId="0" nodeType="afterEffect" nodePh="1">
                                  <p:stCondLst>
                                    <p:cond delay="2000"/>
                                  </p:stCondLst>
                                  <p:endCondLst>
                                    <p:cond evt="begin" delay="0">
                                      <p:tn val="73"/>
                                    </p:cond>
                                  </p:endCondLst>
                                  <p:childTnLst>
                                    <p:set>
                                      <p:cBhvr>
                                        <p:cTn id="7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uiExpand="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339213" y="201416"/>
            <a:ext cx="5756788" cy="39517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Entre los ramos más importantes del archivo destacan: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Actas de cabildo de 1539 a 1558</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Breves de cédulas y oficios,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gobiernos episcopales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Fabián y Fuero, López Gonzalo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Pérez de Echeverría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Capellanias</a:t>
            </a: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p:txBody>
      </p:sp>
      <p:sp>
        <p:nvSpPr>
          <p:cNvPr id="3" name="CuadroTexto 2">
            <a:extLst>
              <a:ext uri="{FF2B5EF4-FFF2-40B4-BE49-F238E27FC236}">
                <a16:creationId xmlns:a16="http://schemas.microsoft.com/office/drawing/2014/main" id="{B5364975-6CBA-4867-B23C-D1EDD2E6353D}"/>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3F6F18FD-E783-4B89-B99A-9020486EAA54}"/>
              </a:ext>
            </a:extLst>
          </p:cNvPr>
          <p:cNvSpPr/>
          <p:nvPr/>
        </p:nvSpPr>
        <p:spPr>
          <a:xfrm>
            <a:off x="0" y="4375210"/>
            <a:ext cx="6096000"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Cédulas reales de 1540 a 1796.</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Cofradías.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Correspondencia del obispo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Francisco Pablo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Vászquez</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y Sánchez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Vizcayno</a:t>
            </a: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p:txBody>
      </p:sp>
      <p:sp>
        <p:nvSpPr>
          <p:cNvPr id="5" name="Rectángulo 4">
            <a:extLst>
              <a:ext uri="{FF2B5EF4-FFF2-40B4-BE49-F238E27FC236}">
                <a16:creationId xmlns:a16="http://schemas.microsoft.com/office/drawing/2014/main" id="{604882F2-5C48-4F04-A43B-5BC5B7DC8A9B}"/>
              </a:ext>
            </a:extLst>
          </p:cNvPr>
          <p:cNvSpPr/>
          <p:nvPr/>
        </p:nvSpPr>
        <p:spPr>
          <a:xfrm>
            <a:off x="6096000" y="1160061"/>
            <a:ext cx="6096000" cy="17075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Decretos de Cabildo.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Diezmos de 1539 a 1856.</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Edictos y cartas pastorales.</a:t>
            </a:r>
          </a:p>
        </p:txBody>
      </p:sp>
      <p:sp>
        <p:nvSpPr>
          <p:cNvPr id="6" name="Rectángulo 5">
            <a:extLst>
              <a:ext uri="{FF2B5EF4-FFF2-40B4-BE49-F238E27FC236}">
                <a16:creationId xmlns:a16="http://schemas.microsoft.com/office/drawing/2014/main" id="{42148993-AC13-4E2E-AEBE-92F2E6977B9D}"/>
              </a:ext>
            </a:extLst>
          </p:cNvPr>
          <p:cNvSpPr/>
          <p:nvPr/>
        </p:nvSpPr>
        <p:spPr>
          <a:xfrm>
            <a:off x="6096000" y="3372323"/>
            <a:ext cx="6096000" cy="26693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Construccion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 las iglesias de 1570 a 1829.</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Inventarios de la Catedral.</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Libros de pagos a la Santa Inquisición.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Música: serie contentiva de 145 legajos,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86 libros corales y 21 libros menores.</a:t>
            </a:r>
          </a:p>
        </p:txBody>
      </p:sp>
    </p:spTree>
    <p:extLst>
      <p:ext uri="{BB962C8B-B14F-4D97-AF65-F5344CB8AC3E}">
        <p14:creationId xmlns:p14="http://schemas.microsoft.com/office/powerpoint/2010/main" val="37151456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170"/>
                                        <p:tgtEl>
                                          <p:spTgt spid="2">
                                            <p:txEl>
                                              <p:pRg st="1" end="1"/>
                                            </p:txEl>
                                          </p:spTgt>
                                        </p:tgtEl>
                                      </p:cBhvr>
                                    </p:animEffect>
                                  </p:childTnLst>
                                </p:cTn>
                              </p:par>
                            </p:childTnLst>
                          </p:cTn>
                        </p:par>
                        <p:par>
                          <p:cTn id="8" fill="hold">
                            <p:stCondLst>
                              <p:cond delay="6435"/>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2">
                                            <p:txEl>
                                              <p:pRg st="3" end="3"/>
                                            </p:txEl>
                                          </p:spTgt>
                                        </p:tgtEl>
                                        <p:attrNameLst>
                                          <p:attrName>style.visibility</p:attrName>
                                        </p:attrNameLst>
                                      </p:cBhvr>
                                      <p:to>
                                        <p:strVal val="visible"/>
                                      </p:to>
                                    </p:set>
                                    <p:animEffect transition="in" filter="fade">
                                      <p:cBhvr>
                                        <p:cTn id="11" dur="1170"/>
                                        <p:tgtEl>
                                          <p:spTgt spid="2">
                                            <p:txEl>
                                              <p:pRg st="3" end="3"/>
                                            </p:txEl>
                                          </p:spTgt>
                                        </p:tgtEl>
                                      </p:cBhvr>
                                    </p:animEffect>
                                  </p:childTnLst>
                                </p:cTn>
                              </p:par>
                            </p:childTnLst>
                          </p:cTn>
                        </p:par>
                        <p:par>
                          <p:cTn id="12" fill="hold">
                            <p:stCondLst>
                              <p:cond delay="11280"/>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5" end="5"/>
                                            </p:txEl>
                                          </p:spTgt>
                                        </p:tgtEl>
                                        <p:attrNameLst>
                                          <p:attrName>style.visibility</p:attrName>
                                        </p:attrNameLst>
                                      </p:cBhvr>
                                      <p:to>
                                        <p:strVal val="visible"/>
                                      </p:to>
                                    </p:set>
                                    <p:animEffect transition="in" filter="fade">
                                      <p:cBhvr>
                                        <p:cTn id="15" dur="1170"/>
                                        <p:tgtEl>
                                          <p:spTgt spid="2">
                                            <p:txEl>
                                              <p:pRg st="5" end="5"/>
                                            </p:txEl>
                                          </p:spTgt>
                                        </p:tgtEl>
                                      </p:cBhvr>
                                    </p:animEffect>
                                  </p:childTnLst>
                                </p:cTn>
                              </p:par>
                            </p:childTnLst>
                          </p:cTn>
                        </p:par>
                        <p:par>
                          <p:cTn id="16" fill="hold">
                            <p:stCondLst>
                              <p:cond delay="16008"/>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2">
                                            <p:txEl>
                                              <p:pRg st="6" end="6"/>
                                            </p:txEl>
                                          </p:spTgt>
                                        </p:tgtEl>
                                        <p:attrNameLst>
                                          <p:attrName>style.visibility</p:attrName>
                                        </p:attrNameLst>
                                      </p:cBhvr>
                                      <p:to>
                                        <p:strVal val="visible"/>
                                      </p:to>
                                    </p:set>
                                    <p:animEffect transition="in" filter="fade">
                                      <p:cBhvr>
                                        <p:cTn id="19" dur="1170"/>
                                        <p:tgtEl>
                                          <p:spTgt spid="2">
                                            <p:txEl>
                                              <p:pRg st="6" end="6"/>
                                            </p:txEl>
                                          </p:spTgt>
                                        </p:tgtEl>
                                      </p:cBhvr>
                                    </p:animEffect>
                                  </p:childTnLst>
                                </p:cTn>
                              </p:par>
                            </p:childTnLst>
                          </p:cTn>
                        </p:par>
                        <p:par>
                          <p:cTn id="20" fill="hold">
                            <p:stCondLst>
                              <p:cond delay="19401"/>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xEl>
                                              <p:pRg st="7" end="7"/>
                                            </p:txEl>
                                          </p:spTgt>
                                        </p:tgtEl>
                                        <p:attrNameLst>
                                          <p:attrName>style.visibility</p:attrName>
                                        </p:attrNameLst>
                                      </p:cBhvr>
                                      <p:to>
                                        <p:strVal val="visible"/>
                                      </p:to>
                                    </p:set>
                                    <p:animEffect transition="in" filter="fade">
                                      <p:cBhvr>
                                        <p:cTn id="23" dur="1170"/>
                                        <p:tgtEl>
                                          <p:spTgt spid="2">
                                            <p:txEl>
                                              <p:pRg st="7" end="7"/>
                                            </p:txEl>
                                          </p:spTgt>
                                        </p:tgtEl>
                                      </p:cBhvr>
                                    </p:animEffect>
                                  </p:childTnLst>
                                </p:cTn>
                              </p:par>
                            </p:childTnLst>
                          </p:cTn>
                        </p:par>
                        <p:par>
                          <p:cTn id="24" fill="hold">
                            <p:stCondLst>
                              <p:cond delay="23613"/>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8" end="8"/>
                                            </p:txEl>
                                          </p:spTgt>
                                        </p:tgtEl>
                                        <p:attrNameLst>
                                          <p:attrName>style.visibility</p:attrName>
                                        </p:attrNameLst>
                                      </p:cBhvr>
                                      <p:to>
                                        <p:strVal val="visible"/>
                                      </p:to>
                                    </p:set>
                                    <p:animEffect transition="in" filter="fade">
                                      <p:cBhvr>
                                        <p:cTn id="27" dur="1170"/>
                                        <p:tgtEl>
                                          <p:spTgt spid="2">
                                            <p:txEl>
                                              <p:pRg st="8" end="8"/>
                                            </p:txEl>
                                          </p:spTgt>
                                        </p:tgtEl>
                                      </p:cBhvr>
                                    </p:animEffect>
                                  </p:childTnLst>
                                </p:cTn>
                              </p:par>
                            </p:childTnLst>
                          </p:cTn>
                        </p:par>
                        <p:par>
                          <p:cTn id="28" fill="hold">
                            <p:stCondLst>
                              <p:cond delay="26772"/>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10" end="10"/>
                                            </p:txEl>
                                          </p:spTgt>
                                        </p:tgtEl>
                                        <p:attrNameLst>
                                          <p:attrName>style.visibility</p:attrName>
                                        </p:attrNameLst>
                                      </p:cBhvr>
                                      <p:to>
                                        <p:strVal val="visible"/>
                                      </p:to>
                                    </p:set>
                                    <p:animEffect transition="in" filter="fade">
                                      <p:cBhvr>
                                        <p:cTn id="31" dur="1170"/>
                                        <p:tgtEl>
                                          <p:spTgt spid="2">
                                            <p:txEl>
                                              <p:pRg st="10" end="10"/>
                                            </p:txEl>
                                          </p:spTgt>
                                        </p:tgtEl>
                                      </p:cBhvr>
                                    </p:animEffect>
                                  </p:childTnLst>
                                </p:cTn>
                              </p:par>
                            </p:childTnLst>
                          </p:cTn>
                        </p:par>
                        <p:par>
                          <p:cTn id="32" fill="hold">
                            <p:stCondLst>
                              <p:cond delay="29979"/>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4">
                                            <p:txEl>
                                              <p:pRg st="0" end="0"/>
                                            </p:txEl>
                                          </p:spTgt>
                                        </p:tgtEl>
                                        <p:attrNameLst>
                                          <p:attrName>style.visibility</p:attrName>
                                        </p:attrNameLst>
                                      </p:cBhvr>
                                      <p:to>
                                        <p:strVal val="visible"/>
                                      </p:to>
                                    </p:set>
                                    <p:animEffect transition="in" filter="fade">
                                      <p:cBhvr>
                                        <p:cTn id="35" dur="1170"/>
                                        <p:tgtEl>
                                          <p:spTgt spid="4">
                                            <p:txEl>
                                              <p:pRg st="0" end="0"/>
                                            </p:txEl>
                                          </p:spTgt>
                                        </p:tgtEl>
                                      </p:cBhvr>
                                    </p:animEffect>
                                  </p:childTnLst>
                                </p:cTn>
                              </p:par>
                            </p:childTnLst>
                          </p:cTn>
                        </p:par>
                        <p:par>
                          <p:cTn id="36" fill="hold">
                            <p:stCondLst>
                              <p:cond delay="34824"/>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4">
                                            <p:txEl>
                                              <p:pRg st="2" end="2"/>
                                            </p:txEl>
                                          </p:spTgt>
                                        </p:tgtEl>
                                        <p:attrNameLst>
                                          <p:attrName>style.visibility</p:attrName>
                                        </p:attrNameLst>
                                      </p:cBhvr>
                                      <p:to>
                                        <p:strVal val="visible"/>
                                      </p:to>
                                    </p:set>
                                    <p:animEffect transition="in" filter="fade">
                                      <p:cBhvr>
                                        <p:cTn id="39" dur="1170"/>
                                        <p:tgtEl>
                                          <p:spTgt spid="4">
                                            <p:txEl>
                                              <p:pRg st="2" end="2"/>
                                            </p:txEl>
                                          </p:spTgt>
                                        </p:tgtEl>
                                      </p:cBhvr>
                                    </p:animEffect>
                                  </p:childTnLst>
                                </p:cTn>
                              </p:par>
                            </p:childTnLst>
                          </p:cTn>
                        </p:par>
                        <p:par>
                          <p:cTn id="40" fill="hold">
                            <p:stCondLst>
                              <p:cond delay="37914"/>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4">
                                            <p:txEl>
                                              <p:pRg st="4" end="4"/>
                                            </p:txEl>
                                          </p:spTgt>
                                        </p:tgtEl>
                                        <p:attrNameLst>
                                          <p:attrName>style.visibility</p:attrName>
                                        </p:attrNameLst>
                                      </p:cBhvr>
                                      <p:to>
                                        <p:strVal val="visible"/>
                                      </p:to>
                                    </p:set>
                                    <p:animEffect transition="in" filter="fade">
                                      <p:cBhvr>
                                        <p:cTn id="43" dur="1170"/>
                                        <p:tgtEl>
                                          <p:spTgt spid="4">
                                            <p:txEl>
                                              <p:pRg st="4" end="4"/>
                                            </p:txEl>
                                          </p:spTgt>
                                        </p:tgtEl>
                                      </p:cBhvr>
                                    </p:animEffect>
                                  </p:childTnLst>
                                </p:cTn>
                              </p:par>
                            </p:childTnLst>
                          </p:cTn>
                        </p:par>
                        <p:par>
                          <p:cTn id="44" fill="hold">
                            <p:stCondLst>
                              <p:cond delay="42642"/>
                            </p:stCondLst>
                            <p:childTnLst>
                              <p:par>
                                <p:cTn id="45" presetID="10" presetClass="entr" presetSubtype="0" fill="hold" grpId="0" nodeType="afterEffect">
                                  <p:stCondLst>
                                    <p:cond delay="750"/>
                                  </p:stCondLst>
                                  <p:iterate type="lt">
                                    <p:tmPct val="10000"/>
                                  </p:iterate>
                                  <p:childTnLst>
                                    <p:set>
                                      <p:cBhvr>
                                        <p:cTn id="46" dur="1" fill="hold">
                                          <p:stCondLst>
                                            <p:cond delay="0"/>
                                          </p:stCondLst>
                                        </p:cTn>
                                        <p:tgtEl>
                                          <p:spTgt spid="4">
                                            <p:txEl>
                                              <p:pRg st="5" end="5"/>
                                            </p:txEl>
                                          </p:spTgt>
                                        </p:tgtEl>
                                        <p:attrNameLst>
                                          <p:attrName>style.visibility</p:attrName>
                                        </p:attrNameLst>
                                      </p:cBhvr>
                                      <p:to>
                                        <p:strVal val="visible"/>
                                      </p:to>
                                    </p:set>
                                    <p:animEffect transition="in" filter="fade">
                                      <p:cBhvr>
                                        <p:cTn id="47" dur="1170"/>
                                        <p:tgtEl>
                                          <p:spTgt spid="4">
                                            <p:txEl>
                                              <p:pRg st="5" end="5"/>
                                            </p:txEl>
                                          </p:spTgt>
                                        </p:tgtEl>
                                      </p:cBhvr>
                                    </p:animEffect>
                                  </p:childTnLst>
                                </p:cTn>
                              </p:par>
                            </p:childTnLst>
                          </p:cTn>
                        </p:par>
                        <p:par>
                          <p:cTn id="48" fill="hold">
                            <p:stCondLst>
                              <p:cond delay="48891"/>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5">
                                            <p:txEl>
                                              <p:pRg st="0" end="0"/>
                                            </p:txEl>
                                          </p:spTgt>
                                        </p:tgtEl>
                                        <p:attrNameLst>
                                          <p:attrName>style.visibility</p:attrName>
                                        </p:attrNameLst>
                                      </p:cBhvr>
                                      <p:to>
                                        <p:strVal val="visible"/>
                                      </p:to>
                                    </p:set>
                                    <p:animEffect transition="in" filter="fade">
                                      <p:cBhvr>
                                        <p:cTn id="51" dur="1170"/>
                                        <p:tgtEl>
                                          <p:spTgt spid="5">
                                            <p:txEl>
                                              <p:pRg st="0" end="0"/>
                                            </p:txEl>
                                          </p:spTgt>
                                        </p:tgtEl>
                                      </p:cBhvr>
                                    </p:animEffect>
                                  </p:childTnLst>
                                </p:cTn>
                              </p:par>
                            </p:childTnLst>
                          </p:cTn>
                        </p:par>
                        <p:par>
                          <p:cTn id="52" fill="hold">
                            <p:stCondLst>
                              <p:cond delay="52917"/>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5">
                                            <p:txEl>
                                              <p:pRg st="2" end="2"/>
                                            </p:txEl>
                                          </p:spTgt>
                                        </p:tgtEl>
                                        <p:attrNameLst>
                                          <p:attrName>style.visibility</p:attrName>
                                        </p:attrNameLst>
                                      </p:cBhvr>
                                      <p:to>
                                        <p:strVal val="visible"/>
                                      </p:to>
                                    </p:set>
                                    <p:animEffect transition="in" filter="fade">
                                      <p:cBhvr>
                                        <p:cTn id="55" dur="1170"/>
                                        <p:tgtEl>
                                          <p:spTgt spid="5">
                                            <p:txEl>
                                              <p:pRg st="2" end="2"/>
                                            </p:txEl>
                                          </p:spTgt>
                                        </p:tgtEl>
                                      </p:cBhvr>
                                    </p:animEffect>
                                  </p:childTnLst>
                                </p:cTn>
                              </p:par>
                            </p:childTnLst>
                          </p:cTn>
                        </p:par>
                        <p:par>
                          <p:cTn id="56" fill="hold">
                            <p:stCondLst>
                              <p:cond delay="57060"/>
                            </p:stCondLst>
                            <p:childTnLst>
                              <p:par>
                                <p:cTn id="57" presetID="10" presetClass="entr" presetSubtype="0" fill="hold" grpId="0" nodeType="afterEffect">
                                  <p:stCondLst>
                                    <p:cond delay="750"/>
                                  </p:stCondLst>
                                  <p:iterate type="lt">
                                    <p:tmPct val="10000"/>
                                  </p:iterate>
                                  <p:childTnLst>
                                    <p:set>
                                      <p:cBhvr>
                                        <p:cTn id="58" dur="1" fill="hold">
                                          <p:stCondLst>
                                            <p:cond delay="0"/>
                                          </p:stCondLst>
                                        </p:cTn>
                                        <p:tgtEl>
                                          <p:spTgt spid="5">
                                            <p:txEl>
                                              <p:pRg st="4" end="4"/>
                                            </p:txEl>
                                          </p:spTgt>
                                        </p:tgtEl>
                                        <p:attrNameLst>
                                          <p:attrName>style.visibility</p:attrName>
                                        </p:attrNameLst>
                                      </p:cBhvr>
                                      <p:to>
                                        <p:strVal val="visible"/>
                                      </p:to>
                                    </p:set>
                                    <p:animEffect transition="in" filter="fade">
                                      <p:cBhvr>
                                        <p:cTn id="59" dur="1170"/>
                                        <p:tgtEl>
                                          <p:spTgt spid="5">
                                            <p:txEl>
                                              <p:pRg st="4" end="4"/>
                                            </p:txEl>
                                          </p:spTgt>
                                        </p:tgtEl>
                                      </p:cBhvr>
                                    </p:animEffect>
                                  </p:childTnLst>
                                </p:cTn>
                              </p:par>
                            </p:childTnLst>
                          </p:cTn>
                        </p:par>
                        <p:par>
                          <p:cTn id="60" fill="hold">
                            <p:stCondLst>
                              <p:cond delay="61905"/>
                            </p:stCondLst>
                            <p:childTnLst>
                              <p:par>
                                <p:cTn id="61" presetID="10" presetClass="entr" presetSubtype="0" fill="hold" grpId="0" nodeType="afterEffect">
                                  <p:stCondLst>
                                    <p:cond delay="750"/>
                                  </p:stCondLst>
                                  <p:iterate type="lt">
                                    <p:tmPct val="10000"/>
                                  </p:iterate>
                                  <p:childTnLst>
                                    <p:set>
                                      <p:cBhvr>
                                        <p:cTn id="62" dur="1" fill="hold">
                                          <p:stCondLst>
                                            <p:cond delay="0"/>
                                          </p:stCondLst>
                                        </p:cTn>
                                        <p:tgtEl>
                                          <p:spTgt spid="6">
                                            <p:txEl>
                                              <p:pRg st="0" end="0"/>
                                            </p:txEl>
                                          </p:spTgt>
                                        </p:tgtEl>
                                        <p:attrNameLst>
                                          <p:attrName>style.visibility</p:attrName>
                                        </p:attrNameLst>
                                      </p:cBhvr>
                                      <p:to>
                                        <p:strVal val="visible"/>
                                      </p:to>
                                    </p:set>
                                    <p:animEffect transition="in" filter="fade">
                                      <p:cBhvr>
                                        <p:cTn id="63" dur="1170"/>
                                        <p:tgtEl>
                                          <p:spTgt spid="6">
                                            <p:txEl>
                                              <p:pRg st="0" end="0"/>
                                            </p:txEl>
                                          </p:spTgt>
                                        </p:tgtEl>
                                      </p:cBhvr>
                                    </p:animEffect>
                                  </p:childTnLst>
                                </p:cTn>
                              </p:par>
                            </p:childTnLst>
                          </p:cTn>
                        </p:par>
                        <p:par>
                          <p:cTn id="64" fill="hold">
                            <p:stCondLst>
                              <p:cond delay="68154"/>
                            </p:stCondLst>
                            <p:childTnLst>
                              <p:par>
                                <p:cTn id="65" presetID="10" presetClass="entr" presetSubtype="0" fill="hold" grpId="0" nodeType="afterEffect">
                                  <p:stCondLst>
                                    <p:cond delay="750"/>
                                  </p:stCondLst>
                                  <p:iterate type="lt">
                                    <p:tmPct val="10000"/>
                                  </p:iterate>
                                  <p:childTnLst>
                                    <p:set>
                                      <p:cBhvr>
                                        <p:cTn id="66" dur="1" fill="hold">
                                          <p:stCondLst>
                                            <p:cond delay="0"/>
                                          </p:stCondLst>
                                        </p:cTn>
                                        <p:tgtEl>
                                          <p:spTgt spid="6">
                                            <p:txEl>
                                              <p:pRg st="2" end="2"/>
                                            </p:txEl>
                                          </p:spTgt>
                                        </p:tgtEl>
                                        <p:attrNameLst>
                                          <p:attrName>style.visibility</p:attrName>
                                        </p:attrNameLst>
                                      </p:cBhvr>
                                      <p:to>
                                        <p:strVal val="visible"/>
                                      </p:to>
                                    </p:set>
                                    <p:animEffect transition="in" filter="fade">
                                      <p:cBhvr>
                                        <p:cTn id="67" dur="1170"/>
                                        <p:tgtEl>
                                          <p:spTgt spid="6">
                                            <p:txEl>
                                              <p:pRg st="2" end="2"/>
                                            </p:txEl>
                                          </p:spTgt>
                                        </p:tgtEl>
                                      </p:cBhvr>
                                    </p:animEffect>
                                  </p:childTnLst>
                                </p:cTn>
                              </p:par>
                            </p:childTnLst>
                          </p:cTn>
                        </p:par>
                        <p:par>
                          <p:cTn id="68" fill="hold">
                            <p:stCondLst>
                              <p:cond delay="72882"/>
                            </p:stCondLst>
                            <p:childTnLst>
                              <p:par>
                                <p:cTn id="69" presetID="10" presetClass="entr" presetSubtype="0" fill="hold" grpId="0" nodeType="afterEffect">
                                  <p:stCondLst>
                                    <p:cond delay="750"/>
                                  </p:stCondLst>
                                  <p:iterate type="lt">
                                    <p:tmPct val="10000"/>
                                  </p:iterate>
                                  <p:childTnLst>
                                    <p:set>
                                      <p:cBhvr>
                                        <p:cTn id="70" dur="1" fill="hold">
                                          <p:stCondLst>
                                            <p:cond delay="0"/>
                                          </p:stCondLst>
                                        </p:cTn>
                                        <p:tgtEl>
                                          <p:spTgt spid="6">
                                            <p:txEl>
                                              <p:pRg st="4" end="4"/>
                                            </p:txEl>
                                          </p:spTgt>
                                        </p:tgtEl>
                                        <p:attrNameLst>
                                          <p:attrName>style.visibility</p:attrName>
                                        </p:attrNameLst>
                                      </p:cBhvr>
                                      <p:to>
                                        <p:strVal val="visible"/>
                                      </p:to>
                                    </p:set>
                                    <p:animEffect transition="in" filter="fade">
                                      <p:cBhvr>
                                        <p:cTn id="71" dur="1170"/>
                                        <p:tgtEl>
                                          <p:spTgt spid="6">
                                            <p:txEl>
                                              <p:pRg st="4" end="4"/>
                                            </p:txEl>
                                          </p:spTgt>
                                        </p:tgtEl>
                                      </p:cBhvr>
                                    </p:animEffect>
                                  </p:childTnLst>
                                </p:cTn>
                              </p:par>
                            </p:childTnLst>
                          </p:cTn>
                        </p:par>
                        <p:par>
                          <p:cTn id="72" fill="hold">
                            <p:stCondLst>
                              <p:cond delay="78663"/>
                            </p:stCondLst>
                            <p:childTnLst>
                              <p:par>
                                <p:cTn id="73" presetID="10" presetClass="entr" presetSubtype="0" fill="hold" grpId="0" nodeType="afterEffect">
                                  <p:stCondLst>
                                    <p:cond delay="750"/>
                                  </p:stCondLst>
                                  <p:iterate type="lt">
                                    <p:tmPct val="10000"/>
                                  </p:iterate>
                                  <p:childTnLst>
                                    <p:set>
                                      <p:cBhvr>
                                        <p:cTn id="74" dur="1" fill="hold">
                                          <p:stCondLst>
                                            <p:cond delay="0"/>
                                          </p:stCondLst>
                                        </p:cTn>
                                        <p:tgtEl>
                                          <p:spTgt spid="6">
                                            <p:txEl>
                                              <p:pRg st="6" end="6"/>
                                            </p:txEl>
                                          </p:spTgt>
                                        </p:tgtEl>
                                        <p:attrNameLst>
                                          <p:attrName>style.visibility</p:attrName>
                                        </p:attrNameLst>
                                      </p:cBhvr>
                                      <p:to>
                                        <p:strVal val="visible"/>
                                      </p:to>
                                    </p:set>
                                    <p:animEffect transition="in" filter="fade">
                                      <p:cBhvr>
                                        <p:cTn id="75" dur="1170"/>
                                        <p:tgtEl>
                                          <p:spTgt spid="6">
                                            <p:txEl>
                                              <p:pRg st="6" end="6"/>
                                            </p:txEl>
                                          </p:spTgt>
                                        </p:tgtEl>
                                      </p:cBhvr>
                                    </p:animEffect>
                                  </p:childTnLst>
                                </p:cTn>
                              </p:par>
                            </p:childTnLst>
                          </p:cTn>
                        </p:par>
                        <p:par>
                          <p:cTn id="76" fill="hold">
                            <p:stCondLst>
                              <p:cond delay="84678"/>
                            </p:stCondLst>
                            <p:childTnLst>
                              <p:par>
                                <p:cTn id="77" presetID="10" presetClass="entr" presetSubtype="0" fill="hold" grpId="0" nodeType="afterEffect">
                                  <p:stCondLst>
                                    <p:cond delay="750"/>
                                  </p:stCondLst>
                                  <p:iterate type="lt">
                                    <p:tmPct val="10000"/>
                                  </p:iterate>
                                  <p:childTnLst>
                                    <p:set>
                                      <p:cBhvr>
                                        <p:cTn id="78" dur="1" fill="hold">
                                          <p:stCondLst>
                                            <p:cond delay="0"/>
                                          </p:stCondLst>
                                        </p:cTn>
                                        <p:tgtEl>
                                          <p:spTgt spid="6">
                                            <p:txEl>
                                              <p:pRg st="7" end="7"/>
                                            </p:txEl>
                                          </p:spTgt>
                                        </p:tgtEl>
                                        <p:attrNameLst>
                                          <p:attrName>style.visibility</p:attrName>
                                        </p:attrNameLst>
                                      </p:cBhvr>
                                      <p:to>
                                        <p:strVal val="visible"/>
                                      </p:to>
                                    </p:set>
                                    <p:animEffect transition="in" filter="fade">
                                      <p:cBhvr>
                                        <p:cTn id="79" dur="1170"/>
                                        <p:tgtEl>
                                          <p:spTgt spid="6">
                                            <p:txEl>
                                              <p:pRg st="7" end="7"/>
                                            </p:txEl>
                                          </p:spTgt>
                                        </p:tgtEl>
                                      </p:cBhvr>
                                    </p:animEffect>
                                  </p:childTnLst>
                                </p:cTn>
                              </p:par>
                            </p:childTnLst>
                          </p:cTn>
                        </p:par>
                        <p:par>
                          <p:cTn id="80" fill="hold">
                            <p:stCondLst>
                              <p:cond delay="90225"/>
                            </p:stCondLst>
                            <p:childTnLst>
                              <p:par>
                                <p:cTn id="81" presetID="1" presetClass="entr" presetSubtype="0" fill="hold" grpId="0" nodeType="afterEffect" nodePh="1">
                                  <p:stCondLst>
                                    <p:cond delay="2000"/>
                                  </p:stCondLst>
                                  <p:endCondLst>
                                    <p:cond evt="begin" delay="0">
                                      <p:tn val="81"/>
                                    </p:cond>
                                  </p:endCondLst>
                                  <p:childTnLst>
                                    <p:set>
                                      <p:cBhvr>
                                        <p:cTn id="8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build="p"/>
      <p:bldP spid="5" grpId="0" build="p"/>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0000"/>
            <a:lum/>
          </a:blip>
          <a:srcRect/>
          <a:stretch>
            <a:fillRect l="50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511134"/>
            <a:ext cx="6096000" cy="587532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Música de Juan Gutiérrez de Padilla: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Siete juegos de villancicos pertenecientes a los años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1551, 1552, 1553, 1555, 1556 y 1557 a ocho voces, además el de 1559 a siete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voves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Palafox y Mendoza: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alrededor de 50 volúmenes de sus obras impresas.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Pobres y viudas.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Sepulturas.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Manuscritos de un número indeterminado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autores: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Eguiranta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Palafox, Clavijero, Alegre,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entre muchos otros ramos.</a:t>
            </a:r>
          </a:p>
        </p:txBody>
      </p:sp>
      <p:sp>
        <p:nvSpPr>
          <p:cNvPr id="3" name="CuadroTexto 2">
            <a:extLst>
              <a:ext uri="{FF2B5EF4-FFF2-40B4-BE49-F238E27FC236}">
                <a16:creationId xmlns:a16="http://schemas.microsoft.com/office/drawing/2014/main" id="{72A00671-947F-45CB-8DD6-D970EE550C1E}"/>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689988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170"/>
                                        <p:tgtEl>
                                          <p:spTgt spid="2">
                                            <p:txEl>
                                              <p:pRg st="0" end="0"/>
                                            </p:txEl>
                                          </p:spTgt>
                                        </p:tgtEl>
                                      </p:cBhvr>
                                    </p:animEffect>
                                  </p:childTnLst>
                                </p:cTn>
                              </p:par>
                            </p:childTnLst>
                          </p:cTn>
                        </p:par>
                        <p:par>
                          <p:cTn id="8" fill="hold">
                            <p:stCondLst>
                              <p:cond delay="4680"/>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2">
                                            <p:txEl>
                                              <p:pRg st="2" end="2"/>
                                            </p:txEl>
                                          </p:spTgt>
                                        </p:tgtEl>
                                        <p:attrNameLst>
                                          <p:attrName>style.visibility</p:attrName>
                                        </p:attrNameLst>
                                      </p:cBhvr>
                                      <p:to>
                                        <p:strVal val="visible"/>
                                      </p:to>
                                    </p:set>
                                    <p:animEffect transition="in" filter="fade">
                                      <p:cBhvr>
                                        <p:cTn id="11" dur="1170"/>
                                        <p:tgtEl>
                                          <p:spTgt spid="2">
                                            <p:txEl>
                                              <p:pRg st="2" end="2"/>
                                            </p:txEl>
                                          </p:spTgt>
                                        </p:tgtEl>
                                      </p:cBhvr>
                                    </p:animEffect>
                                  </p:childTnLst>
                                </p:cTn>
                              </p:par>
                            </p:childTnLst>
                          </p:cTn>
                        </p:par>
                        <p:par>
                          <p:cTn id="12" fill="hold">
                            <p:stCondLst>
                              <p:cond delay="11865"/>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1170"/>
                                        <p:tgtEl>
                                          <p:spTgt spid="2">
                                            <p:txEl>
                                              <p:pRg st="3" end="3"/>
                                            </p:txEl>
                                          </p:spTgt>
                                        </p:tgtEl>
                                      </p:cBhvr>
                                    </p:animEffect>
                                  </p:childTnLst>
                                </p:cTn>
                              </p:par>
                            </p:childTnLst>
                          </p:cTn>
                        </p:par>
                        <p:par>
                          <p:cTn id="16" fill="hold">
                            <p:stCondLst>
                              <p:cond delay="20874"/>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5" end="5"/>
                                            </p:txEl>
                                          </p:spTgt>
                                        </p:tgtEl>
                                        <p:attrNameLst>
                                          <p:attrName>style.visibility</p:attrName>
                                        </p:attrNameLst>
                                      </p:cBhvr>
                                      <p:to>
                                        <p:strVal val="visible"/>
                                      </p:to>
                                    </p:set>
                                    <p:animEffect transition="in" filter="fade">
                                      <p:cBhvr>
                                        <p:cTn id="19" dur="1170"/>
                                        <p:tgtEl>
                                          <p:spTgt spid="2">
                                            <p:txEl>
                                              <p:pRg st="5" end="5"/>
                                            </p:txEl>
                                          </p:spTgt>
                                        </p:tgtEl>
                                      </p:cBhvr>
                                    </p:animEffect>
                                  </p:childTnLst>
                                </p:cTn>
                              </p:par>
                            </p:childTnLst>
                          </p:cTn>
                        </p:par>
                        <p:par>
                          <p:cTn id="20" fill="hold">
                            <p:stCondLst>
                              <p:cond delay="24666"/>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Effect transition="in" filter="fade">
                                      <p:cBhvr>
                                        <p:cTn id="23" dur="1170"/>
                                        <p:tgtEl>
                                          <p:spTgt spid="2">
                                            <p:txEl>
                                              <p:pRg st="6" end="6"/>
                                            </p:txEl>
                                          </p:spTgt>
                                        </p:tgtEl>
                                      </p:cBhvr>
                                    </p:animEffect>
                                  </p:childTnLst>
                                </p:cTn>
                              </p:par>
                            </p:childTnLst>
                          </p:cTn>
                        </p:par>
                        <p:par>
                          <p:cTn id="24" fill="hold">
                            <p:stCondLst>
                              <p:cond delay="31266"/>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8" end="8"/>
                                            </p:txEl>
                                          </p:spTgt>
                                        </p:tgtEl>
                                        <p:attrNameLst>
                                          <p:attrName>style.visibility</p:attrName>
                                        </p:attrNameLst>
                                      </p:cBhvr>
                                      <p:to>
                                        <p:strVal val="visible"/>
                                      </p:to>
                                    </p:set>
                                    <p:animEffect transition="in" filter="fade">
                                      <p:cBhvr>
                                        <p:cTn id="27" dur="1170"/>
                                        <p:tgtEl>
                                          <p:spTgt spid="2">
                                            <p:txEl>
                                              <p:pRg st="8" end="8"/>
                                            </p:txEl>
                                          </p:spTgt>
                                        </p:tgtEl>
                                      </p:cBhvr>
                                    </p:animEffect>
                                  </p:childTnLst>
                                </p:cTn>
                              </p:par>
                            </p:childTnLst>
                          </p:cTn>
                        </p:par>
                        <p:par>
                          <p:cTn id="28" fill="hold">
                            <p:stCondLst>
                              <p:cond delay="34824"/>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10" end="10"/>
                                            </p:txEl>
                                          </p:spTgt>
                                        </p:tgtEl>
                                        <p:attrNameLst>
                                          <p:attrName>style.visibility</p:attrName>
                                        </p:attrNameLst>
                                      </p:cBhvr>
                                      <p:to>
                                        <p:strVal val="visible"/>
                                      </p:to>
                                    </p:set>
                                    <p:animEffect transition="in" filter="fade">
                                      <p:cBhvr>
                                        <p:cTn id="31" dur="1170"/>
                                        <p:tgtEl>
                                          <p:spTgt spid="2">
                                            <p:txEl>
                                              <p:pRg st="10" end="10"/>
                                            </p:txEl>
                                          </p:spTgt>
                                        </p:tgtEl>
                                      </p:cBhvr>
                                    </p:animEffect>
                                  </p:childTnLst>
                                </p:cTn>
                              </p:par>
                            </p:childTnLst>
                          </p:cTn>
                        </p:par>
                        <p:par>
                          <p:cTn id="32" fill="hold">
                            <p:stCondLst>
                              <p:cond delay="38031"/>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12" end="12"/>
                                            </p:txEl>
                                          </p:spTgt>
                                        </p:tgtEl>
                                        <p:attrNameLst>
                                          <p:attrName>style.visibility</p:attrName>
                                        </p:attrNameLst>
                                      </p:cBhvr>
                                      <p:to>
                                        <p:strVal val="visible"/>
                                      </p:to>
                                    </p:set>
                                    <p:animEffect transition="in" filter="fade">
                                      <p:cBhvr>
                                        <p:cTn id="35" dur="1170"/>
                                        <p:tgtEl>
                                          <p:spTgt spid="2">
                                            <p:txEl>
                                              <p:pRg st="12" end="12"/>
                                            </p:txEl>
                                          </p:spTgt>
                                        </p:tgtEl>
                                      </p:cBhvr>
                                    </p:animEffect>
                                  </p:childTnLst>
                                </p:cTn>
                              </p:par>
                            </p:childTnLst>
                          </p:cTn>
                        </p:par>
                        <p:par>
                          <p:cTn id="36" fill="hold">
                            <p:stCondLst>
                              <p:cond delay="43929"/>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13" end="13"/>
                                            </p:txEl>
                                          </p:spTgt>
                                        </p:tgtEl>
                                        <p:attrNameLst>
                                          <p:attrName>style.visibility</p:attrName>
                                        </p:attrNameLst>
                                      </p:cBhvr>
                                      <p:to>
                                        <p:strVal val="visible"/>
                                      </p:to>
                                    </p:set>
                                    <p:animEffect transition="in" filter="fade">
                                      <p:cBhvr>
                                        <p:cTn id="39" dur="1170"/>
                                        <p:tgtEl>
                                          <p:spTgt spid="2">
                                            <p:txEl>
                                              <p:pRg st="13" end="13"/>
                                            </p:txEl>
                                          </p:spTgt>
                                        </p:tgtEl>
                                      </p:cBhvr>
                                    </p:animEffect>
                                  </p:childTnLst>
                                </p:cTn>
                              </p:par>
                            </p:childTnLst>
                          </p:cTn>
                        </p:par>
                        <p:par>
                          <p:cTn id="40" fill="hold">
                            <p:stCondLst>
                              <p:cond delay="46902"/>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2">
                                            <p:txEl>
                                              <p:pRg st="15" end="15"/>
                                            </p:txEl>
                                          </p:spTgt>
                                        </p:tgtEl>
                                        <p:attrNameLst>
                                          <p:attrName>style.visibility</p:attrName>
                                        </p:attrNameLst>
                                      </p:cBhvr>
                                      <p:to>
                                        <p:strVal val="visible"/>
                                      </p:to>
                                    </p:set>
                                    <p:animEffect transition="in" filter="fade">
                                      <p:cBhvr>
                                        <p:cTn id="43" dur="1170"/>
                                        <p:tgtEl>
                                          <p:spTgt spid="2">
                                            <p:txEl>
                                              <p:pRg st="15" end="15"/>
                                            </p:txEl>
                                          </p:spTgt>
                                        </p:tgtEl>
                                      </p:cBhvr>
                                    </p:animEffect>
                                  </p:childTnLst>
                                </p:cTn>
                              </p:par>
                            </p:childTnLst>
                          </p:cTn>
                        </p:par>
                        <p:par>
                          <p:cTn id="44" fill="hold">
                            <p:stCondLst>
                              <p:cond delay="52800"/>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2">
                                            <p:txEl>
                                              <p:pRg st="16" end="16"/>
                                            </p:txEl>
                                          </p:spTgt>
                                        </p:tgtEl>
                                        <p:attrNameLst>
                                          <p:attrName>style.visibility</p:attrName>
                                        </p:attrNameLst>
                                      </p:cBhvr>
                                      <p:to>
                                        <p:strVal val="visible"/>
                                      </p:to>
                                    </p:set>
                                    <p:animEffect transition="in" filter="fade">
                                      <p:cBhvr>
                                        <p:cTn id="47" dur="1170"/>
                                        <p:tgtEl>
                                          <p:spTgt spid="2">
                                            <p:txEl>
                                              <p:pRg st="16" end="16"/>
                                            </p:txEl>
                                          </p:spTgt>
                                        </p:tgtEl>
                                      </p:cBhvr>
                                    </p:animEffect>
                                  </p:childTnLst>
                                </p:cTn>
                              </p:par>
                            </p:childTnLst>
                          </p:cTn>
                        </p:par>
                        <p:par>
                          <p:cTn id="48" fill="hold">
                            <p:stCondLst>
                              <p:cond delay="56427"/>
                            </p:stCondLst>
                            <p:childTnLst>
                              <p:par>
                                <p:cTn id="49" presetID="1" presetClass="entr" presetSubtype="0" fill="hold" grpId="0" nodeType="afterEffect" nodePh="1">
                                  <p:stCondLst>
                                    <p:cond delay="2000"/>
                                  </p:stCondLst>
                                  <p:endCondLst>
                                    <p:cond evt="begin" delay="0">
                                      <p:tn val="49"/>
                                    </p:cond>
                                  </p:endCondLst>
                                  <p:childTnLst>
                                    <p:set>
                                      <p:cBhvr>
                                        <p:cTn id="5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5754188"/>
            <a:ext cx="12192000" cy="745717"/>
          </a:xfrm>
          <a:prstGeom prst="rect">
            <a:avLst/>
          </a:prstGeom>
        </p:spPr>
        <p:txBody>
          <a:bodyPr wrap="square">
            <a:spAutoFit/>
          </a:bodyPr>
          <a:lstStyle/>
          <a:p>
            <a:pPr lvl="0" algn="ctr">
              <a:lnSpc>
                <a:spcPts val="2500"/>
              </a:lnSpc>
              <a:defRPr/>
            </a:pPr>
            <a:r>
              <a:rPr lang="es-MX" sz="2400" dirty="0">
                <a:solidFill>
                  <a:prstClr val="black"/>
                </a:solidFill>
                <a:latin typeface="CommercialScrD" panose="03000000000000000000" pitchFamily="66" charset="0"/>
              </a:rPr>
              <a:t>fue un pequeño oratorio </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depósito, hoy reducido a su mínima expresión y al desuso,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pinturas al óleo alternan con relicarios enmarcados y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embordados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son obras de Cristóbal de Villalpando.</a:t>
            </a:r>
          </a:p>
        </p:txBody>
      </p:sp>
      <p:pic>
        <p:nvPicPr>
          <p:cNvPr id="4" name="Imagen 3" descr="Imagen que contiene edificio, exterior, antiguo&#10;&#10;Descripción generada con confianza muy alta">
            <a:extLst>
              <a:ext uri="{FF2B5EF4-FFF2-40B4-BE49-F238E27FC236}">
                <a16:creationId xmlns:a16="http://schemas.microsoft.com/office/drawing/2014/main" id="{C3AF9736-6433-4D24-BABF-99700DE86CDF}"/>
              </a:ext>
            </a:extLst>
          </p:cNvPr>
          <p:cNvPicPr>
            <a:picLocks noChangeAspect="1"/>
          </p:cNvPicPr>
          <p:nvPr/>
        </p:nvPicPr>
        <p:blipFill rotWithShape="1">
          <a:blip r:embed="rId3">
            <a:extLst>
              <a:ext uri="{28A0092B-C50C-407E-A947-70E740481C1C}">
                <a14:useLocalDpi xmlns:a14="http://schemas.microsoft.com/office/drawing/2010/main" val="0"/>
              </a:ext>
            </a:extLst>
          </a:blip>
          <a:srcRect t="4350"/>
          <a:stretch/>
        </p:blipFill>
        <p:spPr>
          <a:xfrm>
            <a:off x="206472" y="1120880"/>
            <a:ext cx="3449513" cy="4549005"/>
          </a:xfrm>
          <a:prstGeom prst="rect">
            <a:avLst/>
          </a:prstGeom>
        </p:spPr>
      </p:pic>
      <p:pic>
        <p:nvPicPr>
          <p:cNvPr id="6" name="Imagen 5" descr="Imagen que contiene foto, interior, pared, pintando&#10;&#10;Descripción generada con confianza muy alta">
            <a:extLst>
              <a:ext uri="{FF2B5EF4-FFF2-40B4-BE49-F238E27FC236}">
                <a16:creationId xmlns:a16="http://schemas.microsoft.com/office/drawing/2014/main" id="{A4D5A80D-AAC9-4BE4-8261-C6022A666F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0004" y="1837682"/>
            <a:ext cx="4818488" cy="3832203"/>
          </a:xfrm>
          <a:prstGeom prst="rect">
            <a:avLst/>
          </a:prstGeom>
        </p:spPr>
      </p:pic>
      <p:sp>
        <p:nvSpPr>
          <p:cNvPr id="7" name="CuadroTexto 6">
            <a:extLst>
              <a:ext uri="{FF2B5EF4-FFF2-40B4-BE49-F238E27FC236}">
                <a16:creationId xmlns:a16="http://schemas.microsoft.com/office/drawing/2014/main" id="{3432B521-2801-478C-9528-BF6F3145A0D6}"/>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B4006B7A-5001-4BC3-BAEA-2611894A6BA5}"/>
              </a:ext>
            </a:extLst>
          </p:cNvPr>
          <p:cNvSpPr/>
          <p:nvPr/>
        </p:nvSpPr>
        <p:spPr>
          <a:xfrm>
            <a:off x="3052915" y="635475"/>
            <a:ext cx="7816645" cy="505844"/>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3600" b="1" i="0" u="none" strike="noStrike" kern="0" cap="none" spc="0" normalizeH="0" baseline="0" noProof="0" dirty="0">
                <a:ln>
                  <a:solidFill>
                    <a:srgbClr val="996633"/>
                  </a:solidFill>
                </a:ln>
                <a:solidFill>
                  <a:srgbClr val="FFC000"/>
                </a:solidFill>
                <a:effectLst/>
                <a:uLnTx/>
                <a:uFillTx/>
                <a:latin typeface="AlgerianBasSCD" pitchFamily="2" charset="0"/>
                <a:ea typeface="+mn-ea"/>
                <a:cs typeface="Arial"/>
              </a:rPr>
              <a:t>Capilla del Espíritu Santo   (Ochavo)</a:t>
            </a:r>
          </a:p>
        </p:txBody>
      </p:sp>
      <p:sp>
        <p:nvSpPr>
          <p:cNvPr id="9" name="Rectángulo 8">
            <a:extLst>
              <a:ext uri="{FF2B5EF4-FFF2-40B4-BE49-F238E27FC236}">
                <a16:creationId xmlns:a16="http://schemas.microsoft.com/office/drawing/2014/main" id="{9187BC87-2FBC-437E-A7EF-9D858BD78196}"/>
              </a:ext>
            </a:extLst>
          </p:cNvPr>
          <p:cNvSpPr/>
          <p:nvPr/>
        </p:nvSpPr>
        <p:spPr>
          <a:xfrm>
            <a:off x="3657600" y="1777033"/>
            <a:ext cx="3522404" cy="3310522"/>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es más conocida como del Ochavo,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tiene bóveda de media naranja y linternilla de 8 lados,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su interior lo recubren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3 retablos que están cubiertos de pinturas pequeñas y espejos pertenecientes en su mayor parte a series históricas religiosas.</a:t>
            </a:r>
          </a:p>
        </p:txBody>
      </p:sp>
      <p:sp>
        <p:nvSpPr>
          <p:cNvPr id="5" name="Rectángulo 4">
            <a:extLst>
              <a:ext uri="{FF2B5EF4-FFF2-40B4-BE49-F238E27FC236}">
                <a16:creationId xmlns:a16="http://schemas.microsoft.com/office/drawing/2014/main" id="{86F661FA-6CFC-4FD3-B9D7-5E40C2A3E5AA}"/>
              </a:ext>
            </a:extLst>
          </p:cNvPr>
          <p:cNvSpPr/>
          <p:nvPr/>
        </p:nvSpPr>
        <p:spPr>
          <a:xfrm>
            <a:off x="7285702" y="1136921"/>
            <a:ext cx="4711175"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FFC000">
                    <a:lumMod val="50000"/>
                  </a:srgbClr>
                </a:solidFill>
                <a:effectLst/>
                <a:uLnTx/>
                <a:uFillTx/>
                <a:latin typeface="CommercialScrD" panose="03000000000000000000" pitchFamily="66" charset="0"/>
                <a:ea typeface="+mn-ea"/>
                <a:cs typeface="+mn-cs"/>
              </a:rPr>
              <a:t>Retablo en el interior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FFC000">
                    <a:lumMod val="50000"/>
                  </a:srgbClr>
                </a:solidFill>
                <a:effectLst/>
                <a:uLnTx/>
                <a:uFillTx/>
                <a:latin typeface="CommercialScrD" panose="03000000000000000000" pitchFamily="66" charset="0"/>
                <a:ea typeface="+mn-ea"/>
                <a:cs typeface="+mn-cs"/>
              </a:rPr>
              <a:t>de la Capilla del Ochavo</a:t>
            </a:r>
          </a:p>
        </p:txBody>
      </p:sp>
      <p:sp>
        <p:nvSpPr>
          <p:cNvPr id="11" name="Rectángulo 10">
            <a:extLst>
              <a:ext uri="{FF2B5EF4-FFF2-40B4-BE49-F238E27FC236}">
                <a16:creationId xmlns:a16="http://schemas.microsoft.com/office/drawing/2014/main" id="{31A25A60-7EA9-41F4-AB6C-06905FFB76E4}"/>
              </a:ext>
            </a:extLst>
          </p:cNvPr>
          <p:cNvSpPr/>
          <p:nvPr/>
        </p:nvSpPr>
        <p:spPr>
          <a:xfrm>
            <a:off x="3883430" y="5144579"/>
            <a:ext cx="3316242"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capilla es de estilo barroco del siglo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XVII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p:txBody>
      </p:sp>
    </p:spTree>
    <p:extLst>
      <p:ext uri="{BB962C8B-B14F-4D97-AF65-F5344CB8AC3E}">
        <p14:creationId xmlns:p14="http://schemas.microsoft.com/office/powerpoint/2010/main" val="20045637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8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14616"/>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childTnLst>
                          </p:cTn>
                        </p:par>
                        <p:par>
                          <p:cTn id="16" fill="hold">
                            <p:stCondLst>
                              <p:cond delay="41223"/>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1170"/>
                                        <p:tgtEl>
                                          <p:spTgt spid="11"/>
                                        </p:tgtEl>
                                      </p:cBhvr>
                                    </p:animEffect>
                                  </p:childTnLst>
                                </p:cTn>
                              </p:par>
                            </p:childTnLst>
                          </p:cTn>
                        </p:par>
                        <p:par>
                          <p:cTn id="20" fill="hold">
                            <p:stCondLst>
                              <p:cond delay="47823"/>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1170"/>
                                        <p:tgtEl>
                                          <p:spTgt spid="2"/>
                                        </p:tgtEl>
                                      </p:cBhvr>
                                    </p:animEffect>
                                  </p:childTnLst>
                                </p:cTn>
                              </p:par>
                            </p:childTnLst>
                          </p:cTn>
                        </p:par>
                        <p:par>
                          <p:cTn id="24" fill="hold">
                            <p:stCondLst>
                              <p:cond delay="67830"/>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3" grpId="0"/>
      <p:bldP spid="9" grpId="0"/>
      <p:bldP spid="5"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Imagen que contiene interior, edificio, pared&#10;&#10;Descripción generada con confianza alta">
            <a:extLst>
              <a:ext uri="{FF2B5EF4-FFF2-40B4-BE49-F238E27FC236}">
                <a16:creationId xmlns:a16="http://schemas.microsoft.com/office/drawing/2014/main" id="{47A2C740-0375-4B54-8023-544029CD42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256" y="282335"/>
            <a:ext cx="5710857" cy="3743975"/>
          </a:xfrm>
          <a:prstGeom prst="rect">
            <a:avLst/>
          </a:prstGeom>
          <a:ln>
            <a:noFill/>
          </a:ln>
          <a:effectLst>
            <a:outerShdw blurRad="292100" dist="139700" dir="2700000" algn="tl" rotWithShape="0">
              <a:srgbClr val="333333">
                <a:alpha val="65000"/>
              </a:srgbClr>
            </a:outerShdw>
          </a:effectLst>
        </p:spPr>
      </p:pic>
      <p:pic>
        <p:nvPicPr>
          <p:cNvPr id="3" name="Imagen 2" descr="Imagen que contiene exterior, edificio, cielo, carretera&#10;&#10;Descripción generada con confianza muy alta">
            <a:extLst>
              <a:ext uri="{FF2B5EF4-FFF2-40B4-BE49-F238E27FC236}">
                <a16:creationId xmlns:a16="http://schemas.microsoft.com/office/drawing/2014/main" id="{B761D3AB-EF77-441C-8A9C-3400DEB09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9413" y="274109"/>
            <a:ext cx="5710857" cy="4283143"/>
          </a:xfrm>
          <a:prstGeom prst="rect">
            <a:avLst/>
          </a:prstGeom>
          <a:ln>
            <a:noFill/>
          </a:ln>
          <a:effectLst>
            <a:outerShdw blurRad="292100" dist="139700" dir="2700000" algn="tl" rotWithShape="0">
              <a:srgbClr val="333333">
                <a:alpha val="65000"/>
              </a:srgbClr>
            </a:outerShdw>
          </a:effectLst>
        </p:spPr>
      </p:pic>
      <p:sp>
        <p:nvSpPr>
          <p:cNvPr id="4" name="Rectángulo 3">
            <a:extLst>
              <a:ext uri="{FF2B5EF4-FFF2-40B4-BE49-F238E27FC236}">
                <a16:creationId xmlns:a16="http://schemas.microsoft.com/office/drawing/2014/main" id="{13EF70B1-1F51-46DB-B081-CE3BDB9DA987}"/>
              </a:ext>
            </a:extLst>
          </p:cNvPr>
          <p:cNvSpPr/>
          <p:nvPr/>
        </p:nvSpPr>
        <p:spPr>
          <a:xfrm>
            <a:off x="0" y="5791039"/>
            <a:ext cx="12192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diseñó sobre una planta octagonal llamada entonces ochavada encerrada en un cuadro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casi 10 m por lado con muros de 7,30 m de altura hasta la base de la cúpula la cual esta cubierta de ladrillos y rematada en una linternilla con decorados en talavera terminando en una veleta de hierro.</a:t>
            </a:r>
          </a:p>
        </p:txBody>
      </p:sp>
      <p:sp>
        <p:nvSpPr>
          <p:cNvPr id="5" name="Rectángulo 4">
            <a:extLst>
              <a:ext uri="{FF2B5EF4-FFF2-40B4-BE49-F238E27FC236}">
                <a16:creationId xmlns:a16="http://schemas.microsoft.com/office/drawing/2014/main" id="{3235AFF5-323A-422E-A874-C2C55D2F3B52}"/>
              </a:ext>
            </a:extLst>
          </p:cNvPr>
          <p:cNvSpPr/>
          <p:nvPr/>
        </p:nvSpPr>
        <p:spPr>
          <a:xfrm>
            <a:off x="0" y="4132775"/>
            <a:ext cx="6289413"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Fue labrada bajo el gobierno episcopal de Manuel Fernández de Santa Cruz.</a:t>
            </a:r>
          </a:p>
        </p:txBody>
      </p:sp>
      <p:sp>
        <p:nvSpPr>
          <p:cNvPr id="6" name="Rectángulo 5">
            <a:extLst>
              <a:ext uri="{FF2B5EF4-FFF2-40B4-BE49-F238E27FC236}">
                <a16:creationId xmlns:a16="http://schemas.microsoft.com/office/drawing/2014/main" id="{19E1DAE0-B6A8-441A-92D2-A0EC8DDFDF1C}"/>
              </a:ext>
            </a:extLst>
          </p:cNvPr>
          <p:cNvSpPr/>
          <p:nvPr/>
        </p:nvSpPr>
        <p:spPr>
          <a:xfrm>
            <a:off x="0" y="4931117"/>
            <a:ext cx="12192000"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Su construcción se debe al reconocido arquitecto Carlos García Durango encargado por sesión de cabildo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quien aprobó la obra en el año de 1674. </a:t>
            </a:r>
          </a:p>
        </p:txBody>
      </p:sp>
      <p:sp>
        <p:nvSpPr>
          <p:cNvPr id="7" name="CuadroTexto 6">
            <a:extLst>
              <a:ext uri="{FF2B5EF4-FFF2-40B4-BE49-F238E27FC236}">
                <a16:creationId xmlns:a16="http://schemas.microsoft.com/office/drawing/2014/main" id="{0C0009A0-4C84-4E3C-8803-1D5B813ADD40}"/>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07270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8307"/>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24033"/>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3799"/>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205D939-00C4-4F2E-9797-3170DD040D9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8EE4E44-1403-472B-8C01-D354CB8F5AE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Imagen 2" descr="Imagen que contiene foto, interior, edificio&#10;&#10;Descripción generada con confianza alta">
            <a:extLst>
              <a:ext uri="{FF2B5EF4-FFF2-40B4-BE49-F238E27FC236}">
                <a16:creationId xmlns:a16="http://schemas.microsoft.com/office/drawing/2014/main" id="{D093DC20-DEA7-4EEC-A069-5F1824B91514}"/>
              </a:ext>
            </a:extLst>
          </p:cNvPr>
          <p:cNvPicPr>
            <a:picLocks noChangeAspect="1"/>
          </p:cNvPicPr>
          <p:nvPr/>
        </p:nvPicPr>
        <p:blipFill rotWithShape="1">
          <a:blip r:embed="rId2">
            <a:extLst>
              <a:ext uri="{28A0092B-C50C-407E-A947-70E740481C1C}">
                <a14:useLocalDpi xmlns:a14="http://schemas.microsoft.com/office/drawing/2010/main" val="0"/>
              </a:ext>
            </a:extLst>
          </a:blip>
          <a:srcRect l="17086" r="20990" b="-1"/>
          <a:stretch/>
        </p:blipFill>
        <p:spPr>
          <a:xfrm>
            <a:off x="6421035" y="643467"/>
            <a:ext cx="5129784" cy="5571066"/>
          </a:xfrm>
          <a:prstGeom prst="rect">
            <a:avLst/>
          </a:prstGeom>
        </p:spPr>
      </p:pic>
      <p:sp>
        <p:nvSpPr>
          <p:cNvPr id="14" name="Rectangle 13">
            <a:extLst>
              <a:ext uri="{FF2B5EF4-FFF2-40B4-BE49-F238E27FC236}">
                <a16:creationId xmlns:a16="http://schemas.microsoft.com/office/drawing/2014/main" id="{583CCE40-4C5F-42D3-86D9-7892AD1E98E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Imagen 4">
            <a:extLst>
              <a:ext uri="{FF2B5EF4-FFF2-40B4-BE49-F238E27FC236}">
                <a16:creationId xmlns:a16="http://schemas.microsoft.com/office/drawing/2014/main" id="{C53D1EB1-C5F0-4430-83D0-3C9464ADC787}"/>
              </a:ext>
            </a:extLst>
          </p:cNvPr>
          <p:cNvPicPr>
            <a:picLocks noChangeAspect="1"/>
          </p:cNvPicPr>
          <p:nvPr/>
        </p:nvPicPr>
        <p:blipFill rotWithShape="1">
          <a:blip r:embed="rId3">
            <a:extLst>
              <a:ext uri="{28A0092B-C50C-407E-A947-70E740481C1C}">
                <a14:useLocalDpi xmlns:a14="http://schemas.microsoft.com/office/drawing/2010/main" val="0"/>
              </a:ext>
            </a:extLst>
          </a:blip>
          <a:srcRect l="18352" r="20646" b="1"/>
          <a:stretch/>
        </p:blipFill>
        <p:spPr>
          <a:xfrm>
            <a:off x="641180" y="643467"/>
            <a:ext cx="5129784" cy="5571066"/>
          </a:xfrm>
          <a:prstGeom prst="rect">
            <a:avLst/>
          </a:prstGeom>
        </p:spPr>
      </p:pic>
      <p:sp>
        <p:nvSpPr>
          <p:cNvPr id="9" name="CuadroTexto 8">
            <a:extLst>
              <a:ext uri="{FF2B5EF4-FFF2-40B4-BE49-F238E27FC236}">
                <a16:creationId xmlns:a16="http://schemas.microsoft.com/office/drawing/2014/main" id="{C0C8971C-9909-4EF7-898C-A5815EBB26EF}"/>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5131371"/>
      </p:ext>
    </p:extLst>
  </p:cSld>
  <p:clrMapOvr>
    <a:masterClrMapping/>
  </p:clrMapOvr>
  <mc:AlternateContent xmlns:mc="http://schemas.openxmlformats.org/markup-compatibility/2006" xmlns:p14="http://schemas.microsoft.com/office/powerpoint/2010/main">
    <mc:Choice Requires="p14">
      <p:transition spd="slow" p14:dur="15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2" presetClass="entr" presetSubtype="2" fill="hold" nodeType="after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0" fill="hold"/>
                                        <p:tgtEl>
                                          <p:spTgt spid="3"/>
                                        </p:tgtEl>
                                        <p:attrNameLst>
                                          <p:attrName>ppt_x</p:attrName>
                                        </p:attrNameLst>
                                      </p:cBhvr>
                                      <p:tavLst>
                                        <p:tav tm="0">
                                          <p:val>
                                            <p:strVal val="1+#ppt_w/2"/>
                                          </p:val>
                                        </p:tav>
                                        <p:tav tm="100000">
                                          <p:val>
                                            <p:strVal val="#ppt_x"/>
                                          </p:val>
                                        </p:tav>
                                      </p:tavLst>
                                    </p:anim>
                                    <p:anim calcmode="lin" valueType="num">
                                      <p:cBhvr additive="base">
                                        <p:cTn id="14" dur="5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1000"/>
                            </p:stCondLst>
                            <p:childTnLst>
                              <p:par>
                                <p:cTn id="16" presetID="1" presetClass="entr" presetSubtype="0" fill="hold" grpId="0" nodeType="afterEffect" nodePh="1">
                                  <p:stCondLst>
                                    <p:cond delay="5000"/>
                                  </p:stCondLst>
                                  <p:endCondLst>
                                    <p:cond evt="begin" delay="0">
                                      <p:tn val="16"/>
                                    </p:cond>
                                  </p:endCondLst>
                                  <p:childTnLst>
                                    <p:set>
                                      <p:cBhvr>
                                        <p:cTn id="17"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4293766" y="1452083"/>
            <a:ext cx="7898233" cy="523412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ciprés está decorado por 48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acheros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o blandones,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plata con sobrepuestos dorados, de un metro de alto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exquisita hechura, con sus respectivas hachas o velas,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8 blandones de plata con sobrepuestos dorados, 4 hermosas jarras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plata bruñidas con sus ramilletes de plata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copella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 1.80 m de alto se combinan con los dichos blandones y en el tabernáculo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otras cuatro jarras iguales con sus ramos aunque de 1.20 m de altura, 25 candiles y 6 lámparas penden de las bóvedas de la iglesia,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las cuales destacan dos que penden a los lados del tabernáculo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más de 2 m de alto y 30 luces cada uno.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de las hermosísimas lámparas que penden de la cúpula mayor, la segunda en tamaño, es una obra maestra del orfebre Diego Larios, fue estrenada el día de Corpus del año 1751,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obra que llaman mestiza por ser de plata con sobrepuestos dorados, sostiene 42 luces.</a:t>
            </a:r>
          </a:p>
        </p:txBody>
      </p:sp>
      <p:sp>
        <p:nvSpPr>
          <p:cNvPr id="3" name="CuadroTexto 2">
            <a:extLst>
              <a:ext uri="{FF2B5EF4-FFF2-40B4-BE49-F238E27FC236}">
                <a16:creationId xmlns:a16="http://schemas.microsoft.com/office/drawing/2014/main" id="{0727E6B7-C86E-48AB-8793-3FAD9C5F953A}"/>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DFEFA62B-F382-4AF1-B1A7-F5227E7D910B}"/>
              </a:ext>
            </a:extLst>
          </p:cNvPr>
          <p:cNvSpPr/>
          <p:nvPr/>
        </p:nvSpPr>
        <p:spPr>
          <a:xfrm>
            <a:off x="7551152" y="791545"/>
            <a:ext cx="1696096"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Alhajas</a:t>
            </a:r>
          </a:p>
        </p:txBody>
      </p:sp>
      <p:pic>
        <p:nvPicPr>
          <p:cNvPr id="6" name="Imagen 5" descr="Imagen que contiene mesa, objeto, interior, sentado&#10;&#10;Descripción generada con confianza muy alta">
            <a:extLst>
              <a:ext uri="{FF2B5EF4-FFF2-40B4-BE49-F238E27FC236}">
                <a16:creationId xmlns:a16="http://schemas.microsoft.com/office/drawing/2014/main" id="{CDE2AFD6-EE65-4E72-ADD2-FC99935083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480" y="439190"/>
            <a:ext cx="4087287" cy="61680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CuadroTexto 4">
            <a:extLst>
              <a:ext uri="{FF2B5EF4-FFF2-40B4-BE49-F238E27FC236}">
                <a16:creationId xmlns:a16="http://schemas.microsoft.com/office/drawing/2014/main" id="{6B577C83-8421-4F0C-B7BD-0A9D2C403D83}"/>
              </a:ext>
            </a:extLst>
          </p:cNvPr>
          <p:cNvSpPr txBox="1"/>
          <p:nvPr/>
        </p:nvSpPr>
        <p:spPr>
          <a:xfrm>
            <a:off x="4779810" y="91440"/>
            <a:ext cx="6330150" cy="515526"/>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defPPr>
              <a:defRPr lang="es-MX"/>
            </a:defPPr>
            <a:lvl1pPr marR="0" lvl="0" indent="0" algn="ctr" defTabSz="1219170" fontAlgn="auto">
              <a:lnSpc>
                <a:spcPts val="2800"/>
              </a:lnSpc>
              <a:spcBef>
                <a:spcPts val="0"/>
              </a:spcBef>
              <a:spcAft>
                <a:spcPts val="0"/>
              </a:spcAft>
              <a:buClrTx/>
              <a:buSzTx/>
              <a:buFontTx/>
              <a:buNone/>
              <a:tabLst/>
              <a:defRPr kumimoji="0" sz="2400" b="1" i="0" u="none" strike="noStrike" kern="0" cap="none" spc="0" normalizeH="0" baseline="0">
                <a:ln>
                  <a:solidFill>
                    <a:srgbClr val="996633"/>
                  </a:solidFill>
                </a:ln>
                <a:solidFill>
                  <a:srgbClr val="FFC000"/>
                </a:solidFill>
                <a:effectLst/>
                <a:uLnTx/>
                <a:uFillTx/>
                <a:latin typeface="English Gothic, 17th c." panose="020B0603050302020204" pitchFamily="34" charset="0"/>
                <a:cs typeface="Arial"/>
              </a:defRPr>
            </a:lvl1pPr>
          </a:lstStyle>
          <a:p>
            <a:r>
              <a:rPr lang="es-ES" sz="3200" dirty="0">
                <a:latin typeface="Edwardian Script ITC" panose="030303020407070D0804" pitchFamily="66" charset="0"/>
              </a:rPr>
              <a:t>Por razones de seguridad, no se permiten fotografías)</a:t>
            </a:r>
            <a:endParaRPr lang="es-MX" sz="3200" dirty="0">
              <a:latin typeface="Edwardian Script ITC" panose="030303020407070D0804" pitchFamily="66" charset="0"/>
            </a:endParaRPr>
          </a:p>
        </p:txBody>
      </p:sp>
    </p:spTree>
    <p:extLst>
      <p:ext uri="{BB962C8B-B14F-4D97-AF65-F5344CB8AC3E}">
        <p14:creationId xmlns:p14="http://schemas.microsoft.com/office/powerpoint/2010/main" val="168706933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afterEffect">
                                  <p:stCondLst>
                                    <p:cond delay="0"/>
                                  </p:stCondLst>
                                  <p:childTnLst>
                                    <p:anim calcmode="discrete" valueType="str">
                                      <p:cBhvr>
                                        <p:cTn id="6" dur="5000" fill="hold"/>
                                        <p:tgtEl>
                                          <p:spTgt spid="5"/>
                                        </p:tgtEl>
                                        <p:attrNameLst>
                                          <p:attrName>style.visibility</p:attrName>
                                        </p:attrNameLst>
                                      </p:cBhvr>
                                      <p:tavLst>
                                        <p:tav tm="0">
                                          <p:val>
                                            <p:strVal val="hidden"/>
                                          </p:val>
                                        </p:tav>
                                        <p:tav tm="50000">
                                          <p:val>
                                            <p:strVal val="visible"/>
                                          </p:val>
                                        </p:tav>
                                      </p:tavLst>
                                    </p:anim>
                                  </p:childTnLst>
                                </p:cTn>
                              </p:par>
                            </p:childTnLst>
                          </p:cTn>
                        </p:par>
                        <p:par>
                          <p:cTn id="7" fill="hold">
                            <p:stCondLst>
                              <p:cond delay="5000"/>
                            </p:stCondLst>
                            <p:childTnLst>
                              <p:par>
                                <p:cTn id="8" presetID="10" presetClass="entr" presetSubtype="0" fill="hold" grpId="0" nodeType="afterEffect">
                                  <p:stCondLst>
                                    <p:cond delay="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8200"/>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170"/>
                                        <p:tgtEl>
                                          <p:spTgt spid="2">
                                            <p:txEl>
                                              <p:pRg st="0" end="0"/>
                                            </p:txEl>
                                          </p:spTgt>
                                        </p:tgtEl>
                                      </p:cBhvr>
                                    </p:animEffect>
                                  </p:childTnLst>
                                </p:cTn>
                              </p:par>
                            </p:childTnLst>
                          </p:cTn>
                        </p:par>
                        <p:par>
                          <p:cTn id="15" fill="hold">
                            <p:stCondLst>
                              <p:cond delay="15284"/>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2">
                                            <p:txEl>
                                              <p:pRg st="1" end="1"/>
                                            </p:txEl>
                                          </p:spTgt>
                                        </p:tgtEl>
                                        <p:attrNameLst>
                                          <p:attrName>style.visibility</p:attrName>
                                        </p:attrNameLst>
                                      </p:cBhvr>
                                      <p:to>
                                        <p:strVal val="visible"/>
                                      </p:to>
                                    </p:set>
                                    <p:animEffect transition="in" filter="fade">
                                      <p:cBhvr>
                                        <p:cTn id="18" dur="1170"/>
                                        <p:tgtEl>
                                          <p:spTgt spid="2">
                                            <p:txEl>
                                              <p:pRg st="1" end="1"/>
                                            </p:txEl>
                                          </p:spTgt>
                                        </p:tgtEl>
                                      </p:cBhvr>
                                    </p:animEffect>
                                  </p:childTnLst>
                                </p:cTn>
                              </p:par>
                            </p:childTnLst>
                          </p:cTn>
                        </p:par>
                        <p:par>
                          <p:cTn id="19" fill="hold">
                            <p:stCondLst>
                              <p:cond delay="21602"/>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1170"/>
                                        <p:tgtEl>
                                          <p:spTgt spid="2">
                                            <p:txEl>
                                              <p:pRg st="2" end="2"/>
                                            </p:txEl>
                                          </p:spTgt>
                                        </p:tgtEl>
                                      </p:cBhvr>
                                    </p:animEffect>
                                  </p:childTnLst>
                                </p:cTn>
                              </p:par>
                            </p:childTnLst>
                          </p:cTn>
                        </p:par>
                        <p:par>
                          <p:cTn id="23" fill="hold">
                            <p:stCondLst>
                              <p:cond delay="28388"/>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170"/>
                                        <p:tgtEl>
                                          <p:spTgt spid="2">
                                            <p:txEl>
                                              <p:pRg st="3" end="3"/>
                                            </p:txEl>
                                          </p:spTgt>
                                        </p:tgtEl>
                                      </p:cBhvr>
                                    </p:animEffect>
                                  </p:childTnLst>
                                </p:cTn>
                              </p:par>
                            </p:childTnLst>
                          </p:cTn>
                        </p:par>
                        <p:par>
                          <p:cTn id="27" fill="hold">
                            <p:stCondLst>
                              <p:cond delay="35993"/>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1170"/>
                                        <p:tgtEl>
                                          <p:spTgt spid="2">
                                            <p:txEl>
                                              <p:pRg st="4" end="4"/>
                                            </p:txEl>
                                          </p:spTgt>
                                        </p:tgtEl>
                                      </p:cBhvr>
                                    </p:animEffect>
                                  </p:childTnLst>
                                </p:cTn>
                              </p:par>
                            </p:childTnLst>
                          </p:cTn>
                        </p:par>
                        <p:par>
                          <p:cTn id="31" fill="hold">
                            <p:stCondLst>
                              <p:cond delay="49331"/>
                            </p:stCondLst>
                            <p:childTnLst>
                              <p:par>
                                <p:cTn id="32" presetID="10" presetClass="entr" presetSubtype="0" fill="hold" grpId="0" nodeType="afterEffect">
                                  <p:stCondLst>
                                    <p:cond delay="0"/>
                                  </p:stCondLst>
                                  <p:iterate type="lt">
                                    <p:tmPct val="10000"/>
                                  </p:iterate>
                                  <p:childTnLst>
                                    <p:set>
                                      <p:cBhvr>
                                        <p:cTn id="33" dur="1" fill="hold">
                                          <p:stCondLst>
                                            <p:cond delay="0"/>
                                          </p:stCondLst>
                                        </p:cTn>
                                        <p:tgtEl>
                                          <p:spTgt spid="2">
                                            <p:txEl>
                                              <p:pRg st="5" end="5"/>
                                            </p:txEl>
                                          </p:spTgt>
                                        </p:tgtEl>
                                        <p:attrNameLst>
                                          <p:attrName>style.visibility</p:attrName>
                                        </p:attrNameLst>
                                      </p:cBhvr>
                                      <p:to>
                                        <p:strVal val="visible"/>
                                      </p:to>
                                    </p:set>
                                    <p:animEffect transition="in" filter="fade">
                                      <p:cBhvr>
                                        <p:cTn id="34" dur="1170"/>
                                        <p:tgtEl>
                                          <p:spTgt spid="2">
                                            <p:txEl>
                                              <p:pRg st="5" end="5"/>
                                            </p:txEl>
                                          </p:spTgt>
                                        </p:tgtEl>
                                      </p:cBhvr>
                                    </p:animEffect>
                                  </p:childTnLst>
                                </p:cTn>
                              </p:par>
                            </p:childTnLst>
                          </p:cTn>
                        </p:par>
                        <p:par>
                          <p:cTn id="35" fill="hold">
                            <p:stCondLst>
                              <p:cond delay="62903"/>
                            </p:stCondLst>
                            <p:childTnLst>
                              <p:par>
                                <p:cTn id="36" presetID="10" presetClass="entr" presetSubtype="0" fill="hold" grpId="0" nodeType="afterEffect">
                                  <p:stCondLst>
                                    <p:cond delay="0"/>
                                  </p:stCondLst>
                                  <p:iterate type="lt">
                                    <p:tmPct val="10000"/>
                                  </p:iterate>
                                  <p:childTnLst>
                                    <p:set>
                                      <p:cBhvr>
                                        <p:cTn id="37" dur="1" fill="hold">
                                          <p:stCondLst>
                                            <p:cond delay="0"/>
                                          </p:stCondLst>
                                        </p:cTn>
                                        <p:tgtEl>
                                          <p:spTgt spid="2">
                                            <p:txEl>
                                              <p:pRg st="6" end="6"/>
                                            </p:txEl>
                                          </p:spTgt>
                                        </p:tgtEl>
                                        <p:attrNameLst>
                                          <p:attrName>style.visibility</p:attrName>
                                        </p:attrNameLst>
                                      </p:cBhvr>
                                      <p:to>
                                        <p:strVal val="visible"/>
                                      </p:to>
                                    </p:set>
                                    <p:animEffect transition="in" filter="fade">
                                      <p:cBhvr>
                                        <p:cTn id="38" dur="1170"/>
                                        <p:tgtEl>
                                          <p:spTgt spid="2">
                                            <p:txEl>
                                              <p:pRg st="6" end="6"/>
                                            </p:txEl>
                                          </p:spTgt>
                                        </p:tgtEl>
                                      </p:cBhvr>
                                    </p:animEffect>
                                  </p:childTnLst>
                                </p:cTn>
                              </p:par>
                            </p:childTnLst>
                          </p:cTn>
                        </p:par>
                        <p:par>
                          <p:cTn id="39" fill="hold">
                            <p:stCondLst>
                              <p:cond delay="70274"/>
                            </p:stCondLst>
                            <p:childTnLst>
                              <p:par>
                                <p:cTn id="40" presetID="10" presetClass="entr" presetSubtype="0" fill="hold" grpId="0" nodeType="afterEffect">
                                  <p:stCondLst>
                                    <p:cond delay="0"/>
                                  </p:stCondLst>
                                  <p:iterate type="lt">
                                    <p:tmPct val="10000"/>
                                  </p:iterate>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170"/>
                                        <p:tgtEl>
                                          <p:spTgt spid="2">
                                            <p:txEl>
                                              <p:pRg st="7" end="7"/>
                                            </p:txEl>
                                          </p:spTgt>
                                        </p:tgtEl>
                                      </p:cBhvr>
                                    </p:animEffect>
                                  </p:childTnLst>
                                </p:cTn>
                              </p:par>
                            </p:childTnLst>
                          </p:cTn>
                        </p:par>
                        <p:par>
                          <p:cTn id="43" fill="hold">
                            <p:stCondLst>
                              <p:cond delay="74954"/>
                            </p:stCondLst>
                            <p:childTnLst>
                              <p:par>
                                <p:cTn id="44" presetID="10" presetClass="entr" presetSubtype="0" fill="hold" grpId="0" nodeType="afterEffect">
                                  <p:stCondLst>
                                    <p:cond delay="750"/>
                                  </p:stCondLst>
                                  <p:iterate type="lt">
                                    <p:tmPct val="10000"/>
                                  </p:iterate>
                                  <p:childTnLst>
                                    <p:set>
                                      <p:cBhvr>
                                        <p:cTn id="45" dur="1" fill="hold">
                                          <p:stCondLst>
                                            <p:cond delay="0"/>
                                          </p:stCondLst>
                                        </p:cTn>
                                        <p:tgtEl>
                                          <p:spTgt spid="2">
                                            <p:txEl>
                                              <p:pRg st="9" end="9"/>
                                            </p:txEl>
                                          </p:spTgt>
                                        </p:tgtEl>
                                        <p:attrNameLst>
                                          <p:attrName>style.visibility</p:attrName>
                                        </p:attrNameLst>
                                      </p:cBhvr>
                                      <p:to>
                                        <p:strVal val="visible"/>
                                      </p:to>
                                    </p:set>
                                    <p:animEffect transition="in" filter="fade">
                                      <p:cBhvr>
                                        <p:cTn id="46" dur="1170"/>
                                        <p:tgtEl>
                                          <p:spTgt spid="2">
                                            <p:txEl>
                                              <p:pRg st="9" end="9"/>
                                            </p:txEl>
                                          </p:spTgt>
                                        </p:tgtEl>
                                      </p:cBhvr>
                                    </p:animEffect>
                                  </p:childTnLst>
                                </p:cTn>
                              </p:par>
                            </p:childTnLst>
                          </p:cTn>
                        </p:par>
                        <p:par>
                          <p:cTn id="47" fill="hold">
                            <p:stCondLst>
                              <p:cond delay="93722"/>
                            </p:stCondLst>
                            <p:childTnLst>
                              <p:par>
                                <p:cTn id="48" presetID="10" presetClass="entr" presetSubtype="0" fill="hold" grpId="0" nodeType="afterEffect">
                                  <p:stCondLst>
                                    <p:cond delay="0"/>
                                  </p:stCondLst>
                                  <p:iterate type="lt">
                                    <p:tmPct val="10000"/>
                                  </p:iterate>
                                  <p:childTnLst>
                                    <p:set>
                                      <p:cBhvr>
                                        <p:cTn id="49" dur="1" fill="hold">
                                          <p:stCondLst>
                                            <p:cond delay="0"/>
                                          </p:stCondLst>
                                        </p:cTn>
                                        <p:tgtEl>
                                          <p:spTgt spid="2">
                                            <p:txEl>
                                              <p:pRg st="10" end="10"/>
                                            </p:txEl>
                                          </p:spTgt>
                                        </p:tgtEl>
                                        <p:attrNameLst>
                                          <p:attrName>style.visibility</p:attrName>
                                        </p:attrNameLst>
                                      </p:cBhvr>
                                      <p:to>
                                        <p:strVal val="visible"/>
                                      </p:to>
                                    </p:set>
                                    <p:animEffect transition="in" filter="fade">
                                      <p:cBhvr>
                                        <p:cTn id="50" dur="1170"/>
                                        <p:tgtEl>
                                          <p:spTgt spid="2">
                                            <p:txEl>
                                              <p:pRg st="10" end="10"/>
                                            </p:txEl>
                                          </p:spTgt>
                                        </p:tgtEl>
                                      </p:cBhvr>
                                    </p:animEffect>
                                  </p:childTnLst>
                                </p:cTn>
                              </p:par>
                            </p:childTnLst>
                          </p:cTn>
                        </p:par>
                        <p:par>
                          <p:cTn id="51" fill="hold">
                            <p:stCondLst>
                              <p:cond delay="103433"/>
                            </p:stCondLst>
                            <p:childTnLst>
                              <p:par>
                                <p:cTn id="52" presetID="1" presetClass="entr" presetSubtype="0" fill="hold" grpId="0" nodeType="afterEffect" nodePh="1">
                                  <p:stCondLst>
                                    <p:cond delay="2000"/>
                                  </p:stCondLst>
                                  <p:endCondLst>
                                    <p:cond evt="begin" delay="0">
                                      <p:tn val="52"/>
                                    </p:cond>
                                  </p:endCondLst>
                                  <p:childTnLst>
                                    <p:set>
                                      <p:cBhvr>
                                        <p:cTn id="5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98180"/>
            <a:ext cx="12192000" cy="995785"/>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Tiene otros juegos de candeleros, atriles y facistoles, siendo uno de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esquisita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hechura,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ciriales de bronce con sus juegos de pedestales, portapaces, cetros, 6 varas para el palio,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salvillas, picheles, incensarios de oro entre otras cosas.</a:t>
            </a:r>
          </a:p>
        </p:txBody>
      </p:sp>
      <p:sp>
        <p:nvSpPr>
          <p:cNvPr id="3" name="CuadroTexto 2">
            <a:extLst>
              <a:ext uri="{FF2B5EF4-FFF2-40B4-BE49-F238E27FC236}">
                <a16:creationId xmlns:a16="http://schemas.microsoft.com/office/drawing/2014/main" id="{08ECE10D-6AD2-4A48-A810-F1750DF34D54}"/>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FAF74D16-0BB0-439D-BBEB-1BCF3E7FA86B}"/>
              </a:ext>
            </a:extLst>
          </p:cNvPr>
          <p:cNvSpPr/>
          <p:nvPr/>
        </p:nvSpPr>
        <p:spPr>
          <a:xfrm>
            <a:off x="0" y="3180599"/>
            <a:ext cx="12192000" cy="1290738"/>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Francisco Javier Clavijero en su Descripción de la Ciudad de Puebla de los Ángeles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habla de algunas de estas piezas:</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soberbia la platería de esta iglesia catedral, entre otras cosas tiene una gran lámpara de plata un poco más pequeña que la de la catedral de México pero superior a ésta por la excelencia del trabajo con que está fabricada.</a:t>
            </a:r>
          </a:p>
        </p:txBody>
      </p:sp>
      <p:sp>
        <p:nvSpPr>
          <p:cNvPr id="5" name="Rectángulo 4">
            <a:extLst>
              <a:ext uri="{FF2B5EF4-FFF2-40B4-BE49-F238E27FC236}">
                <a16:creationId xmlns:a16="http://schemas.microsoft.com/office/drawing/2014/main" id="{FEABE243-751D-437B-9EE7-C96D21AAED91}"/>
              </a:ext>
            </a:extLst>
          </p:cNvPr>
          <p:cNvSpPr/>
          <p:nvPr/>
        </p:nvSpPr>
        <p:spPr>
          <a:xfrm>
            <a:off x="0" y="1990888"/>
            <a:ext cx="12192000" cy="995785"/>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Hay otra de oro de cerca de un metro de altura, es de oro de varias tonalidades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está montada con perlas, esmeraldas, brillantes, topacios, amatistas y granates,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estrenó en septiembre de 1803, obra de Antonio de Villafañe.</a:t>
            </a:r>
          </a:p>
        </p:txBody>
      </p:sp>
      <p:sp>
        <p:nvSpPr>
          <p:cNvPr id="6" name="Rectángulo 5">
            <a:extLst>
              <a:ext uri="{FF2B5EF4-FFF2-40B4-BE49-F238E27FC236}">
                <a16:creationId xmlns:a16="http://schemas.microsoft.com/office/drawing/2014/main" id="{6973CE89-895B-4E9C-85AB-3C8FA09A1865}"/>
              </a:ext>
            </a:extLst>
          </p:cNvPr>
          <p:cNvSpPr/>
          <p:nvPr/>
        </p:nvSpPr>
        <p:spPr>
          <a:xfrm>
            <a:off x="0" y="1051350"/>
            <a:ext cx="12192000"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custodia que sirve el día de Corpus y jubileo circular, es de oro, de casi un metro de alto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multitud de diamantes y esmeraldas por cada lado, se estrenó el 1 de junio de 1727.</a:t>
            </a: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53F6E0CA-429E-4FFC-BDEF-BDC3F72F5B4E}"/>
              </a:ext>
            </a:extLst>
          </p:cNvPr>
          <p:cNvSpPr/>
          <p:nvPr/>
        </p:nvSpPr>
        <p:spPr>
          <a:xfrm>
            <a:off x="0" y="4601358"/>
            <a:ext cx="12192000" cy="405880"/>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Tiene 4 estatuas de plata de la altura de un hombre.</a:t>
            </a:r>
          </a:p>
        </p:txBody>
      </p:sp>
      <p:sp>
        <p:nvSpPr>
          <p:cNvPr id="8" name="Rectángulo 7">
            <a:extLst>
              <a:ext uri="{FF2B5EF4-FFF2-40B4-BE49-F238E27FC236}">
                <a16:creationId xmlns:a16="http://schemas.microsoft.com/office/drawing/2014/main" id="{0F3587B8-7A01-4770-B987-EEB51E645E99}"/>
              </a:ext>
            </a:extLst>
          </p:cNvPr>
          <p:cNvSpPr/>
          <p:nvPr/>
        </p:nvSpPr>
        <p:spPr>
          <a:xfrm>
            <a:off x="0" y="5063475"/>
            <a:ext cx="12192000" cy="700833"/>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Descuella sobre todo por su riqueza, la custodia [...] de oro macizo guarnecido de piedras preciosas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entre las cuales hay un diamante valorizado según se dice, en 10,000 escudos.</a:t>
            </a:r>
          </a:p>
        </p:txBody>
      </p:sp>
      <p:sp>
        <p:nvSpPr>
          <p:cNvPr id="9" name="Rectángulo 8">
            <a:extLst>
              <a:ext uri="{FF2B5EF4-FFF2-40B4-BE49-F238E27FC236}">
                <a16:creationId xmlns:a16="http://schemas.microsoft.com/office/drawing/2014/main" id="{53AE1B3D-1AD8-477B-94A5-60060751AD8E}"/>
              </a:ext>
            </a:extLst>
          </p:cNvPr>
          <p:cNvSpPr/>
          <p:nvPr/>
        </p:nvSpPr>
        <p:spPr>
          <a:xfrm>
            <a:off x="0" y="5746818"/>
            <a:ext cx="12192000" cy="405880"/>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Entre los vasos sagrados destacan dos de oro al igual que una custodia, hechos por José Inzunza.</a:t>
            </a:r>
          </a:p>
        </p:txBody>
      </p:sp>
      <p:sp>
        <p:nvSpPr>
          <p:cNvPr id="10" name="Rectángulo 9">
            <a:extLst>
              <a:ext uri="{FF2B5EF4-FFF2-40B4-BE49-F238E27FC236}">
                <a16:creationId xmlns:a16="http://schemas.microsoft.com/office/drawing/2014/main" id="{897BB15B-A0C2-4177-8FA9-06A3BB145DD4}"/>
              </a:ext>
            </a:extLst>
          </p:cNvPr>
          <p:cNvSpPr/>
          <p:nvPr/>
        </p:nvSpPr>
        <p:spPr>
          <a:xfrm>
            <a:off x="0" y="6194184"/>
            <a:ext cx="12192000" cy="700833"/>
          </a:xfrm>
          <a:prstGeom prst="rect">
            <a:avLst/>
          </a:prstGeom>
          <a:noFill/>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 elegante tenebrario de 5 metros y medio de alto en madera de ébano ricamente adornada de plata,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obra de José Mariano Castillo.</a:t>
            </a:r>
          </a:p>
        </p:txBody>
      </p:sp>
    </p:spTree>
    <p:extLst>
      <p:ext uri="{BB962C8B-B14F-4D97-AF65-F5344CB8AC3E}">
        <p14:creationId xmlns:p14="http://schemas.microsoft.com/office/powerpoint/2010/main" val="282655875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4921"/>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43806"/>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7605"/>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102519"/>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7">
                                            <p:txEl>
                                              <p:pRg st="0" end="0"/>
                                            </p:txEl>
                                          </p:spTgt>
                                        </p:tgtEl>
                                        <p:attrNameLst>
                                          <p:attrName>style.visibility</p:attrName>
                                        </p:attrNameLst>
                                      </p:cBhvr>
                                      <p:to>
                                        <p:strVal val="visible"/>
                                      </p:to>
                                    </p:set>
                                    <p:animEffect transition="in" filter="fade">
                                      <p:cBhvr>
                                        <p:cTn id="23" dur="1170"/>
                                        <p:tgtEl>
                                          <p:spTgt spid="7">
                                            <p:txEl>
                                              <p:pRg st="0" end="0"/>
                                            </p:txEl>
                                          </p:spTgt>
                                        </p:tgtEl>
                                      </p:cBhvr>
                                    </p:animEffect>
                                  </p:childTnLst>
                                </p:cTn>
                              </p:par>
                            </p:childTnLst>
                          </p:cTn>
                        </p:par>
                        <p:par>
                          <p:cTn id="24" fill="hold">
                            <p:stCondLst>
                              <p:cond delay="109236"/>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28589"/>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Effect transition="in" filter="fade">
                                      <p:cBhvr>
                                        <p:cTn id="31" dur="1170"/>
                                        <p:tgtEl>
                                          <p:spTgt spid="9">
                                            <p:txEl>
                                              <p:pRg st="0" end="0"/>
                                            </p:txEl>
                                          </p:spTgt>
                                        </p:tgtEl>
                                      </p:cBhvr>
                                    </p:animEffect>
                                  </p:childTnLst>
                                </p:cTn>
                              </p:par>
                            </p:childTnLst>
                          </p:cTn>
                        </p:par>
                        <p:par>
                          <p:cTn id="32" fill="hold">
                            <p:stCondLst>
                              <p:cond delay="139752"/>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170"/>
                                        <p:tgtEl>
                                          <p:spTgt spid="10"/>
                                        </p:tgtEl>
                                      </p:cBhvr>
                                    </p:animEffect>
                                  </p:childTnLst>
                                </p:cTn>
                              </p:par>
                            </p:childTnLst>
                          </p:cTn>
                        </p:par>
                        <p:par>
                          <p:cTn id="36" fill="hold">
                            <p:stCondLst>
                              <p:cond delay="154074"/>
                            </p:stCondLst>
                            <p:childTnLst>
                              <p:par>
                                <p:cTn id="37" presetID="1" presetClass="entr" presetSubtype="0" fill="hold" grpId="0" nodeType="afterEffect" nodePh="1">
                                  <p:stCondLst>
                                    <p:cond delay="2000"/>
                                  </p:stCondLst>
                                  <p:endCondLst>
                                    <p:cond evt="begin" delay="0">
                                      <p:tn val="37"/>
                                    </p:cond>
                                  </p:end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p:bldP spid="3" grpId="0"/>
      <p:bldP spid="4" grpId="0" uiExpand="1"/>
      <p:bldP spid="5" grpId="0" uiExpand="1"/>
      <p:bldP spid="6" grpId="0"/>
      <p:bldP spid="7" grpId="0" build="p"/>
      <p:bldP spid="8" grpId="0"/>
      <p:bldP spid="9" grpId="0" build="p"/>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2316538" y="747110"/>
            <a:ext cx="7558982" cy="6009979"/>
          </a:xfrm>
          <a:prstGeom prst="rect">
            <a:avLst/>
          </a:prstGeom>
        </p:spPr>
        <p:txBody>
          <a:bodyPr wrap="square">
            <a:spAutoFit/>
          </a:bodyPr>
          <a:lstStyle/>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 catedral basílica se celebran cinco misas diarias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lunes a sábado, mientras que los domingos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hay una gran actividad celebrándose hasta diez misas. </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horarios están sujetos a cambios o a variaciones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dependiendo de las fiestas patronales, semana santa, navidad,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 bien, dependiendo del santoral.</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Horario de misas</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Domingos</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07:00, 08:00, 09:00, 10:00, 11:00,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12:00, 13:00, 18:00, 19:00  y 20:00</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Lunes a sábado</a:t>
            </a:r>
          </a:p>
          <a:p>
            <a:pPr marL="0" marR="0" lvl="0" indent="0" algn="ctr" defTabSz="914400" rtl="0" eaLnBrk="1" fontAlgn="auto" latinLnBrk="0" hangingPunct="1">
              <a:lnSpc>
                <a:spcPts val="23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07:00, 08:00, 09:00, 09.45  y 19:00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Los lunes, a las 12:00  </a:t>
            </a:r>
          </a:p>
          <a:p>
            <a:pPr marL="0" marR="0" lvl="0" indent="0" algn="ctr" defTabSz="914400" rtl="0" eaLnBrk="1" fontAlgn="auto" latinLnBrk="0" hangingPunct="1">
              <a:lnSpc>
                <a:spcPts val="23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celebra la misa en honor de San Nicolás de Bari.)</a:t>
            </a:r>
          </a:p>
        </p:txBody>
      </p:sp>
      <p:sp>
        <p:nvSpPr>
          <p:cNvPr id="3" name="CuadroTexto 2">
            <a:extLst>
              <a:ext uri="{FF2B5EF4-FFF2-40B4-BE49-F238E27FC236}">
                <a16:creationId xmlns:a16="http://schemas.microsoft.com/office/drawing/2014/main" id="{345D4104-D15E-4BB2-9DDD-1E7ACF79DB83}"/>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2A8F784F-8808-4B2E-88AA-C76D7DB446AB}"/>
              </a:ext>
            </a:extLst>
          </p:cNvPr>
          <p:cNvSpPr/>
          <p:nvPr/>
        </p:nvSpPr>
        <p:spPr>
          <a:xfrm>
            <a:off x="4155861" y="104535"/>
            <a:ext cx="3906099"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Horarios y actividades</a:t>
            </a:r>
          </a:p>
        </p:txBody>
      </p:sp>
    </p:spTree>
    <p:extLst>
      <p:ext uri="{BB962C8B-B14F-4D97-AF65-F5344CB8AC3E}">
        <p14:creationId xmlns:p14="http://schemas.microsoft.com/office/powerpoint/2010/main" val="236473033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13352"/>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8734"/>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170"/>
                                        <p:tgtEl>
                                          <p:spTgt spid="2">
                                            <p:txEl>
                                              <p:pRg st="2" end="2"/>
                                            </p:txEl>
                                          </p:spTgt>
                                        </p:tgtEl>
                                      </p:cBhvr>
                                    </p:animEffect>
                                  </p:childTnLst>
                                </p:cTn>
                              </p:par>
                            </p:childTnLst>
                          </p:cTn>
                        </p:par>
                        <p:par>
                          <p:cTn id="20" fill="hold">
                            <p:stCondLst>
                              <p:cond delay="25169"/>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Effect transition="in" filter="fade">
                                      <p:cBhvr>
                                        <p:cTn id="23" dur="1170"/>
                                        <p:tgtEl>
                                          <p:spTgt spid="2">
                                            <p:txEl>
                                              <p:pRg st="4" end="4"/>
                                            </p:txEl>
                                          </p:spTgt>
                                        </p:tgtEl>
                                      </p:cBhvr>
                                    </p:animEffect>
                                  </p:childTnLst>
                                </p:cTn>
                              </p:par>
                            </p:childTnLst>
                          </p:cTn>
                        </p:par>
                        <p:par>
                          <p:cTn id="24" fill="hold">
                            <p:stCondLst>
                              <p:cond delay="3212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1170"/>
                                        <p:tgtEl>
                                          <p:spTgt spid="2">
                                            <p:txEl>
                                              <p:pRg st="5" end="5"/>
                                            </p:txEl>
                                          </p:spTgt>
                                        </p:tgtEl>
                                      </p:cBhvr>
                                    </p:animEffect>
                                  </p:childTnLst>
                                </p:cTn>
                              </p:par>
                            </p:childTnLst>
                          </p:cTn>
                        </p:par>
                        <p:par>
                          <p:cTn id="28" fill="hold">
                            <p:stCondLst>
                              <p:cond delay="39491"/>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Effect transition="in" filter="fade">
                                      <p:cBhvr>
                                        <p:cTn id="31" dur="1170"/>
                                        <p:tgtEl>
                                          <p:spTgt spid="2">
                                            <p:txEl>
                                              <p:pRg st="6" end="6"/>
                                            </p:txEl>
                                          </p:spTgt>
                                        </p:tgtEl>
                                      </p:cBhvr>
                                    </p:animEffect>
                                  </p:childTnLst>
                                </p:cTn>
                              </p:par>
                            </p:childTnLst>
                          </p:cTn>
                        </p:par>
                        <p:par>
                          <p:cTn id="32" fill="hold">
                            <p:stCondLst>
                              <p:cond delay="43937"/>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1170"/>
                                        <p:tgtEl>
                                          <p:spTgt spid="2">
                                            <p:txEl>
                                              <p:pRg st="8" end="8"/>
                                            </p:txEl>
                                          </p:spTgt>
                                        </p:tgtEl>
                                      </p:cBhvr>
                                    </p:animEffect>
                                  </p:childTnLst>
                                </p:cTn>
                              </p:par>
                            </p:childTnLst>
                          </p:cTn>
                        </p:par>
                        <p:par>
                          <p:cTn id="36" fill="hold">
                            <p:stCondLst>
                              <p:cond delay="47378"/>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10" end="10"/>
                                            </p:txEl>
                                          </p:spTgt>
                                        </p:tgtEl>
                                        <p:attrNameLst>
                                          <p:attrName>style.visibility</p:attrName>
                                        </p:attrNameLst>
                                      </p:cBhvr>
                                      <p:to>
                                        <p:strVal val="visible"/>
                                      </p:to>
                                    </p:set>
                                    <p:animEffect transition="in" filter="fade">
                                      <p:cBhvr>
                                        <p:cTn id="39" dur="1170"/>
                                        <p:tgtEl>
                                          <p:spTgt spid="2">
                                            <p:txEl>
                                              <p:pRg st="10" end="10"/>
                                            </p:txEl>
                                          </p:spTgt>
                                        </p:tgtEl>
                                      </p:cBhvr>
                                    </p:animEffect>
                                  </p:childTnLst>
                                </p:cTn>
                              </p:par>
                            </p:childTnLst>
                          </p:cTn>
                        </p:par>
                        <p:par>
                          <p:cTn id="40" fill="hold">
                            <p:stCondLst>
                              <p:cond delay="50117"/>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2">
                                            <p:txEl>
                                              <p:pRg st="12" end="12"/>
                                            </p:txEl>
                                          </p:spTgt>
                                        </p:tgtEl>
                                        <p:attrNameLst>
                                          <p:attrName>style.visibility</p:attrName>
                                        </p:attrNameLst>
                                      </p:cBhvr>
                                      <p:to>
                                        <p:strVal val="visible"/>
                                      </p:to>
                                    </p:set>
                                    <p:animEffect transition="in" filter="fade">
                                      <p:cBhvr>
                                        <p:cTn id="43" dur="1170"/>
                                        <p:tgtEl>
                                          <p:spTgt spid="2">
                                            <p:txEl>
                                              <p:pRg st="12" end="12"/>
                                            </p:txEl>
                                          </p:spTgt>
                                        </p:tgtEl>
                                      </p:cBhvr>
                                    </p:animEffect>
                                  </p:childTnLst>
                                </p:cTn>
                              </p:par>
                            </p:childTnLst>
                          </p:cTn>
                        </p:par>
                        <p:par>
                          <p:cTn id="44" fill="hold">
                            <p:stCondLst>
                              <p:cond delay="55430"/>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2">
                                            <p:txEl>
                                              <p:pRg st="13" end="13"/>
                                            </p:txEl>
                                          </p:spTgt>
                                        </p:tgtEl>
                                        <p:attrNameLst>
                                          <p:attrName>style.visibility</p:attrName>
                                        </p:attrNameLst>
                                      </p:cBhvr>
                                      <p:to>
                                        <p:strVal val="visible"/>
                                      </p:to>
                                    </p:set>
                                    <p:animEffect transition="in" filter="fade">
                                      <p:cBhvr>
                                        <p:cTn id="47" dur="1170"/>
                                        <p:tgtEl>
                                          <p:spTgt spid="2">
                                            <p:txEl>
                                              <p:pRg st="13" end="13"/>
                                            </p:txEl>
                                          </p:spTgt>
                                        </p:tgtEl>
                                      </p:cBhvr>
                                    </p:animEffect>
                                  </p:childTnLst>
                                </p:cTn>
                              </p:par>
                            </p:childTnLst>
                          </p:cTn>
                        </p:par>
                        <p:par>
                          <p:cTn id="48" fill="hold">
                            <p:stCondLst>
                              <p:cond delay="59876"/>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2">
                                            <p:txEl>
                                              <p:pRg st="15" end="15"/>
                                            </p:txEl>
                                          </p:spTgt>
                                        </p:tgtEl>
                                        <p:attrNameLst>
                                          <p:attrName>style.visibility</p:attrName>
                                        </p:attrNameLst>
                                      </p:cBhvr>
                                      <p:to>
                                        <p:strVal val="visible"/>
                                      </p:to>
                                    </p:set>
                                    <p:animEffect transition="in" filter="fade">
                                      <p:cBhvr>
                                        <p:cTn id="51" dur="1170"/>
                                        <p:tgtEl>
                                          <p:spTgt spid="2">
                                            <p:txEl>
                                              <p:pRg st="15" end="15"/>
                                            </p:txEl>
                                          </p:spTgt>
                                        </p:tgtEl>
                                      </p:cBhvr>
                                    </p:animEffect>
                                  </p:childTnLst>
                                </p:cTn>
                              </p:par>
                            </p:childTnLst>
                          </p:cTn>
                        </p:par>
                        <p:par>
                          <p:cTn id="52" fill="hold">
                            <p:stCondLst>
                              <p:cond delay="63083"/>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2">
                                            <p:txEl>
                                              <p:pRg st="17" end="17"/>
                                            </p:txEl>
                                          </p:spTgt>
                                        </p:tgtEl>
                                        <p:attrNameLst>
                                          <p:attrName>style.visibility</p:attrName>
                                        </p:attrNameLst>
                                      </p:cBhvr>
                                      <p:to>
                                        <p:strVal val="visible"/>
                                      </p:to>
                                    </p:set>
                                    <p:animEffect transition="in" filter="fade">
                                      <p:cBhvr>
                                        <p:cTn id="55" dur="1170"/>
                                        <p:tgtEl>
                                          <p:spTgt spid="2">
                                            <p:txEl>
                                              <p:pRg st="17" end="17"/>
                                            </p:txEl>
                                          </p:spTgt>
                                        </p:tgtEl>
                                      </p:cBhvr>
                                    </p:animEffect>
                                  </p:childTnLst>
                                </p:cTn>
                              </p:par>
                            </p:childTnLst>
                          </p:cTn>
                        </p:par>
                        <p:par>
                          <p:cTn id="56" fill="hold">
                            <p:stCondLst>
                              <p:cond delay="68279"/>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
                                            <p:txEl>
                                              <p:pRg st="18" end="18"/>
                                            </p:txEl>
                                          </p:spTgt>
                                        </p:tgtEl>
                                        <p:attrNameLst>
                                          <p:attrName>style.visibility</p:attrName>
                                        </p:attrNameLst>
                                      </p:cBhvr>
                                      <p:to>
                                        <p:strVal val="visible"/>
                                      </p:to>
                                    </p:set>
                                    <p:animEffect transition="in" filter="fade">
                                      <p:cBhvr>
                                        <p:cTn id="59" dur="1170"/>
                                        <p:tgtEl>
                                          <p:spTgt spid="2">
                                            <p:txEl>
                                              <p:pRg st="18" end="18"/>
                                            </p:txEl>
                                          </p:spTgt>
                                        </p:tgtEl>
                                      </p:cBhvr>
                                    </p:animEffect>
                                  </p:childTnLst>
                                </p:cTn>
                              </p:par>
                            </p:childTnLst>
                          </p:cTn>
                        </p:par>
                        <p:par>
                          <p:cTn id="60" fill="hold">
                            <p:stCondLst>
                              <p:cond delay="71555"/>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2">
                                            <p:txEl>
                                              <p:pRg st="19" end="19"/>
                                            </p:txEl>
                                          </p:spTgt>
                                        </p:tgtEl>
                                        <p:attrNameLst>
                                          <p:attrName>style.visibility</p:attrName>
                                        </p:attrNameLst>
                                      </p:cBhvr>
                                      <p:to>
                                        <p:strVal val="visible"/>
                                      </p:to>
                                    </p:set>
                                    <p:animEffect transition="in" filter="fade">
                                      <p:cBhvr>
                                        <p:cTn id="63" dur="1170"/>
                                        <p:tgtEl>
                                          <p:spTgt spid="2">
                                            <p:txEl>
                                              <p:pRg st="19" end="19"/>
                                            </p:txEl>
                                          </p:spTgt>
                                        </p:tgtEl>
                                      </p:cBhvr>
                                    </p:animEffect>
                                  </p:childTnLst>
                                </p:cTn>
                              </p:par>
                            </p:childTnLst>
                          </p:cTn>
                        </p:par>
                        <p:par>
                          <p:cTn id="64" fill="hold">
                            <p:stCondLst>
                              <p:cond delay="77522"/>
                            </p:stCondLst>
                            <p:childTnLst>
                              <p:par>
                                <p:cTn id="65" presetID="1" presetClass="entr" presetSubtype="0" fill="hold" grpId="0" nodeType="afterEffect" nodePh="1">
                                  <p:stCondLst>
                                    <p:cond delay="2000"/>
                                  </p:stCondLst>
                                  <p:endCondLst>
                                    <p:cond evt="begin" delay="0">
                                      <p:tn val="65"/>
                                    </p:cond>
                                  </p:endCondLst>
                                  <p:childTnLst>
                                    <p:set>
                                      <p:cBhvr>
                                        <p:cTn id="6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5147187" y="-5052"/>
            <a:ext cx="7044812" cy="26693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Catedral Basílica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Nuestra Señora de la Inmaculada Concepción de Puebla</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Patrimonio de la Humanidad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(parte de «Centro histórico de Puebla», n.º ref. 416) (1987)</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Nombre descrito en la Lista Representativa del PCI.</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Monumento histórico</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(M-21-242-00-00)</a:t>
            </a:r>
          </a:p>
        </p:txBody>
      </p:sp>
      <p:sp>
        <p:nvSpPr>
          <p:cNvPr id="3" name="CuadroTexto 2">
            <a:extLst>
              <a:ext uri="{FF2B5EF4-FFF2-40B4-BE49-F238E27FC236}">
                <a16:creationId xmlns:a16="http://schemas.microsoft.com/office/drawing/2014/main" id="{CFB93DB7-4115-422A-A3DD-95E8422E9AF9}"/>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3EDAB2A3-617E-4E32-88E4-0062E0E311EA}"/>
              </a:ext>
            </a:extLst>
          </p:cNvPr>
          <p:cNvSpPr/>
          <p:nvPr/>
        </p:nvSpPr>
        <p:spPr>
          <a:xfrm>
            <a:off x="2256496" y="37186"/>
            <a:ext cx="3819832"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Catedral   de Puebla</a:t>
            </a:r>
          </a:p>
        </p:txBody>
      </p:sp>
    </p:spTree>
    <p:extLst>
      <p:ext uri="{BB962C8B-B14F-4D97-AF65-F5344CB8AC3E}">
        <p14:creationId xmlns:p14="http://schemas.microsoft.com/office/powerpoint/2010/main" val="332314045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8925"/>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5477"/>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170"/>
                                        <p:tgtEl>
                                          <p:spTgt spid="2">
                                            <p:txEl>
                                              <p:pRg st="2" end="2"/>
                                            </p:txEl>
                                          </p:spTgt>
                                        </p:tgtEl>
                                      </p:cBhvr>
                                    </p:animEffect>
                                  </p:childTnLst>
                                </p:cTn>
                              </p:par>
                            </p:childTnLst>
                          </p:cTn>
                        </p:par>
                        <p:par>
                          <p:cTn id="20" fill="hold">
                            <p:stCondLst>
                              <p:cond delay="19221"/>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Effect transition="in" filter="fade">
                                      <p:cBhvr>
                                        <p:cTn id="23" dur="1170"/>
                                        <p:tgtEl>
                                          <p:spTgt spid="2">
                                            <p:txEl>
                                              <p:pRg st="3" end="3"/>
                                            </p:txEl>
                                          </p:spTgt>
                                        </p:tgtEl>
                                      </p:cBhvr>
                                    </p:animEffect>
                                  </p:childTnLst>
                                </p:cTn>
                              </p:par>
                            </p:childTnLst>
                          </p:cTn>
                        </p:par>
                        <p:par>
                          <p:cTn id="24" fill="hold">
                            <p:stCondLst>
                              <p:cond delay="26241"/>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170"/>
                                        <p:tgtEl>
                                          <p:spTgt spid="2">
                                            <p:txEl>
                                              <p:pRg st="4" end="4"/>
                                            </p:txEl>
                                          </p:spTgt>
                                        </p:tgtEl>
                                      </p:cBhvr>
                                    </p:animEffect>
                                  </p:childTnLst>
                                </p:cTn>
                              </p:par>
                            </p:childTnLst>
                          </p:cTn>
                        </p:par>
                        <p:par>
                          <p:cTn id="28" fill="hold">
                            <p:stCondLst>
                              <p:cond delay="32442"/>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Effect transition="in" filter="fade">
                                      <p:cBhvr>
                                        <p:cTn id="31" dur="1170"/>
                                        <p:tgtEl>
                                          <p:spTgt spid="2">
                                            <p:txEl>
                                              <p:pRg st="6" end="6"/>
                                            </p:txEl>
                                          </p:spTgt>
                                        </p:tgtEl>
                                      </p:cBhvr>
                                    </p:animEffect>
                                  </p:childTnLst>
                                </p:cTn>
                              </p:par>
                            </p:childTnLst>
                          </p:cTn>
                        </p:par>
                        <p:par>
                          <p:cTn id="32" fill="hold">
                            <p:stCondLst>
                              <p:cond delay="36351"/>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1170"/>
                                        <p:tgtEl>
                                          <p:spTgt spid="2">
                                            <p:txEl>
                                              <p:pRg st="7" end="7"/>
                                            </p:txEl>
                                          </p:spTgt>
                                        </p:tgtEl>
                                      </p:cBhvr>
                                    </p:animEffect>
                                  </p:childTnLst>
                                </p:cTn>
                              </p:par>
                            </p:childTnLst>
                          </p:cTn>
                        </p:par>
                        <p:par>
                          <p:cTn id="36" fill="hold">
                            <p:stCondLst>
                              <p:cond delay="39276"/>
                            </p:stCondLst>
                            <p:childTnLst>
                              <p:par>
                                <p:cTn id="37" presetID="1" presetClass="entr" presetSubtype="0" fill="hold" grpId="0" nodeType="afterEffect" nodePh="1">
                                  <p:stCondLst>
                                    <p:cond delay="2000"/>
                                  </p:stCondLst>
                                  <p:endCondLst>
                                    <p:cond evt="begin" delay="0">
                                      <p:tn val="37"/>
                                    </p:cond>
                                  </p:end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9070258" y="9694"/>
            <a:ext cx="3121742" cy="39517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Localización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País     México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División   Puebla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Subdivisión</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Heroica Puebla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de Zaragoza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Ubicación</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Centro histórico de Puebla</a:t>
            </a:r>
          </a:p>
        </p:txBody>
      </p:sp>
      <p:sp>
        <p:nvSpPr>
          <p:cNvPr id="3" name="CuadroTexto 2">
            <a:extLst>
              <a:ext uri="{FF2B5EF4-FFF2-40B4-BE49-F238E27FC236}">
                <a16:creationId xmlns:a16="http://schemas.microsoft.com/office/drawing/2014/main" id="{E51DEFD4-98A0-4182-99E7-54C47071DAE5}"/>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910E34A0-AE61-4A50-BBE2-D4ABBE42A184}"/>
              </a:ext>
            </a:extLst>
          </p:cNvPr>
          <p:cNvSpPr/>
          <p:nvPr/>
        </p:nvSpPr>
        <p:spPr>
          <a:xfrm>
            <a:off x="44237" y="709221"/>
            <a:ext cx="3465879" cy="1975221"/>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English Towne-Normal Lefty Wide" panose="000B0500000000000000" pitchFamily="34" charset="0"/>
                <a:ea typeface="+mn-ea"/>
                <a:cs typeface="Arial"/>
              </a:rPr>
              <a:t>Fachada principal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English Towne-Normal Lefty Wide" panose="000B0500000000000000" pitchFamily="34" charset="0"/>
                <a:ea typeface="+mn-ea"/>
                <a:cs typeface="Arial"/>
              </a:rPr>
              <a:t>de la Catedral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English Towne-Normal Lefty Wide" panose="000B0500000000000000" pitchFamily="34" charset="0"/>
                <a:ea typeface="+mn-ea"/>
                <a:cs typeface="Arial"/>
              </a:rPr>
              <a:t>de Puebla</a:t>
            </a:r>
          </a:p>
        </p:txBody>
      </p:sp>
    </p:spTree>
    <p:extLst>
      <p:ext uri="{BB962C8B-B14F-4D97-AF65-F5344CB8AC3E}">
        <p14:creationId xmlns:p14="http://schemas.microsoft.com/office/powerpoint/2010/main" val="42250083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9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12457"/>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1170"/>
                                        <p:tgtEl>
                                          <p:spTgt spid="2">
                                            <p:txEl>
                                              <p:pRg st="2" end="2"/>
                                            </p:txEl>
                                          </p:spTgt>
                                        </p:tgtEl>
                                      </p:cBhvr>
                                    </p:animEffect>
                                  </p:childTnLst>
                                </p:cTn>
                              </p:par>
                            </p:childTnLst>
                          </p:cTn>
                        </p:par>
                        <p:par>
                          <p:cTn id="16" fill="hold">
                            <p:stCondLst>
                              <p:cond delay="15430"/>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1170"/>
                                        <p:tgtEl>
                                          <p:spTgt spid="2">
                                            <p:txEl>
                                              <p:pRg st="4" end="4"/>
                                            </p:txEl>
                                          </p:spTgt>
                                        </p:tgtEl>
                                      </p:cBhvr>
                                    </p:animEffect>
                                  </p:childTnLst>
                                </p:cTn>
                              </p:par>
                            </p:childTnLst>
                          </p:cTn>
                        </p:par>
                        <p:par>
                          <p:cTn id="20" fill="hold">
                            <p:stCondLst>
                              <p:cond delay="18871"/>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Effect transition="in" filter="fade">
                                      <p:cBhvr>
                                        <p:cTn id="23" dur="1170"/>
                                        <p:tgtEl>
                                          <p:spTgt spid="2">
                                            <p:txEl>
                                              <p:pRg st="6" end="6"/>
                                            </p:txEl>
                                          </p:spTgt>
                                        </p:tgtEl>
                                      </p:cBhvr>
                                    </p:animEffect>
                                  </p:childTnLst>
                                </p:cTn>
                              </p:par>
                            </p:childTnLst>
                          </p:cTn>
                        </p:par>
                        <p:par>
                          <p:cTn id="24" fill="hold">
                            <p:stCondLst>
                              <p:cond delay="21961"/>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7" end="7"/>
                                            </p:txEl>
                                          </p:spTgt>
                                        </p:tgtEl>
                                        <p:attrNameLst>
                                          <p:attrName>style.visibility</p:attrName>
                                        </p:attrNameLst>
                                      </p:cBhvr>
                                      <p:to>
                                        <p:strVal val="visible"/>
                                      </p:to>
                                    </p:set>
                                    <p:animEffect transition="in" filter="fade">
                                      <p:cBhvr>
                                        <p:cTn id="27" dur="1170"/>
                                        <p:tgtEl>
                                          <p:spTgt spid="2">
                                            <p:txEl>
                                              <p:pRg st="7" end="7"/>
                                            </p:txEl>
                                          </p:spTgt>
                                        </p:tgtEl>
                                      </p:cBhvr>
                                    </p:animEffect>
                                  </p:childTnLst>
                                </p:cTn>
                              </p:par>
                            </p:childTnLst>
                          </p:cTn>
                        </p:par>
                        <p:par>
                          <p:cTn id="28" fill="hold">
                            <p:stCondLst>
                              <p:cond delay="24535"/>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8" end="8"/>
                                            </p:txEl>
                                          </p:spTgt>
                                        </p:tgtEl>
                                        <p:attrNameLst>
                                          <p:attrName>style.visibility</p:attrName>
                                        </p:attrNameLst>
                                      </p:cBhvr>
                                      <p:to>
                                        <p:strVal val="visible"/>
                                      </p:to>
                                    </p:set>
                                    <p:animEffect transition="in" filter="fade">
                                      <p:cBhvr>
                                        <p:cTn id="31" dur="1170"/>
                                        <p:tgtEl>
                                          <p:spTgt spid="2">
                                            <p:txEl>
                                              <p:pRg st="8" end="8"/>
                                            </p:txEl>
                                          </p:spTgt>
                                        </p:tgtEl>
                                      </p:cBhvr>
                                    </p:animEffect>
                                  </p:childTnLst>
                                </p:cTn>
                              </p:par>
                            </p:childTnLst>
                          </p:cTn>
                        </p:par>
                        <p:par>
                          <p:cTn id="32" fill="hold">
                            <p:stCondLst>
                              <p:cond delay="26758"/>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10" end="10"/>
                                            </p:txEl>
                                          </p:spTgt>
                                        </p:tgtEl>
                                        <p:attrNameLst>
                                          <p:attrName>style.visibility</p:attrName>
                                        </p:attrNameLst>
                                      </p:cBhvr>
                                      <p:to>
                                        <p:strVal val="visible"/>
                                      </p:to>
                                    </p:set>
                                    <p:animEffect transition="in" filter="fade">
                                      <p:cBhvr>
                                        <p:cTn id="35" dur="1170"/>
                                        <p:tgtEl>
                                          <p:spTgt spid="2">
                                            <p:txEl>
                                              <p:pRg st="10" end="10"/>
                                            </p:txEl>
                                          </p:spTgt>
                                        </p:tgtEl>
                                      </p:cBhvr>
                                    </p:animEffect>
                                  </p:childTnLst>
                                </p:cTn>
                              </p:par>
                            </p:childTnLst>
                          </p:cTn>
                        </p:par>
                        <p:par>
                          <p:cTn id="36" fill="hold">
                            <p:stCondLst>
                              <p:cond delay="29614"/>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2">
                                            <p:txEl>
                                              <p:pRg st="11" end="11"/>
                                            </p:txEl>
                                          </p:spTgt>
                                        </p:tgtEl>
                                        <p:attrNameLst>
                                          <p:attrName>style.visibility</p:attrName>
                                        </p:attrNameLst>
                                      </p:cBhvr>
                                      <p:to>
                                        <p:strVal val="visible"/>
                                      </p:to>
                                    </p:set>
                                    <p:animEffect transition="in" filter="fade">
                                      <p:cBhvr>
                                        <p:cTn id="39" dur="1170"/>
                                        <p:tgtEl>
                                          <p:spTgt spid="2">
                                            <p:txEl>
                                              <p:pRg st="11" end="11"/>
                                            </p:txEl>
                                          </p:spTgt>
                                        </p:tgtEl>
                                      </p:cBhvr>
                                    </p:animEffect>
                                  </p:childTnLst>
                                </p:cTn>
                              </p:par>
                            </p:childTnLst>
                          </p:cTn>
                        </p:par>
                        <p:par>
                          <p:cTn id="40" fill="hold">
                            <p:stCondLst>
                              <p:cond delay="33358"/>
                            </p:stCondLst>
                            <p:childTnLst>
                              <p:par>
                                <p:cTn id="41" presetID="1" presetClass="entr" presetSubtype="0" fill="hold" grpId="0" nodeType="afterEffect" nodePh="1">
                                  <p:stCondLst>
                                    <p:cond delay="2000"/>
                                  </p:stCondLst>
                                  <p:endCondLst>
                                    <p:cond evt="begin" delay="0">
                                      <p:tn val="41"/>
                                    </p:cond>
                                  </p:endCondLst>
                                  <p:childTnLst>
                                    <p:set>
                                      <p:cBhvr>
                                        <p:cTn id="4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6096000" y="1130563"/>
            <a:ext cx="609600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Culto	Iglesia Católica</a:t>
            </a:r>
          </a:p>
        </p:txBody>
      </p:sp>
      <p:sp>
        <p:nvSpPr>
          <p:cNvPr id="3" name="CuadroTexto 2">
            <a:extLst>
              <a:ext uri="{FF2B5EF4-FFF2-40B4-BE49-F238E27FC236}">
                <a16:creationId xmlns:a16="http://schemas.microsoft.com/office/drawing/2014/main" id="{BD2641AD-ED57-458B-B2F7-66C65DB6110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EFC594AF-3FFF-480D-8B87-E2EA95A1F4FA}"/>
              </a:ext>
            </a:extLst>
          </p:cNvPr>
          <p:cNvSpPr/>
          <p:nvPr/>
        </p:nvSpPr>
        <p:spPr>
          <a:xfrm>
            <a:off x="7397450" y="325754"/>
            <a:ext cx="3324625" cy="425116"/>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Información religiosa</a:t>
            </a:r>
          </a:p>
        </p:txBody>
      </p:sp>
      <p:sp>
        <p:nvSpPr>
          <p:cNvPr id="5" name="Rectángulo 4">
            <a:extLst>
              <a:ext uri="{FF2B5EF4-FFF2-40B4-BE49-F238E27FC236}">
                <a16:creationId xmlns:a16="http://schemas.microsoft.com/office/drawing/2014/main" id="{B58B16DA-7210-4174-A155-96C8F8C532B4}"/>
              </a:ext>
            </a:extLst>
          </p:cNvPr>
          <p:cNvSpPr/>
          <p:nvPr/>
        </p:nvSpPr>
        <p:spPr>
          <a:xfrm>
            <a:off x="6096000" y="2256355"/>
            <a:ext cx="6096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Arquidiócesis de Puebla de los Ángeles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Acceso público	Diariamente</a:t>
            </a:r>
          </a:p>
        </p:txBody>
      </p:sp>
      <p:sp>
        <p:nvSpPr>
          <p:cNvPr id="6" name="Rectángulo 5">
            <a:extLst>
              <a:ext uri="{FF2B5EF4-FFF2-40B4-BE49-F238E27FC236}">
                <a16:creationId xmlns:a16="http://schemas.microsoft.com/office/drawing/2014/main" id="{01E916FC-2665-427B-8955-F03E9EDFB83F}"/>
              </a:ext>
            </a:extLst>
          </p:cNvPr>
          <p:cNvSpPr/>
          <p:nvPr/>
        </p:nvSpPr>
        <p:spPr>
          <a:xfrm>
            <a:off x="8298025" y="1741600"/>
            <a:ext cx="170138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Diócesis</a:t>
            </a:r>
          </a:p>
        </p:txBody>
      </p:sp>
      <p:sp>
        <p:nvSpPr>
          <p:cNvPr id="9" name="Rectángulo 8">
            <a:extLst>
              <a:ext uri="{FF2B5EF4-FFF2-40B4-BE49-F238E27FC236}">
                <a16:creationId xmlns:a16="http://schemas.microsoft.com/office/drawing/2014/main" id="{5E2422D7-CF65-4927-8FFB-9DECA0958DFD}"/>
              </a:ext>
            </a:extLst>
          </p:cNvPr>
          <p:cNvSpPr/>
          <p:nvPr/>
        </p:nvSpPr>
        <p:spPr>
          <a:xfrm>
            <a:off x="6095998" y="4330965"/>
            <a:ext cx="6096001"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Estatus	Catedral</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Basílica menor</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Advocación	Inmaculada Concepción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Dedicación	18 de abril de 1649</a:t>
            </a:r>
          </a:p>
        </p:txBody>
      </p:sp>
      <p:sp>
        <p:nvSpPr>
          <p:cNvPr id="10" name="Rectángulo 9">
            <a:extLst>
              <a:ext uri="{FF2B5EF4-FFF2-40B4-BE49-F238E27FC236}">
                <a16:creationId xmlns:a16="http://schemas.microsoft.com/office/drawing/2014/main" id="{2A75F21B-0BDF-4628-AF09-2D77D4BA02BC}"/>
              </a:ext>
            </a:extLst>
          </p:cNvPr>
          <p:cNvSpPr/>
          <p:nvPr/>
        </p:nvSpPr>
        <p:spPr>
          <a:xfrm>
            <a:off x="7329947" y="3599898"/>
            <a:ext cx="361063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Uso	Templo religioso</a:t>
            </a:r>
          </a:p>
        </p:txBody>
      </p:sp>
      <p:sp>
        <p:nvSpPr>
          <p:cNvPr id="11" name="CuadroTexto 10">
            <a:extLst>
              <a:ext uri="{FF2B5EF4-FFF2-40B4-BE49-F238E27FC236}">
                <a16:creationId xmlns:a16="http://schemas.microsoft.com/office/drawing/2014/main" id="{B2167F69-3A96-4CB0-8F5F-BF5F3B73E37F}"/>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12" name="Imagen 11" descr="Imagen que contiene cielo&#10;&#10;Descripción generada con confianza alta">
            <a:extLst>
              <a:ext uri="{FF2B5EF4-FFF2-40B4-BE49-F238E27FC236}">
                <a16:creationId xmlns:a16="http://schemas.microsoft.com/office/drawing/2014/main" id="{0125DB53-46C1-46F6-9368-B86065E372C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5667" r="98667">
                        <a14:foregroundMark x1="9000" y1="69500" x2="9000" y2="69500"/>
                        <a14:foregroundMark x1="5667" y1="67667" x2="5667" y2="67667"/>
                        <a14:foregroundMark x1="11667" y1="48333" x2="11667" y2="48333"/>
                        <a14:foregroundMark x1="11667" y1="45333" x2="11667" y2="45333"/>
                        <a14:foregroundMark x1="33000" y1="38667" x2="33000" y2="38667"/>
                        <a14:foregroundMark x1="33000" y1="38667" x2="33000" y2="38667"/>
                        <a14:foregroundMark x1="33000" y1="36833" x2="33000" y2="36833"/>
                        <a14:foregroundMark x1="47167" y1="22000" x2="47167" y2="22000"/>
                        <a14:foregroundMark x1="54667" y1="18667" x2="54667" y2="18667"/>
                        <a14:foregroundMark x1="54000" y1="15500" x2="54000" y2="15500"/>
                        <a14:foregroundMark x1="54167" y1="17167" x2="54167" y2="17167"/>
                        <a14:foregroundMark x1="47333" y1="22167" x2="47333" y2="22167"/>
                        <a14:foregroundMark x1="47333" y1="19833" x2="47333" y2="19833"/>
                        <a14:foregroundMark x1="80500" y1="17500" x2="80500" y2="17500"/>
                        <a14:foregroundMark x1="81167" y1="14000" x2="81167" y2="14000"/>
                        <a14:foregroundMark x1="80500" y1="16167" x2="80500" y2="16167"/>
                        <a14:foregroundMark x1="90500" y1="72000" x2="90500" y2="72000"/>
                        <a14:foregroundMark x1="94667" y1="75833" x2="94667" y2="75833"/>
                        <a14:foregroundMark x1="98667" y1="75667" x2="98667" y2="75667"/>
                      </a14:backgroundRemoval>
                    </a14:imgEffect>
                  </a14:imgLayer>
                </a14:imgProps>
              </a:ext>
              <a:ext uri="{28A0092B-C50C-407E-A947-70E740481C1C}">
                <a14:useLocalDpi xmlns:a14="http://schemas.microsoft.com/office/drawing/2010/main" val="0"/>
              </a:ext>
            </a:extLst>
          </a:blip>
          <a:stretch>
            <a:fillRect/>
          </a:stretch>
        </p:blipFill>
        <p:spPr>
          <a:xfrm>
            <a:off x="-17207" y="0"/>
            <a:ext cx="6858000" cy="6858000"/>
          </a:xfrm>
          <a:prstGeom prst="rect">
            <a:avLst/>
          </a:prstGeom>
        </p:spPr>
      </p:pic>
    </p:spTree>
    <p:extLst>
      <p:ext uri="{BB962C8B-B14F-4D97-AF65-F5344CB8AC3E}">
        <p14:creationId xmlns:p14="http://schemas.microsoft.com/office/powerpoint/2010/main" val="41768906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10193"/>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par>
                          <p:cTn id="16" fill="hold">
                            <p:stCondLst>
                              <p:cond delay="14343"/>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1170"/>
                                        <p:tgtEl>
                                          <p:spTgt spid="5">
                                            <p:txEl>
                                              <p:pRg st="0" end="0"/>
                                            </p:txEl>
                                          </p:spTgt>
                                        </p:tgtEl>
                                      </p:cBhvr>
                                    </p:animEffect>
                                  </p:childTnLst>
                                </p:cTn>
                              </p:par>
                            </p:childTnLst>
                          </p:cTn>
                        </p:par>
                        <p:par>
                          <p:cTn id="20" fill="hold">
                            <p:stCondLst>
                              <p:cond delay="20007"/>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Effect transition="in" filter="fade">
                                      <p:cBhvr>
                                        <p:cTn id="23" dur="1170"/>
                                        <p:tgtEl>
                                          <p:spTgt spid="5">
                                            <p:txEl>
                                              <p:pRg st="2" end="2"/>
                                            </p:txEl>
                                          </p:spTgt>
                                        </p:tgtEl>
                                      </p:cBhvr>
                                    </p:animEffect>
                                  </p:childTnLst>
                                </p:cTn>
                              </p:par>
                            </p:childTnLst>
                          </p:cTn>
                        </p:par>
                        <p:par>
                          <p:cTn id="24" fill="hold">
                            <p:stCondLst>
                              <p:cond delay="24618"/>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27777"/>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Effect transition="in" filter="fade">
                                      <p:cBhvr>
                                        <p:cTn id="31" dur="1170"/>
                                        <p:tgtEl>
                                          <p:spTgt spid="9">
                                            <p:txEl>
                                              <p:pRg st="0" end="0"/>
                                            </p:txEl>
                                          </p:spTgt>
                                        </p:tgtEl>
                                      </p:cBhvr>
                                    </p:animEffect>
                                  </p:childTnLst>
                                </p:cTn>
                              </p:par>
                            </p:childTnLst>
                          </p:cTn>
                        </p:par>
                        <p:par>
                          <p:cTn id="32" fill="hold">
                            <p:stCondLst>
                              <p:cond delay="31335"/>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Effect transition="in" filter="fade">
                                      <p:cBhvr>
                                        <p:cTn id="35" dur="1170"/>
                                        <p:tgtEl>
                                          <p:spTgt spid="9">
                                            <p:txEl>
                                              <p:pRg st="1" end="1"/>
                                            </p:txEl>
                                          </p:spTgt>
                                        </p:tgtEl>
                                      </p:cBhvr>
                                    </p:animEffect>
                                  </p:childTnLst>
                                </p:cTn>
                              </p:par>
                            </p:childTnLst>
                          </p:cTn>
                        </p:par>
                        <p:par>
                          <p:cTn id="36" fill="hold">
                            <p:stCondLst>
                              <p:cond delay="34659"/>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Effect transition="in" filter="fade">
                                      <p:cBhvr>
                                        <p:cTn id="39" dur="1170"/>
                                        <p:tgtEl>
                                          <p:spTgt spid="9">
                                            <p:txEl>
                                              <p:pRg st="3" end="3"/>
                                            </p:txEl>
                                          </p:spTgt>
                                        </p:tgtEl>
                                      </p:cBhvr>
                                    </p:animEffect>
                                  </p:childTnLst>
                                </p:cTn>
                              </p:par>
                            </p:childTnLst>
                          </p:cTn>
                        </p:par>
                        <p:par>
                          <p:cTn id="40" fill="hold">
                            <p:stCondLst>
                              <p:cond delay="39972"/>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9">
                                            <p:txEl>
                                              <p:pRg st="5" end="5"/>
                                            </p:txEl>
                                          </p:spTgt>
                                        </p:tgtEl>
                                        <p:attrNameLst>
                                          <p:attrName>style.visibility</p:attrName>
                                        </p:attrNameLst>
                                      </p:cBhvr>
                                      <p:to>
                                        <p:strVal val="visible"/>
                                      </p:to>
                                    </p:set>
                                    <p:animEffect transition="in" filter="fade">
                                      <p:cBhvr>
                                        <p:cTn id="43" dur="1170"/>
                                        <p:tgtEl>
                                          <p:spTgt spid="9">
                                            <p:txEl>
                                              <p:pRg st="5" end="5"/>
                                            </p:txEl>
                                          </p:spTgt>
                                        </p:tgtEl>
                                      </p:cBhvr>
                                    </p:animEffect>
                                  </p:childTnLst>
                                </p:cTn>
                              </p:par>
                            </p:childTnLst>
                          </p:cTn>
                        </p:par>
                        <p:par>
                          <p:cTn id="44" fill="hold">
                            <p:stCondLst>
                              <p:cond delay="44700"/>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build="p"/>
      <p:bldP spid="6" grpId="0"/>
      <p:bldP spid="9" grpId="0" build="p"/>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0" b="-10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7816644" y="334152"/>
            <a:ext cx="4375355" cy="42723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Construcción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1575 - 1580,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primera etapa de construcción</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1587 - 1590,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modifica la traza de la planta</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1618 - 1640,</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se suspendieron las obras a la altura de muros y cornisas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1640 - 1647,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concluyen las obras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bajo el mando del Obispo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Juan de Palafox</a:t>
            </a:r>
          </a:p>
        </p:txBody>
      </p:sp>
      <p:sp>
        <p:nvSpPr>
          <p:cNvPr id="3" name="CuadroTexto 2">
            <a:extLst>
              <a:ext uri="{FF2B5EF4-FFF2-40B4-BE49-F238E27FC236}">
                <a16:creationId xmlns:a16="http://schemas.microsoft.com/office/drawing/2014/main" id="{6346598F-08C8-4F45-93BA-0F49ECC8E608}"/>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B864A60C-3BDA-4939-8673-2C1DD5E720FD}"/>
              </a:ext>
            </a:extLst>
          </p:cNvPr>
          <p:cNvSpPr/>
          <p:nvPr/>
        </p:nvSpPr>
        <p:spPr>
          <a:xfrm>
            <a:off x="4934464" y="134031"/>
            <a:ext cx="3206646" cy="425116"/>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Historia del edificio</a:t>
            </a:r>
          </a:p>
        </p:txBody>
      </p:sp>
      <p:sp>
        <p:nvSpPr>
          <p:cNvPr id="5" name="Rectángulo 4">
            <a:extLst>
              <a:ext uri="{FF2B5EF4-FFF2-40B4-BE49-F238E27FC236}">
                <a16:creationId xmlns:a16="http://schemas.microsoft.com/office/drawing/2014/main" id="{0325806B-D33C-47C0-9433-2C9FF0DA9932}"/>
              </a:ext>
            </a:extLst>
          </p:cNvPr>
          <p:cNvSpPr/>
          <p:nvPr/>
        </p:nvSpPr>
        <p:spPr>
          <a:xfrm>
            <a:off x="540659" y="886189"/>
            <a:ext cx="2114169" cy="1066318"/>
          </a:xfrm>
          <a:prstGeom prst="rect">
            <a:avLst/>
          </a:prstGeom>
        </p:spPr>
        <p:txBody>
          <a:bodyPr wrap="non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Fundador(es)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Príncipe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Felipe de España</a:t>
            </a:r>
          </a:p>
        </p:txBody>
      </p:sp>
      <p:sp>
        <p:nvSpPr>
          <p:cNvPr id="6" name="Rectángulo 5">
            <a:extLst>
              <a:ext uri="{FF2B5EF4-FFF2-40B4-BE49-F238E27FC236}">
                <a16:creationId xmlns:a16="http://schemas.microsoft.com/office/drawing/2014/main" id="{D571DA87-2BC0-4C62-B36D-2E5625F0FA46}"/>
              </a:ext>
            </a:extLst>
          </p:cNvPr>
          <p:cNvSpPr/>
          <p:nvPr/>
        </p:nvSpPr>
        <p:spPr>
          <a:xfrm>
            <a:off x="4218031" y="841954"/>
            <a:ext cx="2875935"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Primera piedra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18 de noviembre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1575</a:t>
            </a:r>
          </a:p>
        </p:txBody>
      </p:sp>
    </p:spTree>
    <p:extLst>
      <p:ext uri="{BB962C8B-B14F-4D97-AF65-F5344CB8AC3E}">
        <p14:creationId xmlns:p14="http://schemas.microsoft.com/office/powerpoint/2010/main" val="4092101130"/>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6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1163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17178"/>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0" end="0"/>
                                            </p:txEl>
                                          </p:spTgt>
                                        </p:tgtEl>
                                        <p:attrNameLst>
                                          <p:attrName>style.visibility</p:attrName>
                                        </p:attrNameLst>
                                      </p:cBhvr>
                                      <p:to>
                                        <p:strVal val="visible"/>
                                      </p:to>
                                    </p:set>
                                    <p:animEffect transition="in" filter="fade">
                                      <p:cBhvr>
                                        <p:cTn id="19" dur="1170"/>
                                        <p:tgtEl>
                                          <p:spTgt spid="2">
                                            <p:txEl>
                                              <p:pRg st="0" end="0"/>
                                            </p:txEl>
                                          </p:spTgt>
                                        </p:tgtEl>
                                      </p:cBhvr>
                                    </p:animEffect>
                                  </p:childTnLst>
                                </p:cTn>
                              </p:par>
                            </p:childTnLst>
                          </p:cTn>
                        </p:par>
                        <p:par>
                          <p:cTn id="20" fill="hold">
                            <p:stCondLst>
                              <p:cond delay="20385"/>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1170"/>
                                        <p:tgtEl>
                                          <p:spTgt spid="2">
                                            <p:txEl>
                                              <p:pRg st="2" end="2"/>
                                            </p:txEl>
                                          </p:spTgt>
                                        </p:tgtEl>
                                      </p:cBhvr>
                                    </p:animEffect>
                                  </p:childTnLst>
                                </p:cTn>
                              </p:par>
                            </p:childTnLst>
                          </p:cTn>
                        </p:par>
                        <p:par>
                          <p:cTn id="24" fill="hold">
                            <p:stCondLst>
                              <p:cond delay="23475"/>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1170"/>
                                        <p:tgtEl>
                                          <p:spTgt spid="2">
                                            <p:txEl>
                                              <p:pRg st="3" end="3"/>
                                            </p:txEl>
                                          </p:spTgt>
                                        </p:tgtEl>
                                      </p:cBhvr>
                                    </p:animEffect>
                                  </p:childTnLst>
                                </p:cTn>
                              </p:par>
                            </p:childTnLst>
                          </p:cTn>
                        </p:par>
                        <p:par>
                          <p:cTn id="28" fill="hold">
                            <p:stCondLst>
                              <p:cond delay="28320"/>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1170"/>
                                        <p:tgtEl>
                                          <p:spTgt spid="2">
                                            <p:txEl>
                                              <p:pRg st="4" end="4"/>
                                            </p:txEl>
                                          </p:spTgt>
                                        </p:tgtEl>
                                      </p:cBhvr>
                                    </p:animEffect>
                                  </p:childTnLst>
                                </p:cTn>
                              </p:par>
                            </p:childTnLst>
                          </p:cTn>
                        </p:par>
                        <p:par>
                          <p:cTn id="32" fill="hold">
                            <p:stCondLst>
                              <p:cond delay="31410"/>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170"/>
                                        <p:tgtEl>
                                          <p:spTgt spid="2">
                                            <p:txEl>
                                              <p:pRg st="5" end="5"/>
                                            </p:txEl>
                                          </p:spTgt>
                                        </p:tgtEl>
                                      </p:cBhvr>
                                    </p:animEffect>
                                  </p:childTnLst>
                                </p:cTn>
                              </p:par>
                            </p:childTnLst>
                          </p:cTn>
                        </p:par>
                        <p:par>
                          <p:cTn id="36" fill="hold">
                            <p:stCondLst>
                              <p:cond delay="36372"/>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6" end="6"/>
                                            </p:txEl>
                                          </p:spTgt>
                                        </p:tgtEl>
                                        <p:attrNameLst>
                                          <p:attrName>style.visibility</p:attrName>
                                        </p:attrNameLst>
                                      </p:cBhvr>
                                      <p:to>
                                        <p:strVal val="visible"/>
                                      </p:to>
                                    </p:set>
                                    <p:animEffect transition="in" filter="fade">
                                      <p:cBhvr>
                                        <p:cTn id="39" dur="1170"/>
                                        <p:tgtEl>
                                          <p:spTgt spid="2">
                                            <p:txEl>
                                              <p:pRg st="6" end="6"/>
                                            </p:txEl>
                                          </p:spTgt>
                                        </p:tgtEl>
                                      </p:cBhvr>
                                    </p:animEffect>
                                  </p:childTnLst>
                                </p:cTn>
                              </p:par>
                            </p:childTnLst>
                          </p:cTn>
                        </p:par>
                        <p:par>
                          <p:cTn id="40" fill="hold">
                            <p:stCondLst>
                              <p:cond delay="39462"/>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2">
                                            <p:txEl>
                                              <p:pRg st="7" end="7"/>
                                            </p:txEl>
                                          </p:spTgt>
                                        </p:tgtEl>
                                        <p:attrNameLst>
                                          <p:attrName>style.visibility</p:attrName>
                                        </p:attrNameLst>
                                      </p:cBhvr>
                                      <p:to>
                                        <p:strVal val="visible"/>
                                      </p:to>
                                    </p:set>
                                    <p:animEffect transition="in" filter="fade">
                                      <p:cBhvr>
                                        <p:cTn id="43" dur="1170"/>
                                        <p:tgtEl>
                                          <p:spTgt spid="2">
                                            <p:txEl>
                                              <p:pRg st="7" end="7"/>
                                            </p:txEl>
                                          </p:spTgt>
                                        </p:tgtEl>
                                      </p:cBhvr>
                                    </p:animEffect>
                                  </p:childTnLst>
                                </p:cTn>
                              </p:par>
                            </p:childTnLst>
                          </p:cTn>
                        </p:par>
                        <p:par>
                          <p:cTn id="44" fill="hold">
                            <p:stCondLst>
                              <p:cond delay="46764"/>
                            </p:stCondLst>
                            <p:childTnLst>
                              <p:par>
                                <p:cTn id="45" presetID="10" presetClass="entr" presetSubtype="0" fill="hold" grpId="0" nodeType="afterEffect">
                                  <p:stCondLst>
                                    <p:cond delay="750"/>
                                  </p:stCondLst>
                                  <p:iterate type="lt">
                                    <p:tmPct val="10000"/>
                                  </p:iterate>
                                  <p:childTnLst>
                                    <p:set>
                                      <p:cBhvr>
                                        <p:cTn id="46" dur="1" fill="hold">
                                          <p:stCondLst>
                                            <p:cond delay="0"/>
                                          </p:stCondLst>
                                        </p:cTn>
                                        <p:tgtEl>
                                          <p:spTgt spid="2">
                                            <p:txEl>
                                              <p:pRg st="8" end="8"/>
                                            </p:txEl>
                                          </p:spTgt>
                                        </p:tgtEl>
                                        <p:attrNameLst>
                                          <p:attrName>style.visibility</p:attrName>
                                        </p:attrNameLst>
                                      </p:cBhvr>
                                      <p:to>
                                        <p:strVal val="visible"/>
                                      </p:to>
                                    </p:set>
                                    <p:animEffect transition="in" filter="fade">
                                      <p:cBhvr>
                                        <p:cTn id="47" dur="1170"/>
                                        <p:tgtEl>
                                          <p:spTgt spid="2">
                                            <p:txEl>
                                              <p:pRg st="8" end="8"/>
                                            </p:txEl>
                                          </p:spTgt>
                                        </p:tgtEl>
                                      </p:cBhvr>
                                    </p:animEffect>
                                  </p:childTnLst>
                                </p:cTn>
                              </p:par>
                            </p:childTnLst>
                          </p:cTn>
                        </p:par>
                        <p:par>
                          <p:cTn id="48" fill="hold">
                            <p:stCondLst>
                              <p:cond delay="49854"/>
                            </p:stCondLst>
                            <p:childTnLst>
                              <p:par>
                                <p:cTn id="49" presetID="10" presetClass="entr" presetSubtype="0" fill="hold" grpId="0" nodeType="afterEffect">
                                  <p:stCondLst>
                                    <p:cond delay="750"/>
                                  </p:stCondLst>
                                  <p:iterate type="lt">
                                    <p:tmPct val="10000"/>
                                  </p:iterate>
                                  <p:childTnLst>
                                    <p:set>
                                      <p:cBhvr>
                                        <p:cTn id="50" dur="1" fill="hold">
                                          <p:stCondLst>
                                            <p:cond delay="0"/>
                                          </p:stCondLst>
                                        </p:cTn>
                                        <p:tgtEl>
                                          <p:spTgt spid="2">
                                            <p:txEl>
                                              <p:pRg st="9" end="9"/>
                                            </p:txEl>
                                          </p:spTgt>
                                        </p:tgtEl>
                                        <p:attrNameLst>
                                          <p:attrName>style.visibility</p:attrName>
                                        </p:attrNameLst>
                                      </p:cBhvr>
                                      <p:to>
                                        <p:strVal val="visible"/>
                                      </p:to>
                                    </p:set>
                                    <p:animEffect transition="in" filter="fade">
                                      <p:cBhvr>
                                        <p:cTn id="51" dur="1170"/>
                                        <p:tgtEl>
                                          <p:spTgt spid="2">
                                            <p:txEl>
                                              <p:pRg st="9" end="9"/>
                                            </p:txEl>
                                          </p:spTgt>
                                        </p:tgtEl>
                                      </p:cBhvr>
                                    </p:animEffect>
                                  </p:childTnLst>
                                </p:cTn>
                              </p:par>
                            </p:childTnLst>
                          </p:cTn>
                        </p:par>
                        <p:par>
                          <p:cTn id="52" fill="hold">
                            <p:stCondLst>
                              <p:cond delay="53880"/>
                            </p:stCondLst>
                            <p:childTnLst>
                              <p:par>
                                <p:cTn id="53" presetID="10" presetClass="entr" presetSubtype="0" fill="hold" grpId="0" nodeType="afterEffect">
                                  <p:stCondLst>
                                    <p:cond delay="750"/>
                                  </p:stCondLst>
                                  <p:iterate type="lt">
                                    <p:tmPct val="10000"/>
                                  </p:iterate>
                                  <p:childTnLst>
                                    <p:set>
                                      <p:cBhvr>
                                        <p:cTn id="54" dur="1" fill="hold">
                                          <p:stCondLst>
                                            <p:cond delay="0"/>
                                          </p:stCondLst>
                                        </p:cTn>
                                        <p:tgtEl>
                                          <p:spTgt spid="2">
                                            <p:txEl>
                                              <p:pRg st="10" end="10"/>
                                            </p:txEl>
                                          </p:spTgt>
                                        </p:tgtEl>
                                        <p:attrNameLst>
                                          <p:attrName>style.visibility</p:attrName>
                                        </p:attrNameLst>
                                      </p:cBhvr>
                                      <p:to>
                                        <p:strVal val="visible"/>
                                      </p:to>
                                    </p:set>
                                    <p:animEffect transition="in" filter="fade">
                                      <p:cBhvr>
                                        <p:cTn id="55" dur="1170"/>
                                        <p:tgtEl>
                                          <p:spTgt spid="2">
                                            <p:txEl>
                                              <p:pRg st="10" end="10"/>
                                            </p:txEl>
                                          </p:spTgt>
                                        </p:tgtEl>
                                      </p:cBhvr>
                                    </p:animEffect>
                                  </p:childTnLst>
                                </p:cTn>
                              </p:par>
                            </p:childTnLst>
                          </p:cTn>
                        </p:par>
                        <p:par>
                          <p:cTn id="56" fill="hold">
                            <p:stCondLst>
                              <p:cond delay="58023"/>
                            </p:stCondLst>
                            <p:childTnLst>
                              <p:par>
                                <p:cTn id="57" presetID="10" presetClass="entr" presetSubtype="0" fill="hold" grpId="0" nodeType="afterEffect">
                                  <p:stCondLst>
                                    <p:cond delay="750"/>
                                  </p:stCondLst>
                                  <p:iterate type="lt">
                                    <p:tmPct val="10000"/>
                                  </p:iterate>
                                  <p:childTnLst>
                                    <p:set>
                                      <p:cBhvr>
                                        <p:cTn id="58" dur="1" fill="hold">
                                          <p:stCondLst>
                                            <p:cond delay="0"/>
                                          </p:stCondLst>
                                        </p:cTn>
                                        <p:tgtEl>
                                          <p:spTgt spid="2">
                                            <p:txEl>
                                              <p:pRg st="11" end="11"/>
                                            </p:txEl>
                                          </p:spTgt>
                                        </p:tgtEl>
                                        <p:attrNameLst>
                                          <p:attrName>style.visibility</p:attrName>
                                        </p:attrNameLst>
                                      </p:cBhvr>
                                      <p:to>
                                        <p:strVal val="visible"/>
                                      </p:to>
                                    </p:set>
                                    <p:animEffect transition="in" filter="fade">
                                      <p:cBhvr>
                                        <p:cTn id="59" dur="1170"/>
                                        <p:tgtEl>
                                          <p:spTgt spid="2">
                                            <p:txEl>
                                              <p:pRg st="11" end="11"/>
                                            </p:txEl>
                                          </p:spTgt>
                                        </p:tgtEl>
                                      </p:cBhvr>
                                    </p:animEffect>
                                  </p:childTnLst>
                                </p:cTn>
                              </p:par>
                            </p:childTnLst>
                          </p:cTn>
                        </p:par>
                        <p:par>
                          <p:cTn id="60" fill="hold">
                            <p:stCondLst>
                              <p:cond delay="61347"/>
                            </p:stCondLst>
                            <p:childTnLst>
                              <p:par>
                                <p:cTn id="61" presetID="1" presetClass="entr" presetSubtype="0" fill="hold" grpId="0" nodeType="afterEffect" nodePh="1">
                                  <p:stCondLst>
                                    <p:cond delay="2000"/>
                                  </p:stCondLst>
                                  <p:endCondLst>
                                    <p:cond evt="begin" delay="0">
                                      <p:tn val="61"/>
                                    </p:cond>
                                  </p:endCondLst>
                                  <p:childTnLst>
                                    <p:set>
                                      <p:cBhvr>
                                        <p:cTn id="6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t="-1000" r="-1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2590653"/>
            <a:ext cx="12192000" cy="26693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Francisco Becerra</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Juan Gómez de Trasmonte</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Otro(s) artista(s)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Manuel Tolsá, ciprés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Pedro García Ferrer, Altar de los Reyes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Cristóbal de Villalpando, frescos</a:t>
            </a:r>
          </a:p>
        </p:txBody>
      </p:sp>
      <p:sp>
        <p:nvSpPr>
          <p:cNvPr id="3" name="CuadroTexto 2">
            <a:extLst>
              <a:ext uri="{FF2B5EF4-FFF2-40B4-BE49-F238E27FC236}">
                <a16:creationId xmlns:a16="http://schemas.microsoft.com/office/drawing/2014/main" id="{BB8D32F7-FD82-44B3-9E0F-3714EE70C3FB}"/>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F76743EC-D62A-48F1-BAE1-1CB7A0A2C395}"/>
              </a:ext>
            </a:extLst>
          </p:cNvPr>
          <p:cNvSpPr/>
          <p:nvPr/>
        </p:nvSpPr>
        <p:spPr>
          <a:xfrm>
            <a:off x="4660490" y="1608869"/>
            <a:ext cx="2861189" cy="493212"/>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lgerianBasSCD" pitchFamily="2" charset="0"/>
                <a:ea typeface="+mn-ea"/>
                <a:cs typeface="Arial"/>
              </a:rPr>
              <a:t>Arquitecto(s)</a:t>
            </a:r>
          </a:p>
        </p:txBody>
      </p:sp>
    </p:spTree>
    <p:extLst>
      <p:ext uri="{BB962C8B-B14F-4D97-AF65-F5344CB8AC3E}">
        <p14:creationId xmlns:p14="http://schemas.microsoft.com/office/powerpoint/2010/main" val="46714135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44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8442"/>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270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170"/>
                                        <p:tgtEl>
                                          <p:spTgt spid="2">
                                            <p:txEl>
                                              <p:pRg st="3" end="3"/>
                                            </p:txEl>
                                          </p:spTgt>
                                        </p:tgtEl>
                                      </p:cBhvr>
                                    </p:animEffect>
                                  </p:childTnLst>
                                </p:cTn>
                              </p:par>
                            </p:childTnLst>
                          </p:cTn>
                        </p:par>
                        <p:par>
                          <p:cTn id="20" fill="hold">
                            <p:stCondLst>
                              <p:cond delay="1674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2">
                                            <p:txEl>
                                              <p:pRg st="5" end="5"/>
                                            </p:txEl>
                                          </p:spTgt>
                                        </p:tgtEl>
                                        <p:attrNameLst>
                                          <p:attrName>style.visibility</p:attrName>
                                        </p:attrNameLst>
                                      </p:cBhvr>
                                      <p:to>
                                        <p:strVal val="visible"/>
                                      </p:to>
                                    </p:set>
                                    <p:animEffect transition="in" filter="fade">
                                      <p:cBhvr>
                                        <p:cTn id="23" dur="1170"/>
                                        <p:tgtEl>
                                          <p:spTgt spid="2">
                                            <p:txEl>
                                              <p:pRg st="5" end="5"/>
                                            </p:txEl>
                                          </p:spTgt>
                                        </p:tgtEl>
                                      </p:cBhvr>
                                    </p:animEffect>
                                  </p:childTnLst>
                                </p:cTn>
                              </p:par>
                            </p:childTnLst>
                          </p:cTn>
                        </p:par>
                        <p:par>
                          <p:cTn id="24" fill="hold">
                            <p:stCondLst>
                              <p:cond delay="21020"/>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170"/>
                                        <p:tgtEl>
                                          <p:spTgt spid="2">
                                            <p:txEl>
                                              <p:pRg st="6" end="6"/>
                                            </p:txEl>
                                          </p:spTgt>
                                        </p:tgtEl>
                                      </p:cBhvr>
                                    </p:animEffect>
                                  </p:childTnLst>
                                </p:cTn>
                              </p:par>
                            </p:childTnLst>
                          </p:cTn>
                        </p:par>
                        <p:par>
                          <p:cTn id="28" fill="hold">
                            <p:stCondLst>
                              <p:cond delay="26801"/>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7" end="7"/>
                                            </p:txEl>
                                          </p:spTgt>
                                        </p:tgtEl>
                                        <p:attrNameLst>
                                          <p:attrName>style.visibility</p:attrName>
                                        </p:attrNameLst>
                                      </p:cBhvr>
                                      <p:to>
                                        <p:strVal val="visible"/>
                                      </p:to>
                                    </p:set>
                                    <p:animEffect transition="in" filter="fade">
                                      <p:cBhvr>
                                        <p:cTn id="31" dur="1170"/>
                                        <p:tgtEl>
                                          <p:spTgt spid="2">
                                            <p:txEl>
                                              <p:pRg st="7" end="7"/>
                                            </p:txEl>
                                          </p:spTgt>
                                        </p:tgtEl>
                                      </p:cBhvr>
                                    </p:animEffect>
                                  </p:childTnLst>
                                </p:cTn>
                              </p:par>
                            </p:childTnLst>
                          </p:cTn>
                        </p:par>
                        <p:par>
                          <p:cTn id="32" fill="hold">
                            <p:stCondLst>
                              <p:cond delay="32231"/>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5058699" y="3460811"/>
            <a:ext cx="6882581"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Tipo	Planta basilical, cinco naves, crucero y dos cúpulas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Estilo(s)	Barroco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Herreriano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Orientación	Oriente-poniente</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1"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Materiales	Cantera</a:t>
            </a:r>
          </a:p>
        </p:txBody>
      </p:sp>
      <p:sp>
        <p:nvSpPr>
          <p:cNvPr id="3" name="CuadroTexto 2">
            <a:extLst>
              <a:ext uri="{FF2B5EF4-FFF2-40B4-BE49-F238E27FC236}">
                <a16:creationId xmlns:a16="http://schemas.microsoft.com/office/drawing/2014/main" id="{820CE956-8488-4C02-8047-F3F7F1E7BBC3}"/>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C953CE7F-DB67-4B6E-B2BC-687A0FC2081D}"/>
              </a:ext>
            </a:extLst>
          </p:cNvPr>
          <p:cNvSpPr/>
          <p:nvPr/>
        </p:nvSpPr>
        <p:spPr>
          <a:xfrm>
            <a:off x="6697707" y="2538019"/>
            <a:ext cx="3345948" cy="48462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i="0" u="none" strike="noStrike" kern="0" cap="none" spc="0" normalizeH="0" baseline="0" noProof="0" dirty="0">
                <a:ln>
                  <a:solidFill>
                    <a:srgbClr val="996633"/>
                  </a:solidFill>
                </a:ln>
                <a:solidFill>
                  <a:srgbClr val="FFC000"/>
                </a:solidFill>
                <a:effectLst>
                  <a:outerShdw blurRad="38100" dist="38100" dir="2700000" algn="tl">
                    <a:srgbClr val="000000">
                      <a:alpha val="43137"/>
                    </a:srgbClr>
                  </a:outerShdw>
                </a:effectLst>
                <a:uLnTx/>
                <a:uFillTx/>
                <a:latin typeface="English Gothic, 17th c." panose="020B0603050302020204" pitchFamily="34" charset="0"/>
                <a:ea typeface="+mn-ea"/>
                <a:cs typeface="Arial"/>
              </a:rPr>
              <a:t>Datos arquitectónicos</a:t>
            </a:r>
          </a:p>
        </p:txBody>
      </p:sp>
    </p:spTree>
    <p:extLst>
      <p:ext uri="{BB962C8B-B14F-4D97-AF65-F5344CB8AC3E}">
        <p14:creationId xmlns:p14="http://schemas.microsoft.com/office/powerpoint/2010/main" val="3340988019"/>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5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13586"/>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7261"/>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170"/>
                                        <p:tgtEl>
                                          <p:spTgt spid="2">
                                            <p:txEl>
                                              <p:pRg st="3" end="3"/>
                                            </p:txEl>
                                          </p:spTgt>
                                        </p:tgtEl>
                                      </p:cBhvr>
                                    </p:animEffect>
                                  </p:childTnLst>
                                </p:cTn>
                              </p:par>
                            </p:childTnLst>
                          </p:cTn>
                        </p:par>
                        <p:par>
                          <p:cTn id="20" fill="hold">
                            <p:stCondLst>
                              <p:cond delay="20234"/>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5" end="5"/>
                                            </p:txEl>
                                          </p:spTgt>
                                        </p:tgtEl>
                                        <p:attrNameLst>
                                          <p:attrName>style.visibility</p:attrName>
                                        </p:attrNameLst>
                                      </p:cBhvr>
                                      <p:to>
                                        <p:strVal val="visible"/>
                                      </p:to>
                                    </p:set>
                                    <p:animEffect transition="in" filter="fade">
                                      <p:cBhvr>
                                        <p:cTn id="23" dur="1170"/>
                                        <p:tgtEl>
                                          <p:spTgt spid="2">
                                            <p:txEl>
                                              <p:pRg st="5" end="5"/>
                                            </p:txEl>
                                          </p:spTgt>
                                        </p:tgtEl>
                                      </p:cBhvr>
                                    </p:animEffect>
                                  </p:childTnLst>
                                </p:cTn>
                              </p:par>
                            </p:childTnLst>
                          </p:cTn>
                        </p:par>
                        <p:par>
                          <p:cTn id="24" fill="hold">
                            <p:stCondLst>
                              <p:cond delay="25196"/>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170"/>
                                        <p:tgtEl>
                                          <p:spTgt spid="2">
                                            <p:txEl>
                                              <p:pRg st="6" end="6"/>
                                            </p:txEl>
                                          </p:spTgt>
                                        </p:tgtEl>
                                      </p:cBhvr>
                                    </p:animEffect>
                                  </p:childTnLst>
                                </p:cTn>
                              </p:par>
                            </p:childTnLst>
                          </p:cTn>
                        </p:par>
                        <p:par>
                          <p:cTn id="28" fill="hold">
                            <p:stCondLst>
                              <p:cond delay="28988"/>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edificio, interior&#10;&#10;Descripción generada con confianza alta">
            <a:extLst>
              <a:ext uri="{FF2B5EF4-FFF2-40B4-BE49-F238E27FC236}">
                <a16:creationId xmlns:a16="http://schemas.microsoft.com/office/drawing/2014/main" id="{2E4533E4-BE4E-4F5C-881F-E44C513E7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ángulo 1">
            <a:extLst>
              <a:ext uri="{FF2B5EF4-FFF2-40B4-BE49-F238E27FC236}">
                <a16:creationId xmlns:a16="http://schemas.microsoft.com/office/drawing/2014/main" id="{4BF9560A-3387-4BCE-A74D-090AD8448B32}"/>
              </a:ext>
            </a:extLst>
          </p:cNvPr>
          <p:cNvSpPr/>
          <p:nvPr/>
        </p:nvSpPr>
        <p:spPr>
          <a:xfrm>
            <a:off x="9144000" y="1971222"/>
            <a:ext cx="3048000" cy="3951723"/>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82 m (longitud)</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Cúpula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media naranja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sotabanco octagonal</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Torre(s)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Dos torres,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(70 m, altura)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Campana(s)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Diez Campanas</a:t>
            </a:r>
          </a:p>
        </p:txBody>
      </p:sp>
      <p:sp>
        <p:nvSpPr>
          <p:cNvPr id="3" name="CuadroTexto 2">
            <a:extLst>
              <a:ext uri="{FF2B5EF4-FFF2-40B4-BE49-F238E27FC236}">
                <a16:creationId xmlns:a16="http://schemas.microsoft.com/office/drawing/2014/main" id="{F1E8CFA9-29D0-40A0-9E18-13178E6241F2}"/>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ED729EED-5355-42B7-8EBC-BF1C917781BB}"/>
              </a:ext>
            </a:extLst>
          </p:cNvPr>
          <p:cNvSpPr/>
          <p:nvPr/>
        </p:nvSpPr>
        <p:spPr>
          <a:xfrm>
            <a:off x="9143998" y="1015407"/>
            <a:ext cx="3048001"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Nave principal</a:t>
            </a:r>
          </a:p>
        </p:txBody>
      </p:sp>
    </p:spTree>
    <p:extLst>
      <p:ext uri="{BB962C8B-B14F-4D97-AF65-F5344CB8AC3E}">
        <p14:creationId xmlns:p14="http://schemas.microsoft.com/office/powerpoint/2010/main" val="510454478"/>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44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809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1170"/>
                                        <p:tgtEl>
                                          <p:spTgt spid="2">
                                            <p:txEl>
                                              <p:pRg st="2" end="2"/>
                                            </p:txEl>
                                          </p:spTgt>
                                        </p:tgtEl>
                                      </p:cBhvr>
                                    </p:animEffect>
                                  </p:childTnLst>
                                </p:cTn>
                              </p:par>
                            </p:childTnLst>
                          </p:cTn>
                        </p:par>
                        <p:par>
                          <p:cTn id="16" fill="hold">
                            <p:stCondLst>
                              <p:cond delay="10596"/>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170"/>
                                        <p:tgtEl>
                                          <p:spTgt spid="2">
                                            <p:txEl>
                                              <p:pRg st="3" end="3"/>
                                            </p:txEl>
                                          </p:spTgt>
                                        </p:tgtEl>
                                      </p:cBhvr>
                                    </p:animEffect>
                                  </p:childTnLst>
                                </p:cTn>
                              </p:par>
                            </p:childTnLst>
                          </p:cTn>
                        </p:par>
                        <p:par>
                          <p:cTn id="20" fill="hold">
                            <p:stCondLst>
                              <p:cond delay="14037"/>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Effect transition="in" filter="fade">
                                      <p:cBhvr>
                                        <p:cTn id="23" dur="1170"/>
                                        <p:tgtEl>
                                          <p:spTgt spid="2">
                                            <p:txEl>
                                              <p:pRg st="4" end="4"/>
                                            </p:txEl>
                                          </p:spTgt>
                                        </p:tgtEl>
                                      </p:cBhvr>
                                    </p:animEffect>
                                  </p:childTnLst>
                                </p:cTn>
                              </p:par>
                            </p:childTnLst>
                          </p:cTn>
                        </p:par>
                        <p:par>
                          <p:cTn id="24" fill="hold">
                            <p:stCondLst>
                              <p:cond delay="18063"/>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1170"/>
                                        <p:tgtEl>
                                          <p:spTgt spid="2">
                                            <p:txEl>
                                              <p:pRg st="6" end="6"/>
                                            </p:txEl>
                                          </p:spTgt>
                                        </p:tgtEl>
                                      </p:cBhvr>
                                    </p:animEffect>
                                  </p:childTnLst>
                                </p:cTn>
                              </p:par>
                            </p:childTnLst>
                          </p:cTn>
                        </p:par>
                        <p:par>
                          <p:cTn id="28" fill="hold">
                            <p:stCondLst>
                              <p:cond delay="20802"/>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2">
                                            <p:txEl>
                                              <p:pRg st="7" end="7"/>
                                            </p:txEl>
                                          </p:spTgt>
                                        </p:tgtEl>
                                        <p:attrNameLst>
                                          <p:attrName>style.visibility</p:attrName>
                                        </p:attrNameLst>
                                      </p:cBhvr>
                                      <p:to>
                                        <p:strVal val="visible"/>
                                      </p:to>
                                    </p:set>
                                    <p:animEffect transition="in" filter="fade">
                                      <p:cBhvr>
                                        <p:cTn id="31" dur="1170"/>
                                        <p:tgtEl>
                                          <p:spTgt spid="2">
                                            <p:txEl>
                                              <p:pRg st="7" end="7"/>
                                            </p:txEl>
                                          </p:spTgt>
                                        </p:tgtEl>
                                      </p:cBhvr>
                                    </p:animEffect>
                                  </p:childTnLst>
                                </p:cTn>
                              </p:par>
                            </p:childTnLst>
                          </p:cTn>
                        </p:par>
                        <p:par>
                          <p:cTn id="32" fill="hold">
                            <p:stCondLst>
                              <p:cond delay="23775"/>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8" end="8"/>
                                            </p:txEl>
                                          </p:spTgt>
                                        </p:tgtEl>
                                        <p:attrNameLst>
                                          <p:attrName>style.visibility</p:attrName>
                                        </p:attrNameLst>
                                      </p:cBhvr>
                                      <p:to>
                                        <p:strVal val="visible"/>
                                      </p:to>
                                    </p:set>
                                    <p:animEffect transition="in" filter="fade">
                                      <p:cBhvr>
                                        <p:cTn id="35" dur="1170"/>
                                        <p:tgtEl>
                                          <p:spTgt spid="2">
                                            <p:txEl>
                                              <p:pRg st="8" end="8"/>
                                            </p:txEl>
                                          </p:spTgt>
                                        </p:tgtEl>
                                      </p:cBhvr>
                                    </p:animEffect>
                                  </p:childTnLst>
                                </p:cTn>
                              </p:par>
                            </p:childTnLst>
                          </p:cTn>
                        </p:par>
                        <p:par>
                          <p:cTn id="36" fill="hold">
                            <p:stCondLst>
                              <p:cond delay="26982"/>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2">
                                            <p:txEl>
                                              <p:pRg st="10" end="10"/>
                                            </p:txEl>
                                          </p:spTgt>
                                        </p:tgtEl>
                                        <p:attrNameLst>
                                          <p:attrName>style.visibility</p:attrName>
                                        </p:attrNameLst>
                                      </p:cBhvr>
                                      <p:to>
                                        <p:strVal val="visible"/>
                                      </p:to>
                                    </p:set>
                                    <p:animEffect transition="in" filter="fade">
                                      <p:cBhvr>
                                        <p:cTn id="39" dur="1170"/>
                                        <p:tgtEl>
                                          <p:spTgt spid="2">
                                            <p:txEl>
                                              <p:pRg st="10" end="10"/>
                                            </p:txEl>
                                          </p:spTgt>
                                        </p:tgtEl>
                                      </p:cBhvr>
                                    </p:animEffect>
                                  </p:childTnLst>
                                </p:cTn>
                              </p:par>
                            </p:childTnLst>
                          </p:cTn>
                        </p:par>
                        <p:par>
                          <p:cTn id="40" fill="hold">
                            <p:stCondLst>
                              <p:cond delay="29955"/>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2">
                                            <p:txEl>
                                              <p:pRg st="11" end="11"/>
                                            </p:txEl>
                                          </p:spTgt>
                                        </p:tgtEl>
                                        <p:attrNameLst>
                                          <p:attrName>style.visibility</p:attrName>
                                        </p:attrNameLst>
                                      </p:cBhvr>
                                      <p:to>
                                        <p:strVal val="visible"/>
                                      </p:to>
                                    </p:set>
                                    <p:animEffect transition="in" filter="fade">
                                      <p:cBhvr>
                                        <p:cTn id="43" dur="1170"/>
                                        <p:tgtEl>
                                          <p:spTgt spid="2">
                                            <p:txEl>
                                              <p:pRg st="11" end="11"/>
                                            </p:txEl>
                                          </p:spTgt>
                                        </p:tgtEl>
                                      </p:cBhvr>
                                    </p:animEffect>
                                  </p:childTnLst>
                                </p:cTn>
                              </p:par>
                            </p:childTnLst>
                          </p:cTn>
                        </p:par>
                        <p:par>
                          <p:cTn id="44" fill="hold">
                            <p:stCondLst>
                              <p:cond delay="33162"/>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8023122" y="1853238"/>
            <a:ext cx="4168877"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97.67 m (total)</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82 m (interior)</a:t>
            </a:r>
          </a:p>
        </p:txBody>
      </p:sp>
      <p:sp>
        <p:nvSpPr>
          <p:cNvPr id="3" name="CuadroTexto 2">
            <a:extLst>
              <a:ext uri="{FF2B5EF4-FFF2-40B4-BE49-F238E27FC236}">
                <a16:creationId xmlns:a16="http://schemas.microsoft.com/office/drawing/2014/main" id="{CBBA7A37-332C-4890-AA27-4BB9B20A670B}"/>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6A85F082-C732-45CC-89E6-DAF73B078003}"/>
              </a:ext>
            </a:extLst>
          </p:cNvPr>
          <p:cNvSpPr/>
          <p:nvPr/>
        </p:nvSpPr>
        <p:spPr>
          <a:xfrm>
            <a:off x="9008684" y="1092678"/>
            <a:ext cx="2214845"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Longitud</a:t>
            </a:r>
          </a:p>
        </p:txBody>
      </p:sp>
      <p:sp>
        <p:nvSpPr>
          <p:cNvPr id="5" name="Rectángulo 4">
            <a:extLst>
              <a:ext uri="{FF2B5EF4-FFF2-40B4-BE49-F238E27FC236}">
                <a16:creationId xmlns:a16="http://schemas.microsoft.com/office/drawing/2014/main" id="{367A6600-DA3F-4B1E-A187-B9AABD4200FB}"/>
              </a:ext>
            </a:extLst>
          </p:cNvPr>
          <p:cNvSpPr/>
          <p:nvPr/>
        </p:nvSpPr>
        <p:spPr>
          <a:xfrm>
            <a:off x="9367614" y="3157444"/>
            <a:ext cx="1642390"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Anchura</a:t>
            </a:r>
          </a:p>
        </p:txBody>
      </p:sp>
      <p:sp>
        <p:nvSpPr>
          <p:cNvPr id="6" name="Rectángulo 5">
            <a:extLst>
              <a:ext uri="{FF2B5EF4-FFF2-40B4-BE49-F238E27FC236}">
                <a16:creationId xmlns:a16="http://schemas.microsoft.com/office/drawing/2014/main" id="{59C4F8EC-04ED-46D1-A471-8FD393CDA24B}"/>
              </a:ext>
            </a:extLst>
          </p:cNvPr>
          <p:cNvSpPr/>
          <p:nvPr/>
        </p:nvSpPr>
        <p:spPr>
          <a:xfrm>
            <a:off x="9222207" y="3668799"/>
            <a:ext cx="1787797" cy="425116"/>
          </a:xfrm>
          <a:prstGeom prst="rect">
            <a:avLst/>
          </a:prstGeom>
        </p:spPr>
        <p:txBody>
          <a:bodyPr wrap="non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51 m (total)</a:t>
            </a:r>
          </a:p>
        </p:txBody>
      </p:sp>
    </p:spTree>
    <p:extLst>
      <p:ext uri="{BB962C8B-B14F-4D97-AF65-F5344CB8AC3E}">
        <p14:creationId xmlns:p14="http://schemas.microsoft.com/office/powerpoint/2010/main" val="1151319470"/>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34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709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253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par>
                          <p:cTn id="20" fill="hold">
                            <p:stCondLst>
                              <p:cond delay="16732"/>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6">
                                            <p:txEl>
                                              <p:pRg st="0" end="0"/>
                                            </p:txEl>
                                          </p:spTgt>
                                        </p:tgtEl>
                                        <p:attrNameLst>
                                          <p:attrName>style.visibility</p:attrName>
                                        </p:attrNameLst>
                                      </p:cBhvr>
                                      <p:to>
                                        <p:strVal val="visible"/>
                                      </p:to>
                                    </p:set>
                                    <p:animEffect transition="in" filter="fade">
                                      <p:cBhvr>
                                        <p:cTn id="23" dur="1170"/>
                                        <p:tgtEl>
                                          <p:spTgt spid="6">
                                            <p:txEl>
                                              <p:pRg st="0" end="0"/>
                                            </p:txEl>
                                          </p:spTgt>
                                        </p:tgtEl>
                                      </p:cBhvr>
                                    </p:animEffect>
                                  </p:childTnLst>
                                </p:cTn>
                              </p:par>
                            </p:childTnLst>
                          </p:cTn>
                        </p:par>
                        <p:par>
                          <p:cTn id="24" fill="hold">
                            <p:stCondLst>
                              <p:cond delay="19822"/>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P spid="5" grpId="0"/>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r="-20000" b="4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4257217"/>
            <a:ext cx="12192000"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Planta de la catedral</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Mapa(s) de localización</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Catedral Basílica de Nuestra Señora de la Inmaculada Concepción de Puebla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Coordenadas:  19°02′34″N 98°11′54″W (mapa)</a:t>
            </a:r>
          </a:p>
        </p:txBody>
      </p:sp>
      <p:sp>
        <p:nvSpPr>
          <p:cNvPr id="3" name="CuadroTexto 2">
            <a:extLst>
              <a:ext uri="{FF2B5EF4-FFF2-40B4-BE49-F238E27FC236}">
                <a16:creationId xmlns:a16="http://schemas.microsoft.com/office/drawing/2014/main" id="{A867BBA7-DFD0-4926-AC4F-B9DCD9CD7E58}"/>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a:extLst>
              <a:ext uri="{FF2B5EF4-FFF2-40B4-BE49-F238E27FC236}">
                <a16:creationId xmlns:a16="http://schemas.microsoft.com/office/drawing/2014/main" id="{42F9F508-23D2-42F5-B5AC-9B73EE249427}"/>
              </a:ext>
            </a:extLst>
          </p:cNvPr>
          <p:cNvSpPr/>
          <p:nvPr/>
        </p:nvSpPr>
        <p:spPr>
          <a:xfrm>
            <a:off x="6715432" y="297007"/>
            <a:ext cx="5369491"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AlgerianBasSCD" pitchFamily="2" charset="0"/>
                <a:ea typeface="+mn-ea"/>
                <a:cs typeface="Arial"/>
              </a:rPr>
              <a:t>Planta(s) y mapa(s) del edificio</a:t>
            </a:r>
          </a:p>
        </p:txBody>
      </p:sp>
    </p:spTree>
    <p:extLst>
      <p:ext uri="{BB962C8B-B14F-4D97-AF65-F5344CB8AC3E}">
        <p14:creationId xmlns:p14="http://schemas.microsoft.com/office/powerpoint/2010/main" val="50136365"/>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74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11559"/>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1170"/>
                                        <p:tgtEl>
                                          <p:spTgt spid="2">
                                            <p:txEl>
                                              <p:pRg st="2" end="2"/>
                                            </p:txEl>
                                          </p:spTgt>
                                        </p:tgtEl>
                                      </p:cBhvr>
                                    </p:animEffect>
                                  </p:childTnLst>
                                </p:cTn>
                              </p:par>
                            </p:childTnLst>
                          </p:cTn>
                        </p:par>
                        <p:par>
                          <p:cTn id="16" fill="hold">
                            <p:stCondLst>
                              <p:cond delay="15819"/>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1170"/>
                                        <p:tgtEl>
                                          <p:spTgt spid="2">
                                            <p:txEl>
                                              <p:pRg st="4" end="4"/>
                                            </p:txEl>
                                          </p:spTgt>
                                        </p:tgtEl>
                                      </p:cBhvr>
                                    </p:animEffect>
                                  </p:childTnLst>
                                </p:cTn>
                              </p:par>
                            </p:childTnLst>
                          </p:cTn>
                        </p:par>
                        <p:par>
                          <p:cTn id="20" fill="hold">
                            <p:stCondLst>
                              <p:cond delay="24993"/>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Effect transition="in" filter="fade">
                                      <p:cBhvr>
                                        <p:cTn id="23" dur="1170"/>
                                        <p:tgtEl>
                                          <p:spTgt spid="2">
                                            <p:txEl>
                                              <p:pRg st="6" end="6"/>
                                            </p:txEl>
                                          </p:spTgt>
                                        </p:tgtEl>
                                      </p:cBhvr>
                                    </p:animEffect>
                                  </p:childTnLst>
                                </p:cTn>
                              </p:par>
                            </p:childTnLst>
                          </p:cTn>
                        </p:par>
                        <p:par>
                          <p:cTn id="24" fill="hold">
                            <p:stCondLst>
                              <p:cond delay="31242"/>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Catedral 7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Coros de Catedral</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22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05</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7" name="Imagen 16" descr="Imagen que contiene cielo, exterior, árbol, edificio&#10;&#10;Descripción generada con confianza muy alta">
            <a:extLst>
              <a:ext uri="{FF2B5EF4-FFF2-40B4-BE49-F238E27FC236}">
                <a16:creationId xmlns:a16="http://schemas.microsoft.com/office/drawing/2014/main" id="{19197373-D423-4472-A6F9-5FF1D48F06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41" y="0"/>
            <a:ext cx="12188359" cy="6843712"/>
          </a:xfrm>
          <a:prstGeom prst="rect">
            <a:avLst/>
          </a:prstGeom>
        </p:spPr>
      </p:pic>
    </p:spTree>
    <p:extLst>
      <p:ext uri="{BB962C8B-B14F-4D97-AF65-F5344CB8AC3E}">
        <p14:creationId xmlns:p14="http://schemas.microsoft.com/office/powerpoint/2010/main" val="5749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Concorde F-Eaglenest-1.wav"/>
          </p:stSnd>
        </p:sndAc>
      </p:transition>
    </mc:Choice>
    <mc:Fallback xmlns="">
      <p:transition spd="slow" advTm="0">
        <p:fade/>
        <p:sndAc>
          <p:stSnd>
            <p:snd r:embed="rId10" name="Concorde F-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20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67937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6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0005754"/>
      </p:ext>
    </p:extLst>
  </p:cSld>
  <p:clrMapOvr>
    <a:masterClrMapping/>
  </p:clrMapOvr>
  <mc:AlternateContent xmlns:mc="http://schemas.openxmlformats.org/markup-compatibility/2006" xmlns:p14="http://schemas.microsoft.com/office/powerpoint/2010/main">
    <mc:Choice Requires="p14">
      <p:transition spd="slow" p14:dur="4000" advClick="0" advTm="0">
        <p14:vortex dir="u"/>
      </p:transition>
    </mc:Choice>
    <mc:Fallback xmlns="">
      <p:transition spd="slow" advClick="0" advTm="0">
        <p:fade/>
      </p:transition>
    </mc:Fallback>
  </mc:AlternateContent>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736</TotalTime>
  <Words>1462</Words>
  <Application>Microsoft Office PowerPoint</Application>
  <PresentationFormat>Panorámica</PresentationFormat>
  <Paragraphs>300</Paragraphs>
  <Slides>24</Slides>
  <Notes>17</Notes>
  <HiddenSlides>0</HiddenSlides>
  <MMClips>2</MMClips>
  <ScaleCrop>false</ScaleCrop>
  <HeadingPairs>
    <vt:vector size="6" baseType="variant">
      <vt:variant>
        <vt:lpstr>Fuentes usadas</vt:lpstr>
      </vt:variant>
      <vt:variant>
        <vt:i4>14</vt:i4>
      </vt:variant>
      <vt:variant>
        <vt:lpstr>Tema</vt:lpstr>
      </vt:variant>
      <vt:variant>
        <vt:i4>2</vt:i4>
      </vt:variant>
      <vt:variant>
        <vt:lpstr>Títulos de diapositiva</vt:lpstr>
      </vt:variant>
      <vt:variant>
        <vt:i4>24</vt:i4>
      </vt:variant>
    </vt:vector>
  </HeadingPairs>
  <TitlesOfParts>
    <vt:vector size="40" baseType="lpstr">
      <vt:lpstr>Algerian</vt:lpstr>
      <vt:lpstr>AlgerianBasSCD</vt:lpstr>
      <vt:lpstr>Arial</vt:lpstr>
      <vt:lpstr>Arial Narrow</vt:lpstr>
      <vt:lpstr>Calibri</vt:lpstr>
      <vt:lpstr>Calibri Light</vt:lpstr>
      <vt:lpstr>CommercialScrD</vt:lpstr>
      <vt:lpstr>Cooper Black</vt:lpstr>
      <vt:lpstr>Edwardian Script ITC</vt:lpstr>
      <vt:lpstr>English Gothic, 17th c.</vt:lpstr>
      <vt:lpstr>English Towne-Normal Lefty Wide</vt:lpstr>
      <vt:lpstr>Kristen ITC</vt:lpstr>
      <vt:lpstr>Times New Roman</vt:lpstr>
      <vt:lpstr>Verdana</vt:lpstr>
      <vt:lpstr>2_Tema de Office</vt:lpstr>
      <vt:lpstr>3_Tema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(HIa)  Puebla y su catedral  7ª parte de 7  2205  Correo  Misppsx</dc:title>
  <dc:creator>Eagle's nest</dc:creator>
  <cp:lastModifiedBy>Eagle's nest</cp:lastModifiedBy>
  <cp:revision>195</cp:revision>
  <dcterms:created xsi:type="dcterms:W3CDTF">2018-02-11T10:42:39Z</dcterms:created>
  <dcterms:modified xsi:type="dcterms:W3CDTF">2018-04-08T11:41:47Z</dcterms:modified>
</cp:coreProperties>
</file>