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27"/>
  </p:notesMasterIdLst>
  <p:handoutMasterIdLst>
    <p:handoutMasterId r:id="rId28"/>
  </p:handoutMasterIdLst>
  <p:sldIdLst>
    <p:sldId id="492" r:id="rId3"/>
    <p:sldId id="483" r:id="rId4"/>
    <p:sldId id="399" r:id="rId5"/>
    <p:sldId id="400" r:id="rId6"/>
    <p:sldId id="401" r:id="rId7"/>
    <p:sldId id="461" r:id="rId8"/>
    <p:sldId id="402" r:id="rId9"/>
    <p:sldId id="404" r:id="rId10"/>
    <p:sldId id="462" r:id="rId11"/>
    <p:sldId id="317" r:id="rId12"/>
    <p:sldId id="405" r:id="rId13"/>
    <p:sldId id="468" r:id="rId14"/>
    <p:sldId id="406" r:id="rId15"/>
    <p:sldId id="469" r:id="rId16"/>
    <p:sldId id="465" r:id="rId17"/>
    <p:sldId id="463" r:id="rId18"/>
    <p:sldId id="491" r:id="rId19"/>
    <p:sldId id="407" r:id="rId20"/>
    <p:sldId id="310" r:id="rId21"/>
    <p:sldId id="408" r:id="rId22"/>
    <p:sldId id="318" r:id="rId23"/>
    <p:sldId id="484" r:id="rId24"/>
    <p:sldId id="485" r:id="rId25"/>
    <p:sldId id="486" r:id="rId26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CC8dFaNSEjQ84sjG8yG9cQ==" hashData="whibrrP8lPavlJd3wTnYtJ2qrv3HmNYlJl2a5GXdxAL7Z1V9P5Couda2SxKDbJrvnW29Hvi+M7IF/IbSYMfNf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533" autoAdjust="0"/>
    <p:restoredTop sz="94162" autoAdjust="0"/>
  </p:normalViewPr>
  <p:slideViewPr>
    <p:cSldViewPr snapToGrid="0" showGuides="1">
      <p:cViewPr varScale="1">
        <p:scale>
          <a:sx n="65" d="100"/>
          <a:sy n="65" d="100"/>
        </p:scale>
        <p:origin x="408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835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811506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53346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17812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09843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0467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02950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103549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7798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25242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787267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08896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70426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730050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5089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5410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139682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3071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2EEA2F-9114-4793-BEF0-2138883491E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2660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745C82-5D7C-4865-BB8A-87EA07098B20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75689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FE77C-C23E-4833-9AED-5241FDC944C1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9118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AE2142-F4F8-4E3E-82E9-6D9704612FDE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99071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1BFB7-F582-4512-8470-AC4B7EE4EC0D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1920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9B579-50B2-4B25-9CB9-AFF8905ECF59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10464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66D549-16E8-4FA3-A994-5BE2ED788DAF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849877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93D73-9151-4DC5-A582-1205DDC69854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8678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7D9365-1B15-478E-B5E1-2F05AB5CDE72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624632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61B73-17E5-407F-9E00-F66E4E2D3D49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36634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6CC4C-8C50-48F3-A550-CBB1A871B7D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65009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89A613-B333-4658-BE36-2F75EFF75C6F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377187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7EB918-AC1B-4DAE-A1E9-36B422616285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98032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781A2-9C35-49E1-B94B-41F9718E3A34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177402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F8E7C-F575-4038-82B1-ECA98712E335}" type="datetime1">
              <a:rPr lang="es-MX" smtClean="0"/>
              <a:t>09/04/2018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198247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E9AA2-CCC8-4568-96F2-6AEB9343A98F}" type="datetime1">
              <a:rPr lang="es-MX" smtClean="0"/>
              <a:t>09/04/2018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011919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75816D-A6A9-48FF-B85A-9541F5062215}" type="datetime1">
              <a:rPr lang="es-MX" smtClean="0"/>
              <a:t>09/04/2018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714612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4A553-93CA-422B-BD92-FF385D87ACEC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4867874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D19FD7-3EC1-4920-89EF-A817C3FEA000}" type="datetime1">
              <a:rPr lang="es-MX" smtClean="0"/>
              <a:t>09/04/2018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023905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23BB8A-4994-41E6-866F-C4F838295268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700292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16C94C-FFEB-4AE0-9CD9-FAEAF6A1E14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54701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CCF21-2829-4E31-985F-50D211ED9A75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382847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0676BD-4AA4-4EFC-8544-066652800F73}" type="datetime1">
              <a:rPr lang="es-MX" smtClean="0"/>
              <a:t>09/04/2018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08632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8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3.xml"/><Relationship Id="rId7" Type="http://schemas.openxmlformats.org/officeDocument/2006/relationships/image" Target="../media/image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30.png"/><Relationship Id="rId5" Type="http://schemas.openxmlformats.org/officeDocument/2006/relationships/image" Target="../media/image29.jpg"/><Relationship Id="rId10" Type="http://schemas.openxmlformats.org/officeDocument/2006/relationships/audio" Target="../media/audio1.wav"/><Relationship Id="rId4" Type="http://schemas.openxmlformats.org/officeDocument/2006/relationships/audio" Target="../media/audio1.wav"/><Relationship Id="rId9" Type="http://schemas.openxmlformats.org/officeDocument/2006/relationships/image" Target="../media/image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0770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vortex dir="r"/>
        <p:sndAc>
          <p:stSnd>
            <p:snd r:embed="rId2" name="Concorde F-Eaglenest-1.wav"/>
          </p:stSnd>
        </p:sndAc>
      </p:transition>
    </mc:Choice>
    <mc:Fallback xmlns="">
      <p:transition spd="slow" advTm="4000">
        <p:fade/>
        <p:sndAc>
          <p:stSnd>
            <p:snd r:embed="rId4" name="Concorde F-Eaglenest-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1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 descr="Imagen que contiene exterior, cielo, edificio, reloj&#10;&#10;Descripción generada con confianza muy alta">
            <a:extLst>
              <a:ext uri="{FF2B5EF4-FFF2-40B4-BE49-F238E27FC236}">
                <a16:creationId xmlns:a16="http://schemas.microsoft.com/office/drawing/2014/main" id="{1F240510-7AB1-4F2E-8396-F9226DB2FB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sp>
        <p:nvSpPr>
          <p:cNvPr id="13" name="CuadroTexto 12"/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1 Rectángulo">
            <a:extLst>
              <a:ext uri="{FF2B5EF4-FFF2-40B4-BE49-F238E27FC236}">
                <a16:creationId xmlns:a16="http://schemas.microsoft.com/office/drawing/2014/main" id="{E127DC25-2E82-433B-8CF9-4C639B7749AA}"/>
              </a:ext>
            </a:extLst>
          </p:cNvPr>
          <p:cNvSpPr/>
          <p:nvPr/>
        </p:nvSpPr>
        <p:spPr>
          <a:xfrm>
            <a:off x="8988323" y="513862"/>
            <a:ext cx="3138919" cy="24138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Orgullo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de los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Poblanos…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14" name="1 Rectángulo">
            <a:extLst>
              <a:ext uri="{FF2B5EF4-FFF2-40B4-BE49-F238E27FC236}">
                <a16:creationId xmlns:a16="http://schemas.microsoft.com/office/drawing/2014/main" id="{0ECE0C5C-D404-4029-ACED-62BFB6D75EA9}"/>
              </a:ext>
            </a:extLst>
          </p:cNvPr>
          <p:cNvSpPr/>
          <p:nvPr/>
        </p:nvSpPr>
        <p:spPr>
          <a:xfrm>
            <a:off x="2166942" y="481012"/>
            <a:ext cx="3328992" cy="24896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Puebla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y su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Catedral  .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5" name="1 Rectángulo">
            <a:extLst>
              <a:ext uri="{FF2B5EF4-FFF2-40B4-BE49-F238E27FC236}">
                <a16:creationId xmlns:a16="http://schemas.microsoft.com/office/drawing/2014/main" id="{80DE4451-421E-4BC8-B923-34E24425AE36}"/>
              </a:ext>
            </a:extLst>
          </p:cNvPr>
          <p:cNvSpPr/>
          <p:nvPr/>
        </p:nvSpPr>
        <p:spPr>
          <a:xfrm>
            <a:off x="9408368" y="2952262"/>
            <a:ext cx="1945432" cy="136065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anUp">
              <a:avLst>
                <a:gd name="adj" fmla="val 66667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  6ª parte´ de 7  </a:t>
            </a:r>
          </a:p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latin typeface="Arial"/>
                <a:cs typeface="Arial"/>
              </a:rPr>
              <a:t>19’45”</a:t>
            </a:r>
            <a:endParaRPr kumimoji="0" lang="es-ES" sz="4400" b="1" i="0" u="none" strike="noStrike" kern="0" cap="none" spc="0" normalizeH="0" baseline="0" noProof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02839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" presetClass="mediacall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45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6" presetID="36" presetClass="path" presetSubtype="0" accel="50000" decel="5000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47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5" presetClass="path" presetSubtype="0" accel="50000" decel="50000" fill="hold" nodeType="withEffect">
                                  <p:stCondLst>
                                    <p:cond delay="260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/>
      <p:bldP spid="10" grpId="1"/>
      <p:bldP spid="17" grpId="0"/>
      <p:bldP spid="17" grpId="1"/>
      <p:bldP spid="14" grpId="0"/>
      <p:bldP spid="14" grpId="1"/>
      <p:bldP spid="15" grpId="0"/>
      <p:bldP spid="1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2782387"/>
            <a:ext cx="7530739" cy="2989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última capilla junto a la puerta de esta nave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un retablo de estilo neoclásico,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murales laterales se recubren con dos pinturas de la Pasión,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son El Descendimiento y el Calvario,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existiendo controversia sobre su autoría,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 una parte se le atribuye al artista español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Rodrigo de la Piedra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por otra a Antonio de Santander.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8C655FF-C14E-4CEB-9F5E-824A79C609FD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2F022AE7-583F-48ED-847F-3493F82DFEBE}"/>
              </a:ext>
            </a:extLst>
          </p:cNvPr>
          <p:cNvSpPr/>
          <p:nvPr/>
        </p:nvSpPr>
        <p:spPr>
          <a:xfrm>
            <a:off x="1" y="1472606"/>
            <a:ext cx="7530738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Capilla de Nuestra Señora de la Soledad</a:t>
            </a:r>
          </a:p>
        </p:txBody>
      </p:sp>
      <p:pic>
        <p:nvPicPr>
          <p:cNvPr id="6" name="Imagen 5" descr="Imagen que contiene interior, pared, edificio, altar&#10;&#10;Descripción generada con confianza muy alta">
            <a:extLst>
              <a:ext uri="{FF2B5EF4-FFF2-40B4-BE49-F238E27FC236}">
                <a16:creationId xmlns:a16="http://schemas.microsoft.com/office/drawing/2014/main" id="{6FAF9CCD-B7DA-4297-86ED-D1E0B10913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0739" y="556133"/>
            <a:ext cx="4328194" cy="57709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0465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  <p:sndAc>
          <p:stSnd>
            <p:snd r:embed="rId3" name="Catedral 06 - Eaglenest 1.wav"/>
          </p:stSnd>
        </p:sndAc>
      </p:transition>
    </mc:Choice>
    <mc:Fallback xmlns="">
      <p:transition spd="slow" advTm="0">
        <p:fade/>
        <p:sndAc>
          <p:stSnd>
            <p:snd r:embed="rId5" name="Catedral 06 - Eaglenest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734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704732" y="1425521"/>
            <a:ext cx="7487268" cy="4913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capilla llamada del Sagrario respondió a la necesidad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contar con un espacio aparte de la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despachar los asuntos relacionados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los Sacramentos y servicios espirituales, originalmente impartidos a la población criollo-española y sus servidumbres,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lo era también que el interior de la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sede episcopal no debía por cuestiones prácticas,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servir de parroquia.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Puebla desde sus orígenes contó con una, la primer iglesia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Puebla 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1531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), pero esta fue derruida al construirse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antigua catedral, que sirvió a su vez de parroquia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posteriormente al construirse la actual catedral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utilizó para administrar los sacramentos, el espacio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altar del Perdón colocándose ahí una pila bautismal.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3676BAE-5EBA-47F4-9DBD-7AF8F03D686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066CB4DF-CFBF-4EEC-8D65-51AA523C778E}"/>
              </a:ext>
            </a:extLst>
          </p:cNvPr>
          <p:cNvSpPr/>
          <p:nvPr/>
        </p:nvSpPr>
        <p:spPr>
          <a:xfrm>
            <a:off x="4704732" y="664958"/>
            <a:ext cx="7487268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Sagrario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D95E1233-2F51-4A7E-B0B3-6BCAAEC78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696" y="820847"/>
            <a:ext cx="4355036" cy="57982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5D07A8CC-9618-46A8-8CE7-7DC9733339CB}"/>
              </a:ext>
            </a:extLst>
          </p:cNvPr>
          <p:cNvSpPr/>
          <p:nvPr/>
        </p:nvSpPr>
        <p:spPr>
          <a:xfrm>
            <a:off x="349696" y="62226"/>
            <a:ext cx="4355036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Portada de acceso a la capilla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6C520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Sagrario Metropolitano.</a:t>
            </a:r>
          </a:p>
        </p:txBody>
      </p:sp>
    </p:spTree>
    <p:extLst>
      <p:ext uri="{BB962C8B-B14F-4D97-AF65-F5344CB8AC3E}">
        <p14:creationId xmlns:p14="http://schemas.microsoft.com/office/powerpoint/2010/main" val="349584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303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722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422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369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305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8908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546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8619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6155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2707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8908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5109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778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8447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673368"/>
            <a:ext cx="4639727" cy="5554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primer obispo que trato el asunto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falta de parroquia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Juan de Palafox,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quien resolvió construirla en el atrio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frente a la puerta del Perdón con un amplio claustro que sirviera de pórtico, pero al partir a España Palafox,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obras se quedaron inconclusas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la mitad, permaneciendo y afeando, según los poblanos de aquel entonces,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hermosa y majestuosa fachada.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Quedaron de estas ruinas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algunos gruesos paredones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después se confundieron equivocadamente con los restos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antigua Iglesia Mayor.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6647AD5-381E-48AF-99D5-0C0ABC2B19C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Imagen 7" descr="Imagen que contiene interior, sentado&#10;&#10;Descripción generada con confianza alta">
            <a:extLst>
              <a:ext uri="{FF2B5EF4-FFF2-40B4-BE49-F238E27FC236}">
                <a16:creationId xmlns:a16="http://schemas.microsoft.com/office/drawing/2014/main" id="{5F81A357-495D-434E-B0A0-97B2B1CBD8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727" y="951046"/>
            <a:ext cx="7409064" cy="4982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38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563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956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998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91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761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2058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599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4928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9188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3682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702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4563"/>
                            </p:stCondLst>
                            <p:childTnLst>
                              <p:par>
                                <p:cTn id="5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5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C6647AD5-381E-48AF-99D5-0C0ABC2B19C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E7EFECC-4189-41F6-99FB-F0677EC85A66}"/>
              </a:ext>
            </a:extLst>
          </p:cNvPr>
          <p:cNvSpPr/>
          <p:nvPr/>
        </p:nvSpPr>
        <p:spPr>
          <a:xfrm>
            <a:off x="4228740" y="1347260"/>
            <a:ext cx="7963259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Sagrario actual se comenzó a construir en 1700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bajo la dirección del padre Antonio Salas Navarro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se terminó 24 años después.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AD49A47-D47A-4F1D-951E-F622E4BA0512}"/>
              </a:ext>
            </a:extLst>
          </p:cNvPr>
          <p:cNvSpPr/>
          <p:nvPr/>
        </p:nvSpPr>
        <p:spPr>
          <a:xfrm>
            <a:off x="4228740" y="2886889"/>
            <a:ext cx="7963259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Sus medidas son muy similares  a las de la Sacristía: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17.80 m por 10.50 m,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forman dos locales adjuntos al Altar Mayor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sin tener comunicación con esta,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pero sí a través de las capillas que son cabeceras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sus respectivas naves,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comparten el mismo tipo de bóvedas y arcos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más no de la misma calidad.</a:t>
            </a:r>
          </a:p>
        </p:txBody>
      </p:sp>
      <p:pic>
        <p:nvPicPr>
          <p:cNvPr id="10" name="Imagen 9" descr="Imagen que contiene altar, interior, pared, ventana&#10;&#10;Descripción generada con confianza alta">
            <a:extLst>
              <a:ext uri="{FF2B5EF4-FFF2-40B4-BE49-F238E27FC236}">
                <a16:creationId xmlns:a16="http://schemas.microsoft.com/office/drawing/2014/main" id="{5471D325-796F-4AE0-BCE1-9559BD4D1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06" y="555363"/>
            <a:ext cx="3868634" cy="5759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763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322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4907"/>
                            </p:stCondLst>
                            <p:childTnLst>
                              <p:par>
                                <p:cTn id="1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587" y="850347"/>
            <a:ext cx="4639140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dos columnas pareadas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cada lado y sobre ellos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arranque de tímpano abierto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un pedestal y una jarra.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61C3A5E-6213-44F7-B7FB-E96738371C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3B3B12B-F49D-4606-A819-BD4F71DD558C}"/>
              </a:ext>
            </a:extLst>
          </p:cNvPr>
          <p:cNvSpPr/>
          <p:nvPr/>
        </p:nvSpPr>
        <p:spPr>
          <a:xfrm>
            <a:off x="0" y="6956178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autor de la pintura del ovalo así como de dos pequeñas pinturas en los netos de los pedestales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 Lorenzo Zendejas hijo del famoso pintor poblano del mismo apellido.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AB53AB1-D4AF-46CF-8B29-6ADD1F255469}"/>
              </a:ext>
            </a:extLst>
          </p:cNvPr>
          <p:cNvSpPr/>
          <p:nvPr/>
        </p:nvSpPr>
        <p:spPr>
          <a:xfrm>
            <a:off x="586" y="4050082"/>
            <a:ext cx="4639141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espacio principal lo ocupa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una pintura de Zendejas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sobre el Viacrucis,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lugar que ocupó un tiempo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 cuadro de La adoración de Santiago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312ADC4-1B4F-4201-AF9D-39B9CF507ED3}"/>
              </a:ext>
            </a:extLst>
          </p:cNvPr>
          <p:cNvSpPr/>
          <p:nvPr/>
        </p:nvSpPr>
        <p:spPr>
          <a:xfrm>
            <a:off x="586" y="174753"/>
            <a:ext cx="121914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retablo de orden compuesto es de mampostería.</a:t>
            </a: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727889F-83BD-4FC7-9A37-133ADFC05042}"/>
              </a:ext>
            </a:extLst>
          </p:cNvPr>
          <p:cNvSpPr/>
          <p:nvPr/>
        </p:nvSpPr>
        <p:spPr>
          <a:xfrm>
            <a:off x="586" y="2468142"/>
            <a:ext cx="4639141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segundo cuerpo lo compone un ático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cuyo medio está un ovalo horizontal en el que se representa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Santísimo Sacramento.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363B02-DBD1-485D-B8C1-DB1B3E313E97}"/>
              </a:ext>
            </a:extLst>
          </p:cNvPr>
          <p:cNvSpPr/>
          <p:nvPr/>
        </p:nvSpPr>
        <p:spPr>
          <a:xfrm>
            <a:off x="1" y="5769844"/>
            <a:ext cx="1219199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Virgen del Pilar de autor desconocido, que hoy se observa a un lado de la puerta. 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1B1043D-B15E-4357-ABB5-A8CA117CEC40}"/>
              </a:ext>
            </a:extLst>
          </p:cNvPr>
          <p:cNvSpPr/>
          <p:nvPr/>
        </p:nvSpPr>
        <p:spPr>
          <a:xfrm>
            <a:off x="0" y="6359778"/>
            <a:ext cx="12192000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intercolumnios y entre-calles están decorados con adornos dorados.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5F36D44-C125-4A45-8AA4-3CDE97239642}"/>
              </a:ext>
            </a:extLst>
          </p:cNvPr>
          <p:cNvSpPr/>
          <p:nvPr/>
        </p:nvSpPr>
        <p:spPr>
          <a:xfrm>
            <a:off x="1" y="7878863"/>
            <a:ext cx="12191998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Frente a este retablo hay un altar de un hermoso dorado de calamina.</a:t>
            </a:r>
          </a:p>
        </p:txBody>
      </p:sp>
      <p:pic>
        <p:nvPicPr>
          <p:cNvPr id="14" name="Imagen 13" descr="Imagen que contiene interior, pared, suelo, antiguo&#10;&#10;Descripción generada con confianza muy alta">
            <a:extLst>
              <a:ext uri="{FF2B5EF4-FFF2-40B4-BE49-F238E27FC236}">
                <a16:creationId xmlns:a16="http://schemas.microsoft.com/office/drawing/2014/main" id="{C8FC730E-4E26-4FAE-9E2B-966FB6B589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727" y="675965"/>
            <a:ext cx="7328500" cy="4928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8051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8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534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764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677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5829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389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2250"/>
                            </p:stCondLst>
                            <p:childTnLst>
                              <p:par>
                                <p:cTn id="37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1" y="260408"/>
            <a:ext cx="4527754" cy="55547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los muros colaterales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hay dos pequeños altares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trabajados por Rafael Barrios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dedicados a San José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la de enfrente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Virgen de Guadalupe,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ambas estatuas de talla pequeña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son obra de Cora.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una pequeña capilla lateral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planta cruciforme… casi redonda,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cúpula octagonal sobre tambor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donde esta una fuente bautismal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taza y pedestal de Tecali,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con una jarra de lo mismo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portaba unas azucenas bronceadas que ya no existen.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BC88853-67B8-4695-B639-959EF6E6031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interior, pared, altar, mesa&#10;&#10;Descripción generada con confianza muy alta">
            <a:extLst>
              <a:ext uri="{FF2B5EF4-FFF2-40B4-BE49-F238E27FC236}">
                <a16:creationId xmlns:a16="http://schemas.microsoft.com/office/drawing/2014/main" id="{3503D75D-0075-4E32-A01C-D72BD5662B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3754" y="352801"/>
            <a:ext cx="7502014" cy="504510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93CF1EA-D554-449D-ADFE-F91791633E37}"/>
              </a:ext>
            </a:extLst>
          </p:cNvPr>
          <p:cNvSpPr/>
          <p:nvPr/>
        </p:nvSpPr>
        <p:spPr>
          <a:xfrm>
            <a:off x="0" y="5891691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 altar principal compuesto de dos columnas pareadas cuya cornisa forma un arco,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luce una Virgen de talla regular protegida con cristal.</a:t>
            </a:r>
          </a:p>
        </p:txBody>
      </p:sp>
    </p:spTree>
    <p:extLst>
      <p:ext uri="{BB962C8B-B14F-4D97-AF65-F5344CB8AC3E}">
        <p14:creationId xmlns:p14="http://schemas.microsoft.com/office/powerpoint/2010/main" val="1768349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1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2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11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157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731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241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445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144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34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777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2966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178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7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1039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17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4432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17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984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359"/>
                            </p:stCondLst>
                            <p:childTnLst>
                              <p:par>
                                <p:cTn id="6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6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F61C3A5E-6213-44F7-B7FB-E96738371C74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3B3B12B-F49D-4606-A819-BD4F71DD558C}"/>
              </a:ext>
            </a:extLst>
          </p:cNvPr>
          <p:cNvSpPr/>
          <p:nvPr/>
        </p:nvSpPr>
        <p:spPr>
          <a:xfrm>
            <a:off x="-3" y="4611182"/>
            <a:ext cx="7993625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autor de la pintura del ovalo así como de dos pequeñas pinturas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los netos de los pedestales es Lorenzo Zendejas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hijo del famoso pintor poblano del mismo apellido.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9363B02-DBD1-485D-B8C1-DB1B3E313E97}"/>
              </a:ext>
            </a:extLst>
          </p:cNvPr>
          <p:cNvSpPr/>
          <p:nvPr/>
        </p:nvSpPr>
        <p:spPr>
          <a:xfrm>
            <a:off x="6096000" y="1507559"/>
            <a:ext cx="1897626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Virgen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Pilar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autor desconocido,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hoy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se observa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un lado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puerta. 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5F36D44-C125-4A45-8AA4-3CDE97239642}"/>
              </a:ext>
            </a:extLst>
          </p:cNvPr>
          <p:cNvSpPr/>
          <p:nvPr/>
        </p:nvSpPr>
        <p:spPr>
          <a:xfrm>
            <a:off x="1" y="6035315"/>
            <a:ext cx="7993621" cy="4251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Frente a este retablo hay un altar de un hermoso dorado de calamina.</a:t>
            </a:r>
          </a:p>
        </p:txBody>
      </p:sp>
      <p:pic>
        <p:nvPicPr>
          <p:cNvPr id="13" name="Imagen 12" descr="Imagen que contiene interior, pared&#10;&#10;Descripción generada con confianza muy alta">
            <a:extLst>
              <a:ext uri="{FF2B5EF4-FFF2-40B4-BE49-F238E27FC236}">
                <a16:creationId xmlns:a16="http://schemas.microsoft.com/office/drawing/2014/main" id="{57E18846-97C0-429B-9938-CD2444354E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3626" y="562255"/>
            <a:ext cx="3889003" cy="5789753"/>
          </a:xfrm>
          <a:prstGeom prst="rect">
            <a:avLst/>
          </a:prstGeom>
        </p:spPr>
      </p:pic>
      <p:pic>
        <p:nvPicPr>
          <p:cNvPr id="14" name="Imagen 13" descr="Imagen que contiene interior, mesa, pared, ventana&#10;&#10;Descripción generada con confianza muy alta">
            <a:extLst>
              <a:ext uri="{FF2B5EF4-FFF2-40B4-BE49-F238E27FC236}">
                <a16:creationId xmlns:a16="http://schemas.microsoft.com/office/drawing/2014/main" id="{659B5257-E296-4C5F-8065-A0846653B8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70" y="562255"/>
            <a:ext cx="5808931" cy="3906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595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9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12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7192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547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 descr="Imagen que contiene edificio, interior, banco&#10;&#10;Descripción generada con confianza muy alta">
            <a:extLst>
              <a:ext uri="{FF2B5EF4-FFF2-40B4-BE49-F238E27FC236}">
                <a16:creationId xmlns:a16="http://schemas.microsoft.com/office/drawing/2014/main" id="{25A32277-951E-4550-80DD-771A56931CE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237" y="1027350"/>
            <a:ext cx="6438694" cy="4829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636774" y="1410783"/>
            <a:ext cx="5555226" cy="4913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Triunfo de la Iglesia Católica de Baltasar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Echave en la Sacristía.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acceso a la Sacristía es por la primera capilla del lado de la epístola,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sus medidas son 17 m y 10.40 m de ancho.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Circunda el amplio espacio una gran cajonera de maderas finas que resguarda los ricos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abundantes ornamentos litúrgicos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en medio una gran mesa de maderas finas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estilo renacentista.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parte superior de la sacristía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está revestida de las pinturas de mayor impulso.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926116D2-62A8-4A61-AB3D-7A658A3E7CF7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114D2B2-1CAE-4361-923E-49351F3F8FD4}"/>
              </a:ext>
            </a:extLst>
          </p:cNvPr>
          <p:cNvSpPr/>
          <p:nvPr/>
        </p:nvSpPr>
        <p:spPr>
          <a:xfrm>
            <a:off x="6795760" y="723959"/>
            <a:ext cx="5396240" cy="48462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Sacristía</a:t>
            </a:r>
          </a:p>
        </p:txBody>
      </p:sp>
    </p:spTree>
    <p:extLst>
      <p:ext uri="{BB962C8B-B14F-4D97-AF65-F5344CB8AC3E}">
        <p14:creationId xmlns:p14="http://schemas.microsoft.com/office/powerpoint/2010/main" val="141421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99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726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666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909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9323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475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417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4677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9756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17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6356"/>
                            </p:stCondLst>
                            <p:childTnLst>
                              <p:par>
                                <p:cTn id="4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469786"/>
            <a:ext cx="4677773" cy="39517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gran lienzo de fondo representa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Triunfo de la Iglesia Católica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ante el paganismo,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entrepaños laterales los recubren,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la izquierda, la pintura de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Triunfo de la fe de Jesucristo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sobre las teogonías paganas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y a la derecha otro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"Triunfo de la religión",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todas del pintor mexicano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Baltasar de Echave Rioja que fueron copiadas de estampas de Pablo Rubens.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9B2C8D41-B9B7-412D-AFC6-E6685E35484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n 3" descr="Imagen que contiene interior, pared, edificio&#10;&#10;Descripción generada con confianza muy alta">
            <a:extLst>
              <a:ext uri="{FF2B5EF4-FFF2-40B4-BE49-F238E27FC236}">
                <a16:creationId xmlns:a16="http://schemas.microsoft.com/office/drawing/2014/main" id="{F54B97D0-4C6E-4620-A648-91F9B5AE6C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7773" y="981078"/>
            <a:ext cx="7322498" cy="4918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68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46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77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731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592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804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665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1473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451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7736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9D9ADCF-E0FE-4312-A68A-0E5D626C6EC9}"/>
              </a:ext>
            </a:extLst>
          </p:cNvPr>
          <p:cNvSpPr/>
          <p:nvPr/>
        </p:nvSpPr>
        <p:spPr>
          <a:xfrm>
            <a:off x="7542921" y="2103960"/>
            <a:ext cx="4649079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Coronan en los medios puntos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entrepaños laterales otros lienzos sobre las Revelaciones del Apocalipsis, también de Echave Rioja.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Todas estas pinturas están enmarcadas en retablos dorados de orden compuesto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gran atractivo estético.</a:t>
            </a:r>
          </a:p>
        </p:txBody>
      </p:sp>
      <p:pic>
        <p:nvPicPr>
          <p:cNvPr id="3" name="Imagen 2" descr="Imagen que contiene interior, pared, foto, edificio&#10;&#10;Descripción generada con confianza alta">
            <a:extLst>
              <a:ext uri="{FF2B5EF4-FFF2-40B4-BE49-F238E27FC236}">
                <a16:creationId xmlns:a16="http://schemas.microsoft.com/office/drawing/2014/main" id="{733C02C8-0E7B-4304-9348-6DD763C471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11" y="998818"/>
            <a:ext cx="7212310" cy="4856289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75DDD858-9C95-4621-875D-C8868CEE5515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997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611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178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703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1314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interior, edificio, mesa, sala&#10;&#10;Descripción generada con confianza muy alta">
            <a:extLst>
              <a:ext uri="{FF2B5EF4-FFF2-40B4-BE49-F238E27FC236}">
                <a16:creationId xmlns:a16="http://schemas.microsoft.com/office/drawing/2014/main" id="{34BEB931-4AED-4A32-AE59-B7BF5ACC68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0679" y="397042"/>
            <a:ext cx="4562375" cy="60639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2235" y="1307549"/>
            <a:ext cx="7285700" cy="4272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muros de la siguiente bóveda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también están cubiertos de lienzos de gran formato: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 Inter espacio frontero en un cuadro estilo churrigueresco destaca la Inmaculada Concepción en el patrocinio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los obispos de la Diócesis de Puebla,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su lado se distingue a Fray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Julian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Garcés primer obispo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Juan de Palafox y Mendoza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concluyera las obras de la catedral,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este hermoso lienzo lo pintó Luis Berrueco,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en las cuchillas de su medio punto,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apariciones de Nuestra Señora del Pilar a Santiago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 San Ildefonso.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281CBD5-75BA-4465-BE12-4CE092CA40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96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1714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645742" y="2103961"/>
            <a:ext cx="7546258" cy="2669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los lados esta El lavatorio del pintor Luis Berrueco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XVIII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los lados de las puertas de entrada están dos óvalos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uno de San José y otro de San Miguel,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ambos del pintor Ibarra.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un ángulo del gran espacio está una fuente o aguamanil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3 m de altura de mármol de tecali.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1281CBD5-75BA-4465-BE12-4CE092CA40E6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338B5CF-07C0-4531-9F7A-64A9057DA38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84" y="546540"/>
            <a:ext cx="4329101" cy="57649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336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963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interior, pared, suelo&#10;&#10;Descripción generada con confianza muy alta">
            <a:extLst>
              <a:ext uri="{FF2B5EF4-FFF2-40B4-BE49-F238E27FC236}">
                <a16:creationId xmlns:a16="http://schemas.microsoft.com/office/drawing/2014/main" id="{A6F02439-EC5E-444A-AF75-5E85AFB191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1278503"/>
            <a:ext cx="5788253" cy="4370131"/>
          </a:xfrm>
          <a:prstGeom prst="rect">
            <a:avLst/>
          </a:prstGeom>
        </p:spPr>
      </p:pic>
      <p:pic>
        <p:nvPicPr>
          <p:cNvPr id="5" name="Imagen 4" descr="Imagen que contiene interior, edificio, pared, sala&#10;&#10;Descripción generada con confianza alta">
            <a:extLst>
              <a:ext uri="{FF2B5EF4-FFF2-40B4-BE49-F238E27FC236}">
                <a16:creationId xmlns:a16="http://schemas.microsoft.com/office/drawing/2014/main" id="{E8A08870-40E6-45FD-B1D5-371A33A886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228" y="545690"/>
            <a:ext cx="5686708" cy="5796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79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14:window dir="vert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grande, interior&#10;&#10;Descripción generada con confianza muy alta">
            <a:extLst>
              <a:ext uri="{FF2B5EF4-FFF2-40B4-BE49-F238E27FC236}">
                <a16:creationId xmlns:a16="http://schemas.microsoft.com/office/drawing/2014/main" id="{FCB4FF93-9381-4166-981E-AA39865075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9971" y="753177"/>
            <a:ext cx="3551722" cy="535164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4194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window dir="vert"/>
      </p:transition>
    </mc:Choice>
    <mc:Fallback xmlns="">
      <p:transition spd="slow" advTm="4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4026C38-E7E4-4410-9286-9D99321AE4E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5C4B9A3-4EB2-400D-BA24-BA3145D1135E}"/>
              </a:ext>
            </a:extLst>
          </p:cNvPr>
          <p:cNvSpPr/>
          <p:nvPr/>
        </p:nvSpPr>
        <p:spPr>
          <a:xfrm>
            <a:off x="-55148" y="242405"/>
            <a:ext cx="5052113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Sala de los Gobelinos</a:t>
            </a:r>
          </a:p>
        </p:txBody>
      </p:sp>
      <p:pic>
        <p:nvPicPr>
          <p:cNvPr id="7" name="Imagen 6" descr="Imagen que contiene edificio, interior, pared, sala&#10;&#10;Descripción generada con confianza alta">
            <a:extLst>
              <a:ext uri="{FF2B5EF4-FFF2-40B4-BE49-F238E27FC236}">
                <a16:creationId xmlns:a16="http://schemas.microsoft.com/office/drawing/2014/main" id="{431A7704-341D-42BD-B330-2E69E7FAC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0484" y="884897"/>
            <a:ext cx="6823590" cy="51176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F322BA05-9349-404C-B989-4A22CF7D1496}"/>
              </a:ext>
            </a:extLst>
          </p:cNvPr>
          <p:cNvSpPr/>
          <p:nvPr/>
        </p:nvSpPr>
        <p:spPr>
          <a:xfrm>
            <a:off x="-8166" y="1083278"/>
            <a:ext cx="5052114" cy="33105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este salón lucen en toda su magnificencia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4 tapices (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gobelinos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) de la mitología griega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representan a la reina Hipólita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las amazonas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orillas del Termodonte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fue vencida por Hércules,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el carro de la aurora excelsifíca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como nodriza de la naturaleza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el encuentro  de Talestris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y Alejandro generalísimo de los helenos.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8C23E68-108A-4DA0-8C81-6864692F7957}"/>
              </a:ext>
            </a:extLst>
          </p:cNvPr>
          <p:cNvSpPr/>
          <p:nvPr/>
        </p:nvSpPr>
        <p:spPr>
          <a:xfrm>
            <a:off x="0" y="4746127"/>
            <a:ext cx="505211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último gobelino es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embarque de los argonautas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busca del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belloniso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 oro,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proceden de la manufactura francesa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Juan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Gobelin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 del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XV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7466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9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6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3400" decel="50000" fill="hold">
                                          <p:stCondLst>
                                            <p:cond delay="15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400" decel="50000" fill="hold">
                                          <p:stCondLst>
                                            <p:cond delay="15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9728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17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922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8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Imagen que contiene foto, interior, pared&#10;&#10;Descripción generada con confianza muy alta">
            <a:extLst>
              <a:ext uri="{FF2B5EF4-FFF2-40B4-BE49-F238E27FC236}">
                <a16:creationId xmlns:a16="http://schemas.microsoft.com/office/drawing/2014/main" id="{37550993-2825-4638-A4EB-6D9656BF5FC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70" y="585841"/>
            <a:ext cx="7148035" cy="5714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Imagen 6" descr="Imagen que contiene edificio&#10;&#10;Descripción generada con confianza muy alta">
            <a:extLst>
              <a:ext uri="{FF2B5EF4-FFF2-40B4-BE49-F238E27FC236}">
                <a16:creationId xmlns:a16="http://schemas.microsoft.com/office/drawing/2014/main" id="{EB89191A-7CA1-4EB2-99EF-5AFFDC453E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3327" y="585842"/>
            <a:ext cx="4320309" cy="577481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4026C38-E7E4-4410-9286-9D99321AE4EE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6451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4930880" y="1691004"/>
            <a:ext cx="7261120" cy="45929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También conocido como el salón de Obispos se encuentra labrada con cierta cantidad de piedra quedaba cubierta originalmente con “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molduras costosas al modo de las de México ósea con nervaduras cerramiento que fue modificado por bóvedas de arista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hechas a base de piedra laja y ladrillo… Una de las áreas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menos conocidas por el público de la majestuosa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Catedral de Puebla, al cual sólo pocas personas acceden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”.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ella se encuentran los retratos de los obispos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ha tenido Puebla a lo largo de su historia como: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Rosendo Huesca y Pacheco.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mercialScrD" panose="03000000000000000000" pitchFamily="66" charset="0"/>
              <a:ea typeface="+mn-ea"/>
              <a:cs typeface="+mn-cs"/>
            </a:endParaRP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Al centro se encuentra una estatua de San Juan Nepomuceno,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quien está ahí para recordar lo secreto de las reuniones.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29AA8195-55E4-43EE-AC54-1D385EF02D6A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63F6C2CF-3499-43F2-8DBD-6B5637E04CE7}"/>
              </a:ext>
            </a:extLst>
          </p:cNvPr>
          <p:cNvSpPr/>
          <p:nvPr/>
        </p:nvSpPr>
        <p:spPr>
          <a:xfrm>
            <a:off x="6784255" y="591231"/>
            <a:ext cx="2964426" cy="48474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Sala Capitular</a:t>
            </a:r>
          </a:p>
        </p:txBody>
      </p:sp>
      <p:pic>
        <p:nvPicPr>
          <p:cNvPr id="6" name="Imagen 5" descr="Imagen que contiene edificio, interior, suelo, rojo&#10;&#10;Descripción generada con confianza alta">
            <a:extLst>
              <a:ext uri="{FF2B5EF4-FFF2-40B4-BE49-F238E27FC236}">
                <a16:creationId xmlns:a16="http://schemas.microsoft.com/office/drawing/2014/main" id="{AC257E8B-C10A-48AF-BA55-CECCB11465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880" y="562783"/>
            <a:ext cx="4572000" cy="6096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3968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4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7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672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17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107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7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284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17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9626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17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6226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7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193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17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582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17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3356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7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25"/>
                            </p:stCondLst>
                            <p:childTnLst>
                              <p:par>
                                <p:cTn id="45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4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edificio, interior&#10;&#10;Descripción generada con confianza alta">
            <a:extLst>
              <a:ext uri="{FF2B5EF4-FFF2-40B4-BE49-F238E27FC236}">
                <a16:creationId xmlns:a16="http://schemas.microsoft.com/office/drawing/2014/main" id="{E2355842-E834-4E78-ADFB-A6932F96FE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0340" y="1475071"/>
            <a:ext cx="5890661" cy="390785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0" y="1794239"/>
            <a:ext cx="6096000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Más tarde fue levantado el aposento que actualmente es el Salón de los Gobelinos, con su cúpula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mayor solemnidad, y luego, en el siglo </a:t>
            </a:r>
            <a:r>
              <a:rPr kumimoji="0" lang="es-MX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lgerianBasSCD" pitchFamily="2" charset="0"/>
                <a:ea typeface="+mn-ea"/>
                <a:cs typeface="+mn-cs"/>
              </a:rPr>
              <a:t>XIX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construcción de la sala que en nuestros días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sirve para los efectos mencionados.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EAE93EB-463E-4617-90D0-F6634064311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DF5D29F-5B0D-451E-8861-34504A5A88BE}"/>
              </a:ext>
            </a:extLst>
          </p:cNvPr>
          <p:cNvSpPr/>
          <p:nvPr/>
        </p:nvSpPr>
        <p:spPr>
          <a:xfrm>
            <a:off x="0" y="333480"/>
            <a:ext cx="12192000" cy="1066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Ha cambiado de sitio varias veces, primeramente fue el salón gemelo de la sacristía,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más tarde fue habilitado como Sagrario, quedando, como hasta hoy separado del recinto principal, inclusive en cuestiones de culto.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5CD58DB-3436-4B94-9041-FD16039F87F4}"/>
              </a:ext>
            </a:extLst>
          </p:cNvPr>
          <p:cNvSpPr/>
          <p:nvPr/>
        </p:nvSpPr>
        <p:spPr>
          <a:xfrm>
            <a:off x="0" y="5781219"/>
            <a:ext cx="12192000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Está cubierta con unas bóvedas de arista, apenas apuntadas, una de ellas con una claraboya,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"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ojo de buey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", en el muro </a:t>
            </a:r>
            <a:r>
              <a:rPr kumimoji="0" lang="es-MX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testeral</a:t>
            </a: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C3F9CAD-B56B-4E62-B71F-CC7D79B91F8A}"/>
              </a:ext>
            </a:extLst>
          </p:cNvPr>
          <p:cNvSpPr/>
          <p:nvPr/>
        </p:nvSpPr>
        <p:spPr>
          <a:xfrm>
            <a:off x="-3688" y="3952415"/>
            <a:ext cx="6096000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actual, la sala Capitular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tiene al Salón de Gobelinos como antesala,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aunque es una tanto más estrecha pues mide apenas 5.07 m. de ancho por 20 m. de longitud.</a:t>
            </a:r>
          </a:p>
        </p:txBody>
      </p:sp>
    </p:spTree>
    <p:extLst>
      <p:ext uri="{BB962C8B-B14F-4D97-AF65-F5344CB8AC3E}">
        <p14:creationId xmlns:p14="http://schemas.microsoft.com/office/powerpoint/2010/main" val="220926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0" accel="50000" fill="hold">
                                          <p:stCondLst>
                                            <p:cond delay="2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6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0" accel="50000" fill="hold">
                                          <p:stCondLst>
                                            <p:cond delay="23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6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6666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3913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8118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5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/>
      <p:bldP spid="3" grpId="0"/>
      <p:bldP spid="6" grpId="0"/>
      <p:bldP spid="7" grpId="0" uiExpand="1"/>
      <p:bldP spid="8" grpId="0" uiExpan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4BF9560A-3387-4BCE-A74D-090AD8448B32}"/>
              </a:ext>
            </a:extLst>
          </p:cNvPr>
          <p:cNvSpPr/>
          <p:nvPr/>
        </p:nvSpPr>
        <p:spPr>
          <a:xfrm>
            <a:off x="6681018" y="186686"/>
            <a:ext cx="5510981" cy="13869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El salón chocolatero se ubica a un costado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del salón de los gobelinos y sus ventanas colindan con la antigua calle del Obispado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(actual 5 Oriente).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FD2F088-6DDA-430C-9518-470C59F8C5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03587" y="1018263"/>
            <a:ext cx="6468794" cy="4851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2F9210D0-4794-42DB-B7E9-4562E5D06BEF}"/>
              </a:ext>
            </a:extLst>
          </p:cNvPr>
          <p:cNvSpPr txBox="1"/>
          <p:nvPr/>
        </p:nvSpPr>
        <p:spPr>
          <a:xfrm>
            <a:off x="0" y="0"/>
            <a:ext cx="495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A76DF48-1A8E-40B1-8E0E-D3526907277D}"/>
              </a:ext>
            </a:extLst>
          </p:cNvPr>
          <p:cNvSpPr/>
          <p:nvPr/>
        </p:nvSpPr>
        <p:spPr>
          <a:xfrm>
            <a:off x="2123770" y="351721"/>
            <a:ext cx="2946039" cy="46166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2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English Gothic, 17th c." panose="020B0603050302020204" pitchFamily="34" charset="0"/>
                <a:ea typeface="+mn-ea"/>
                <a:cs typeface="Arial"/>
              </a:rPr>
              <a:t>Salón Chocolatero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7EB541A-BAFD-4CC0-B935-600C9B901D17}"/>
              </a:ext>
            </a:extLst>
          </p:cNvPr>
          <p:cNvSpPr/>
          <p:nvPr/>
        </p:nvSpPr>
        <p:spPr>
          <a:xfrm>
            <a:off x="6681017" y="1636948"/>
            <a:ext cx="5510984" cy="2348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Fue usado por los prebendados y canónigos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para guardar sus pertenencias en los estrechos armarios que a cada uno se le asignaba, asimismo se les procuraba con el desayuno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o la merienda durante las largas sesiones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cabildo en las que no faltaban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las tazas de chocolate.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4D419A5-98A1-4E30-9843-8E61D99AE20B}"/>
              </a:ext>
            </a:extLst>
          </p:cNvPr>
          <p:cNvSpPr/>
          <p:nvPr/>
        </p:nvSpPr>
        <p:spPr>
          <a:xfrm>
            <a:off x="6681018" y="4119583"/>
            <a:ext cx="5510983" cy="7457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Sus bóvedas son de arista o pañuelo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divididos en varios tramos.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83A3655-DDAC-4930-A662-FC46D842EABD}"/>
              </a:ext>
            </a:extLst>
          </p:cNvPr>
          <p:cNvSpPr/>
          <p:nvPr/>
        </p:nvSpPr>
        <p:spPr>
          <a:xfrm>
            <a:off x="6689655" y="5068394"/>
            <a:ext cx="5510984" cy="1707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A lo largo de sus tres muros se encuentran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los retratos al óleo de insignes canónigos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de la catedral poblana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que posteriormente alcanzarían </a:t>
            </a:r>
          </a:p>
          <a:p>
            <a:pPr marL="0" marR="0" lvl="0" indent="0" algn="ctr" defTabSz="914400" rtl="0" eaLnBrk="1" fontAlgn="auto" latinLnBrk="0" hangingPunct="1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la dignidad episcopal.</a:t>
            </a:r>
          </a:p>
        </p:txBody>
      </p:sp>
    </p:spTree>
    <p:extLst>
      <p:ext uri="{BB962C8B-B14F-4D97-AF65-F5344CB8AC3E}">
        <p14:creationId xmlns:p14="http://schemas.microsoft.com/office/powerpoint/2010/main" val="151686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switch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17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17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8261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17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626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17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4097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7" grpId="0"/>
      <p:bldP spid="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76808" y="1878743"/>
            <a:ext cx="864096" cy="303988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9932338" y="776007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6576004" y="100460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Catedral 3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Coros de Catedral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19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45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pic>
        <p:nvPicPr>
          <p:cNvPr id="16" name="Imagen 15" descr="Imagen que contiene edificio, foto, antiguo, blanco&#10;&#10;Descripción generada con confianza muy alta">
            <a:extLst>
              <a:ext uri="{FF2B5EF4-FFF2-40B4-BE49-F238E27FC236}">
                <a16:creationId xmlns:a16="http://schemas.microsoft.com/office/drawing/2014/main" id="{B44418F1-0468-44BB-BCA1-B0C0DD7B75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54573"/>
            <a:ext cx="12192001" cy="6912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94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  <p:sndAc>
          <p:stSnd>
            <p:snd r:embed="rId4" name="Concorde F-Eaglenest-1.wav"/>
          </p:stSnd>
        </p:sndAc>
      </p:transition>
    </mc:Choice>
    <mc:Fallback xmlns="">
      <p:transition spd="slow" advTm="0">
        <p:fade/>
        <p:sndAc>
          <p:stSnd>
            <p:snd r:embed="rId10" name="Concorde F-Eaglenest-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4500"/>
                                  </p:stCondLst>
                                  <p:childTnLst>
                                    <p:animMotion origin="layout" path="M -2.29167E-6 0.00209 L 1.20716 -0.2037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352" y="-10301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6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58" dur="2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75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63" dur="2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79373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0005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0">
        <p14:vortex dir="u"/>
      </p:transition>
    </mc:Choice>
    <mc:Fallback xmlns="">
      <p:transition spd="slow" advClick="0" advTm="0">
        <p:fade/>
      </p:transition>
    </mc:Fallback>
  </mc:AlternateContent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707</TotalTime>
  <Words>1652</Words>
  <Application>Microsoft Office PowerPoint</Application>
  <PresentationFormat>Panorámica</PresentationFormat>
  <Paragraphs>253</Paragraphs>
  <Slides>24</Slides>
  <Notes>16</Notes>
  <HiddenSlides>0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39" baseType="lpstr">
      <vt:lpstr>Algerian</vt:lpstr>
      <vt:lpstr>AlgerianBasSCD</vt:lpstr>
      <vt:lpstr>Arial</vt:lpstr>
      <vt:lpstr>Arial Narrow</vt:lpstr>
      <vt:lpstr>Calibri</vt:lpstr>
      <vt:lpstr>Calibri Light</vt:lpstr>
      <vt:lpstr>CommercialScrD</vt:lpstr>
      <vt:lpstr>Cooper Black</vt:lpstr>
      <vt:lpstr>Edwardian Script ITC</vt:lpstr>
      <vt:lpstr>English Gothic, 17th c.</vt:lpstr>
      <vt:lpstr>Kristen ITC</vt:lpstr>
      <vt:lpstr>Times New Roman</vt:lpstr>
      <vt:lpstr>Verdana</vt:lpstr>
      <vt:lpstr>2_Tema de Office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(HIa)  Puebla y su catedral  6ª parte de 7  1945  Correo  Misppsx</dc:title>
  <dc:creator>Eagle's nest</dc:creator>
  <cp:lastModifiedBy>Eagle's nest</cp:lastModifiedBy>
  <cp:revision>197</cp:revision>
  <dcterms:created xsi:type="dcterms:W3CDTF">2018-02-11T10:42:39Z</dcterms:created>
  <dcterms:modified xsi:type="dcterms:W3CDTF">2018-04-09T13:55:18Z</dcterms:modified>
</cp:coreProperties>
</file>