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20"/>
  </p:notesMasterIdLst>
  <p:handoutMasterIdLst>
    <p:handoutMasterId r:id="rId21"/>
  </p:handoutMasterIdLst>
  <p:sldIdLst>
    <p:sldId id="490" r:id="rId3"/>
    <p:sldId id="483" r:id="rId4"/>
    <p:sldId id="479" r:id="rId5"/>
    <p:sldId id="455" r:id="rId6"/>
    <p:sldId id="480" r:id="rId7"/>
    <p:sldId id="360" r:id="rId8"/>
    <p:sldId id="361" r:id="rId9"/>
    <p:sldId id="363" r:id="rId10"/>
    <p:sldId id="364" r:id="rId11"/>
    <p:sldId id="366" r:id="rId12"/>
    <p:sldId id="488" r:id="rId13"/>
    <p:sldId id="367" r:id="rId14"/>
    <p:sldId id="311" r:id="rId15"/>
    <p:sldId id="370" r:id="rId16"/>
    <p:sldId id="484" r:id="rId17"/>
    <p:sldId id="485" r:id="rId18"/>
    <p:sldId id="486" r:id="rId19"/>
  </p:sldIdLst>
  <p:sldSz cx="12192000" cy="6858000"/>
  <p:notesSz cx="9144000" cy="6858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z6oBNhsQWh7OWTNUAJTSg==" hashData="E17IaekNic7iIA+oDFK96jPCPSa/N52i0WlzrnGRi33gYDL7vZK3KJ6PSXraoe1/DPYO9b7zmQE3XsrtE746p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533" autoAdjust="0"/>
    <p:restoredTop sz="94162" autoAdjust="0"/>
  </p:normalViewPr>
  <p:slideViewPr>
    <p:cSldViewPr snapToGrid="0" showGuides="1">
      <p:cViewPr varScale="1">
        <p:scale>
          <a:sx n="65" d="100"/>
          <a:sy n="65" d="100"/>
        </p:scale>
        <p:origin x="426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835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0" d="100"/>
          <a:sy n="70" d="100"/>
        </p:scale>
        <p:origin x="546" y="60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58F0387-AE6F-445B-9494-D7A966A1CD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4DCB8CC-6B94-486C-AD86-9C60CDC868C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64FA2-9090-4FB1-BA8A-9CC04B0E9BB1}" type="datetimeFigureOut">
              <a:rPr lang="es-MX" smtClean="0"/>
              <a:t>09/04/2018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B2E84C6-8C5A-4AE8-8E62-232084F1A1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5F1CF9-55A4-48CC-88E3-60AAE0FE32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61608-D4DA-444F-BC85-B411E6B5D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78269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179484" y="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>
                <a:latin typeface="Algerian" panose="04020705040A02060702" pitchFamily="82" charset="0"/>
              </a:defRPr>
            </a:lvl1pPr>
          </a:lstStyle>
          <a:p>
            <a:fld id="{98FC6336-E10E-44D8-A72E-6DF8FA7E0841}" type="slidenum">
              <a:rPr lang="es-MX" smtClean="0"/>
              <a:pPr/>
              <a:t>‹Nº›</a:t>
            </a:fld>
            <a:endParaRPr lang="es-MX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75B8324-6975-481F-96FA-53DBF4034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" y="6531081"/>
            <a:ext cx="970697" cy="34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812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333553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58167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015402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60050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28437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92431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61635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89613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04174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5764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41427B35-A7EB-4A40-B80F-8356273DB3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630711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C171F4-5936-47DC-9C9A-D9DA4E37B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CE32F0D-1F9A-4887-B6A7-6FF423376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296050-3DD1-4696-A240-D3914FB9C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38AF2-C344-49E8-B9BD-F822D3CE3420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17096B-2B6F-4544-99A7-EED2E1D02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2EA72A-46D3-40DF-8427-3248807A3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2660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E9DA12-FF04-412A-9502-E543A01F0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D25ADCB-FCFA-4C6D-B650-9C4F7FA432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6548AD-64CA-4B34-925E-7099B56F7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8388A-1CBC-4ACE-8FDC-B019C98F74C3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808B373-58D2-41BF-8CAB-D3D3FAADD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F34DD4-52EA-477D-AA3D-A72330D6B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75689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A425C7-A3E1-4AFB-93B8-D64E25947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DD5007-F19A-47FD-A824-7801B38447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3287AEE-6A3B-4F88-93F4-B5BF0D763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D300EB5-5783-4FDF-A234-6F7E8D225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9F6B8-8621-463C-B764-1107EACE550B}" type="datetime1">
              <a:rPr lang="es-MX" smtClean="0"/>
              <a:t>09/04/2018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B5A0AE-61CF-48F2-8518-3852C7CD6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A720E75-9585-4E76-9389-C8123FFCA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91186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858C82-19D5-4125-BA9D-189706DEB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10E22A-30F5-4136-B4AC-6629C2870B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C24C5E-031A-4162-8A83-117EC8F060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AB83A1B-17C7-4644-82DF-8CE6295581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70D03B5-C0E0-4E7E-B389-C6045306AC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6850DF7-7BC8-48A5-BAE3-89C687AE4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00FE3-BAD3-4DDB-9002-23D491F143B8}" type="datetime1">
              <a:rPr lang="es-MX" smtClean="0"/>
              <a:t>09/04/2018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D172839-A6DC-4F7D-B346-8B115552E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21ECE62-9175-4456-ABE7-5146D1FEC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99071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94DF9-C2BF-4F71-BB1C-F8418CA7B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F2EA75-39EC-48A8-824C-6F3F7BE0C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F8BDD-3E14-4499-AF23-6770FF1E7D46}" type="datetime1">
              <a:rPr lang="es-MX" smtClean="0"/>
              <a:t>09/04/2018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0AF138-40ED-4452-BA67-CAD051C87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0FB7741-55A6-4DE5-BD62-1B7E67FF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0192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68FA58C-3D68-413F-B5F6-768DB1181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7425E-804D-4A88-B020-66A6ED6FB0BB}" type="datetime1">
              <a:rPr lang="es-MX" smtClean="0"/>
              <a:t>09/04/2018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333EB14-5FCF-431C-BB86-D38A10366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D9283A3-22AF-41E6-B83A-ECC73B05A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10464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1DF9B0-E8FC-4E1F-B426-DF578ED9C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974399C-7513-4CFA-A928-772261E66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597A33-2287-4D2B-9957-565334BF5A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EC1042-D42C-4FA5-A021-620C25A23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FBF9E-CF01-454F-8879-191862338D7A}" type="datetime1">
              <a:rPr lang="es-MX" smtClean="0"/>
              <a:t>09/04/2018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5076181-72D4-49C2-A787-41A105B4C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C2C856-EF43-42FD-8049-E8FF78CDC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4987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30B1D3-A186-4733-9471-554157B44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8A1C751-2FEC-4D7A-B91A-BEE38B7433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856B397-A4CF-4E22-B1C6-6998E324EE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D7273FB-A8BA-4884-9FD1-89FFC9DA8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74F45-91C3-4C45-A34A-2C3E69667415}" type="datetime1">
              <a:rPr lang="es-MX" smtClean="0"/>
              <a:t>09/04/2018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6B476BF-7ED6-41E9-9FD6-495B2E7B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712CDF-444B-4C07-B1C5-3BF012D64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68678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44B4D8-FF0B-496E-BA3D-744E54923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6C0BEB-9B2D-4E68-96F1-684C79B9B8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81557C-5D44-48EF-AD2B-A6B7A7098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5795F-4347-4828-9DC8-C83DFBF8F84D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DDEE1E-C5F7-4C25-A5A4-D3B180FA4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B23398-393B-4008-902C-999040638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2463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DA49456-1349-43EF-B2EC-4C6A8032C8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6251E08-92E6-44A4-B43C-DF430993AE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B49008-0988-430B-A3D2-027C10DC7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411DB-2299-414C-8F74-65F44DA7F047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A27EC0-A978-49A6-AFB6-1A7E470D7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5751A-F79E-4E37-BEDC-B22172AB2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36634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0956B-C88D-426A-B9CB-95C0A59EFC0B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650093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B77A9-2A2E-4163-BD44-F2DAC78E89ED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377187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59EF4-30AC-462B-864A-82B6D2134DF4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798032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F2A8C-02A8-4A7A-B614-BE28C52CC251}" type="datetime1">
              <a:rPr lang="es-MX" smtClean="0"/>
              <a:t>09/04/2018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177402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9A5EA-184F-444E-9CCA-3E25C094C931}" type="datetime1">
              <a:rPr lang="es-MX" smtClean="0"/>
              <a:t>09/04/2018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198247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8C20C-D1A9-4AE2-BFA1-828CE50A3759}" type="datetime1">
              <a:rPr lang="es-MX" smtClean="0"/>
              <a:t>09/04/2018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011919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F93B2-BE49-4193-9181-5F59D2E2292C}" type="datetime1">
              <a:rPr lang="es-MX" smtClean="0"/>
              <a:t>09/04/2018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714612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5D8CE-91EC-4AF7-A2DC-37CD4F95FF79}" type="datetime1">
              <a:rPr lang="es-MX" smtClean="0"/>
              <a:t>09/04/2018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486787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976D-CA74-4BE8-85FC-93536E07FF6F}" type="datetime1">
              <a:rPr lang="es-MX" smtClean="0"/>
              <a:t>09/04/2018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0239057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6D958-362F-4B5C-9CE9-136EE27773AF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700292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53614-DFF5-4462-9409-98AEA0142A4A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54701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E8E0CBB-BA3C-4420-AF44-0A2192597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ED4555-B48E-4499-9A45-ED361FB4B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2B8AC4-B6E0-4B3F-9217-59D0099165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5B23B2-FE2C-4571-A87E-69A06D63F4EC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C557D9-7A91-4C2A-AB7B-9516F92DED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40AA4E-3A63-44E3-AEC2-EA4B8DAB64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8284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A983EB-F32F-4EB5-9DCB-44A01D2C7F23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08632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microsoft.com/office/2007/relationships/hdphoto" Target="../media/hdphoto5.wdp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13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4.png"/><Relationship Id="rId12" Type="http://schemas.microsoft.com/office/2007/relationships/hdphoto" Target="../media/hdphoto11.wdp"/><Relationship Id="rId2" Type="http://schemas.openxmlformats.org/officeDocument/2006/relationships/notesSlide" Target="../notesSlides/notesSlide10.xml"/><Relationship Id="rId16" Type="http://schemas.microsoft.com/office/2007/relationships/hdphoto" Target="../media/hdphoto13.wdp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11" Type="http://schemas.openxmlformats.org/officeDocument/2006/relationships/image" Target="../media/image26.png"/><Relationship Id="rId5" Type="http://schemas.openxmlformats.org/officeDocument/2006/relationships/image" Target="../media/image23.png"/><Relationship Id="rId15" Type="http://schemas.openxmlformats.org/officeDocument/2006/relationships/image" Target="../media/image28.png"/><Relationship Id="rId10" Type="http://schemas.microsoft.com/office/2007/relationships/hdphoto" Target="../media/hdphoto10.wdp"/><Relationship Id="rId4" Type="http://schemas.microsoft.com/office/2007/relationships/hdphoto" Target="../media/hdphoto7.wdp"/><Relationship Id="rId9" Type="http://schemas.openxmlformats.org/officeDocument/2006/relationships/image" Target="../media/image25.png"/><Relationship Id="rId14" Type="http://schemas.microsoft.com/office/2007/relationships/hdphoto" Target="../media/hdphoto12.wdp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6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30.png"/><Relationship Id="rId5" Type="http://schemas.openxmlformats.org/officeDocument/2006/relationships/image" Target="../media/image29.jpg"/><Relationship Id="rId10" Type="http://schemas.openxmlformats.org/officeDocument/2006/relationships/audio" Target="../media/audio1.wav"/><Relationship Id="rId4" Type="http://schemas.openxmlformats.org/officeDocument/2006/relationships/audio" Target="../media/audio1.wav"/><Relationship Id="rId9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8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263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14:vortex dir="r"/>
        <p:sndAc>
          <p:stSnd>
            <p:snd r:embed="rId2" name="Concorde F-Eaglenest-1.wav"/>
          </p:stSnd>
        </p:sndAc>
      </p:transition>
    </mc:Choice>
    <mc:Fallback xmlns="">
      <p:transition spd="slow" advTm="4000">
        <p:fade/>
        <p:sndAc>
          <p:stSnd>
            <p:snd r:embed="rId4" name="Concorde F-Eaglenest-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exterior, cielo, edificio, reloj&#10;&#10;Descripción generada con confianza muy alta">
            <a:extLst>
              <a:ext uri="{FF2B5EF4-FFF2-40B4-BE49-F238E27FC236}">
                <a16:creationId xmlns:a16="http://schemas.microsoft.com/office/drawing/2014/main" id="{1F240510-7AB1-4F2E-8396-F9226DB2FB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>
            <a:off x="8988323" y="513862"/>
            <a:ext cx="3138919" cy="241389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nUp">
              <a:avLst>
                <a:gd name="adj" fmla="val 66667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Orgullo 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de los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Poblanos…</a:t>
            </a:r>
            <a:endParaRPr kumimoji="0" lang="es-ES" sz="4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4" name="1 Rectángulo">
            <a:extLst>
              <a:ext uri="{FF2B5EF4-FFF2-40B4-BE49-F238E27FC236}">
                <a16:creationId xmlns:a16="http://schemas.microsoft.com/office/drawing/2014/main" id="{0ECE0C5C-D404-4029-ACED-62BFB6D75EA9}"/>
              </a:ext>
            </a:extLst>
          </p:cNvPr>
          <p:cNvSpPr/>
          <p:nvPr/>
        </p:nvSpPr>
        <p:spPr>
          <a:xfrm>
            <a:off x="2166942" y="481012"/>
            <a:ext cx="3328992" cy="248960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nUp">
              <a:avLst>
                <a:gd name="adj" fmla="val 66667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Puebla 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y su 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 Catedral  .</a:t>
            </a:r>
            <a:endParaRPr kumimoji="0" lang="es-ES" sz="4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sp>
        <p:nvSpPr>
          <p:cNvPr id="15" name="1 Rectángulo">
            <a:extLst>
              <a:ext uri="{FF2B5EF4-FFF2-40B4-BE49-F238E27FC236}">
                <a16:creationId xmlns:a16="http://schemas.microsoft.com/office/drawing/2014/main" id="{80DE4451-421E-4BC8-B923-34E24425AE36}"/>
              </a:ext>
            </a:extLst>
          </p:cNvPr>
          <p:cNvSpPr/>
          <p:nvPr/>
        </p:nvSpPr>
        <p:spPr>
          <a:xfrm>
            <a:off x="9408368" y="2434102"/>
            <a:ext cx="1945432" cy="136065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nUp">
              <a:avLst>
                <a:gd name="adj" fmla="val 66667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 3ª parte´ de 7  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20:59</a:t>
            </a:r>
            <a:endParaRPr kumimoji="0" lang="es-ES" sz="4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02839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grpId="0" nodeType="withEffect">
                                  <p:stCondLst>
                                    <p:cond delay="3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1" nodeType="withEffect">
                                  <p:stCondLst>
                                    <p:cond delay="3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6" presetID="36" presetClass="path" presetSubtype="0" accel="50000" decel="5000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7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54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7" grpId="0"/>
      <p:bldP spid="17" grpId="1"/>
      <p:bldP spid="14" grpId="0"/>
      <p:bldP spid="14" grpId="1"/>
      <p:bldP spid="15" grpId="0"/>
      <p:bldP spid="1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7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pared, hombre, interior&#10;&#10;Descripción generada con confianza alta">
            <a:extLst>
              <a:ext uri="{FF2B5EF4-FFF2-40B4-BE49-F238E27FC236}">
                <a16:creationId xmlns:a16="http://schemas.microsoft.com/office/drawing/2014/main" id="{7E7AF658-31FD-4462-9CEC-F9FCF8F5A5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604" b="96875" l="10000" r="91471">
                        <a14:foregroundMark x1="10000" y1="65365" x2="10000" y2="65365"/>
                        <a14:foregroundMark x1="12353" y1="32813" x2="12059" y2="32813"/>
                        <a14:foregroundMark x1="91471" y1="59896" x2="91471" y2="59896"/>
                        <a14:foregroundMark x1="74706" y1="91667" x2="74706" y2="91667"/>
                        <a14:foregroundMark x1="77941" y1="93750" x2="77941" y2="93750"/>
                        <a14:foregroundMark x1="83824" y1="89583" x2="83824" y2="89583"/>
                        <a14:foregroundMark x1="28824" y1="96875" x2="28824" y2="96875"/>
                        <a14:foregroundMark x1="49706" y1="96875" x2="49706" y2="96875"/>
                        <a14:foregroundMark x1="53235" y1="96875" x2="53235" y2="96875"/>
                        <a14:foregroundMark x1="52353" y1="96094" x2="52353" y2="96094"/>
                        <a14:foregroundMark x1="30000" y1="11198" x2="30000" y2="11198"/>
                        <a14:foregroundMark x1="42941" y1="7031" x2="42941" y2="7031"/>
                        <a14:foregroundMark x1="48529" y1="2604" x2="48529" y2="2604"/>
                        <a14:foregroundMark x1="87059" y1="23958" x2="87059" y2="23958"/>
                        <a14:foregroundMark x1="82647" y1="16667" x2="82647" y2="16667"/>
                        <a14:foregroundMark x1="44118" y1="66927" x2="44118" y2="66927"/>
                        <a14:foregroundMark x1="60588" y1="65365" x2="60588" y2="653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9200" y="403619"/>
            <a:ext cx="5336991" cy="6027661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495AFD77-E372-40E2-ADC5-087FA3BB35B6}"/>
              </a:ext>
            </a:extLst>
          </p:cNvPr>
          <p:cNvSpPr/>
          <p:nvPr/>
        </p:nvSpPr>
        <p:spPr>
          <a:xfrm>
            <a:off x="2993917" y="385483"/>
            <a:ext cx="8111614" cy="57708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English Gothic, 17th c." panose="020B0603050302020204" pitchFamily="34" charset="0"/>
                <a:ea typeface="+mn-ea"/>
                <a:cs typeface="Arial"/>
              </a:rPr>
              <a:t>Portada del costado Norte 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81D612D0-37AE-426B-9264-3ACAF066DBEF}"/>
              </a:ext>
            </a:extLst>
          </p:cNvPr>
          <p:cNvSpPr/>
          <p:nvPr/>
        </p:nvSpPr>
        <p:spPr>
          <a:xfrm>
            <a:off x="4541520" y="1473536"/>
            <a:ext cx="6172200" cy="3951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puerta que da hacia la Plaza Mayor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se llama de San Cristóbal por Cristóbal de Licia                          quien es patrono, entre otras cosas,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todas las entradas y salidas,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pues había detrás de la puerta una gigantesca estatua de este santo hecha de madera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ya desde la inauguración de la Catedral (1649)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hasta los tiempos del intendente  Manuel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Flon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Conde de la Cadena (1786-1811) cuando fue retirada,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hoy en su lugar se halla un lienzo en  gran formato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del mismo santo y la estatua se guarda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el templo de Santiago.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54CCD084-47B1-404E-A1D5-DA4BB951EBF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09034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  <p:sndAc>
          <p:stSnd>
            <p:snd r:embed="rId3" name="Catedral 03 - Eaglenest 1.wav"/>
          </p:stSnd>
        </p:sndAc>
      </p:transition>
    </mc:Choice>
    <mc:Fallback xmlns="">
      <p:transition spd="slow" advTm="0">
        <p:fade/>
        <p:sndAc>
          <p:stSnd>
            <p:snd r:embed="rId7" name="Catedral 03 - Eaglenest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313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673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688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6011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1627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2508"/>
                            </p:stCondLst>
                            <p:childTnLst>
                              <p:par>
                                <p:cTn id="3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7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17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17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6518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build="p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0" y="68684"/>
            <a:ext cx="12192000" cy="20281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portada que da hacia el Norte tiene de alto aproximadamente 30 metros de altura, consta de tres cuerpos,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primero es de orden dórico con cuatro columnas estriadas y sus capiteles con ovos tallados en su cuarto bocel, rematan en cornisas bien proporcionadas sin triglifos; en los intercolumnios hay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repisones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con nichos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bien definidos rematados con conchas y en él se hallan dos estatuas de San Juan Evangelista y San Mateo,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tamaño natural y de Villería; la imposta del arco corre a los lados, también hay medallas con retratos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reyes fundadores en bajo relieve y piedra blanca y de lo mismo unos niños que adornan las enjutas del arco.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21B3DAAB-943F-4EFF-9967-947664D991A0}"/>
              </a:ext>
            </a:extLst>
          </p:cNvPr>
          <p:cNvSpPr/>
          <p:nvPr/>
        </p:nvSpPr>
        <p:spPr>
          <a:xfrm>
            <a:off x="3265815" y="4676008"/>
            <a:ext cx="8926172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remate de los postes sirven para recibir un arco que cubre al tercer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último cuerpo, este rompe de la cornisa del segundo y lo forman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dos columnas corintias sobre pedestales con su cornisa y frontis.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A318C3E-5D73-414B-925A-0B3A7939DBBF}"/>
              </a:ext>
            </a:extLst>
          </p:cNvPr>
          <p:cNvSpPr/>
          <p:nvPr/>
        </p:nvSpPr>
        <p:spPr>
          <a:xfrm>
            <a:off x="3265828" y="3577547"/>
            <a:ext cx="8926171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Continúa hacia arriba con una cornisa, esta sí, adornado su friso con triglifos,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 su lado corren dos magníficos postes que dan al conjunto un aspecto majestuoso.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851EABD3-F5F5-438B-933E-FC92E5E5DFD7}"/>
              </a:ext>
            </a:extLst>
          </p:cNvPr>
          <p:cNvSpPr/>
          <p:nvPr/>
        </p:nvSpPr>
        <p:spPr>
          <a:xfrm>
            <a:off x="3265830" y="2117735"/>
            <a:ext cx="8926170" cy="1386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segundo cuerpo es de orden jónico que parte de un pedestal muy adornado,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lo constituyen cuatro pilastras, dos en cada lado, y al centro una ventana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con marco tallado de buen gusto, y los intercolumnios tienen nichos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medallas con las estatuas de San Lucas y San Marcos.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9AFFAD6F-E11F-43C7-9B6F-24BFF6EAFF6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n 4" descr="Imagen que contiene edificio, reloj, antiguo, interior&#10;&#10;Descripción generada con confianza alta">
            <a:extLst>
              <a:ext uri="{FF2B5EF4-FFF2-40B4-BE49-F238E27FC236}">
                <a16:creationId xmlns:a16="http://schemas.microsoft.com/office/drawing/2014/main" id="{71828399-37FB-4BC0-8060-0BE74D2305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733" y="2096803"/>
            <a:ext cx="3052097" cy="4495724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F0029A22-2654-42A1-ABC7-93EFB2FBF2E0}"/>
              </a:ext>
            </a:extLst>
          </p:cNvPr>
          <p:cNvSpPr/>
          <p:nvPr/>
        </p:nvSpPr>
        <p:spPr>
          <a:xfrm>
            <a:off x="3265815" y="5788458"/>
            <a:ext cx="8926171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arquitectura de esta portada es considerada obra maestra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por su trabajo de cantería por lo que no sin razón tiene grabado en el pedestal (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Hoc opus, Hic labor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169872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3531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1659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9374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0716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8197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  <p:bldP spid="8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23E0E058-8C72-4C7F-94A8-396AB7F481D3}"/>
              </a:ext>
            </a:extLst>
          </p:cNvPr>
          <p:cNvSpPr/>
          <p:nvPr/>
        </p:nvSpPr>
        <p:spPr>
          <a:xfrm>
            <a:off x="10382865" y="3802476"/>
            <a:ext cx="1831728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Plano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la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fachada Sur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C212CF68-26E2-4F55-ADE3-7CE56E51DF1A}"/>
              </a:ext>
            </a:extLst>
          </p:cNvPr>
          <p:cNvSpPr/>
          <p:nvPr/>
        </p:nvSpPr>
        <p:spPr>
          <a:xfrm>
            <a:off x="1550504" y="923699"/>
            <a:ext cx="10627642" cy="62324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English Gothic, 17th c." panose="020B0603050302020204" pitchFamily="34" charset="0"/>
                <a:ea typeface="+mn-ea"/>
                <a:cs typeface="Arial"/>
              </a:rPr>
              <a:t>Portada del costado Sur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4AC14556-59BD-4686-845A-247B32F9C1AE}"/>
              </a:ext>
            </a:extLst>
          </p:cNvPr>
          <p:cNvSpPr/>
          <p:nvPr/>
        </p:nvSpPr>
        <p:spPr>
          <a:xfrm>
            <a:off x="1482419" y="1597950"/>
            <a:ext cx="6050878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Las portadas norte y sur son similares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arquitectura aunque varían en detalles,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siendo la Sur más sencilla sin estatuas ni adornos.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E3377FAD-BDB0-480E-A5B2-C05375D878A5}"/>
              </a:ext>
            </a:extLst>
          </p:cNvPr>
          <p:cNvSpPr/>
          <p:nvPr/>
        </p:nvSpPr>
        <p:spPr>
          <a:xfrm>
            <a:off x="0" y="3807527"/>
            <a:ext cx="8981767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Esta última está ubicada frente a la Casa de la Cultura, antiguo Seminario,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su atrio solo tiene el ancho de la portada por estar encajonada en ambos lados por construcciones de la misma iglesia. 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5BCDD5BE-A5A5-4956-B267-2A58659E59F0}"/>
              </a:ext>
            </a:extLst>
          </p:cNvPr>
          <p:cNvSpPr/>
          <p:nvPr/>
        </p:nvSpPr>
        <p:spPr>
          <a:xfrm>
            <a:off x="1550503" y="2720324"/>
            <a:ext cx="598279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reja de este acceso fue construida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por José Mariano Saavedra.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AF8C45F1-FB70-4F52-A168-F138FA0ED44D}"/>
              </a:ext>
            </a:extLst>
          </p:cNvPr>
          <p:cNvSpPr/>
          <p:nvPr/>
        </p:nvSpPr>
        <p:spPr>
          <a:xfrm>
            <a:off x="0" y="5029948"/>
            <a:ext cx="12178146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Fue abierta al público en septiembre de 2010 después de haber  permanecido cerrada por más de 50 años.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34ADA738-82D9-4EDC-B5CC-A69339AA2BD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Imagen 12" descr="Imagen que contiene interior, tarta&#10;&#10;Descripción generada con confianza muy alta">
            <a:extLst>
              <a:ext uri="{FF2B5EF4-FFF2-40B4-BE49-F238E27FC236}">
                <a16:creationId xmlns:a16="http://schemas.microsoft.com/office/drawing/2014/main" id="{A4238A30-9517-4B18-ABF6-9041A7F22B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25000" contrast="-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2363" y="1297448"/>
            <a:ext cx="4472376" cy="25211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39647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276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76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3447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4204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5835"/>
                            </p:stCondLst>
                            <p:childTnLst>
                              <p:par>
                                <p:cTn id="32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5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0" y="609006"/>
            <a:ext cx="7763727" cy="1707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cúpula principal que desde el piso a su linternilla mide 43 m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altura, muestra en los nichos junto a las ventanas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 los evangelistas y profetas mayores, está adornada con casetones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en sus pechinas los relieves en estuco de los arcángeles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Miguel, Gabriel, Rafael y Uriel.</a:t>
            </a:r>
          </a:p>
        </p:txBody>
      </p:sp>
      <p:pic>
        <p:nvPicPr>
          <p:cNvPr id="3" name="Imagen 2" descr="https://upload.wikimedia.org/wikipedia/commons/thumb/a/ae/C%C3%BApula_central_de_la_catedral_de_Puebla.JPG/220px-C%C3%BApula_central_de_la_catedral_de_Puebla.JPG">
            <a:extLst>
              <a:ext uri="{FF2B5EF4-FFF2-40B4-BE49-F238E27FC236}">
                <a16:creationId xmlns:a16="http://schemas.microsoft.com/office/drawing/2014/main" id="{884742C5-4E3E-43E2-8E55-D49FD1F554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colorTemperature colorTemp="7200"/>
                    </a14:imgEffect>
                    <a14:imgEffect>
                      <a14:saturation sat="20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6012" y="901483"/>
            <a:ext cx="4191000" cy="55816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6C4FE009-D18C-431A-B52C-2F13BA760F99}"/>
              </a:ext>
            </a:extLst>
          </p:cNvPr>
          <p:cNvSpPr/>
          <p:nvPr/>
        </p:nvSpPr>
        <p:spPr>
          <a:xfrm>
            <a:off x="803563" y="126877"/>
            <a:ext cx="5967459" cy="48462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nglish Gothic, 17th c." panose="020B0603050302020204" pitchFamily="34" charset="0"/>
                <a:ea typeface="+mn-ea"/>
                <a:cs typeface="Arial"/>
              </a:rPr>
              <a:t>Cúpulas Mayor y la de los Reyes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25F2FF3-3389-436F-972F-A9F9EBCFB952}"/>
              </a:ext>
            </a:extLst>
          </p:cNvPr>
          <p:cNvSpPr/>
          <p:nvPr/>
        </p:nvSpPr>
        <p:spPr>
          <a:xfrm>
            <a:off x="0" y="5797392"/>
            <a:ext cx="7736012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cúpula de la capilla de los reyes es de menor tamaño,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su cascarón tiene cuatro ventanas y otras tantas escalerillas,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entre cada una remata con una estatuilla de San José. 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28A0936D-FCAA-485E-9C93-3C14A9DC9E16}"/>
              </a:ext>
            </a:extLst>
          </p:cNvPr>
          <p:cNvSpPr/>
          <p:nvPr/>
        </p:nvSpPr>
        <p:spPr>
          <a:xfrm>
            <a:off x="-27715" y="2354686"/>
            <a:ext cx="7763727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candil principal es de tumbaga,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obra del francés Georges </a:t>
            </a:r>
            <a:r>
              <a:rPr kumimoji="0" lang="es-MX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Clere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, en 1892.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4E00F489-5140-4D9F-A5A7-52A37C4F1ABF}"/>
              </a:ext>
            </a:extLst>
          </p:cNvPr>
          <p:cNvSpPr/>
          <p:nvPr/>
        </p:nvSpPr>
        <p:spPr>
          <a:xfrm>
            <a:off x="0" y="3186696"/>
            <a:ext cx="7736012" cy="2669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Es de media naranja y se eleva majestuosa sobre el crucero 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siendo su sotabanco octagonal con tres pilastras jónicas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cada ángulo y en su cornisa en los cuatro muros de los frentes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se ven otras tantas ventanas, la superficie exterior incluyó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un revestimiento de azulejos amarillos y verdes de terracota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cuyos tres cuarteles lucen igual número de estrellas repartidas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 iguales distancias, y remata con una graciosa cúspide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una estatuilla de la Concepción</a:t>
            </a:r>
            <a:endParaRPr kumimoji="0" lang="es-MX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8189B4FC-840F-48D6-95FC-CFA5220EC795}"/>
              </a:ext>
            </a:extLst>
          </p:cNvPr>
          <p:cNvSpPr/>
          <p:nvPr/>
        </p:nvSpPr>
        <p:spPr>
          <a:xfrm>
            <a:off x="7736012" y="51500"/>
            <a:ext cx="4455988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Esta cúpula luce mucho de noche cuando la iglesia está iluminada.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7BBF1F78-DF2D-446C-8BD0-BC0A42B984F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391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8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646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482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1668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8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0202"/>
                            </p:stCondLst>
                            <p:childTnLst>
                              <p:par>
                                <p:cTn id="3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6096000" y="525890"/>
            <a:ext cx="6096000" cy="2669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lugar lo ocupaba con probabilidad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Iglesia Mayor antecedente de la actual,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que después cuando fue demolida aquella, permanecieron los escombros un tiempo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mientras se construía la catedral,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Veytia que nació en 1718 los vio,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Bermúdez de Castro nacido en 1746 los describe, pero ya no aparecen en el plano de 1754.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3C1F968-ADCC-439C-B7C3-18384658FB8E}"/>
              </a:ext>
            </a:extLst>
          </p:cNvPr>
          <p:cNvSpPr/>
          <p:nvPr/>
        </p:nvSpPr>
        <p:spPr>
          <a:xfrm>
            <a:off x="8271166" y="113025"/>
            <a:ext cx="1390804" cy="48474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English Gothic, 17th c." panose="020B0603050302020204" pitchFamily="34" charset="0"/>
                <a:ea typeface="+mn-ea"/>
                <a:cs typeface="Arial"/>
              </a:rPr>
              <a:t>Atrio</a:t>
            </a:r>
          </a:p>
        </p:txBody>
      </p:sp>
      <p:pic>
        <p:nvPicPr>
          <p:cNvPr id="7" name="Imagen 6" descr="Imagen que contiene cielo, exterior, edificio, carretera&#10;&#10;Descripción generada con confianza muy alta">
            <a:extLst>
              <a:ext uri="{FF2B5EF4-FFF2-40B4-BE49-F238E27FC236}">
                <a16:creationId xmlns:a16="http://schemas.microsoft.com/office/drawing/2014/main" id="{F10A5E94-00A1-45E5-B2FA-7DFE27B121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36" y="2008"/>
            <a:ext cx="5884283" cy="30598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9AF01EAA-2610-401C-9B43-41CF892E38DF}"/>
              </a:ext>
            </a:extLst>
          </p:cNvPr>
          <p:cNvSpPr/>
          <p:nvPr/>
        </p:nvSpPr>
        <p:spPr>
          <a:xfrm>
            <a:off x="0" y="3255233"/>
            <a:ext cx="12192000" cy="36311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Durante la existencia de la Iglesia Mayor en el siglo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BasSCD" pitchFamily="2" charset="0"/>
                <a:ea typeface="+mn-ea"/>
                <a:cs typeface="+mn-cs"/>
              </a:rPr>
              <a:t>XVI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, se erigía ahí la capilla de los naturales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llamada la capilla de "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San Pedro de los indios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", y junto a esta unas casas curales donde vivían los sacerdotes pudiendo presenciar desde su balcón las corridas de toros que tenían lugar enfrente,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también había un osario para los huesos que se sacaban del Hospital de San Pedro.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Desaparecidos esos edificios según un plano de 1754, se construyó una nueva capilla para los naturales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a su costa, esta vez a un lado de la torre sur, tenía forma de cañón compuesto de cuatro bóvedas, sus medidas son 6 m. de alto, 7.5 de ancho, y 15 m. de largo y estuvo dedicada a "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Las Lágrimas de San Pedro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".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Fue conocida a fines del siglo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BasSCD" pitchFamily="2" charset="0"/>
                <a:ea typeface="+mn-ea"/>
                <a:cs typeface="+mn-cs"/>
              </a:rPr>
              <a:t>XVIII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y durante el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BasSCD" pitchFamily="2" charset="0"/>
                <a:ea typeface="+mn-ea"/>
                <a:cs typeface="+mn-cs"/>
              </a:rPr>
              <a:t>XIX 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como "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Capilla de los Aguadores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"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cuya entrada era por el atrio.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8B6533B-B820-4352-8FD0-3BBB6116030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67226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5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5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808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720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7329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6221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8203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7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8561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7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8554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7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2649"/>
                            </p:stCondLst>
                            <p:childTnLst>
                              <p:par>
                                <p:cTn id="4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4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build="p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0" y="1426433"/>
            <a:ext cx="5486400" cy="3951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1766, como en la antigua Iglesia Mayor,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se volvió a construir un lugar subterráneo delante de la capilla para los restos mortales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los naturales.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el siglo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BasSCD" pitchFamily="2" charset="0"/>
                <a:ea typeface="+mn-ea"/>
                <a:cs typeface="+mn-cs"/>
              </a:rPr>
              <a:t>XVIII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todo el atrio estaba enlosado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con escalinatas para su acceso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era circunvalado por postes áticos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cuyas cúspides había estatuas de santos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entre los postes 17 columnas toscanas rematadas con leones y escudos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piedra blanca de Villería.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743BD887-CAF5-44C2-99A8-AFA1BA73C10A}"/>
              </a:ext>
            </a:extLst>
          </p:cNvPr>
          <p:cNvSpPr/>
          <p:nvPr/>
        </p:nvSpPr>
        <p:spPr>
          <a:xfrm>
            <a:off x="0" y="5852821"/>
            <a:ext cx="12192000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enverjado actual se comenzó a construir en 1878, siendo costeado en cada tramo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por donadores particulares de acuerdo a las inscripciones en piedra roja que hoy se aprecian.</a:t>
            </a:r>
          </a:p>
        </p:txBody>
      </p:sp>
      <p:pic>
        <p:nvPicPr>
          <p:cNvPr id="5" name="Imagen 4" descr="Imagen que contiene exterior, edificio, cielo, calle&#10;&#10;Descripción generada con confianza muy alta">
            <a:extLst>
              <a:ext uri="{FF2B5EF4-FFF2-40B4-BE49-F238E27FC236}">
                <a16:creationId xmlns:a16="http://schemas.microsoft.com/office/drawing/2014/main" id="{CD56D9D5-1D83-4F85-9DD6-EA248D7351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0" y="1317065"/>
            <a:ext cx="6511636" cy="43343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9224F395-6FB1-46E0-ABD1-B68942613B95}"/>
              </a:ext>
            </a:extLst>
          </p:cNvPr>
          <p:cNvSpPr/>
          <p:nvPr/>
        </p:nvSpPr>
        <p:spPr>
          <a:xfrm>
            <a:off x="0" y="118976"/>
            <a:ext cx="12192000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Se cerró al culto en 1890 trasladando la devoción al templo de los Gozos. 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DA40EFE-1991-45FE-9C3E-F89E231F10DC}"/>
              </a:ext>
            </a:extLst>
          </p:cNvPr>
          <p:cNvSpPr/>
          <p:nvPr/>
        </p:nvSpPr>
        <p:spPr>
          <a:xfrm>
            <a:off x="0" y="708768"/>
            <a:ext cx="12191999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Se cancelaron sus arcos y hoy se dedica a bodega.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0CA9013A-2D3E-4021-B9A9-B95B969D7F1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7102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4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4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7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398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7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226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7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3034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7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94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17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3495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17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8175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17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344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17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1396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17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374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4376"/>
                            </p:stCondLst>
                            <p:childTnLst>
                              <p:par>
                                <p:cTn id="5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5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4682834" y="844548"/>
            <a:ext cx="7509165" cy="2348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Como se ha dicho, la planta interior de la catedral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forma un paralelogramo de 97.67 metros de largo,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desde la fachada (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puerta del Perdón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) a la acera de la calle 2 Sur, de Poniente a Oriente, por 51 metros de ancho, de Sur a Norte;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si hemos de considerar únicamente el templo catedralicio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sin la Mitra, es decir de la fachada al altar de los Reyes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medida es de 82 metros.</a:t>
            </a:r>
          </a:p>
        </p:txBody>
      </p:sp>
      <p:pic>
        <p:nvPicPr>
          <p:cNvPr id="3" name="Imagen 2" descr="https://upload.wikimedia.org/wikipedia/commons/thumb/7/71/Corte_de_la_Catedral_de_Puebla.jpg/220px-Corte_de_la_Catedral_de_Puebla.jpg">
            <a:extLst>
              <a:ext uri="{FF2B5EF4-FFF2-40B4-BE49-F238E27FC236}">
                <a16:creationId xmlns:a16="http://schemas.microsoft.com/office/drawing/2014/main" id="{8F75559E-CD07-4493-9651-A28EB5A7A3B7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006" y="159654"/>
            <a:ext cx="4469829" cy="31585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792CF2B0-9C1E-470D-8C4A-041F45AD3BBA}"/>
              </a:ext>
            </a:extLst>
          </p:cNvPr>
          <p:cNvSpPr/>
          <p:nvPr/>
        </p:nvSpPr>
        <p:spPr>
          <a:xfrm>
            <a:off x="5437005" y="210011"/>
            <a:ext cx="1795068" cy="42511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English Gothic, 17th c." panose="020B0603050302020204" pitchFamily="34" charset="0"/>
                <a:ea typeface="+mn-ea"/>
                <a:cs typeface="Arial"/>
              </a:rPr>
              <a:t>El interior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AD5217D-1A5E-4D86-97C9-66F734AEBBA8}"/>
              </a:ext>
            </a:extLst>
          </p:cNvPr>
          <p:cNvSpPr/>
          <p:nvPr/>
        </p:nvSpPr>
        <p:spPr>
          <a:xfrm>
            <a:off x="982034" y="662788"/>
            <a:ext cx="35317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Corte de la Basílica Catedral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                                   y Sagrario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656A5E5D-2ECF-4525-AD9C-8180FE7348A9}"/>
              </a:ext>
            </a:extLst>
          </p:cNvPr>
          <p:cNvSpPr/>
          <p:nvPr/>
        </p:nvSpPr>
        <p:spPr>
          <a:xfrm>
            <a:off x="0" y="3379909"/>
            <a:ext cx="12192000" cy="3310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este espacio se elevan cinco naves en forma de cruz griega: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nave principal, la del crucero, dos procesionales y dos para las capillas.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Tiene 14 colosales columnas de estilo dórico de casi 15 metros de altura desde el zócalo hasta el capitel,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estriadas todas, 6 pilastras de la misma altura, sostienen las bóvedas y arcos de la nave superior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18 columnas empotradas en los muros laterales de 9.78 metros de zócalo a capitel,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sustentan las bóvedas de las naves inferiores.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Todos los pilares cargan el peso de cuarenta bóvedas y dos cúpulas siendo todos de cantera gris que fue traída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los pueblos vecinos de la ciudad y labrados con una precisión que la obra parece exenta de errores.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18417D2F-6784-43D3-9A60-27C10A212A2D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19337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31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831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7218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4988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3646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74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6392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5518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7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1251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7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3701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7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4582"/>
                            </p:stCondLst>
                            <p:childTnLst>
                              <p:par>
                                <p:cTn id="4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4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 build="p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0" y="3643175"/>
            <a:ext cx="12192000" cy="20281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cuerpo principal de la catedral tiene dos cúpulas, una sobre el Altar de los Reyes sin domo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otra con él en el crucero, (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mayor de todas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), además de 14 esféricas o de medio plato, que pertenecen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 las naves laterales; a más deben contarse las de las capillas que son 14 del tipo de bóveda baída o de pañuelo,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siendo en total 39, todas adornadas con sus rosetones en el medio y casetones dorados ordenados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mayor a menor hacia los vértices que se cubren con florones de clavete y a su vez penden los medallones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cada una a lo largo del templo y dando vuelta al mismo.</a:t>
            </a:r>
          </a:p>
        </p:txBody>
      </p:sp>
      <p:pic>
        <p:nvPicPr>
          <p:cNvPr id="4" name="Imagen 3" descr="Imagen que contiene edificio, pared, interior, grande&#10;&#10;Descripción generada con confianza alta">
            <a:extLst>
              <a:ext uri="{FF2B5EF4-FFF2-40B4-BE49-F238E27FC236}">
                <a16:creationId xmlns:a16="http://schemas.microsoft.com/office/drawing/2014/main" id="{D5CFBF1B-E28F-4B45-A492-2638E6DD44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1907" y="407593"/>
            <a:ext cx="4619839" cy="3118391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7CF4396B-5B27-4AEF-B8E1-0F16F02465FF}"/>
              </a:ext>
            </a:extLst>
          </p:cNvPr>
          <p:cNvSpPr/>
          <p:nvPr/>
        </p:nvSpPr>
        <p:spPr>
          <a:xfrm>
            <a:off x="0" y="401192"/>
            <a:ext cx="7381907" cy="29899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Las 14 columnas aisladas que forman la nave del medio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no son redondas, sino que forman un poste cuadrado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con una columna empotrada en cada faz, tomando en cuenta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esta concepción se tiene que son en total 74 columnas,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seis pilastrones.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Estos soportan 12 arcos torales visibles y 4 ocultos,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sumando las de naves laterales son en total 30 a la vista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4 embebidos en los muros principales.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75AF498-C0DF-4022-9096-16543E841966}"/>
              </a:ext>
            </a:extLst>
          </p:cNvPr>
          <p:cNvSpPr/>
          <p:nvPr/>
        </p:nvSpPr>
        <p:spPr>
          <a:xfrm>
            <a:off x="0" y="5894386"/>
            <a:ext cx="12192000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 excepción del cascarón de la cúpula mayor hecha de piedra pómez para aligerar su peso,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las demás se empleó cal y canto.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22ACC8BC-C5E2-4F12-8EDA-FA94EC07A6E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3047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7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7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7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7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7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7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3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8414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4622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8242"/>
                            </p:stCondLst>
                            <p:childTnLst>
                              <p:par>
                                <p:cTn id="4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edificio, interior&#10;&#10;Descripción generada con confianza alta">
            <a:extLst>
              <a:ext uri="{FF2B5EF4-FFF2-40B4-BE49-F238E27FC236}">
                <a16:creationId xmlns:a16="http://schemas.microsoft.com/office/drawing/2014/main" id="{0AB9F9C3-1C93-4FFD-A077-8AEFDDAAEE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713" y="571500"/>
            <a:ext cx="7620000" cy="5715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180C86B3-4A28-4C9D-BF59-92EF91754294}"/>
              </a:ext>
            </a:extLst>
          </p:cNvPr>
          <p:cNvSpPr txBox="1"/>
          <p:nvPr/>
        </p:nvSpPr>
        <p:spPr>
          <a:xfrm>
            <a:off x="8819537" y="3429000"/>
            <a:ext cx="2823964" cy="48462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algn="ctr" defTabSz="1219170">
              <a:lnSpc>
                <a:spcPts val="2800"/>
              </a:lnSpc>
              <a:defRPr sz="2400" b="1" kern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nglish Gothic, 17th c." panose="020B0603050302020204" pitchFamily="34" charset="0"/>
                <a:cs typeface="Arial"/>
              </a:defRPr>
            </a:lvl1pPr>
          </a:lstStyle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English Gothic, 17th c." panose="020B0603050302020204" pitchFamily="34" charset="0"/>
                <a:ea typeface="+mn-ea"/>
                <a:cs typeface="Arial"/>
              </a:rPr>
              <a:t>Altar del perdón</a:t>
            </a:r>
            <a:endParaRPr kumimoji="0" lang="es-MX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English Gothic, 17th c." panose="020B0603050302020204" pitchFamily="34" charset="0"/>
              <a:ea typeface="+mn-ea"/>
              <a:cs typeface="Arial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092D232E-8501-4EF0-821E-503CDF9C6D6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9548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6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665" y="262646"/>
            <a:ext cx="3393272" cy="36311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Se hallan en el tambor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la cúpula principal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ocho hornacinas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con las esculturas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los profetas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evangelistas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estuco blanco,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su creador fue el arquitecto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escultor español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Pedro García Ferrer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sobrino del obispo Palafox.</a:t>
            </a:r>
          </a:p>
        </p:txBody>
      </p:sp>
      <p:pic>
        <p:nvPicPr>
          <p:cNvPr id="4" name="Imagen 3" descr="Imagen que contiene interior, edificio&#10;&#10;Descripción generada con confianza muy alta">
            <a:extLst>
              <a:ext uri="{FF2B5EF4-FFF2-40B4-BE49-F238E27FC236}">
                <a16:creationId xmlns:a16="http://schemas.microsoft.com/office/drawing/2014/main" id="{FF517EF7-3F57-4069-B9DA-DF5F51C344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3937" y="277090"/>
            <a:ext cx="5418209" cy="36437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2211CA0B-0A03-4203-9A99-6BA3CB63ADE3}"/>
              </a:ext>
            </a:extLst>
          </p:cNvPr>
          <p:cNvSpPr/>
          <p:nvPr/>
        </p:nvSpPr>
        <p:spPr>
          <a:xfrm>
            <a:off x="2119708" y="4834659"/>
            <a:ext cx="7855565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nave procesional del Evangelio,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al fondo el altar dedicado a San José, a la izquierda el viacrucis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obra de Miguel Cabrera y a la derecha el Coro.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519ACA8-ED9E-466A-B694-FD8F8DFA3F74}"/>
              </a:ext>
            </a:extLst>
          </p:cNvPr>
          <p:cNvSpPr/>
          <p:nvPr/>
        </p:nvSpPr>
        <p:spPr>
          <a:xfrm>
            <a:off x="2905063" y="4154128"/>
            <a:ext cx="6381875" cy="48462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English Gothic, 17th c." panose="020B0603050302020204" pitchFamily="34" charset="0"/>
                <a:ea typeface="+mn-ea"/>
                <a:cs typeface="Arial"/>
              </a:rPr>
              <a:t>Los altares del Evangelio y de la Epístola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9EE3C4F-1199-4D3D-8C67-325BA2101D1C}"/>
              </a:ext>
            </a:extLst>
          </p:cNvPr>
          <p:cNvSpPr/>
          <p:nvPr/>
        </p:nvSpPr>
        <p:spPr>
          <a:xfrm>
            <a:off x="8812145" y="359630"/>
            <a:ext cx="3379849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enlosado es de mármol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rojo y negro alternado,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llamado de Santo Tomás.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35B4FBD9-4805-4429-B2AE-59149BB40899}"/>
              </a:ext>
            </a:extLst>
          </p:cNvPr>
          <p:cNvSpPr/>
          <p:nvPr/>
        </p:nvSpPr>
        <p:spPr>
          <a:xfrm>
            <a:off x="8812140" y="1828211"/>
            <a:ext cx="3379850" cy="20281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edificio está iluminado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por 124 ventanas,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las cuales 27 son redondas, empleando 2215 vidrios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que originalmente fueron puestos en el año de 1664.</a:t>
            </a:r>
          </a:p>
        </p:txBody>
      </p:sp>
      <p:pic>
        <p:nvPicPr>
          <p:cNvPr id="9" name="Imagen 8" descr="https://upload.wikimedia.org/wikipedia/commons/thumb/0/09/Interior_de_la_catedral_2.JPG/220px-Interior_de_la_catedral_2.JPG">
            <a:extLst>
              <a:ext uri="{FF2B5EF4-FFF2-40B4-BE49-F238E27FC236}">
                <a16:creationId xmlns:a16="http://schemas.microsoft.com/office/drawing/2014/main" id="{33366321-D8D6-44E2-835E-56B48B252D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089" y="4088741"/>
            <a:ext cx="1938879" cy="25822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BAA0D7C6-FF80-47EB-A61F-F11E27C8805D}"/>
              </a:ext>
            </a:extLst>
          </p:cNvPr>
          <p:cNvSpPr/>
          <p:nvPr/>
        </p:nvSpPr>
        <p:spPr>
          <a:xfrm>
            <a:off x="2133558" y="5956882"/>
            <a:ext cx="7855565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Cancel de la puerta de San Cristóbal y cuadro del santo,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del autor Lara y el Cristo del escultor José Zacarías Cora.</a:t>
            </a:r>
          </a:p>
        </p:txBody>
      </p:sp>
      <p:pic>
        <p:nvPicPr>
          <p:cNvPr id="12" name="Imagen 11" descr="https://upload.wikimedia.org/wikipedia/commons/thumb/0/09/Interior_de_la_catedral_2.JPG/220px-Interior_de_la_catedral_2.JPG">
            <a:extLst>
              <a:ext uri="{FF2B5EF4-FFF2-40B4-BE49-F238E27FC236}">
                <a16:creationId xmlns:a16="http://schemas.microsoft.com/office/drawing/2014/main" id="{A79DD35F-1158-45D2-A8FA-FAE70F1A14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921328" y="4102591"/>
            <a:ext cx="1938879" cy="25822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7D5E5DF8-76A8-4856-980D-1633CE11EBE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4544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3166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2239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8784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8584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4794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7712"/>
                            </p:stCondLst>
                            <p:childTnLst>
                              <p:par>
                                <p:cTn id="4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4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11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F8B1CDD3-00F5-43DC-B965-4767006EA456}"/>
              </a:ext>
            </a:extLst>
          </p:cNvPr>
          <p:cNvSpPr/>
          <p:nvPr/>
        </p:nvSpPr>
        <p:spPr>
          <a:xfrm>
            <a:off x="0" y="165665"/>
            <a:ext cx="10030686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Cada nave colateral tiene su altar a la cabeza de ella: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del lado del Evangelio está dedicado a San José y el de la Epístola a San Miguel.</a:t>
            </a:r>
          </a:p>
        </p:txBody>
      </p:sp>
      <p:pic>
        <p:nvPicPr>
          <p:cNvPr id="6" name="Imagen 5" descr="https://upload.wikimedia.org/wikipedia/commons/thumb/0/05/Transepto_y_cancel_catedral_de_Puebla.JPG/220px-Transepto_y_cancel_catedral_de_Puebla.JPG">
            <a:extLst>
              <a:ext uri="{FF2B5EF4-FFF2-40B4-BE49-F238E27FC236}">
                <a16:creationId xmlns:a16="http://schemas.microsoft.com/office/drawing/2014/main" id="{4B86C89D-622F-4A06-B02F-39FA49EBF7B3}"/>
              </a:ext>
            </a:extLst>
          </p:cNvPr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5164" y="274065"/>
            <a:ext cx="2271420" cy="2954043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388D8137-7B6A-4CBB-8A4C-4B728E90AC70}"/>
              </a:ext>
            </a:extLst>
          </p:cNvPr>
          <p:cNvSpPr/>
          <p:nvPr/>
        </p:nvSpPr>
        <p:spPr>
          <a:xfrm>
            <a:off x="0" y="899960"/>
            <a:ext cx="9795164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Estos dos altares son igualmente dorados y de orden corintio.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BA1D4D58-B7AC-4E8A-A362-DAD38D9D863D}"/>
              </a:ext>
            </a:extLst>
          </p:cNvPr>
          <p:cNvSpPr/>
          <p:nvPr/>
        </p:nvSpPr>
        <p:spPr>
          <a:xfrm>
            <a:off x="0" y="2941409"/>
            <a:ext cx="9795159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imagen de San Miguel tiene su bastón y demás aderezos de plata, 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CEABB69C-B397-4CE5-91B3-9A5BED0F78B7}"/>
              </a:ext>
            </a:extLst>
          </p:cNvPr>
          <p:cNvSpPr/>
          <p:nvPr/>
        </p:nvSpPr>
        <p:spPr>
          <a:xfrm>
            <a:off x="0" y="5388845"/>
            <a:ext cx="12192000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altar de San José, a la derecha del Altar de los Reyes, tiene el mismo adorno de plata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las estatuas de sus intercolumnios son de San Joaquín y de Santa Ana.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A3D1C4A0-01D1-45F5-9453-EDCE1ACC003B}"/>
              </a:ext>
            </a:extLst>
          </p:cNvPr>
          <p:cNvSpPr/>
          <p:nvPr/>
        </p:nvSpPr>
        <p:spPr>
          <a:xfrm>
            <a:off x="-5" y="1384874"/>
            <a:ext cx="9795164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Se componen de cuatro columnas grandes en el primer cuerpo y dos chicas en el segundo.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500FE0B4-EBDC-4DAF-9C45-5FC0CD22A26F}"/>
              </a:ext>
            </a:extLst>
          </p:cNvPr>
          <p:cNvSpPr/>
          <p:nvPr/>
        </p:nvSpPr>
        <p:spPr>
          <a:xfrm>
            <a:off x="13845" y="1883641"/>
            <a:ext cx="9795164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Cada altar tiene un gran nicho con cristales,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dentro de ellos están colocadas las imágenes de los santos a quienes están dedicados,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sobre hermosas peanas de plata y cuatro ramilletes del mismo metal.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FC7CB8FD-ABE2-4636-992A-1DFB15AAEC64}"/>
              </a:ext>
            </a:extLst>
          </p:cNvPr>
          <p:cNvSpPr/>
          <p:nvPr/>
        </p:nvSpPr>
        <p:spPr>
          <a:xfrm>
            <a:off x="-5" y="3246209"/>
            <a:ext cx="12192005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a los lados en los intercolumnios, en unos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repisones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, están colocadas dos estatuas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San Gabriel y de San Rafael, sobre hermosas peanas de plata y sus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portavelas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del mismo metal;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siendo estas figuras de tamaño natural.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0392E87A-F99E-4E28-B329-DD46A0713C4D}"/>
              </a:ext>
            </a:extLst>
          </p:cNvPr>
          <p:cNvSpPr/>
          <p:nvPr/>
        </p:nvSpPr>
        <p:spPr>
          <a:xfrm>
            <a:off x="-5" y="4362480"/>
            <a:ext cx="12192000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mesa del altar tiene un frontal de plata y soporta un sagrario de más de un metro de alto del mismo metal, con un nicho en el medio donde está colocado un Cristo de José Antonio Villegas Cora,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otros a los lados con varias reliquias.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2E274107-E59F-462B-9D23-8FBEAF24FFAC}"/>
              </a:ext>
            </a:extLst>
          </p:cNvPr>
          <p:cNvSpPr/>
          <p:nvPr/>
        </p:nvSpPr>
        <p:spPr>
          <a:xfrm>
            <a:off x="7601423" y="6250592"/>
            <a:ext cx="3241593" cy="4251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de San José es de Cora. 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58A5C215-49D6-4EC4-8167-122B0FDC666B}"/>
              </a:ext>
            </a:extLst>
          </p:cNvPr>
          <p:cNvSpPr/>
          <p:nvPr/>
        </p:nvSpPr>
        <p:spPr>
          <a:xfrm>
            <a:off x="-1783" y="6131853"/>
            <a:ext cx="6677890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el sagrario de este altar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está colocado otro Santo Cristo con la Virgen y San Juan.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E5A59C86-0C38-46CD-B656-4403FFF5630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35937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4157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044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154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3496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867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3448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7598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4494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7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4487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7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8630"/>
                            </p:stCondLst>
                            <p:childTnLst>
                              <p:par>
                                <p:cTn id="4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2054969" y="4845372"/>
            <a:ext cx="8089024" cy="1386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serie de cuadros que relatan el Viacrucis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ubicados a lo largo de ambas naves procesionales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es obra del famoso pintor oaxaqueño del siglo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BasSCD" pitchFamily="2" charset="0"/>
                <a:ea typeface="+mn-ea"/>
                <a:cs typeface="+mn-cs"/>
              </a:rPr>
              <a:t>XVIII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Miguel Cabrera.</a:t>
            </a:r>
          </a:p>
        </p:txBody>
      </p:sp>
      <p:pic>
        <p:nvPicPr>
          <p:cNvPr id="14" name="Imagen 13" descr="Imagen que contiene interior, espejo&#10;&#10;Descripción generada con confianza muy alta">
            <a:extLst>
              <a:ext uri="{FF2B5EF4-FFF2-40B4-BE49-F238E27FC236}">
                <a16:creationId xmlns:a16="http://schemas.microsoft.com/office/drawing/2014/main" id="{DF116EF2-B937-4158-BA17-B2360C3736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7" y="3748156"/>
            <a:ext cx="1714500" cy="28476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Imagen 15" descr="Imagen que contiene espejo, interior, mobiliario, pared&#10;&#10;Descripción generada con confianza muy alta">
            <a:extLst>
              <a:ext uri="{FF2B5EF4-FFF2-40B4-BE49-F238E27FC236}">
                <a16:creationId xmlns:a16="http://schemas.microsoft.com/office/drawing/2014/main" id="{3625DBED-4CBA-4840-A7CD-A64419E746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8969" y="3729000"/>
            <a:ext cx="1714499" cy="28707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n 3" descr="Imagen que contiene espejo, mobiliario, interior, mesa&#10;&#10;Descripción generada con confianza alta">
            <a:extLst>
              <a:ext uri="{FF2B5EF4-FFF2-40B4-BE49-F238E27FC236}">
                <a16:creationId xmlns:a16="http://schemas.microsoft.com/office/drawing/2014/main" id="{F0F80A5B-372F-4D66-9357-F1846B4B4BC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932"/>
          <a:stretch/>
        </p:blipFill>
        <p:spPr>
          <a:xfrm>
            <a:off x="2795462" y="448198"/>
            <a:ext cx="1714499" cy="28441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n 5" descr="Imagen que contiene espejo, interior, pared, espejo de cuerpo entero&#10;&#10;Descripción generada con confianza muy alta">
            <a:extLst>
              <a:ext uri="{FF2B5EF4-FFF2-40B4-BE49-F238E27FC236}">
                <a16:creationId xmlns:a16="http://schemas.microsoft.com/office/drawing/2014/main" id="{7A016D61-51B7-4018-8A8A-FEC427734E7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2771" y="444740"/>
            <a:ext cx="1714499" cy="28476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Imagen 7" descr="Imagen que contiene espejo, edificio, pared, interior&#10;&#10;Descripción generada con confianza muy alta">
            <a:extLst>
              <a:ext uri="{FF2B5EF4-FFF2-40B4-BE49-F238E27FC236}">
                <a16:creationId xmlns:a16="http://schemas.microsoft.com/office/drawing/2014/main" id="{41F2EDCD-23DF-49F8-9670-42C737034A3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7428" y="293804"/>
            <a:ext cx="1685925" cy="28392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Imagen 9" descr="Imagen que contiene espejo, edificio&#10;&#10;Descripción generada con confianza alta">
            <a:extLst>
              <a:ext uri="{FF2B5EF4-FFF2-40B4-BE49-F238E27FC236}">
                <a16:creationId xmlns:a16="http://schemas.microsoft.com/office/drawing/2014/main" id="{8F0B6617-11BA-4223-8AC0-0E6C7903AD9E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2734" y="585420"/>
            <a:ext cx="1714499" cy="28476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Imagen 11" descr="Imagen que contiene espejo, interior, pared, cuarto de baño&#10;&#10;Descripción generada con confianza muy alta">
            <a:extLst>
              <a:ext uri="{FF2B5EF4-FFF2-40B4-BE49-F238E27FC236}">
                <a16:creationId xmlns:a16="http://schemas.microsoft.com/office/drawing/2014/main" id="{D282FF08-4CEF-408E-AF00-7CC25734E806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470" y="304060"/>
            <a:ext cx="1714499" cy="28289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17FEE3BA-E79C-431F-AD8F-831BB58B834A}"/>
              </a:ext>
            </a:extLst>
          </p:cNvPr>
          <p:cNvSpPr/>
          <p:nvPr/>
        </p:nvSpPr>
        <p:spPr>
          <a:xfrm>
            <a:off x="5147184" y="4130842"/>
            <a:ext cx="1899315" cy="48474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English Gothic, 17th c." panose="020B0603050302020204" pitchFamily="34" charset="0"/>
                <a:ea typeface="+mn-ea"/>
                <a:cs typeface="Arial"/>
              </a:rPr>
              <a:t>Viacrucis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EEF0D7C2-7685-43C8-91A8-57543850CC2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4936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6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448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9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Catedral 3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Coros de Catedral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20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59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6" name="Imagen 15" descr="Imagen que contiene edificio, foto, antiguo, blanco&#10;&#10;Descripción generada con confianza muy alta">
            <a:extLst>
              <a:ext uri="{FF2B5EF4-FFF2-40B4-BE49-F238E27FC236}">
                <a16:creationId xmlns:a16="http://schemas.microsoft.com/office/drawing/2014/main" id="{B44418F1-0468-44BB-BCA1-B0C0DD7B755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54573"/>
            <a:ext cx="12192001" cy="6912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9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Concorde F-Eaglenest-1.wav"/>
          </p:stSnd>
        </p:sndAc>
      </p:transition>
    </mc:Choice>
    <mc:Fallback xmlns="">
      <p:transition spd="slow" advTm="0">
        <p:fade/>
        <p:sndAc>
          <p:stSnd>
            <p:snd r:embed="rId10" name="Concorde F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79373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10005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0">
        <p14:vortex dir="u"/>
      </p:transition>
    </mc:Choice>
    <mc:Fallback xmlns="">
      <p:transition spd="slow" advClick="0" advTm="0">
        <p:fade/>
      </p:transition>
    </mc:Fallback>
  </mc:AlternateContent>
</p:sld>
</file>

<file path=ppt/theme/theme1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785</TotalTime>
  <Words>1963</Words>
  <Application>Microsoft Office PowerPoint</Application>
  <PresentationFormat>Panorámica</PresentationFormat>
  <Paragraphs>217</Paragraphs>
  <Slides>17</Slides>
  <Notes>10</Notes>
  <HiddenSlides>0</HiddenSlides>
  <MMClips>2</MMClips>
  <ScaleCrop>false</ScaleCrop>
  <HeadingPairs>
    <vt:vector size="6" baseType="variant">
      <vt:variant>
        <vt:lpstr>Fuentes usadas</vt:lpstr>
      </vt:variant>
      <vt:variant>
        <vt:i4>13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32" baseType="lpstr">
      <vt:lpstr>Algerian</vt:lpstr>
      <vt:lpstr>AlgerianBasSCD</vt:lpstr>
      <vt:lpstr>Arial</vt:lpstr>
      <vt:lpstr>Arial Narrow</vt:lpstr>
      <vt:lpstr>Calibri</vt:lpstr>
      <vt:lpstr>Calibri Light</vt:lpstr>
      <vt:lpstr>CommercialScrD</vt:lpstr>
      <vt:lpstr>Cooper Black</vt:lpstr>
      <vt:lpstr>Edwardian Script ITC</vt:lpstr>
      <vt:lpstr>English Gothic, 17th c.</vt:lpstr>
      <vt:lpstr>Kristen ITC</vt:lpstr>
      <vt:lpstr>Times New Roman</vt:lpstr>
      <vt:lpstr>Verdana</vt:lpstr>
      <vt:lpstr>2_Tema de Office</vt:lpstr>
      <vt:lpstr>3_Tema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(HIa)  Puebla y su catedral  3ª parte de 7  2059  Correo  Misppsx</dc:title>
  <dc:creator>Eagle's nest</dc:creator>
  <cp:lastModifiedBy>Eagle's nest</cp:lastModifiedBy>
  <cp:revision>196</cp:revision>
  <dcterms:created xsi:type="dcterms:W3CDTF">2018-02-11T10:42:39Z</dcterms:created>
  <dcterms:modified xsi:type="dcterms:W3CDTF">2018-04-09T21:03:40Z</dcterms:modified>
</cp:coreProperties>
</file>