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1492" r:id="rId2"/>
    <p:sldId id="549" r:id="rId3"/>
    <p:sldId id="1160" r:id="rId4"/>
    <p:sldId id="1523" r:id="rId5"/>
    <p:sldId id="465" r:id="rId6"/>
    <p:sldId id="273" r:id="rId7"/>
    <p:sldId id="274" r:id="rId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65Rd3/KY5zZtR1Kz0fbYg==" hashData="LvofJFWhCid2vS2Zw7rAKnMPOPD7lkwb9k3r3t691cboe7EuLB/7DjtG6yFjWNaV7mIL3U2oPVGZMrnPgH4k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orient="horz" pos="2273" userDrawn="1">
          <p15:clr>
            <a:srgbClr val="000000"/>
          </p15:clr>
        </p15:guide>
        <p15:guide id="4" orient="horz" pos="4320" userDrawn="1">
          <p15:clr>
            <a:srgbClr val="000000"/>
          </p15:clr>
        </p15:guide>
        <p15:guide id="5" orient="horz" userDrawn="1">
          <p15:clr>
            <a:srgbClr val="000000"/>
          </p15:clr>
        </p15:guide>
        <p15:guide id="6" orient="horz" pos="346" userDrawn="1">
          <p15:clr>
            <a:srgbClr val="000000"/>
          </p15:clr>
        </p15:guide>
        <p15:guide id="7" orient="horz" pos="3974" userDrawn="1">
          <p15:clr>
            <a:srgbClr val="000000"/>
          </p15:clr>
        </p15:guide>
        <p15:guide id="8" orient="horz" pos="2047" userDrawn="1">
          <p15:clr>
            <a:srgbClr val="000000"/>
          </p15:clr>
        </p15:guide>
        <p15:guide id="9" userDrawn="1">
          <p15:clr>
            <a:srgbClr val="000000"/>
          </p15:clr>
        </p15:guide>
        <p15:guide id="10" pos="325" userDrawn="1">
          <p15:clr>
            <a:srgbClr val="000000"/>
          </p15:clr>
        </p15:guide>
        <p15:guide id="11" pos="3953" userDrawn="1">
          <p15:clr>
            <a:srgbClr val="000000"/>
          </p15:clr>
        </p15:guide>
        <p15:guide id="12" pos="3727" userDrawn="1">
          <p15:clr>
            <a:srgbClr val="000000"/>
          </p15:clr>
        </p15:guide>
        <p15:guide id="13" pos="7355" userDrawn="1">
          <p15:clr>
            <a:srgbClr val="000000"/>
          </p15:clr>
        </p15:guide>
        <p15:guide id="14" pos="7680" userDrawn="1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0000"/>
    <a:srgbClr val="FFA7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69" autoAdjust="0"/>
    <p:restoredTop sz="94660"/>
  </p:normalViewPr>
  <p:slideViewPr>
    <p:cSldViewPr showGuides="1">
      <p:cViewPr varScale="1">
        <p:scale>
          <a:sx n="69" d="100"/>
          <a:sy n="69" d="100"/>
        </p:scale>
        <p:origin x="846" y="60"/>
      </p:cViewPr>
      <p:guideLst>
        <p:guide orient="horz" pos="2160"/>
        <p:guide pos="3840"/>
        <p:guide orient="horz" pos="2273"/>
        <p:guide orient="horz" pos="4320"/>
        <p:guide orient="horz"/>
        <p:guide orient="horz" pos="346"/>
        <p:guide orient="horz" pos="3974"/>
        <p:guide orient="horz" pos="2047"/>
        <p:guide/>
        <p:guide pos="325"/>
        <p:guide pos="3953"/>
        <p:guide pos="3727"/>
        <p:guide pos="7355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180000" cy="18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334C22-790E-4FED-92E8-604B44CF613B}" type="datetimeFigureOut">
              <a:rPr lang="es-MX" smtClean="0"/>
              <a:t>28/10/2018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40A747-0FF2-4BB0-B62B-13375FA4BF16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4527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39788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28/10/2018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0376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28/10/2018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9587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28/10/2018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75182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28/10/2018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09047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28/10/2018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60044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28/10/2018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36303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28/10/2018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39749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28/10/2018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86533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28/10/2018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9884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28/10/2018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01943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28/10/2018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9604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28/10/2018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239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13" Type="http://schemas.openxmlformats.org/officeDocument/2006/relationships/image" Target="../media/image17.jpg"/><Relationship Id="rId3" Type="http://schemas.openxmlformats.org/officeDocument/2006/relationships/image" Target="../media/image7.jpg"/><Relationship Id="rId7" Type="http://schemas.openxmlformats.org/officeDocument/2006/relationships/image" Target="../media/image11.jpg"/><Relationship Id="rId12" Type="http://schemas.openxmlformats.org/officeDocument/2006/relationships/image" Target="../media/image16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11" Type="http://schemas.openxmlformats.org/officeDocument/2006/relationships/image" Target="../media/image15.jpg"/><Relationship Id="rId5" Type="http://schemas.openxmlformats.org/officeDocument/2006/relationships/image" Target="../media/image9.jpg"/><Relationship Id="rId10" Type="http://schemas.openxmlformats.org/officeDocument/2006/relationships/image" Target="../media/image14.jpg"/><Relationship Id="rId4" Type="http://schemas.openxmlformats.org/officeDocument/2006/relationships/image" Target="../media/image8.jpg"/><Relationship Id="rId9" Type="http://schemas.openxmlformats.org/officeDocument/2006/relationships/image" Target="../media/image13.jpg"/><Relationship Id="rId14" Type="http://schemas.openxmlformats.org/officeDocument/2006/relationships/image" Target="../media/image18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13" Type="http://schemas.openxmlformats.org/officeDocument/2006/relationships/image" Target="../media/image29.jpg"/><Relationship Id="rId18" Type="http://schemas.openxmlformats.org/officeDocument/2006/relationships/image" Target="../media/image34.jpg"/><Relationship Id="rId3" Type="http://schemas.openxmlformats.org/officeDocument/2006/relationships/image" Target="../media/image20.jpg"/><Relationship Id="rId21" Type="http://schemas.openxmlformats.org/officeDocument/2006/relationships/image" Target="../media/image36.jpg"/><Relationship Id="rId7" Type="http://schemas.openxmlformats.org/officeDocument/2006/relationships/image" Target="../media/image24.jpg"/><Relationship Id="rId12" Type="http://schemas.openxmlformats.org/officeDocument/2006/relationships/image" Target="../media/image28.jpg"/><Relationship Id="rId17" Type="http://schemas.openxmlformats.org/officeDocument/2006/relationships/image" Target="../media/image33.jpg"/><Relationship Id="rId2" Type="http://schemas.openxmlformats.org/officeDocument/2006/relationships/image" Target="../media/image19.jpg"/><Relationship Id="rId16" Type="http://schemas.openxmlformats.org/officeDocument/2006/relationships/image" Target="../media/image32.jp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g"/><Relationship Id="rId11" Type="http://schemas.openxmlformats.org/officeDocument/2006/relationships/image" Target="../media/image6.jpg"/><Relationship Id="rId5" Type="http://schemas.openxmlformats.org/officeDocument/2006/relationships/image" Target="../media/image22.jpg"/><Relationship Id="rId15" Type="http://schemas.openxmlformats.org/officeDocument/2006/relationships/image" Target="../media/image31.jpg"/><Relationship Id="rId10" Type="http://schemas.openxmlformats.org/officeDocument/2006/relationships/image" Target="../media/image27.jpg"/><Relationship Id="rId19" Type="http://schemas.openxmlformats.org/officeDocument/2006/relationships/image" Target="../media/image35.png"/><Relationship Id="rId4" Type="http://schemas.openxmlformats.org/officeDocument/2006/relationships/image" Target="../media/image21.jpg"/><Relationship Id="rId9" Type="http://schemas.openxmlformats.org/officeDocument/2006/relationships/image" Target="../media/image26.jpg"/><Relationship Id="rId14" Type="http://schemas.openxmlformats.org/officeDocument/2006/relationships/image" Target="../media/image30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8.png"/><Relationship Id="rId5" Type="http://schemas.openxmlformats.org/officeDocument/2006/relationships/image" Target="../media/image37.jp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11C852B-CAAE-47FE-8A39-2E994F0914EE}"/>
              </a:ext>
            </a:extLst>
          </p:cNvPr>
          <p:cNvSpPr txBox="1"/>
          <p:nvPr/>
        </p:nvSpPr>
        <p:spPr>
          <a:xfrm rot="483319">
            <a:off x="5650816" y="3532981"/>
            <a:ext cx="936383" cy="600872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000" b="1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Calibri" panose="020F0502020204030204"/>
              </a:rPr>
              <a:t>19</a:t>
            </a:r>
            <a:r>
              <a:rPr kumimoji="0" lang="es-ES" sz="20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’ 55”</a:t>
            </a:r>
            <a:endParaRPr kumimoji="0" lang="es-MX" sz="2000" b="1" i="0" u="none" strike="noStrike" kern="1200" cap="none" spc="0" normalizeH="0" baseline="0" noProof="0" dirty="0">
              <a:ln w="10160">
                <a:solidFill>
                  <a:srgbClr val="4472C4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11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6000">
        <p14:vortex dir="u"/>
        <p:sndAc>
          <p:stSnd>
            <p:snd r:embed="rId2" name="Cuauhtemoc Medley 000 - Eaglenest 1.wav"/>
          </p:stSnd>
        </p:sndAc>
      </p:transition>
    </mc:Choice>
    <mc:Fallback xmlns="">
      <p:transition spd="slow" advTm="6000">
        <p:fade/>
        <p:sndAc>
          <p:stSnd>
            <p:snd r:embed="rId4" name="Cuauhtemoc Medley 000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n 14" descr="Imagen que contiene cielo, hierba, edificio, exterior&#10;&#10;Descripción generada con confianza muy alta">
            <a:extLst>
              <a:ext uri="{FF2B5EF4-FFF2-40B4-BE49-F238E27FC236}">
                <a16:creationId xmlns:a16="http://schemas.microsoft.com/office/drawing/2014/main" id="{78F3292C-F424-45F5-AC24-E2AFC2FB77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2" name="1 Rectángulo">
            <a:extLst>
              <a:ext uri="{FF2B5EF4-FFF2-40B4-BE49-F238E27FC236}">
                <a16:creationId xmlns:a16="http://schemas.microsoft.com/office/drawing/2014/main" id="{754FCCCA-7DF4-463B-905B-0EA6681FA749}"/>
              </a:ext>
            </a:extLst>
          </p:cNvPr>
          <p:cNvSpPr/>
          <p:nvPr/>
        </p:nvSpPr>
        <p:spPr>
          <a:xfrm>
            <a:off x="4718489" y="2001199"/>
            <a:ext cx="6927294" cy="800219"/>
          </a:xfrm>
          <a:prstGeom prst="rect">
            <a:avLst/>
          </a:prstGeom>
          <a:noFill/>
          <a:ln>
            <a:noFill/>
          </a:ln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 Estadio Cuauhtémoc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 Rectángulo">
            <a:extLst>
              <a:ext uri="{FF2B5EF4-FFF2-40B4-BE49-F238E27FC236}">
                <a16:creationId xmlns:a16="http://schemas.microsoft.com/office/drawing/2014/main" id="{EEFDE687-5AA5-41EA-AD48-DCD8364E42D6}"/>
              </a:ext>
            </a:extLst>
          </p:cNvPr>
          <p:cNvSpPr/>
          <p:nvPr/>
        </p:nvSpPr>
        <p:spPr>
          <a:xfrm>
            <a:off x="2854914" y="806301"/>
            <a:ext cx="7578297" cy="8057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1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Blackletter686 BT" panose="03040802020608040804" pitchFamily="66" charset="0"/>
                <a:ea typeface="+mn-ea"/>
                <a:cs typeface="Arial"/>
              </a:rPr>
              <a:t> Puebla de Zaragoza</a:t>
            </a:r>
            <a:endParaRPr kumimoji="0" lang="es-ES" sz="110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Blackletter686 BT" panose="03040802020608040804" pitchFamily="66" charset="0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2321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0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1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48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2" grpId="0"/>
      <p:bldP spid="12" grpId="1"/>
      <p:bldP spid="13" grpId="0"/>
      <p:bldP spid="1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7182B0A-5527-4650-914F-02E0017E5349}"/>
              </a:ext>
            </a:extLst>
          </p:cNvPr>
          <p:cNvSpPr/>
          <p:nvPr/>
        </p:nvSpPr>
        <p:spPr>
          <a:xfrm>
            <a:off x="0" y="549000"/>
            <a:ext cx="6096000" cy="5542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40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Estadio</a:t>
            </a:r>
            <a:r>
              <a:rPr lang="es-MX" sz="36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40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Cuauhtémoc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Localización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Puebla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México </a:t>
            </a:r>
          </a:p>
          <a:p>
            <a:pPr algn="ctr">
              <a:lnSpc>
                <a:spcPts val="2500"/>
              </a:lnSpc>
            </a:pPr>
            <a:endParaRPr lang="es-MX" sz="2400" b="1" kern="0" dirty="0">
              <a:ln w="25400">
                <a:solidFill>
                  <a:srgbClr val="70AD47">
                    <a:lumMod val="50000"/>
                  </a:srgbClr>
                </a:solidFill>
              </a:ln>
              <a:solidFill>
                <a:srgbClr val="00B05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Coordenadas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19° 04′ 41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″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098° 09′ 52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″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W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Propietario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Gobierno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Estado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Puebla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32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Detalles</a:t>
            </a:r>
            <a:r>
              <a:rPr lang="es-MX" sz="3200" b="1" dirty="0">
                <a:ln w="25400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32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técnicos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Superficie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Césped </a:t>
            </a: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Dimensiones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105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x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68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Capacidad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51,726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espectadores </a:t>
            </a: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D18D548B-E8D9-49D4-9F9C-455946C1BF84}"/>
              </a:ext>
            </a:extLst>
          </p:cNvPr>
          <p:cNvSpPr/>
          <p:nvPr/>
        </p:nvSpPr>
        <p:spPr>
          <a:xfrm>
            <a:off x="6368716" y="1188259"/>
            <a:ext cx="5486400" cy="49013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500"/>
              </a:lnSpc>
            </a:pPr>
            <a:r>
              <a:rPr lang="es-MX" sz="32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Construcción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lvl="0"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lvl="0"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Apertura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6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octubre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1968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lvl="0"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49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años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) </a:t>
            </a:r>
          </a:p>
          <a:p>
            <a:pPr lvl="0"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Remodelación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18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noviembre </a:t>
            </a: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2015 </a:t>
            </a: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32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Equipo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32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diseñador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Arquitecto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	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Pedro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Ramírez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Vázquez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Equipo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local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Club</a:t>
            </a:r>
            <a:r>
              <a:rPr lang="es-MX" sz="2400" b="1" dirty="0">
                <a:ln w="25400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kern="0" dirty="0">
                <a:ln w="25400">
                  <a:solidFill>
                    <a:srgbClr val="70AD47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Puebla</a:t>
            </a:r>
          </a:p>
          <a:p>
            <a:pPr algn="ctr">
              <a:lnSpc>
                <a:spcPts val="2500"/>
              </a:lnSpc>
            </a:pPr>
            <a:endParaRPr lang="es-MX" sz="2400" b="1" dirty="0">
              <a:ln w="25400"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935BA83-8B1B-4A17-B633-00356508773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5" name="Imagen 4" descr="Imagen que contiene hierba, valla&#10;&#10;Descripción generada con confianza muy alta">
            <a:extLst>
              <a:ext uri="{FF2B5EF4-FFF2-40B4-BE49-F238E27FC236}">
                <a16:creationId xmlns:a16="http://schemas.microsoft.com/office/drawing/2014/main" id="{482FA209-C880-4624-9089-00BF2A08E9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F069FF23-C9B0-403B-A949-8B46EA9279C7}"/>
              </a:ext>
            </a:extLst>
          </p:cNvPr>
          <p:cNvSpPr/>
          <p:nvPr/>
        </p:nvSpPr>
        <p:spPr>
          <a:xfrm>
            <a:off x="2136000" y="625856"/>
            <a:ext cx="7920000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5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00B05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EnglishTowne-Normal Th Italc" panose="00000600000000090000" pitchFamily="2" charset="0"/>
              </a:rPr>
              <a:t>Acontecimientos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endParaRPr lang="es-MX" sz="24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endParaRPr lang="es-MX" sz="24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Conciertos, eventos sociales, religiosos y políticos. </a:t>
            </a:r>
          </a:p>
          <a:p>
            <a:pPr algn="ctr">
              <a:lnSpc>
                <a:spcPts val="2500"/>
              </a:lnSpc>
            </a:pPr>
            <a:endParaRPr lang="es-MX" sz="24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Liga MX </a:t>
            </a: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Copa MX </a:t>
            </a: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Ascenso MX </a:t>
            </a:r>
          </a:p>
          <a:p>
            <a:pPr algn="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Torneo Olímpico de Fútbol de 1968 </a:t>
            </a:r>
          </a:p>
          <a:p>
            <a:pPr>
              <a:lnSpc>
                <a:spcPts val="2500"/>
              </a:lnSpc>
            </a:pPr>
            <a:endParaRPr lang="es-MX" sz="24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Copa Mundial de Fútbol de 1970 </a:t>
            </a:r>
          </a:p>
          <a:p>
            <a:pPr algn="ctr">
              <a:lnSpc>
                <a:spcPts val="2500"/>
              </a:lnSpc>
            </a:pPr>
            <a:endParaRPr lang="es-MX" sz="24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Copa Mundial de Fútbol Juvenil de 1983 </a:t>
            </a:r>
          </a:p>
          <a:p>
            <a:pPr algn="r">
              <a:lnSpc>
                <a:spcPts val="2500"/>
              </a:lnSpc>
            </a:pPr>
            <a:endParaRPr lang="es-MX" sz="24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Copa Mundial de Fútbol de 1986 </a:t>
            </a:r>
          </a:p>
          <a:p>
            <a:pPr>
              <a:lnSpc>
                <a:spcPts val="2500"/>
              </a:lnSpc>
            </a:pPr>
            <a:endParaRPr lang="es-MX" sz="2400" b="1" kern="0" dirty="0">
              <a:ln w="25400">
                <a:solidFill>
                  <a:srgbClr val="ED7D31">
                    <a:lumMod val="50000"/>
                  </a:srgbClr>
                </a:solidFill>
              </a:ln>
              <a:solidFill>
                <a:srgbClr val="FFC000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  <a:p>
            <a:pPr algn="ctr">
              <a:lnSpc>
                <a:spcPts val="2500"/>
              </a:lnSpc>
            </a:pP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Campeonato Sub-20 de la </a:t>
            </a:r>
            <a:r>
              <a:rPr lang="es-MX" sz="2400" b="1" kern="0" dirty="0" err="1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Concacaf</a:t>
            </a:r>
            <a:r>
              <a:rPr lang="es-MX" sz="2400" b="1" kern="0" dirty="0">
                <a:ln w="254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C0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de 2013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ADBF4BD3-2C68-4D2C-8375-330CE6E9EC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A69D5652-55AE-4A3E-954F-2FE373E01EBB}"/>
              </a:ext>
            </a:extLst>
          </p:cNvPr>
          <p:cNvSpPr/>
          <p:nvPr/>
        </p:nvSpPr>
        <p:spPr>
          <a:xfrm>
            <a:off x="515938" y="5563283"/>
            <a:ext cx="11160125" cy="7457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Estadio Cuauhtémoc es un estadio de fútbol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ubicado en la ciudad de Puebla de Zaragoza (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México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).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38DB6600-9B06-4D21-90C2-F347D3AE0A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9278"/>
            <a:ext cx="12192001" cy="6897277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72C3F605-D538-4A53-B70F-5B16E7D4E30A}"/>
              </a:ext>
            </a:extLst>
          </p:cNvPr>
          <p:cNvSpPr/>
          <p:nvPr/>
        </p:nvSpPr>
        <p:spPr>
          <a:xfrm>
            <a:off x="8256000" y="2234265"/>
            <a:ext cx="3420675" cy="1374735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 la casa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del Club Puebla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la Primera División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México.</a:t>
            </a:r>
          </a:p>
        </p:txBody>
      </p:sp>
      <p:pic>
        <p:nvPicPr>
          <p:cNvPr id="12" name="Imagen 11" descr="Imagen que contiene edificio, estadio&#10;&#10;Descripción generada con confianza muy alta">
            <a:extLst>
              <a:ext uri="{FF2B5EF4-FFF2-40B4-BE49-F238E27FC236}">
                <a16:creationId xmlns:a16="http://schemas.microsoft.com/office/drawing/2014/main" id="{ED11F875-0B15-4BE9-B7B3-B6050DC0FB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70" y="0"/>
            <a:ext cx="12211269" cy="6867000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B00253CA-DF6B-4B8F-BC22-24309133A298}"/>
              </a:ext>
            </a:extLst>
          </p:cNvPr>
          <p:cNvSpPr/>
          <p:nvPr/>
        </p:nvSpPr>
        <p:spPr>
          <a:xfrm>
            <a:off x="1236000" y="549000"/>
            <a:ext cx="10440062" cy="73353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Ha sido sede mundialista en dos ocasiones: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1970 y 1986.</a:t>
            </a:r>
          </a:p>
        </p:txBody>
      </p:sp>
      <p:pic>
        <p:nvPicPr>
          <p:cNvPr id="14" name="Imagen 13" descr="Imagen que contiene persona, personas, suelo, de pie&#10;&#10;Descripción generada con confianza muy alta">
            <a:extLst>
              <a:ext uri="{FF2B5EF4-FFF2-40B4-BE49-F238E27FC236}">
                <a16:creationId xmlns:a16="http://schemas.microsoft.com/office/drawing/2014/main" id="{326E6522-635A-4448-B4E5-86C39247EF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1" y="9000"/>
            <a:ext cx="12216001" cy="6858000"/>
          </a:xfrm>
          <a:prstGeom prst="rect">
            <a:avLst/>
          </a:prstGeom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6FB00B4C-4D86-446A-B247-9278DCDCC679}"/>
              </a:ext>
            </a:extLst>
          </p:cNvPr>
          <p:cNvSpPr/>
          <p:nvPr/>
        </p:nvSpPr>
        <p:spPr>
          <a:xfrm>
            <a:off x="515938" y="549000"/>
            <a:ext cx="11160125" cy="201593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estadio Cuauhtémoc, también llamado "Coloso de Maravillas",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 el quinto estadio con mayor capacidad en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después de los estadios: Azteca, Olímpico Universitario, Jalisco,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Estadio BBVA Bancomer… con una capacidad aproximada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51 726 espectadores y también es el estadio más alto de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 45.9 metros de altura desde nivel de calle al techo.</a:t>
            </a:r>
          </a:p>
        </p:txBody>
      </p:sp>
      <p:pic>
        <p:nvPicPr>
          <p:cNvPr id="16" name="Imagen 15" descr="Imagen que contiene exterior, suelo, edificio, cielo&#10;&#10;Descripción generada con confianza muy alta">
            <a:extLst>
              <a:ext uri="{FF2B5EF4-FFF2-40B4-BE49-F238E27FC236}">
                <a16:creationId xmlns:a16="http://schemas.microsoft.com/office/drawing/2014/main" id="{CF1031DA-DF26-436B-916C-D7FEB2E8E5D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D87DF71F-FA35-4C39-9831-4BE64A7E25E7}"/>
              </a:ext>
            </a:extLst>
          </p:cNvPr>
          <p:cNvSpPr/>
          <p:nvPr/>
        </p:nvSpPr>
        <p:spPr>
          <a:xfrm>
            <a:off x="531800" y="549000"/>
            <a:ext cx="11144264" cy="13747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 partir de su reinauguración el 18 de noviembre de 2015,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estadio Cuauhtémoc se convirtió en el primer estadio en México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América Latina en estar con una fachada cubierta completamente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ETFE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BE1B6577-3D4C-4FF2-9BA9-1D7D102AFC80}"/>
              </a:ext>
            </a:extLst>
          </p:cNvPr>
          <p:cNvSpPr/>
          <p:nvPr/>
        </p:nvSpPr>
        <p:spPr>
          <a:xfrm>
            <a:off x="515939" y="2349000"/>
            <a:ext cx="11144264" cy="7335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Estadios europeos cómo el Allianz Arena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FF0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o el San Mamés están hechos con este mismo material.</a:t>
            </a:r>
          </a:p>
        </p:txBody>
      </p:sp>
      <p:pic>
        <p:nvPicPr>
          <p:cNvPr id="19" name="Imagen 18" descr="Imagen que contiene edificio, cielo, exterior, estadio&#10;&#10;Descripción generada con confianza muy alta">
            <a:extLst>
              <a:ext uri="{FF2B5EF4-FFF2-40B4-BE49-F238E27FC236}">
                <a16:creationId xmlns:a16="http://schemas.microsoft.com/office/drawing/2014/main" id="{8A85B79B-4AF0-4EFC-9809-E1649C1728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01" y="9000"/>
            <a:ext cx="12216001" cy="6849000"/>
          </a:xfrm>
          <a:prstGeom prst="rect">
            <a:avLst/>
          </a:prstGeom>
        </p:spPr>
      </p:pic>
      <p:sp>
        <p:nvSpPr>
          <p:cNvPr id="20" name="Rectángulo 19">
            <a:extLst>
              <a:ext uri="{FF2B5EF4-FFF2-40B4-BE49-F238E27FC236}">
                <a16:creationId xmlns:a16="http://schemas.microsoft.com/office/drawing/2014/main" id="{538531CC-9D29-4F4D-9258-55F687F4187C}"/>
              </a:ext>
            </a:extLst>
          </p:cNvPr>
          <p:cNvSpPr/>
          <p:nvPr/>
        </p:nvSpPr>
        <p:spPr>
          <a:xfrm rot="21447984">
            <a:off x="2529953" y="3767311"/>
            <a:ext cx="7200000" cy="169533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estadio Cuauhtémoc fue proyectado en 1965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por el arquitecto mexicano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Pedro Ramírez Vázquez,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quien también diseñó el estadio Azteca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la basílica de Guadalupe.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872F828D-F674-4080-8942-1F7D48C04B26}"/>
              </a:ext>
            </a:extLst>
          </p:cNvPr>
          <p:cNvSpPr/>
          <p:nvPr/>
        </p:nvSpPr>
        <p:spPr>
          <a:xfrm>
            <a:off x="7323712" y="1191074"/>
            <a:ext cx="3272288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5400">
                  <a:solidFill>
                    <a:srgbClr val="00206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Historia</a:t>
            </a:r>
          </a:p>
        </p:txBody>
      </p:sp>
      <p:pic>
        <p:nvPicPr>
          <p:cNvPr id="22" name="Imagen 21" descr="Imagen que contiene cielo, exterior, pared&#10;&#10;Descripción generada con confianza muy alta">
            <a:extLst>
              <a:ext uri="{FF2B5EF4-FFF2-40B4-BE49-F238E27FC236}">
                <a16:creationId xmlns:a16="http://schemas.microsoft.com/office/drawing/2014/main" id="{0BF39863-30AD-4186-B651-96AC521821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67" y="9000"/>
            <a:ext cx="12211266" cy="6849000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6364F2B9-568C-47AA-A805-1563F35D6663}"/>
              </a:ext>
            </a:extLst>
          </p:cNvPr>
          <p:cNvSpPr/>
          <p:nvPr/>
        </p:nvSpPr>
        <p:spPr>
          <a:xfrm>
            <a:off x="539999" y="549000"/>
            <a:ext cx="11136063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Fue inaugurado el 6 de octubre de 1968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durante la </a:t>
            </a:r>
            <a:r>
              <a:rPr lang="es-MX" sz="2400" b="1" dirty="0" err="1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preinauguración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de los Juegos Olímpicos de México 1968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 dos partidos:</a:t>
            </a:r>
          </a:p>
        </p:txBody>
      </p:sp>
      <p:pic>
        <p:nvPicPr>
          <p:cNvPr id="24" name="Imagen 23" descr="Imagen que contiene hierba, exterior, fútbol, campo&#10;&#10;Descripción generada con confianza muy alta">
            <a:extLst>
              <a:ext uri="{FF2B5EF4-FFF2-40B4-BE49-F238E27FC236}">
                <a16:creationId xmlns:a16="http://schemas.microsoft.com/office/drawing/2014/main" id="{9578E90C-4719-4543-B577-98AF88CB7F3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7999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682B43CB-FC72-4394-A638-5CB572E03A63}"/>
              </a:ext>
            </a:extLst>
          </p:cNvPr>
          <p:cNvSpPr/>
          <p:nvPr/>
        </p:nvSpPr>
        <p:spPr>
          <a:xfrm>
            <a:off x="515937" y="1989000"/>
            <a:ext cx="6480063" cy="169533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el partido inaugural se enfrentaron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local Puebla contra el América,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en el partido estelar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selección mexicana empató a un tanto con su similar de Checoslovaquia.</a:t>
            </a:r>
          </a:p>
        </p:txBody>
      </p:sp>
      <p:pic>
        <p:nvPicPr>
          <p:cNvPr id="26" name="Imagen 25" descr="Imagen que contiene cielo, exterior, azul&#10;&#10;Descripción generada con confianza muy alta">
            <a:extLst>
              <a:ext uri="{FF2B5EF4-FFF2-40B4-BE49-F238E27FC236}">
                <a16:creationId xmlns:a16="http://schemas.microsoft.com/office/drawing/2014/main" id="{CE4B5E7B-441F-434F-A552-E78371E3250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00"/>
            <a:ext cx="12192000" cy="6849000"/>
          </a:xfrm>
          <a:prstGeom prst="rect">
            <a:avLst/>
          </a:prstGeom>
        </p:spPr>
      </p:pic>
      <p:sp>
        <p:nvSpPr>
          <p:cNvPr id="27" name="Rectángulo 26">
            <a:extLst>
              <a:ext uri="{FF2B5EF4-FFF2-40B4-BE49-F238E27FC236}">
                <a16:creationId xmlns:a16="http://schemas.microsoft.com/office/drawing/2014/main" id="{1C765B6F-6B69-48C1-BAF9-BE0F17485371}"/>
              </a:ext>
            </a:extLst>
          </p:cNvPr>
          <p:cNvSpPr/>
          <p:nvPr/>
        </p:nvSpPr>
        <p:spPr>
          <a:xfrm>
            <a:off x="515938" y="729000"/>
            <a:ext cx="11160125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Copa Mundial de Fútbol de 1970</a:t>
            </a:r>
          </a:p>
        </p:txBody>
      </p:sp>
      <p:sp>
        <p:nvSpPr>
          <p:cNvPr id="28" name="Rectángulo 27">
            <a:extLst>
              <a:ext uri="{FF2B5EF4-FFF2-40B4-BE49-F238E27FC236}">
                <a16:creationId xmlns:a16="http://schemas.microsoft.com/office/drawing/2014/main" id="{DB1B7A08-99B6-4709-9EDF-0139F7C6AC65}"/>
              </a:ext>
            </a:extLst>
          </p:cNvPr>
          <p:cNvSpPr/>
          <p:nvPr/>
        </p:nvSpPr>
        <p:spPr>
          <a:xfrm>
            <a:off x="3216000" y="2709000"/>
            <a:ext cx="6373071" cy="13747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estadio Cuauhtémoc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fue sede de la selección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fútbol de Uruguay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este mundial.</a:t>
            </a:r>
          </a:p>
        </p:txBody>
      </p:sp>
      <p:pic>
        <p:nvPicPr>
          <p:cNvPr id="29" name="Imagen 28" descr="Imagen que contiene edificio, interior, persona, estadio&#10;&#10;Descripción generada con confianza muy alta">
            <a:extLst>
              <a:ext uri="{FF2B5EF4-FFF2-40B4-BE49-F238E27FC236}">
                <a16:creationId xmlns:a16="http://schemas.microsoft.com/office/drawing/2014/main" id="{B38131F8-03F5-413F-B1C5-9C9AF33785B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A9208D48-3177-4AAF-A1B6-A51E6987A4A2}"/>
              </a:ext>
            </a:extLst>
          </p:cNvPr>
          <p:cNvSpPr/>
          <p:nvPr/>
        </p:nvSpPr>
        <p:spPr>
          <a:xfrm>
            <a:off x="515938" y="549000"/>
            <a:ext cx="11160125" cy="4129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el partido inaugural, el 2 de junio de 1970, Uruguay venció 2-0 a Israel.</a:t>
            </a:r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B673C2C4-7DC0-4778-98B8-99B430682136}"/>
              </a:ext>
            </a:extLst>
          </p:cNvPr>
          <p:cNvSpPr/>
          <p:nvPr/>
        </p:nvSpPr>
        <p:spPr>
          <a:xfrm>
            <a:off x="515938" y="1435466"/>
            <a:ext cx="11160125" cy="7335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Los otros dos partidos celebrados en este estadio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fueron contra Italia y contra Suecia.</a:t>
            </a:r>
          </a:p>
        </p:txBody>
      </p:sp>
      <p:pic>
        <p:nvPicPr>
          <p:cNvPr id="32" name="Imagen 31" descr="Imagen que contiene hierba, exterior, fútbol, juego atlético&#10;&#10;Descripción generada con confianza muy alta">
            <a:extLst>
              <a:ext uri="{FF2B5EF4-FFF2-40B4-BE49-F238E27FC236}">
                <a16:creationId xmlns:a16="http://schemas.microsoft.com/office/drawing/2014/main" id="{FF182178-230F-4ED2-ACF3-39C297AEC51A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47"/>
          <a:stretch/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33" name="Rectángulo 32">
            <a:extLst>
              <a:ext uri="{FF2B5EF4-FFF2-40B4-BE49-F238E27FC236}">
                <a16:creationId xmlns:a16="http://schemas.microsoft.com/office/drawing/2014/main" id="{D05064B3-9C63-4F24-8F3E-4D97F9A16654}"/>
              </a:ext>
            </a:extLst>
          </p:cNvPr>
          <p:cNvSpPr/>
          <p:nvPr/>
        </p:nvSpPr>
        <p:spPr>
          <a:xfrm>
            <a:off x="6996000" y="3069000"/>
            <a:ext cx="4680063" cy="233653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Durante esta fase,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se vio la actuación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jugadores italianos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que luego participaron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la final del mundial,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como Alessandro Mazzola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Luigi Riva.</a:t>
            </a:r>
          </a:p>
        </p:txBody>
      </p:sp>
    </p:spTree>
    <p:extLst>
      <p:ext uri="{BB962C8B-B14F-4D97-AF65-F5344CB8AC3E}">
        <p14:creationId xmlns:p14="http://schemas.microsoft.com/office/powerpoint/2010/main" val="222172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3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5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7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3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9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325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7825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19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9075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4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995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25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5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67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25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145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95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675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5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375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25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825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25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1125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25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4375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25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25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22125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25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7375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25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33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250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875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250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45125"/>
                            </p:stCondLst>
                            <p:childTnLst>
                              <p:par>
                                <p:cTn id="128" presetID="16" presetClass="entr" presetSubtype="37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54625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66500"/>
                            </p:stCondLst>
                            <p:childTnLst>
                              <p:par>
                                <p:cTn id="136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760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83750"/>
                            </p:stCondLst>
                            <p:childTnLst>
                              <p:par>
                                <p:cTn id="144" presetID="8" presetClass="entr" presetSubtype="3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9325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625"/>
                            </p:stCondLst>
                            <p:childTnLst>
                              <p:par>
                                <p:cTn id="152" presetID="17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10125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49250"/>
                            </p:stCondLst>
                            <p:childTnLst>
                              <p:par>
                                <p:cTn id="16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5875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80750"/>
                            </p:stCondLst>
                            <p:childTnLst>
                              <p:par>
                                <p:cTn id="17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292500"/>
                            </p:stCondLst>
                            <p:childTnLst>
                              <p:par>
                                <p:cTn id="175" presetID="2" presetClass="entr" presetSubtype="6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2000"/>
                            </p:stCondLst>
                            <p:childTnLst>
                              <p:par>
                                <p:cTn id="18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30590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25650"/>
                            </p:stCondLst>
                            <p:childTnLst>
                              <p:par>
                                <p:cTn id="188" presetID="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335150"/>
                            </p:stCondLst>
                            <p:childTnLst>
                              <p:par>
                                <p:cTn id="19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349525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59025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378525"/>
                            </p:stCondLst>
                            <p:childTnLst>
                              <p:par>
                                <p:cTn id="205" presetID="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388025"/>
                            </p:stCondLst>
                            <p:childTnLst>
                              <p:par>
                                <p:cTn id="2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3" fill="hold">
                            <p:stCondLst>
                              <p:cond delay="395325"/>
                            </p:stCondLst>
                            <p:childTnLst>
                              <p:par>
                                <p:cTn id="2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6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406200"/>
                            </p:stCondLst>
                            <p:childTnLst>
                              <p:par>
                                <p:cTn id="218" presetID="17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415700"/>
                            </p:stCondLst>
                            <p:childTnLst>
                              <p:par>
                                <p:cTn id="22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425075"/>
                            </p:stCondLst>
                            <p:childTnLst>
                              <p:par>
                                <p:cTn id="2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436450"/>
                            </p:stCondLst>
                            <p:childTnLst>
                              <p:par>
                                <p:cTn id="233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445950"/>
                            </p:stCondLst>
                            <p:childTnLst>
                              <p:par>
                                <p:cTn id="23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463075"/>
                            </p:stCondLst>
                            <p:childTnLst>
                              <p:par>
                                <p:cTn id="241" presetID="1" presetClass="entr" presetSubtype="0" fill="hold" grpId="0" nodeType="afterEffect" nodePh="1">
                                  <p:stCondLst>
                                    <p:cond delay="4500"/>
                                  </p:stCondLst>
                                  <p:endCondLst>
                                    <p:cond evt="begin" delay="0">
                                      <p:tn val="24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7" grpId="0"/>
      <p:bldP spid="6" grpId="0" build="p"/>
      <p:bldP spid="9" grpId="0" animBg="1"/>
      <p:bldP spid="11" grpId="0" animBg="1"/>
      <p:bldP spid="13" grpId="0" animBg="1"/>
      <p:bldP spid="15" grpId="0"/>
      <p:bldP spid="17" grpId="0"/>
      <p:bldP spid="18" grpId="0"/>
      <p:bldP spid="20" grpId="0"/>
      <p:bldP spid="21" grpId="0"/>
      <p:bldP spid="23" grpId="0"/>
      <p:bldP spid="25" grpId="0"/>
      <p:bldP spid="27" grpId="0"/>
      <p:bldP spid="28" grpId="0"/>
      <p:bldP spid="30" grpId="0"/>
      <p:bldP spid="31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4357D471-011D-4422-9685-11ACFA7F917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2E47A83-4359-490C-BB0F-457278B423BC}"/>
              </a:ext>
            </a:extLst>
          </p:cNvPr>
          <p:cNvSpPr/>
          <p:nvPr/>
        </p:nvSpPr>
        <p:spPr>
          <a:xfrm>
            <a:off x="2700000" y="831074"/>
            <a:ext cx="681600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Copa Mundial de Fútbol de 1986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F4BD9673-F5C4-4E2D-B52D-F6C43684B4E8}"/>
              </a:ext>
            </a:extLst>
          </p:cNvPr>
          <p:cNvSpPr/>
          <p:nvPr/>
        </p:nvSpPr>
        <p:spPr>
          <a:xfrm>
            <a:off x="4140000" y="3353664"/>
            <a:ext cx="6096000" cy="169533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México fue la sede de la decimotercera Copa Mundial de la FIFA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se convertía así en el primer país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que organizaba la competición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por segunda ocasión.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0804254C-C5A4-4687-8988-7B020C7F49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2000" cy="6858000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A4AC1899-4721-4288-9711-CB33E3F87DD5}"/>
              </a:ext>
            </a:extLst>
          </p:cNvPr>
          <p:cNvSpPr/>
          <p:nvPr/>
        </p:nvSpPr>
        <p:spPr>
          <a:xfrm>
            <a:off x="515938" y="5254865"/>
            <a:ext cx="11160125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designación de México se dio tras la renuncia de Colombia,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debido a que en 1983 anunció que no podía hacer frente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 la organización del torneo de fútbol más importante del mundo.</a:t>
            </a:r>
          </a:p>
        </p:txBody>
      </p:sp>
      <p:pic>
        <p:nvPicPr>
          <p:cNvPr id="12" name="Imagen 11" descr="Imagen que contiene edificio&#10;&#10;Descripción generada con confianza alta">
            <a:extLst>
              <a:ext uri="{FF2B5EF4-FFF2-40B4-BE49-F238E27FC236}">
                <a16:creationId xmlns:a16="http://schemas.microsoft.com/office/drawing/2014/main" id="{3BDC1C38-8C07-43AF-9FC3-05CE16A6C6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000" y="0"/>
            <a:ext cx="12395999" cy="6858000"/>
          </a:xfrm>
          <a:prstGeom prst="rect">
            <a:avLst/>
          </a:prstGeom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C5B37DBA-CF23-43BC-9193-83BF7C6E2EA1}"/>
              </a:ext>
            </a:extLst>
          </p:cNvPr>
          <p:cNvSpPr/>
          <p:nvPr/>
        </p:nvSpPr>
        <p:spPr>
          <a:xfrm>
            <a:off x="516001" y="549000"/>
            <a:ext cx="11160000" cy="7335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Para este mundial,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Puebla jugó un papel más importante que en el de 1970.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30E51491-A1B7-4493-B7DD-67047CEC4AAB}"/>
              </a:ext>
            </a:extLst>
          </p:cNvPr>
          <p:cNvSpPr/>
          <p:nvPr/>
        </p:nvSpPr>
        <p:spPr>
          <a:xfrm>
            <a:off x="1236000" y="4843283"/>
            <a:ext cx="8640000" cy="74571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la primera ronda fue sede de la selección nacional campeona del mundo, Italia.</a:t>
            </a:r>
          </a:p>
        </p:txBody>
      </p:sp>
      <p:pic>
        <p:nvPicPr>
          <p:cNvPr id="15" name="Imagen 14" descr="Imagen que contiene hierba, exterior, cielo, campo&#10;&#10;Descripción generada con confianza muy alta">
            <a:extLst>
              <a:ext uri="{FF2B5EF4-FFF2-40B4-BE49-F238E27FC236}">
                <a16:creationId xmlns:a16="http://schemas.microsoft.com/office/drawing/2014/main" id="{9B51CE09-ED85-4DE0-8318-362D576D1C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FBC58CAC-3F1C-4B06-832E-7683D1B6BB53}"/>
              </a:ext>
            </a:extLst>
          </p:cNvPr>
          <p:cNvSpPr/>
          <p:nvPr/>
        </p:nvSpPr>
        <p:spPr>
          <a:xfrm>
            <a:off x="6096613" y="5409000"/>
            <a:ext cx="5759387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el enfrentamiento ante Argentina,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Diego Armando Maradona marcó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gol del empate contra los italianos.</a:t>
            </a:r>
          </a:p>
        </p:txBody>
      </p:sp>
      <p:pic>
        <p:nvPicPr>
          <p:cNvPr id="17" name="Imagen 16" descr="Imagen que contiene cielo, exterior, edificio&#10;&#10;Descripción generada con confianza muy alta">
            <a:extLst>
              <a:ext uri="{FF2B5EF4-FFF2-40B4-BE49-F238E27FC236}">
                <a16:creationId xmlns:a16="http://schemas.microsoft.com/office/drawing/2014/main" id="{8B1256F6-4565-45BA-8F96-1BA59305B31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92" y="-39159"/>
            <a:ext cx="12202292" cy="6897159"/>
          </a:xfrm>
          <a:prstGeom prst="rect">
            <a:avLst/>
          </a:prstGeom>
        </p:spPr>
      </p:pic>
      <p:sp>
        <p:nvSpPr>
          <p:cNvPr id="18" name="Rectángulo 17">
            <a:extLst>
              <a:ext uri="{FF2B5EF4-FFF2-40B4-BE49-F238E27FC236}">
                <a16:creationId xmlns:a16="http://schemas.microsoft.com/office/drawing/2014/main" id="{6AFECFC5-EB66-4E95-A74B-46B1CB693868}"/>
              </a:ext>
            </a:extLst>
          </p:cNvPr>
          <p:cNvSpPr/>
          <p:nvPr/>
        </p:nvSpPr>
        <p:spPr>
          <a:xfrm>
            <a:off x="360000" y="1036066"/>
            <a:ext cx="11316000" cy="4129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No sería la única vez que los argentinos jugarían en el Estadio Cuauhtémoc.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A4389F5E-5CFA-4E48-B848-07B49F4A7F7E}"/>
              </a:ext>
            </a:extLst>
          </p:cNvPr>
          <p:cNvSpPr/>
          <p:nvPr/>
        </p:nvSpPr>
        <p:spPr>
          <a:xfrm>
            <a:off x="515938" y="2695466"/>
            <a:ext cx="11136062" cy="7335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En octavos de final, Argentina protagonizó un clásico sudamericano contra Uruguay, donde los albicelestes se volvieron a alzar con la victoria.</a:t>
            </a:r>
          </a:p>
        </p:txBody>
      </p:sp>
      <p:pic>
        <p:nvPicPr>
          <p:cNvPr id="20" name="Imagen 19" descr="Imagen que contiene hierba, cielo, exterior, balón&#10;&#10;Descripción generada con confianza muy alta">
            <a:extLst>
              <a:ext uri="{FF2B5EF4-FFF2-40B4-BE49-F238E27FC236}">
                <a16:creationId xmlns:a16="http://schemas.microsoft.com/office/drawing/2014/main" id="{264D73E4-22B5-41D8-B811-603AD004E3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  <p:sp>
        <p:nvSpPr>
          <p:cNvPr id="21" name="Rectángulo 20">
            <a:extLst>
              <a:ext uri="{FF2B5EF4-FFF2-40B4-BE49-F238E27FC236}">
                <a16:creationId xmlns:a16="http://schemas.microsoft.com/office/drawing/2014/main" id="{D62AE7B8-C524-4991-9BC7-DE8347FE0C73}"/>
              </a:ext>
            </a:extLst>
          </p:cNvPr>
          <p:cNvSpPr/>
          <p:nvPr/>
        </p:nvSpPr>
        <p:spPr>
          <a:xfrm>
            <a:off x="4476000" y="369000"/>
            <a:ext cx="7200062" cy="13747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En la ronda de cuartos de final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siguió un partido entre España y Bélgica,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donde la escuadra de Emilio </a:t>
            </a:r>
            <a:r>
              <a:rPr lang="es-MX" sz="2400" b="1" dirty="0" err="1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Bultragueño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perdió en la tanda de                      penales.</a:t>
            </a:r>
          </a:p>
        </p:txBody>
      </p:sp>
      <p:pic>
        <p:nvPicPr>
          <p:cNvPr id="22" name="Imagen 21" descr="Imagen que contiene juego atlético, deporte, persona, valla&#10;&#10;Descripción generada con confianza muy alta">
            <a:extLst>
              <a:ext uri="{FF2B5EF4-FFF2-40B4-BE49-F238E27FC236}">
                <a16:creationId xmlns:a16="http://schemas.microsoft.com/office/drawing/2014/main" id="{83FD9726-4FB4-4D6C-AA1D-8D56B9096C5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2" y="0"/>
            <a:ext cx="12192462" cy="6858000"/>
          </a:xfrm>
          <a:prstGeom prst="rect">
            <a:avLst/>
          </a:prstGeom>
        </p:spPr>
      </p:pic>
      <p:sp>
        <p:nvSpPr>
          <p:cNvPr id="23" name="Rectángulo 22">
            <a:extLst>
              <a:ext uri="{FF2B5EF4-FFF2-40B4-BE49-F238E27FC236}">
                <a16:creationId xmlns:a16="http://schemas.microsoft.com/office/drawing/2014/main" id="{9ED4208B-C4E7-400A-8AE2-F169702D9DE2}"/>
              </a:ext>
            </a:extLst>
          </p:cNvPr>
          <p:cNvSpPr/>
          <p:nvPr/>
        </p:nvSpPr>
        <p:spPr>
          <a:xfrm>
            <a:off x="515938" y="549000"/>
            <a:ext cx="11160124" cy="7335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Más adelante, en el partido por el tercer lugar, la escuadra francesa se llevó el premio de consolación, ganándole por 4-2 a los mismos belgas.</a:t>
            </a:r>
          </a:p>
        </p:txBody>
      </p:sp>
      <p:pic>
        <p:nvPicPr>
          <p:cNvPr id="24" name="Imagen 23" descr="Imagen que contiene hierba, edificio, juego, estadio&#10;&#10;Descripción generada con confianza muy alta">
            <a:extLst>
              <a:ext uri="{FF2B5EF4-FFF2-40B4-BE49-F238E27FC236}">
                <a16:creationId xmlns:a16="http://schemas.microsoft.com/office/drawing/2014/main" id="{A02B8246-CAAA-4F08-B1A8-EBD8AB0852D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02"/>
            <a:ext cx="12192000" cy="6853897"/>
          </a:xfrm>
          <a:prstGeom prst="rect">
            <a:avLst/>
          </a:prstGeom>
        </p:spPr>
      </p:pic>
      <p:sp>
        <p:nvSpPr>
          <p:cNvPr id="25" name="Rectángulo 24">
            <a:extLst>
              <a:ext uri="{FF2B5EF4-FFF2-40B4-BE49-F238E27FC236}">
                <a16:creationId xmlns:a16="http://schemas.microsoft.com/office/drawing/2014/main" id="{22350354-5539-44E3-9F83-CAB53D9B0527}"/>
              </a:ext>
            </a:extLst>
          </p:cNvPr>
          <p:cNvSpPr/>
          <p:nvPr/>
        </p:nvSpPr>
        <p:spPr>
          <a:xfrm>
            <a:off x="2520000" y="549000"/>
            <a:ext cx="6996000" cy="61792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algn="ctr" defTabSz="1219170">
              <a:lnSpc>
                <a:spcPts val="2800"/>
              </a:lnSpc>
            </a:pPr>
            <a:r>
              <a:rPr lang="es-MX" sz="6000" b="1" kern="0" dirty="0">
                <a:ln w="28575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lackletter686 BT" panose="03040802020608040804" pitchFamily="66" charset="0"/>
                <a:cs typeface="Arial"/>
              </a:rPr>
              <a:t>Estadio Cuauhtémoc remodelado.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5BF4ADA7-3EBC-40A8-AC2B-C6906321BC29}"/>
              </a:ext>
            </a:extLst>
          </p:cNvPr>
          <p:cNvSpPr/>
          <p:nvPr/>
        </p:nvSpPr>
        <p:spPr>
          <a:xfrm>
            <a:off x="515938" y="5575466"/>
            <a:ext cx="11136062" cy="7335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5 de diciembre de 2013 se anunció la remodelación total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del estadio Cuauhtémoc por parte del Gobierno del Estado de Puebla.</a:t>
            </a:r>
          </a:p>
        </p:txBody>
      </p:sp>
      <p:pic>
        <p:nvPicPr>
          <p:cNvPr id="27" name="Imagen 26" descr="Imagen que contiene hierba, camino, escena, agua&#10;&#10;Descripción generada con confianza alta">
            <a:extLst>
              <a:ext uri="{FF2B5EF4-FFF2-40B4-BE49-F238E27FC236}">
                <a16:creationId xmlns:a16="http://schemas.microsoft.com/office/drawing/2014/main" id="{09A74587-E57B-48D3-8A3B-FB393BD3A33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8" name="Rectángulo 27">
            <a:extLst>
              <a:ext uri="{FF2B5EF4-FFF2-40B4-BE49-F238E27FC236}">
                <a16:creationId xmlns:a16="http://schemas.microsoft.com/office/drawing/2014/main" id="{76B485D7-36C3-4126-A2B8-3B240AC0F32B}"/>
              </a:ext>
            </a:extLst>
          </p:cNvPr>
          <p:cNvSpPr/>
          <p:nvPr/>
        </p:nvSpPr>
        <p:spPr>
          <a:xfrm>
            <a:off x="-1" y="549000"/>
            <a:ext cx="11676063" cy="4129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Las obras empezaron en el mes de noviembre de 2014.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895568B8-5CA8-4E37-BB5E-F1C966951717}"/>
              </a:ext>
            </a:extLst>
          </p:cNvPr>
          <p:cNvSpPr/>
          <p:nvPr/>
        </p:nvSpPr>
        <p:spPr>
          <a:xfrm>
            <a:off x="3216000" y="3331262"/>
            <a:ext cx="6840062" cy="297773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El aforo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del nuevo coloso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creció de 42 mil 648 lugares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a 51 mil 726,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gracias a la construcción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de dos rampas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en las cabeceras norte y sur,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además de 80 nuevos palcos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divididos en dos niveles, con 15 y 12 lugares. </a:t>
            </a:r>
          </a:p>
        </p:txBody>
      </p:sp>
      <p:pic>
        <p:nvPicPr>
          <p:cNvPr id="30" name="Imagen 29" descr="Imagen que contiene cielo, edificio, exterior, estadio&#10;&#10;Descripción generada con confianza muy alta">
            <a:extLst>
              <a:ext uri="{FF2B5EF4-FFF2-40B4-BE49-F238E27FC236}">
                <a16:creationId xmlns:a16="http://schemas.microsoft.com/office/drawing/2014/main" id="{FF70EE20-4CF4-40F5-B76D-063809869F6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71"/>
            <a:ext cx="12192000" cy="6871071"/>
          </a:xfrm>
          <a:prstGeom prst="rect">
            <a:avLst/>
          </a:prstGeom>
        </p:spPr>
      </p:pic>
      <p:sp>
        <p:nvSpPr>
          <p:cNvPr id="31" name="Rectángulo 30">
            <a:extLst>
              <a:ext uri="{FF2B5EF4-FFF2-40B4-BE49-F238E27FC236}">
                <a16:creationId xmlns:a16="http://schemas.microsoft.com/office/drawing/2014/main" id="{9101AF8A-9808-4228-A43A-916275BB7706}"/>
              </a:ext>
            </a:extLst>
          </p:cNvPr>
          <p:cNvSpPr/>
          <p:nvPr/>
        </p:nvSpPr>
        <p:spPr>
          <a:xfrm>
            <a:off x="515938" y="574865"/>
            <a:ext cx="11160125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acuerdo a sus nuevas características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hoy es Categoría 4 según la normativa de la UEFA,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calificación más alta en el ranking de los estadios europeos.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42499A01-E48D-421E-9C4E-31E9F7D4503D}"/>
              </a:ext>
            </a:extLst>
          </p:cNvPr>
          <p:cNvSpPr/>
          <p:nvPr/>
        </p:nvSpPr>
        <p:spPr>
          <a:xfrm>
            <a:off x="515938" y="5254865"/>
            <a:ext cx="11150206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innovador diseño estuvo a cargo de la empresa </a:t>
            </a:r>
            <a:r>
              <a:rPr lang="es-MX" sz="2400" b="1" dirty="0" err="1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Acapro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de Hidalgo,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cual propuso un diseño con ETFE por la cantidad de ventajas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que eso tendría sobre cristal y cualquier otro material.</a:t>
            </a:r>
          </a:p>
        </p:txBody>
      </p:sp>
      <p:pic>
        <p:nvPicPr>
          <p:cNvPr id="33" name="Imagen 32" descr="Imagen que contiene exterior, persona, cielo, hombre&#10;&#10;Descripción generada con confianza muy alta">
            <a:extLst>
              <a:ext uri="{FF2B5EF4-FFF2-40B4-BE49-F238E27FC236}">
                <a16:creationId xmlns:a16="http://schemas.microsoft.com/office/drawing/2014/main" id="{27E9E746-42B9-4C81-86AF-E2B0EF9224C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4" name="Rectángulo 33">
            <a:extLst>
              <a:ext uri="{FF2B5EF4-FFF2-40B4-BE49-F238E27FC236}">
                <a16:creationId xmlns:a16="http://schemas.microsoft.com/office/drawing/2014/main" id="{26F7D3B0-62EB-42EA-85B7-74F12B7D43A6}"/>
              </a:ext>
            </a:extLst>
          </p:cNvPr>
          <p:cNvSpPr/>
          <p:nvPr/>
        </p:nvSpPr>
        <p:spPr>
          <a:xfrm>
            <a:off x="515937" y="369000"/>
            <a:ext cx="11160125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Gracias a esto se redujo casi en un 40% el peso de la estructura metálica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y el presupuesto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                                                                                                       global.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6F759C09-D620-480B-8D40-75BF570EFB86}"/>
              </a:ext>
            </a:extLst>
          </p:cNvPr>
          <p:cNvSpPr/>
          <p:nvPr/>
        </p:nvSpPr>
        <p:spPr>
          <a:xfrm>
            <a:off x="4476000" y="4793664"/>
            <a:ext cx="6120000" cy="169533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material estrella, ETFE,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es anticorrosión,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resiste rayos ultravioleta,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pesa 100 veces menos que el vidrio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deja pasar más luz.</a:t>
            </a:r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DBD14BF3-490A-4319-B908-66F4EA06315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7" name="Rectángulo 36">
            <a:extLst>
              <a:ext uri="{FF2B5EF4-FFF2-40B4-BE49-F238E27FC236}">
                <a16:creationId xmlns:a16="http://schemas.microsoft.com/office/drawing/2014/main" id="{E7EB3C1C-E50F-40D2-BDAF-7A3701EF2EC8}"/>
              </a:ext>
            </a:extLst>
          </p:cNvPr>
          <p:cNvSpPr/>
          <p:nvPr/>
        </p:nvSpPr>
        <p:spPr>
          <a:xfrm>
            <a:off x="515999" y="562682"/>
            <a:ext cx="11160063" cy="73353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Puede soportar todas las agresiones climatológicas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hielo, lluvia, humedad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) por más de 25 años.</a:t>
            </a: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BBA54905-7BF2-41F0-B8BE-B29D4A88CAB4}"/>
              </a:ext>
            </a:extLst>
          </p:cNvPr>
          <p:cNvSpPr/>
          <p:nvPr/>
        </p:nvSpPr>
        <p:spPr>
          <a:xfrm>
            <a:off x="516000" y="5254865"/>
            <a:ext cx="11136002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No hay riesgo de contaminación durante las fases de fabricación,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ni en las fases de reciclado, es fácil de limpiar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se le considera un material ecológico.</a:t>
            </a:r>
          </a:p>
        </p:txBody>
      </p:sp>
      <p:pic>
        <p:nvPicPr>
          <p:cNvPr id="39" name="Imagen 38" descr="Imagen que contiene hierba, persona, exterior, balón&#10;&#10;Descripción generada con confianza muy alta">
            <a:extLst>
              <a:ext uri="{FF2B5EF4-FFF2-40B4-BE49-F238E27FC236}">
                <a16:creationId xmlns:a16="http://schemas.microsoft.com/office/drawing/2014/main" id="{EE341F48-70ED-4F13-80CB-F2E6926C714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" y="0"/>
            <a:ext cx="12192001" cy="6890202"/>
          </a:xfrm>
          <a:prstGeom prst="rect">
            <a:avLst/>
          </a:prstGeom>
        </p:spPr>
      </p:pic>
      <p:sp>
        <p:nvSpPr>
          <p:cNvPr id="40" name="Rectángulo 39">
            <a:extLst>
              <a:ext uri="{FF2B5EF4-FFF2-40B4-BE49-F238E27FC236}">
                <a16:creationId xmlns:a16="http://schemas.microsoft.com/office/drawing/2014/main" id="{41ED2DBF-5B53-4161-A7EE-179C29E3781A}"/>
              </a:ext>
            </a:extLst>
          </p:cNvPr>
          <p:cNvSpPr/>
          <p:nvPr/>
        </p:nvSpPr>
        <p:spPr>
          <a:xfrm>
            <a:off x="156000" y="4642338"/>
            <a:ext cx="11880000" cy="169533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El Estadio Cuauhtémoc es el primer estadio en México              y América Latina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en estar completamente cubierto con una fachada              de ETFE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(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Etileno-</a:t>
            </a:r>
            <a:r>
              <a:rPr lang="es-MX" sz="2400" b="1" dirty="0" err="1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TetraFluoro</a:t>
            </a: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-Etileno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), material utilizado en           varios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    estadios europeos como el Allianz Arena de Múnich </a:t>
            </a:r>
          </a:p>
          <a:p>
            <a:pPr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          o  el recién estrenado estadio San Mamés en Bilbao. </a:t>
            </a:r>
          </a:p>
        </p:txBody>
      </p:sp>
      <p:pic>
        <p:nvPicPr>
          <p:cNvPr id="41" name="Imagen 40" descr="Imagen que contiene hierba, exterior&#10;&#10;Descripción generada con confianza muy alta">
            <a:extLst>
              <a:ext uri="{FF2B5EF4-FFF2-40B4-BE49-F238E27FC236}">
                <a16:creationId xmlns:a16="http://schemas.microsoft.com/office/drawing/2014/main" id="{F53E2BFE-B283-44C3-9CB2-AB4731D574E2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2" name="Rectángulo 41">
            <a:extLst>
              <a:ext uri="{FF2B5EF4-FFF2-40B4-BE49-F238E27FC236}">
                <a16:creationId xmlns:a16="http://schemas.microsoft.com/office/drawing/2014/main" id="{8977E311-294C-4887-979A-C9A84899DFAD}"/>
              </a:ext>
            </a:extLst>
          </p:cNvPr>
          <p:cNvSpPr/>
          <p:nvPr/>
        </p:nvSpPr>
        <p:spPr>
          <a:xfrm>
            <a:off x="515938" y="2048859"/>
            <a:ext cx="3060061" cy="42601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Se trata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un material innovador, flexible y duradero utilizado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por la NASA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en proyectos mundiales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como el Centro Acuático Nacional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prstClr val="white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Beijing.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para las olimpiadas </a:t>
            </a:r>
          </a:p>
          <a:p>
            <a:pPr algn="ctr">
              <a:lnSpc>
                <a:spcPts val="2500"/>
              </a:lnSpc>
            </a:pPr>
            <a:r>
              <a:rPr lang="es-ES" sz="2400" b="1" dirty="0">
                <a:ln w="28575">
                  <a:solidFill>
                    <a:srgbClr val="8A0000"/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China</a:t>
            </a:r>
            <a:endParaRPr lang="es-MX" sz="2400" b="1" dirty="0">
              <a:ln w="28575">
                <a:solidFill>
                  <a:srgbClr val="8A0000"/>
                </a:solidFill>
              </a:ln>
              <a:solidFill>
                <a:schemeClr val="bg1"/>
              </a:solidFill>
              <a:effectLst>
                <a:outerShdw blurRad="50800" dist="63500" dir="5400000" algn="t" rotWithShape="0">
                  <a:srgbClr val="C00000">
                    <a:alpha val="60000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43" name="Imagen 42" descr="Imagen que contiene hierba, exterior, campo, pequeño&#10;&#10;Descripción generada con confianza muy alta">
            <a:extLst>
              <a:ext uri="{FF2B5EF4-FFF2-40B4-BE49-F238E27FC236}">
                <a16:creationId xmlns:a16="http://schemas.microsoft.com/office/drawing/2014/main" id="{82FECBB4-C8F7-4191-BE04-801CBBDE0FD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099"/>
            <a:ext cx="12191999" cy="6876095"/>
          </a:xfrm>
          <a:prstGeom prst="rect">
            <a:avLst/>
          </a:prstGeom>
        </p:spPr>
      </p:pic>
      <p:sp>
        <p:nvSpPr>
          <p:cNvPr id="44" name="Rectángulo 43">
            <a:extLst>
              <a:ext uri="{FF2B5EF4-FFF2-40B4-BE49-F238E27FC236}">
                <a16:creationId xmlns:a16="http://schemas.microsoft.com/office/drawing/2014/main" id="{6B7E5937-60B0-47BC-8369-5AC550ABB0E3}"/>
              </a:ext>
            </a:extLst>
          </p:cNvPr>
          <p:cNvSpPr/>
          <p:nvPr/>
        </p:nvSpPr>
        <p:spPr>
          <a:xfrm>
            <a:off x="515938" y="5229000"/>
            <a:ext cx="11160125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El remodelado Estadio Cuauhtémoc ha llamado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la atención de medios nacionales e internacionales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por su innovadora y moderna apariencia.</a:t>
            </a:r>
          </a:p>
        </p:txBody>
      </p:sp>
      <p:pic>
        <p:nvPicPr>
          <p:cNvPr id="45" name="Imagen 44" descr="Imagen que contiene hierba, exterior, edificio, fútbol&#10;&#10;Descripción generada con confianza muy alta">
            <a:extLst>
              <a:ext uri="{FF2B5EF4-FFF2-40B4-BE49-F238E27FC236}">
                <a16:creationId xmlns:a16="http://schemas.microsoft.com/office/drawing/2014/main" id="{16FAA90F-A438-47AE-9B2A-521EDD7174F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" y="0"/>
            <a:ext cx="12188308" cy="6858000"/>
          </a:xfrm>
          <a:prstGeom prst="rect">
            <a:avLst/>
          </a:prstGeom>
        </p:spPr>
      </p:pic>
      <p:sp>
        <p:nvSpPr>
          <p:cNvPr id="46" name="Rectángulo 45">
            <a:extLst>
              <a:ext uri="{FF2B5EF4-FFF2-40B4-BE49-F238E27FC236}">
                <a16:creationId xmlns:a16="http://schemas.microsoft.com/office/drawing/2014/main" id="{1E2AE907-8365-422F-ABE2-3FC94879E92F}"/>
              </a:ext>
            </a:extLst>
          </p:cNvPr>
          <p:cNvSpPr/>
          <p:nvPr/>
        </p:nvSpPr>
        <p:spPr>
          <a:xfrm>
            <a:off x="8436000" y="2690061"/>
            <a:ext cx="3240062" cy="36189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Tal fue el caso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del 13 de Noviembre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cuando varios estadios del mundo se solidarizaron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por los atentados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Paris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y se iluminaron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con los colores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s-MX" sz="2400" b="1" dirty="0">
                <a:ln w="28575"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nacionales</a:t>
            </a: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 </a:t>
            </a:r>
          </a:p>
          <a:p>
            <a:pPr algn="ctr">
              <a:lnSpc>
                <a:spcPts val="2500"/>
              </a:lnSpc>
            </a:pPr>
            <a:r>
              <a:rPr lang="es-MX" sz="2400" b="1" dirty="0">
                <a:ln w="28575">
                  <a:solidFill>
                    <a:srgbClr val="8A0000"/>
                  </a:solidFill>
                </a:ln>
                <a:solidFill>
                  <a:srgbClr val="FFA7A7"/>
                </a:solidFill>
                <a:effectLst>
                  <a:outerShdw blurRad="50800" dist="63500" dir="5400000" algn="t" rotWithShape="0">
                    <a:srgbClr val="C00000">
                      <a:alpha val="60000"/>
                    </a:srgbClr>
                  </a:outerShdw>
                </a:effectLst>
                <a:latin typeface="Arial Rounded MT Bold" panose="020F0704030504030204" pitchFamily="34" charset="0"/>
              </a:rPr>
              <a:t>de Francia</a:t>
            </a:r>
          </a:p>
        </p:txBody>
      </p:sp>
      <p:sp>
        <p:nvSpPr>
          <p:cNvPr id="47" name="CuadroTexto 46">
            <a:extLst>
              <a:ext uri="{FF2B5EF4-FFF2-40B4-BE49-F238E27FC236}">
                <a16:creationId xmlns:a16="http://schemas.microsoft.com/office/drawing/2014/main" id="{2A013AB3-FA8F-4631-BD72-3E9C31C3633C}"/>
              </a:ext>
            </a:extLst>
          </p:cNvPr>
          <p:cNvSpPr txBox="1"/>
          <p:nvPr/>
        </p:nvSpPr>
        <p:spPr>
          <a:xfrm>
            <a:off x="0" y="-171000"/>
            <a:ext cx="12756000" cy="704498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8" name="Imagen 47" descr="Imagen que contiene fuego, naturaleza&#10;&#10;Descripción generada con confianza muy alta">
            <a:extLst>
              <a:ext uri="{FF2B5EF4-FFF2-40B4-BE49-F238E27FC236}">
                <a16:creationId xmlns:a16="http://schemas.microsoft.com/office/drawing/2014/main" id="{41EEE77E-7F60-419B-BB2E-E9998380DF2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029"/>
            <a:ext cx="12192000" cy="6894016"/>
          </a:xfrm>
          <a:prstGeom prst="rect">
            <a:avLst/>
          </a:prstGeom>
        </p:spPr>
      </p:pic>
      <p:pic>
        <p:nvPicPr>
          <p:cNvPr id="49" name="Imagen 48">
            <a:extLst>
              <a:ext uri="{FF2B5EF4-FFF2-40B4-BE49-F238E27FC236}">
                <a16:creationId xmlns:a16="http://schemas.microsoft.com/office/drawing/2014/main" id="{829904F5-9554-4D70-98D3-300A12611893}"/>
              </a:ext>
            </a:extLst>
          </p:cNvPr>
          <p:cNvPicPr>
            <a:picLocks noChangeAspect="1"/>
          </p:cNvPicPr>
          <p:nvPr/>
        </p:nvPicPr>
        <p:blipFill>
          <a:blip r:embed="rId19">
            <a:duotone>
              <a:schemeClr val="accent2">
                <a:shade val="45000"/>
                <a:satMod val="135000"/>
              </a:schemeClr>
              <a:prstClr val="white"/>
            </a:duotone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6761">
            <a:off x="705480" y="829247"/>
            <a:ext cx="10254875" cy="4929669"/>
          </a:xfrm>
          <a:prstGeom prst="rect">
            <a:avLst/>
          </a:prstGeom>
        </p:spPr>
      </p:pic>
      <p:sp>
        <p:nvSpPr>
          <p:cNvPr id="50" name="Rectángulo 49">
            <a:extLst>
              <a:ext uri="{FF2B5EF4-FFF2-40B4-BE49-F238E27FC236}">
                <a16:creationId xmlns:a16="http://schemas.microsoft.com/office/drawing/2014/main" id="{37AE5ADB-6E02-4187-AE3B-9092168206F1}"/>
              </a:ext>
            </a:extLst>
          </p:cNvPr>
          <p:cNvSpPr/>
          <p:nvPr/>
        </p:nvSpPr>
        <p:spPr>
          <a:xfrm rot="397173">
            <a:off x="2696267" y="1242399"/>
            <a:ext cx="8160387" cy="13747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Esta presentación tiene como fin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el pasar un rato agradable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con la música y las diapositivas,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mostrando las joyas turísticas de Puebla, México…</a:t>
            </a:r>
          </a:p>
        </p:txBody>
      </p:sp>
      <p:sp>
        <p:nvSpPr>
          <p:cNvPr id="51" name="Rectángulo 50">
            <a:extLst>
              <a:ext uri="{FF2B5EF4-FFF2-40B4-BE49-F238E27FC236}">
                <a16:creationId xmlns:a16="http://schemas.microsoft.com/office/drawing/2014/main" id="{F7BCABF8-AD35-4F6B-A6D3-EF7A98A5847B}"/>
              </a:ext>
            </a:extLst>
          </p:cNvPr>
          <p:cNvSpPr/>
          <p:nvPr/>
        </p:nvSpPr>
        <p:spPr>
          <a:xfrm rot="397173">
            <a:off x="3364091" y="2656671"/>
            <a:ext cx="7304432" cy="111825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NO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pretende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ningún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fin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de</a:t>
            </a:r>
            <a:r>
              <a:rPr kumimoji="0" lang="es-MX" sz="4000" b="1" i="0" u="none" strike="noStrike" kern="120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 </a:t>
            </a:r>
            <a:r>
              <a:rPr kumimoji="0" lang="es-MX" sz="4000" b="1" i="0" u="none" strike="noStrike" kern="0" cap="none" spc="0" normalizeH="0" baseline="0" noProof="0" dirty="0">
                <a:ln w="38100">
                  <a:solidFill>
                    <a:srgbClr val="ED7D31">
                      <a:lumMod val="50000"/>
                    </a:srgbClr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Arial"/>
              </a:rPr>
              <a:t>lucro</a:t>
            </a:r>
            <a:endParaRPr kumimoji="0" lang="es-MX" sz="4000" b="1" i="0" u="none" strike="noStrike" kern="1200" cap="none" spc="0" normalizeH="0" baseline="0" noProof="0" dirty="0">
              <a:ln w="38100">
                <a:solidFill>
                  <a:srgbClr val="ED7D31">
                    <a:lumMod val="50000"/>
                  </a:srgbClr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sp>
        <p:nvSpPr>
          <p:cNvPr id="52" name="Rectángulo 51">
            <a:extLst>
              <a:ext uri="{FF2B5EF4-FFF2-40B4-BE49-F238E27FC236}">
                <a16:creationId xmlns:a16="http://schemas.microsoft.com/office/drawing/2014/main" id="{C42CB116-55E4-496A-98B5-6F43C6DB3920}"/>
              </a:ext>
            </a:extLst>
          </p:cNvPr>
          <p:cNvSpPr/>
          <p:nvPr/>
        </p:nvSpPr>
        <p:spPr>
          <a:xfrm rot="397173">
            <a:off x="3469632" y="3798043"/>
            <a:ext cx="7076414" cy="10541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ni tiene nexos con el gobierno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o partido político alguno…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0" normalizeH="0" baseline="0" noProof="0" dirty="0">
                <a:ln w="28575">
                  <a:solidFill>
                    <a:srgbClr val="002060"/>
                  </a:solidFill>
                  <a:prstDash val="solid"/>
                </a:ln>
                <a:solidFill>
                  <a:srgbClr val="47C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Arial Rounded MT Bold" panose="020F0704030504030204" pitchFamily="34" charset="0"/>
                <a:ea typeface="+mn-ea"/>
                <a:cs typeface="+mn-cs"/>
              </a:rPr>
              <a:t>solo es para informar y entretener. </a:t>
            </a:r>
            <a:endParaRPr kumimoji="0" lang="es-MX" sz="2400" b="1" i="0" u="none" strike="noStrike" kern="1200" cap="none" spc="0" normalizeH="0" baseline="0" noProof="0" dirty="0">
              <a:ln w="28575">
                <a:solidFill>
                  <a:srgbClr val="002060"/>
                </a:solidFill>
                <a:prstDash val="solid"/>
              </a:ln>
              <a:solidFill>
                <a:srgbClr val="47CFFF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Arial Rounded MT Bold" panose="020F0704030504030204" pitchFamily="34" charset="0"/>
              <a:ea typeface="+mn-ea"/>
              <a:cs typeface="+mn-cs"/>
            </a:endParaRPr>
          </a:p>
        </p:txBody>
      </p:sp>
      <p:pic>
        <p:nvPicPr>
          <p:cNvPr id="53" name="Imagen 52">
            <a:extLst>
              <a:ext uri="{FF2B5EF4-FFF2-40B4-BE49-F238E27FC236}">
                <a16:creationId xmlns:a16="http://schemas.microsoft.com/office/drawing/2014/main" id="{A6996FA6-7687-4390-976C-EEF4B5E03798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9185">
            <a:off x="2349058" y="4351786"/>
            <a:ext cx="1404913" cy="600000"/>
          </a:xfrm>
          <a:prstGeom prst="rect">
            <a:avLst/>
          </a:prstGeom>
        </p:spPr>
      </p:pic>
      <p:pic>
        <p:nvPicPr>
          <p:cNvPr id="54" name="Imagen 53">
            <a:extLst>
              <a:ext uri="{FF2B5EF4-FFF2-40B4-BE49-F238E27FC236}">
                <a16:creationId xmlns:a16="http://schemas.microsoft.com/office/drawing/2014/main" id="{ECF58F75-F7A0-4D16-8C0C-A5282BB3B26D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64" t="5732" r="10119" b="14253"/>
          <a:stretch/>
        </p:blipFill>
        <p:spPr>
          <a:xfrm>
            <a:off x="4206712" y="597048"/>
            <a:ext cx="3869288" cy="5669691"/>
          </a:xfrm>
          <a:prstGeom prst="snip2DiagRect">
            <a:avLst>
              <a:gd name="adj1" fmla="val 1562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5B9BD5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5" name="CuadroTexto 54">
            <a:extLst>
              <a:ext uri="{FF2B5EF4-FFF2-40B4-BE49-F238E27FC236}">
                <a16:creationId xmlns:a16="http://schemas.microsoft.com/office/drawing/2014/main" id="{9D79913B-D54D-4E15-A960-424DD2BA456A}"/>
              </a:ext>
            </a:extLst>
          </p:cNvPr>
          <p:cNvSpPr txBox="1"/>
          <p:nvPr/>
        </p:nvSpPr>
        <p:spPr>
          <a:xfrm>
            <a:off x="12255912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681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rippl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425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92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175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46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38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4425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3925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6800"/>
                            </p:stCondLst>
                            <p:childTnLst>
                              <p:par>
                                <p:cTn id="42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16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8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3300"/>
                            </p:stCondLst>
                            <p:childTnLst>
                              <p:par>
                                <p:cTn id="61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28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69300"/>
                            </p:stCondLst>
                            <p:childTnLst>
                              <p:par>
                                <p:cTn id="76" presetID="25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788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95300"/>
                            </p:stCondLst>
                            <p:childTnLst>
                              <p:par>
                                <p:cTn id="91" presetID="23" presetClass="entr" presetSubtype="528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48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9925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25175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35175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4205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65550"/>
                            </p:stCondLst>
                            <p:childTnLst>
                              <p:par>
                                <p:cTn id="118" presetID="50" presetClass="entr" presetSubtype="0" decel="10000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7555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93175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314675"/>
                            </p:stCondLst>
                            <p:childTnLst>
                              <p:par>
                                <p:cTn id="132" presetID="2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324675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3630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352175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62175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7405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92300"/>
                            </p:stCondLst>
                            <p:childTnLst>
                              <p:par>
                                <p:cTn id="156" presetID="8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8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02300"/>
                            </p:stCondLst>
                            <p:childTnLst>
                              <p:par>
                                <p:cTn id="16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34425"/>
                            </p:stCondLst>
                            <p:childTnLst>
                              <p:par>
                                <p:cTn id="164" presetID="18" presetClass="entr" presetSubtype="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6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444425"/>
                            </p:stCondLst>
                            <p:childTnLst>
                              <p:par>
                                <p:cTn id="1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64425"/>
                            </p:stCondLst>
                            <p:childTnLst>
                              <p:par>
                                <p:cTn id="17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74425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490550"/>
                            </p:stCondLst>
                            <p:childTnLst>
                              <p:par>
                                <p:cTn id="180" presetID="18" presetClass="entr" presetSubtype="9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2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55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19425"/>
                            </p:stCondLst>
                            <p:childTnLst>
                              <p:par>
                                <p:cTn id="18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528925"/>
                            </p:stCondLst>
                            <p:childTnLst>
                              <p:par>
                                <p:cTn id="19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33925"/>
                            </p:stCondLst>
                            <p:childTnLst>
                              <p:par>
                                <p:cTn id="197" presetID="2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43925"/>
                            </p:stCondLst>
                            <p:childTnLst>
                              <p:par>
                                <p:cTn id="20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560675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69175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25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125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1" fill="hold">
                            <p:stCondLst>
                              <p:cond delay="577425"/>
                            </p:stCondLst>
                            <p:childTnLst>
                              <p:par>
                                <p:cTn id="2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4" dur="125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583300"/>
                            </p:stCondLst>
                            <p:childTnLst>
                              <p:par>
                                <p:cTn id="226" presetID="22" presetClass="entr" presetSubtype="2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8" dur="3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63" presetClass="path" presetSubtype="0" accel="50000" decel="5000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animMotion origin="layout" path="M -4.16667E-7 -7.40741E-7 L 0.53151 0.11921 " pathEditMode="relative" rAng="0" ptsTypes="AA">
                                      <p:cBhvr>
                                        <p:cTn id="230" dur="1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76" y="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95050"/>
                            </p:stCondLst>
                            <p:childTnLst>
                              <p:par>
                                <p:cTn id="232" presetID="2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7" dur="4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4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41" dur="4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4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45" dur="4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4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49" dur="4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4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53" dur="4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4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4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4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4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4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47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" presetClass="entr" presetSubtype="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4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4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602050"/>
                            </p:stCondLst>
                            <p:childTnLst>
                              <p:par>
                                <p:cTn id="27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8" grpId="0"/>
      <p:bldP spid="13" grpId="0"/>
      <p:bldP spid="14" grpId="0"/>
      <p:bldP spid="16" grpId="0"/>
      <p:bldP spid="18" grpId="0"/>
      <p:bldP spid="19" grpId="0"/>
      <p:bldP spid="21" grpId="0"/>
      <p:bldP spid="23" grpId="0"/>
      <p:bldP spid="25" grpId="0"/>
      <p:bldP spid="26" grpId="0"/>
      <p:bldP spid="28" grpId="0"/>
      <p:bldP spid="29" grpId="0"/>
      <p:bldP spid="31" grpId="0"/>
      <p:bldP spid="32" grpId="0"/>
      <p:bldP spid="34" grpId="0"/>
      <p:bldP spid="35" grpId="0"/>
      <p:bldP spid="37" grpId="0"/>
      <p:bldP spid="38" grpId="0"/>
      <p:bldP spid="40" grpId="0"/>
      <p:bldP spid="42" grpId="0"/>
      <p:bldP spid="44" grpId="0"/>
      <p:bldP spid="46" grpId="0"/>
      <p:bldP spid="47" grpId="0" animBg="1"/>
      <p:bldP spid="50" grpId="0"/>
      <p:bldP spid="50" grpId="1"/>
      <p:bldP spid="51" grpId="0"/>
      <p:bldP spid="51" grpId="1"/>
      <p:bldP spid="52" grpId="0" build="p"/>
      <p:bldP spid="52" grpId="1" build="allAtOnce"/>
      <p:bldP spid="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6889153" y="104551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241401" y="73349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747074" y="13048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Presentación No Lucrativa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Cuauhtemoc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 000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Diversos Interpretes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19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685D405F-E872-4A56-A583-57886BE4E61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  <p:pic>
        <p:nvPicPr>
          <p:cNvPr id="16" name="Imagen 15" descr="Imagen que contiene mesa, interior, azul&#10;&#10;Descripción generada con confianza muy alta">
            <a:extLst>
              <a:ext uri="{FF2B5EF4-FFF2-40B4-BE49-F238E27FC236}">
                <a16:creationId xmlns:a16="http://schemas.microsoft.com/office/drawing/2014/main" id="{D93B1E78-52B8-4D7C-9456-BC28105046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176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5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8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1404</TotalTime>
  <Words>1113</Words>
  <Application>Microsoft Office PowerPoint</Application>
  <PresentationFormat>Panorámica</PresentationFormat>
  <Paragraphs>214</Paragraphs>
  <Slides>7</Slides>
  <Notes>1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21" baseType="lpstr">
      <vt:lpstr>Algerian</vt:lpstr>
      <vt:lpstr>Arial</vt:lpstr>
      <vt:lpstr>Arial Narrow</vt:lpstr>
      <vt:lpstr>Arial Rounded MT Bold</vt:lpstr>
      <vt:lpstr>Blackletter686 BT</vt:lpstr>
      <vt:lpstr>Calibri</vt:lpstr>
      <vt:lpstr>Calibri Light</vt:lpstr>
      <vt:lpstr>Cooper Black</vt:lpstr>
      <vt:lpstr>Edwardian Script ITC</vt:lpstr>
      <vt:lpstr>EnglishTowne-Normal Th Italc</vt:lpstr>
      <vt:lpstr>Kristen ITC</vt:lpstr>
      <vt:lpstr>Times New Roman</vt:lpstr>
      <vt:lpstr>Verdana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37m  El Estadio Cuauhtémoc  19' 55''  M</dc:title>
  <dc:creator>Eagle's nest</dc:creator>
  <cp:lastModifiedBy>Eagle's nest</cp:lastModifiedBy>
  <cp:revision>124</cp:revision>
  <dcterms:created xsi:type="dcterms:W3CDTF">2018-06-07T01:32:40Z</dcterms:created>
  <dcterms:modified xsi:type="dcterms:W3CDTF">2018-10-28T07:57:13Z</dcterms:modified>
</cp:coreProperties>
</file>