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6"/>
  </p:notesMasterIdLst>
  <p:sldIdLst>
    <p:sldId id="1585" r:id="rId3"/>
    <p:sldId id="549" r:id="rId4"/>
    <p:sldId id="1539" r:id="rId5"/>
    <p:sldId id="1589" r:id="rId6"/>
    <p:sldId id="1434" r:id="rId7"/>
    <p:sldId id="1635" r:id="rId8"/>
    <p:sldId id="1454" r:id="rId9"/>
    <p:sldId id="1649" r:id="rId10"/>
    <p:sldId id="1658" r:id="rId11"/>
    <p:sldId id="1670" r:id="rId12"/>
    <p:sldId id="1599" r:id="rId13"/>
    <p:sldId id="273" r:id="rId14"/>
    <p:sldId id="274" r:id="rId1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eTOwIhhiiRe4Tnbo1eKcg==" hashData="3kaqSyki11cSfVdcHm5gBBOI2cBW4g/U0Hr9Ch2Jv0PSSQSYtMPlAwz8uw8sOcR5XcZ4ZemdybvKoP/xNtAv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953" userDrawn="1">
          <p15:clr>
            <a:srgbClr val="000000"/>
          </p15:clr>
        </p15:guide>
        <p15:guide id="4" userDrawn="1">
          <p15:clr>
            <a:srgbClr val="000000"/>
          </p15:clr>
        </p15:guide>
        <p15:guide id="5" pos="212" userDrawn="1">
          <p15:clr>
            <a:srgbClr val="000000"/>
          </p15:clr>
        </p15:guide>
        <p15:guide id="6" pos="7468" userDrawn="1">
          <p15:clr>
            <a:srgbClr val="000000"/>
          </p15:clr>
        </p15:guide>
        <p15:guide id="7" pos="7680" userDrawn="1">
          <p15:clr>
            <a:srgbClr val="000000"/>
          </p15:clr>
        </p15:guide>
        <p15:guide id="8" orient="horz" userDrawn="1">
          <p15:clr>
            <a:srgbClr val="000000"/>
          </p15:clr>
        </p15:guide>
        <p15:guide id="9" orient="horz" pos="232" userDrawn="1">
          <p15:clr>
            <a:srgbClr val="000000"/>
          </p15:clr>
        </p15:guide>
        <p15:guide id="10" orient="horz" pos="4088" userDrawn="1">
          <p15:clr>
            <a:srgbClr val="000000"/>
          </p15:clr>
        </p15:guide>
        <p15:guide id="11" orient="horz" pos="4314" userDrawn="1">
          <p15:clr>
            <a:srgbClr val="000000"/>
          </p15:clr>
        </p15:guide>
        <p15:guide id="12" orient="horz" pos="2273" userDrawn="1">
          <p15:clr>
            <a:srgbClr val="000000"/>
          </p15:clr>
        </p15:guide>
        <p15:guide id="13" orient="horz" pos="2047" userDrawn="1">
          <p15:clr>
            <a:srgbClr val="000000"/>
          </p15:clr>
        </p15:guide>
        <p15:guide id="14" pos="3727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BF00"/>
    <a:srgbClr val="ECDEF6"/>
    <a:srgbClr val="D8BEEC"/>
    <a:srgbClr val="BCECF6"/>
    <a:srgbClr val="860000"/>
    <a:srgbClr val="FADBC6"/>
    <a:srgbClr val="F09456"/>
    <a:srgbClr val="DBD600"/>
    <a:srgbClr val="F7C7A7"/>
    <a:srgbClr val="FFC9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12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156" y="48"/>
      </p:cViewPr>
      <p:guideLst>
        <p:guide orient="horz" pos="2160"/>
        <p:guide pos="3840"/>
        <p:guide pos="3953"/>
        <p:guide/>
        <p:guide pos="212"/>
        <p:guide pos="7468"/>
        <p:guide pos="7680"/>
        <p:guide orient="horz"/>
        <p:guide orient="horz" pos="232"/>
        <p:guide orient="horz" pos="4088"/>
        <p:guide orient="horz" pos="4314"/>
        <p:guide orient="horz" pos="2273"/>
        <p:guide orient="horz" pos="2047"/>
        <p:guide pos="37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34C22-790E-4FED-92E8-604B44CF613B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A747-0FF2-4BB0-B62B-13375FA4BF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52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963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0376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87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5182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904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19/12/2018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004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19/12/2018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630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19/12/2018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974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653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988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0194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960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235851-31E6-44D3-B977-019170A7BF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EF27E8-63DC-4FA6-9138-E7C7E6F198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2F1253-66C9-4266-A88B-28D13A071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75FBA3-725D-4F8D-BD26-7CE10AFB0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3E16D3-0C2A-4C3F-A31D-A9EAB76FA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15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66E49B-9DC7-4A7B-99E4-E82BEEF8E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04CAAA-5127-4E2D-A02C-98D1BA8B4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5AF65F-9F47-4137-9C61-72F8D7DFC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DE56D9-68D3-4664-BF53-2AF5B2341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8FBD72F-AE8B-49EC-9949-9C0EA5B2B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8992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9B34E9-DA71-4027-B731-C5FD2FBF8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393123-22DF-4A23-A164-AD61417C0E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A48BF8-1685-4CB7-AF29-D151E6039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85F8660-47A9-4122-9B14-F4D99BE3E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90E5706-A274-42DA-84A6-04CCBA5D4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2721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04877-21AE-4488-BEF2-B294CA1A9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2BDE04-8E69-4ADF-A057-5577F9D9E2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8F67D08-F5DC-49D4-820B-F09A231F82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BB79EB5-BA0D-4159-AF2E-774EDF23AC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FFD880F-A473-46F2-B86B-AD984429E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749EA5-31B1-4704-838C-81FEE47EE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44343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9D154B-120D-4D6A-9E4F-917FF9C5F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CE2CD36-F064-41AF-9C09-304E107C1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2D1CF3-3A38-47CC-A390-E7AFA69B8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D5F57BA-DCAF-4E5E-8C3C-48C13CE592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3D788D2-1219-4993-BE58-346214D9AC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C2DEECF-20B8-4E91-AD0C-13C3ED5A2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7A1DF68-A075-420A-B620-1B567CF5E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0C81E94-72D0-4ABF-B6C1-869ED8E28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8953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9B8E71-DEA7-40EF-870B-290E17FD6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DA0DD06-3606-4B34-BAFF-6DB5A21DA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342EBEE-087C-4379-B6B2-7A414CBEA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B94BDDA-AD5C-4ABA-BBD0-2DFE16159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597748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FF7CFC2-EAED-486B-9843-3962D9BF1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E22EABB-F2D6-4D5E-96D3-4F68E6492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4E7609F-29A5-4EAE-B0BF-B90565D2B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84757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3CC5D7-C451-4A55-85B6-2FBB52E9F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2BD185-5382-440D-9BC4-B326F36A9C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8B70AC-7DCD-4ECF-AA6C-808E33AF8B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00D71C-E5D1-4F3C-8B89-3EF550E7A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A629D80-42C5-4493-9CFD-3BE1623A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A938901-711D-4DE3-9D36-AB5F45973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7669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14E7C4-ACF6-4D8D-A37C-1B6240D8C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D5DE71-7B33-4D71-B8A8-092C379A77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29B6612-121F-45E9-8F93-C4E3E221B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D2AD40-1342-4A63-88D4-3387F9C2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4C687B-08BF-43FF-A066-B9AE77814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C728A7-1033-4A87-926C-E254421C3E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25869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B8CFF5-7A54-44E3-BEEC-9F982430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556E074-66AA-4F22-A011-54DD22A963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279183-38AC-4D7B-903B-BF06601A7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C651F5-C5A9-47DC-A87F-32C6709FD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10FC4D-4DDF-4177-93EE-D55C93614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57797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0898A89-9464-472E-A9A8-954FBE63F4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668DBE2-6E71-434B-964F-E6F3FF4554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F4ECCA-D0BE-4082-910D-D98D80454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D8FF97-CDD7-4C3C-9693-C4D4ECBCB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231A28-389B-449F-BDD0-C9C52A7CF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78211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239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213D511-3113-4E89-986B-0C2C81D4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F2DBC49-37C7-42EE-B787-A6E7827A5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63F837-F3B4-49C0-8D2F-85D36A3833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06643-A382-4D6E-95D4-5655C011F010}" type="datetimeFigureOut">
              <a:rPr lang="es-MX" smtClean="0"/>
              <a:t>19/12/2018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2AC7358-3B0B-4194-8D08-14EA1E8BB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345CAC-B23C-483B-B115-9729AA228C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A07E6-F00C-4A52-AB58-382FDAAFF7A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6694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10" Type="http://schemas.openxmlformats.org/officeDocument/2006/relationships/image" Target="../media/image14.jp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5.jpg"/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12" Type="http://schemas.openxmlformats.org/officeDocument/2006/relationships/image" Target="../media/image24.jpg"/><Relationship Id="rId2" Type="http://schemas.openxmlformats.org/officeDocument/2006/relationships/image" Target="../media/image15.jpg"/><Relationship Id="rId16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11" Type="http://schemas.openxmlformats.org/officeDocument/2006/relationships/image" Target="../media/image23.jpg"/><Relationship Id="rId5" Type="http://schemas.openxmlformats.org/officeDocument/2006/relationships/image" Target="../media/image18.jpg"/><Relationship Id="rId15" Type="http://schemas.openxmlformats.org/officeDocument/2006/relationships/image" Target="../media/image27.jpg"/><Relationship Id="rId10" Type="http://schemas.microsoft.com/office/2007/relationships/hdphoto" Target="../media/hdphoto1.wdp"/><Relationship Id="rId4" Type="http://schemas.openxmlformats.org/officeDocument/2006/relationships/image" Target="../media/image17.jpg"/><Relationship Id="rId9" Type="http://schemas.openxmlformats.org/officeDocument/2006/relationships/image" Target="../media/image22.png"/><Relationship Id="rId14" Type="http://schemas.openxmlformats.org/officeDocument/2006/relationships/image" Target="../media/image26.jp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38.jpg"/><Relationship Id="rId18" Type="http://schemas.openxmlformats.org/officeDocument/2006/relationships/image" Target="../media/image43.jpg"/><Relationship Id="rId3" Type="http://schemas.openxmlformats.org/officeDocument/2006/relationships/image" Target="../media/image29.jpg"/><Relationship Id="rId7" Type="http://schemas.openxmlformats.org/officeDocument/2006/relationships/image" Target="../media/image33.png"/><Relationship Id="rId12" Type="http://schemas.openxmlformats.org/officeDocument/2006/relationships/image" Target="../media/image37.jpg"/><Relationship Id="rId17" Type="http://schemas.openxmlformats.org/officeDocument/2006/relationships/image" Target="../media/image42.jpg"/><Relationship Id="rId2" Type="http://schemas.openxmlformats.org/officeDocument/2006/relationships/image" Target="../media/image28.jpg"/><Relationship Id="rId16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11" Type="http://schemas.openxmlformats.org/officeDocument/2006/relationships/image" Target="../media/image36.jpg"/><Relationship Id="rId5" Type="http://schemas.openxmlformats.org/officeDocument/2006/relationships/image" Target="../media/image31.jpg"/><Relationship Id="rId15" Type="http://schemas.openxmlformats.org/officeDocument/2006/relationships/image" Target="../media/image40.jpg"/><Relationship Id="rId10" Type="http://schemas.openxmlformats.org/officeDocument/2006/relationships/image" Target="../media/image35.jpg"/><Relationship Id="rId4" Type="http://schemas.openxmlformats.org/officeDocument/2006/relationships/image" Target="../media/image30.jpg"/><Relationship Id="rId9" Type="http://schemas.openxmlformats.org/officeDocument/2006/relationships/image" Target="../media/image34.jpg"/><Relationship Id="rId14" Type="http://schemas.openxmlformats.org/officeDocument/2006/relationships/image" Target="../media/image3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g"/><Relationship Id="rId13" Type="http://schemas.openxmlformats.org/officeDocument/2006/relationships/image" Target="../media/image53.png"/><Relationship Id="rId3" Type="http://schemas.openxmlformats.org/officeDocument/2006/relationships/image" Target="../media/image45.jpg"/><Relationship Id="rId7" Type="http://schemas.openxmlformats.org/officeDocument/2006/relationships/image" Target="../media/image48.jpg"/><Relationship Id="rId12" Type="http://schemas.openxmlformats.org/officeDocument/2006/relationships/image" Target="../media/image52.jpg"/><Relationship Id="rId2" Type="http://schemas.openxmlformats.org/officeDocument/2006/relationships/image" Target="../media/image44.jpg"/><Relationship Id="rId16" Type="http://schemas.openxmlformats.org/officeDocument/2006/relationships/image" Target="../media/image5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jpg"/><Relationship Id="rId11" Type="http://schemas.openxmlformats.org/officeDocument/2006/relationships/image" Target="../media/image51.jpg"/><Relationship Id="rId5" Type="http://schemas.openxmlformats.org/officeDocument/2006/relationships/image" Target="../media/image30.jpg"/><Relationship Id="rId15" Type="http://schemas.openxmlformats.org/officeDocument/2006/relationships/image" Target="../media/image54.jpg"/><Relationship Id="rId10" Type="http://schemas.openxmlformats.org/officeDocument/2006/relationships/image" Target="../media/image50.jpg"/><Relationship Id="rId4" Type="http://schemas.openxmlformats.org/officeDocument/2006/relationships/image" Target="../media/image46.jpg"/><Relationship Id="rId9" Type="http://schemas.openxmlformats.org/officeDocument/2006/relationships/image" Target="../media/image2.jpg"/><Relationship Id="rId1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g"/><Relationship Id="rId13" Type="http://schemas.openxmlformats.org/officeDocument/2006/relationships/image" Target="../media/image67.jpg"/><Relationship Id="rId3" Type="http://schemas.openxmlformats.org/officeDocument/2006/relationships/image" Target="../media/image57.jpg"/><Relationship Id="rId7" Type="http://schemas.openxmlformats.org/officeDocument/2006/relationships/image" Target="../media/image61.jpg"/><Relationship Id="rId12" Type="http://schemas.openxmlformats.org/officeDocument/2006/relationships/image" Target="../media/image66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11" Type="http://schemas.openxmlformats.org/officeDocument/2006/relationships/image" Target="../media/image65.jpg"/><Relationship Id="rId5" Type="http://schemas.openxmlformats.org/officeDocument/2006/relationships/image" Target="../media/image59.jpg"/><Relationship Id="rId10" Type="http://schemas.openxmlformats.org/officeDocument/2006/relationships/image" Target="../media/image64.jpg"/><Relationship Id="rId4" Type="http://schemas.openxmlformats.org/officeDocument/2006/relationships/image" Target="../media/image58.jpg"/><Relationship Id="rId9" Type="http://schemas.openxmlformats.org/officeDocument/2006/relationships/image" Target="../media/image63.jpg"/><Relationship Id="rId14" Type="http://schemas.openxmlformats.org/officeDocument/2006/relationships/image" Target="../media/image6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g"/><Relationship Id="rId13" Type="http://schemas.openxmlformats.org/officeDocument/2006/relationships/image" Target="../media/image80.jpg"/><Relationship Id="rId18" Type="http://schemas.openxmlformats.org/officeDocument/2006/relationships/image" Target="../media/image84.jpg"/><Relationship Id="rId3" Type="http://schemas.openxmlformats.org/officeDocument/2006/relationships/image" Target="../media/image70.jpg"/><Relationship Id="rId7" Type="http://schemas.openxmlformats.org/officeDocument/2006/relationships/image" Target="../media/image74.jpg"/><Relationship Id="rId12" Type="http://schemas.openxmlformats.org/officeDocument/2006/relationships/image" Target="../media/image79.jpg"/><Relationship Id="rId17" Type="http://schemas.openxmlformats.org/officeDocument/2006/relationships/image" Target="../media/image83.jpg"/><Relationship Id="rId2" Type="http://schemas.openxmlformats.org/officeDocument/2006/relationships/image" Target="../media/image69.jpg"/><Relationship Id="rId16" Type="http://schemas.openxmlformats.org/officeDocument/2006/relationships/image" Target="../media/image8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g"/><Relationship Id="rId11" Type="http://schemas.openxmlformats.org/officeDocument/2006/relationships/image" Target="../media/image78.jpg"/><Relationship Id="rId5" Type="http://schemas.openxmlformats.org/officeDocument/2006/relationships/image" Target="../media/image72.jpg"/><Relationship Id="rId15" Type="http://schemas.openxmlformats.org/officeDocument/2006/relationships/image" Target="../media/image81.jpg"/><Relationship Id="rId10" Type="http://schemas.openxmlformats.org/officeDocument/2006/relationships/image" Target="../media/image77.jpg"/><Relationship Id="rId19" Type="http://schemas.openxmlformats.org/officeDocument/2006/relationships/image" Target="../media/image85.jpg"/><Relationship Id="rId4" Type="http://schemas.openxmlformats.org/officeDocument/2006/relationships/image" Target="../media/image71.jpg"/><Relationship Id="rId9" Type="http://schemas.openxmlformats.org/officeDocument/2006/relationships/image" Target="../media/image76.jpg"/><Relationship Id="rId1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g"/><Relationship Id="rId13" Type="http://schemas.openxmlformats.org/officeDocument/2006/relationships/image" Target="../media/image97.jpg"/><Relationship Id="rId3" Type="http://schemas.openxmlformats.org/officeDocument/2006/relationships/image" Target="../media/image87.jpg"/><Relationship Id="rId7" Type="http://schemas.openxmlformats.org/officeDocument/2006/relationships/image" Target="../media/image91.JPG"/><Relationship Id="rId12" Type="http://schemas.openxmlformats.org/officeDocument/2006/relationships/image" Target="../media/image96.jpg"/><Relationship Id="rId2" Type="http://schemas.openxmlformats.org/officeDocument/2006/relationships/image" Target="../media/image86.jpg"/><Relationship Id="rId16" Type="http://schemas.openxmlformats.org/officeDocument/2006/relationships/image" Target="../media/image9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jpg"/><Relationship Id="rId11" Type="http://schemas.openxmlformats.org/officeDocument/2006/relationships/image" Target="../media/image95.jpg"/><Relationship Id="rId5" Type="http://schemas.openxmlformats.org/officeDocument/2006/relationships/image" Target="../media/image89.JPG"/><Relationship Id="rId15" Type="http://schemas.openxmlformats.org/officeDocument/2006/relationships/image" Target="../media/image80.jpg"/><Relationship Id="rId10" Type="http://schemas.openxmlformats.org/officeDocument/2006/relationships/image" Target="../media/image94.jpg"/><Relationship Id="rId4" Type="http://schemas.openxmlformats.org/officeDocument/2006/relationships/image" Target="../media/image88.jpg"/><Relationship Id="rId9" Type="http://schemas.openxmlformats.org/officeDocument/2006/relationships/image" Target="../media/image93.jpg"/><Relationship Id="rId14" Type="http://schemas.openxmlformats.org/officeDocument/2006/relationships/image" Target="../media/image9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g"/><Relationship Id="rId13" Type="http://schemas.openxmlformats.org/officeDocument/2006/relationships/image" Target="../media/image111.jpg"/><Relationship Id="rId18" Type="http://schemas.openxmlformats.org/officeDocument/2006/relationships/image" Target="../media/image116.png"/><Relationship Id="rId3" Type="http://schemas.openxmlformats.org/officeDocument/2006/relationships/image" Target="../media/image101.jpg"/><Relationship Id="rId7" Type="http://schemas.openxmlformats.org/officeDocument/2006/relationships/image" Target="../media/image105.jpg"/><Relationship Id="rId12" Type="http://schemas.openxmlformats.org/officeDocument/2006/relationships/image" Target="../media/image110.jpg"/><Relationship Id="rId17" Type="http://schemas.openxmlformats.org/officeDocument/2006/relationships/image" Target="../media/image115.jpg"/><Relationship Id="rId2" Type="http://schemas.openxmlformats.org/officeDocument/2006/relationships/image" Target="../media/image100.jpg"/><Relationship Id="rId16" Type="http://schemas.openxmlformats.org/officeDocument/2006/relationships/image" Target="../media/image114.jpg"/><Relationship Id="rId20" Type="http://schemas.openxmlformats.org/officeDocument/2006/relationships/image" Target="../media/image1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g"/><Relationship Id="rId11" Type="http://schemas.openxmlformats.org/officeDocument/2006/relationships/image" Target="../media/image109.jpg"/><Relationship Id="rId5" Type="http://schemas.openxmlformats.org/officeDocument/2006/relationships/image" Target="../media/image103.jpg"/><Relationship Id="rId15" Type="http://schemas.openxmlformats.org/officeDocument/2006/relationships/image" Target="../media/image113.jpg"/><Relationship Id="rId10" Type="http://schemas.openxmlformats.org/officeDocument/2006/relationships/image" Target="../media/image108.jpg"/><Relationship Id="rId19" Type="http://schemas.openxmlformats.org/officeDocument/2006/relationships/image" Target="../media/image5.png"/><Relationship Id="rId4" Type="http://schemas.openxmlformats.org/officeDocument/2006/relationships/image" Target="../media/image102.jpg"/><Relationship Id="rId9" Type="http://schemas.openxmlformats.org/officeDocument/2006/relationships/image" Target="../media/image107.jpg"/><Relationship Id="rId14" Type="http://schemas.openxmlformats.org/officeDocument/2006/relationships/image" Target="../media/image112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19.png"/><Relationship Id="rId5" Type="http://schemas.openxmlformats.org/officeDocument/2006/relationships/image" Target="../media/image118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1.png"/><Relationship Id="rId10" Type="http://schemas.openxmlformats.org/officeDocument/2006/relationships/image" Target="../media/image1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>
            <a:off x="6995281" y="753750"/>
            <a:ext cx="936383" cy="43236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68’ 35”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99AF434-C3FB-4347-AEF6-182F0C3A7C2C}"/>
              </a:ext>
            </a:extLst>
          </p:cNvPr>
          <p:cNvSpPr txBox="1"/>
          <p:nvPr/>
        </p:nvSpPr>
        <p:spPr>
          <a:xfrm>
            <a:off x="0" y="2189018"/>
            <a:ext cx="2860415" cy="5127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lnSpc>
                <a:spcPts val="2800"/>
              </a:lnSpc>
              <a:defRPr sz="48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5B9BD5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Versión Completa</a:t>
            </a:r>
            <a:endParaRPr kumimoji="0" lang="es-MX" sz="3200" b="1" i="0" u="none" strike="noStrike" kern="0" cap="none" spc="0" normalizeH="0" baseline="0" noProof="0" dirty="0">
              <a:ln>
                <a:solidFill>
                  <a:srgbClr val="5B9BD5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Blackletter686 BT" panose="03040802020608040804" pitchFamily="66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664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vortex dir="u"/>
        <p:sndAc>
          <p:stSnd>
            <p:snd r:embed="rId2" name="Fuertes Medley 002 - Eaglenest 1.wav"/>
          </p:stSnd>
        </p:sndAc>
      </p:transition>
    </mc:Choice>
    <mc:Fallback xmlns="">
      <p:transition spd="slow" advTm="5000">
        <p:fade/>
        <p:sndAc>
          <p:stSnd>
            <p:snd r:embed="rId4" name="Fuertes Medley 002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xterior, cielo, edificio, hierba&#10;&#10;Descripción generada con confianza muy alta">
            <a:extLst>
              <a:ext uri="{FF2B5EF4-FFF2-40B4-BE49-F238E27FC236}">
                <a16:creationId xmlns:a16="http://schemas.microsoft.com/office/drawing/2014/main" id="{1C921829-6F48-4D34-B68E-3C4DBC8CF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A5D932BB-C994-4120-A715-CED6305EDC8F}"/>
              </a:ext>
            </a:extLst>
          </p:cNvPr>
          <p:cNvSpPr/>
          <p:nvPr/>
        </p:nvSpPr>
        <p:spPr>
          <a:xfrm>
            <a:off x="6067736" y="3300419"/>
            <a:ext cx="3935562" cy="5308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 Puebla de Zaragoza </a:t>
            </a:r>
            <a:endParaRPr lang="es-ES" sz="4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Blackletter686 BT" panose="03040802020608040804" pitchFamily="66" charset="0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FE4D9B6-4BFF-4259-8EB9-AC072D47C82E}"/>
              </a:ext>
            </a:extLst>
          </p:cNvPr>
          <p:cNvSpPr/>
          <p:nvPr/>
        </p:nvSpPr>
        <p:spPr>
          <a:xfrm>
            <a:off x="2977620" y="618394"/>
            <a:ext cx="6266379" cy="28106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42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  Los Fuertes</a:t>
            </a:r>
          </a:p>
          <a:p>
            <a:pPr algn="ctr" defTabSz="1219170">
              <a:lnSpc>
                <a:spcPts val="42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De</a:t>
            </a:r>
          </a:p>
          <a:p>
            <a:pPr algn="ctr" defTabSz="1219170">
              <a:lnSpc>
                <a:spcPts val="4200"/>
              </a:lnSpc>
            </a:pPr>
            <a:r>
              <a:rPr lang="es-ES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Loreto y Guadalupe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2505ACC-FC5E-4EE8-A3EC-D72585770610}"/>
              </a:ext>
            </a:extLst>
          </p:cNvPr>
          <p:cNvSpPr txBox="1"/>
          <p:nvPr/>
        </p:nvSpPr>
        <p:spPr>
          <a:xfrm rot="2322400">
            <a:off x="1020692" y="4640269"/>
            <a:ext cx="2860415" cy="5127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algn="ctr" defTabSz="1219170">
              <a:lnSpc>
                <a:spcPts val="2800"/>
              </a:lnSpc>
              <a:defRPr sz="4800" b="1" kern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defRPr>
            </a:lvl1pPr>
          </a:lstStyle>
          <a:p>
            <a:r>
              <a:rPr lang="es-ES" sz="3200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B0F0"/>
                </a:solidFill>
              </a:rPr>
              <a:t>Versión Completa</a:t>
            </a:r>
            <a:endParaRPr lang="es-MX" sz="32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3" grpId="1"/>
      <p:bldP spid="14" grpId="0"/>
      <p:bldP spid="14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E47ABEE-9957-4882-8FC0-AE9F4501D382}"/>
              </a:ext>
            </a:extLst>
          </p:cNvPr>
          <p:cNvSpPr/>
          <p:nvPr/>
        </p:nvSpPr>
        <p:spPr>
          <a:xfrm>
            <a:off x="19542" y="2150061"/>
            <a:ext cx="6096000" cy="36189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Localización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Puebla de Zaragoza,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Puebla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México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Tipo              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Fuerte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Ubicación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Cerro Acueyametepec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Coordenadas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19° 03′ 24″ 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098° 11′ 13″ W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Época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construcción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Como Ermitas,  Siglo XVI;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uso militar, 1816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12664B8-2E11-4B69-9FD2-192C358E5682}"/>
              </a:ext>
            </a:extLst>
          </p:cNvPr>
          <p:cNvSpPr/>
          <p:nvPr/>
        </p:nvSpPr>
        <p:spPr>
          <a:xfrm>
            <a:off x="6145586" y="2229963"/>
            <a:ext cx="6096000" cy="329833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Uso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actual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   Museo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de la no intervención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“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Fuerte de Loreto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Estado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conservación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   Restaurados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Propietario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Declarados propiedad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de la nación en 1930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Abierto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público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Sí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Conflictos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bélicos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  Batalla de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Sitio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Catalogación</a:t>
            </a:r>
            <a:r>
              <a:rPr lang="es-MX" sz="2400" b="1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Monumento histórico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C727492-1821-470F-8F2E-CBF6E50EC1A4}"/>
              </a:ext>
            </a:extLst>
          </p:cNvPr>
          <p:cNvSpPr/>
          <p:nvPr/>
        </p:nvSpPr>
        <p:spPr>
          <a:xfrm>
            <a:off x="1132428" y="286203"/>
            <a:ext cx="10058400" cy="1944376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8000" kern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Los Fuertes</a:t>
            </a:r>
            <a:r>
              <a:rPr kumimoji="0" lang="es-MX" sz="8000" i="0" u="none" strike="noStrike" kern="1200" cap="none" spc="0" normalizeH="0" baseline="0" noProof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 </a:t>
            </a:r>
            <a:r>
              <a:rPr lang="es-MX" sz="8000" kern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</a:t>
            </a:r>
            <a:r>
              <a:rPr kumimoji="0" lang="es-MX" sz="8000" i="0" u="none" strike="noStrike" kern="1200" cap="none" spc="0" normalizeH="0" baseline="0" noProof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 </a:t>
            </a:r>
            <a:r>
              <a:rPr lang="es-MX" sz="8000" kern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Loreto</a:t>
            </a:r>
            <a:r>
              <a:rPr kumimoji="0" lang="es-MX" sz="8000" i="0" u="none" strike="noStrike" kern="1200" cap="none" spc="0" normalizeH="0" baseline="0" noProof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 </a:t>
            </a:r>
            <a:r>
              <a:rPr kumimoji="0" lang="es-MX" sz="8000" i="0" u="none" strike="noStrike" kern="0" cap="none" spc="0" normalizeH="0" baseline="0" noProof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cs typeface="Arial"/>
              </a:rPr>
              <a:t>y</a:t>
            </a:r>
            <a:r>
              <a:rPr kumimoji="0" lang="es-MX" sz="8000" i="0" u="none" strike="noStrike" kern="1200" cap="none" spc="0" normalizeH="0" baseline="0" noProof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</a:rPr>
              <a:t> </a:t>
            </a:r>
            <a:r>
              <a:rPr lang="es-MX" sz="8000" kern="0" dirty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Guadalupe</a:t>
            </a:r>
            <a:endParaRPr kumimoji="0" lang="es-MX" sz="8000" i="0" u="none" strike="noStrike" kern="1200" cap="none" spc="0" normalizeH="0" baseline="0" noProof="0" dirty="0">
              <a:ln w="25400">
                <a:solidFill>
                  <a:schemeClr val="accent2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D" panose="03000000000000000000" pitchFamily="66" charset="0"/>
            </a:endParaRPr>
          </a:p>
        </p:txBody>
      </p:sp>
      <p:pic>
        <p:nvPicPr>
          <p:cNvPr id="13" name="Imagen 12" descr="Imagen que contiene cielo, exterior, carretera&#10;&#10;Descripción generada con confianza muy alta">
            <a:extLst>
              <a:ext uri="{FF2B5EF4-FFF2-40B4-BE49-F238E27FC236}">
                <a16:creationId xmlns:a16="http://schemas.microsoft.com/office/drawing/2014/main" id="{D6B09D68-C764-4241-8E05-BA4ACE2132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21" y="0"/>
            <a:ext cx="12200021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F1ED09B-0D9C-4190-849D-AEF9103E62CB}"/>
              </a:ext>
            </a:extLst>
          </p:cNvPr>
          <p:cNvSpPr/>
          <p:nvPr/>
        </p:nvSpPr>
        <p:spPr>
          <a:xfrm>
            <a:off x="324911" y="1294865"/>
            <a:ext cx="1151889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 podemos vivir conocer y revivir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distintos tiempos históricos al mismo tiempo que se disfruta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caminar en sus calles llenas de pasado, presente y futuro.</a:t>
            </a:r>
          </a:p>
        </p:txBody>
      </p:sp>
      <p:pic>
        <p:nvPicPr>
          <p:cNvPr id="15" name="Imagen 14" descr="Imagen que contiene exterior, edificio, cielo, árbol&#10;&#10;Descripción generada con confianza muy alta">
            <a:extLst>
              <a:ext uri="{FF2B5EF4-FFF2-40B4-BE49-F238E27FC236}">
                <a16:creationId xmlns:a16="http://schemas.microsoft.com/office/drawing/2014/main" id="{90A6A1C6-2C06-46C4-ABC7-56137BE81E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50"/>
            <a:ext cx="12192000" cy="6872449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62093E87-3E19-4D19-916A-7D1D98544DD7}"/>
              </a:ext>
            </a:extLst>
          </p:cNvPr>
          <p:cNvSpPr/>
          <p:nvPr/>
        </p:nvSpPr>
        <p:spPr>
          <a:xfrm>
            <a:off x="236146" y="2024128"/>
            <a:ext cx="5859854" cy="14048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 w="254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Los Fuertes de Loreto y Guadalupe </a:t>
            </a:r>
          </a:p>
          <a:p>
            <a:pPr algn="ctr" defTabSz="1219170">
              <a:lnSpc>
                <a:spcPts val="3500"/>
              </a:lnSpc>
            </a:pPr>
            <a:r>
              <a:rPr lang="es-MX" sz="4000" b="1" kern="0" dirty="0">
                <a:ln w="254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Símbolo de la Valentía Poblana</a:t>
            </a:r>
          </a:p>
          <a:p>
            <a:pPr algn="ctr" defTabSz="1219170">
              <a:lnSpc>
                <a:spcPts val="400"/>
              </a:lnSpc>
            </a:pPr>
            <a:r>
              <a:rPr lang="es-MX" sz="3600" b="1" kern="0" dirty="0">
                <a:ln w="254"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  </a:t>
            </a:r>
          </a:p>
          <a:p>
            <a:pPr algn="ctr" defTabSz="1219170">
              <a:lnSpc>
                <a:spcPts val="2500"/>
              </a:lnSpc>
            </a:pPr>
            <a:r>
              <a:rPr lang="es-MX" sz="2400" b="1" kern="0" dirty="0">
                <a:ln w="254"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                                                       texto por </a:t>
            </a:r>
            <a:r>
              <a:rPr lang="es-MX" sz="2400" b="1" kern="0" dirty="0" err="1">
                <a:ln w="254">
                  <a:solidFill>
                    <a:srgbClr val="FFC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  <a:cs typeface="Arial"/>
              </a:rPr>
              <a:t>Angelopolis</a:t>
            </a:r>
            <a:endParaRPr lang="es-MX" sz="2400" b="1" kern="0" dirty="0">
              <a:ln w="254">
                <a:solidFill>
                  <a:srgbClr val="FFC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D" panose="03000000000000000000" pitchFamily="66" charset="0"/>
              <a:cs typeface="Arial"/>
            </a:endParaRPr>
          </a:p>
        </p:txBody>
      </p:sp>
      <p:pic>
        <p:nvPicPr>
          <p:cNvPr id="17" name="Imagen 16" descr="Imagen que contiene exterior, cielo, suelo, edificio&#10;&#10;Descripción generada con confianza muy alta">
            <a:extLst>
              <a:ext uri="{FF2B5EF4-FFF2-40B4-BE49-F238E27FC236}">
                <a16:creationId xmlns:a16="http://schemas.microsoft.com/office/drawing/2014/main" id="{90D0CBE4-0154-47D5-8EFD-685F745DF3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1C5125F1-0943-4110-88AC-87ECE4058ACC}"/>
              </a:ext>
            </a:extLst>
          </p:cNvPr>
          <p:cNvSpPr/>
          <p:nvPr/>
        </p:nvSpPr>
        <p:spPr>
          <a:xfrm>
            <a:off x="6095999" y="4781481"/>
            <a:ext cx="5624945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fuertes de Loreto y Guadalupe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unas antiguas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edificaciones militares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encuentran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Puebla.</a:t>
            </a:r>
          </a:p>
        </p:txBody>
      </p:sp>
      <p:pic>
        <p:nvPicPr>
          <p:cNvPr id="19" name="Imagen 18" descr="Imagen que contiene exterior, cielo, hierba, suelo&#10;&#10;Descripción generada con confianza muy alta">
            <a:extLst>
              <a:ext uri="{FF2B5EF4-FFF2-40B4-BE49-F238E27FC236}">
                <a16:creationId xmlns:a16="http://schemas.microsoft.com/office/drawing/2014/main" id="{8EDCC242-10D4-4279-85D3-93576CE609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70" y="0"/>
            <a:ext cx="12211569" cy="6858000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09ADE0D3-9A8C-4A12-B6D8-39E5CA26FAE2}"/>
              </a:ext>
            </a:extLst>
          </p:cNvPr>
          <p:cNvSpPr/>
          <p:nvPr/>
        </p:nvSpPr>
        <p:spPr>
          <a:xfrm>
            <a:off x="336550" y="411862"/>
            <a:ext cx="11480312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vez la historia comienza en el sitio de Acueyametepec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 un cerro ubicado junto a la actual Ciudad de Puebla, 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82B1208-1647-43C5-869F-BFE1BF570B8A}"/>
              </a:ext>
            </a:extLst>
          </p:cNvPr>
          <p:cNvSpPr/>
          <p:nvPr/>
        </p:nvSpPr>
        <p:spPr>
          <a:xfrm>
            <a:off x="5916612" y="4396119"/>
            <a:ext cx="5914837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ese 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su nombre prehispánico original 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60F7A41C-F82D-48B0-A3C4-6A2CEAD85FF3}"/>
              </a:ext>
            </a:extLst>
          </p:cNvPr>
          <p:cNvSpPr/>
          <p:nvPr/>
        </p:nvSpPr>
        <p:spPr>
          <a:xfrm>
            <a:off x="5556000" y="5755466"/>
            <a:ext cx="632144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porque posteriormente fue conocido como cerro de San Cristóbal o de Belem.</a:t>
            </a:r>
          </a:p>
        </p:txBody>
      </p:sp>
      <p:pic>
        <p:nvPicPr>
          <p:cNvPr id="31" name="Imagen 30" descr="Imagen que contiene edificio, exterior, cielo, casa&#10;&#10;Descripción generada con confianza muy alta">
            <a:extLst>
              <a:ext uri="{FF2B5EF4-FFF2-40B4-BE49-F238E27FC236}">
                <a16:creationId xmlns:a16="http://schemas.microsoft.com/office/drawing/2014/main" id="{C8A545FF-BACD-438A-B8D9-57D99873D9B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4058"/>
          <a:stretch/>
        </p:blipFill>
        <p:spPr>
          <a:xfrm>
            <a:off x="-8022" y="0"/>
            <a:ext cx="12200021" cy="6848475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7309B47D-75FF-487E-8277-E44DB04AE4FF}"/>
              </a:ext>
            </a:extLst>
          </p:cNvPr>
          <p:cNvSpPr/>
          <p:nvPr/>
        </p:nvSpPr>
        <p:spPr>
          <a:xfrm>
            <a:off x="336550" y="293664"/>
            <a:ext cx="1151890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Encima se construyeron dos templos que fueron dedicados a las vírgenes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de Loreto            y Guadalupe,           pasado el  tiempo los dos templos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fueron               convertidos               en fuertes militares, conservando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el nombre                     de las                          vírgenes a las que estaban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dedicados.</a:t>
            </a:r>
          </a:p>
        </p:txBody>
      </p:sp>
      <p:pic>
        <p:nvPicPr>
          <p:cNvPr id="33" name="Imagen 32" descr="Imagen que contiene edificio, exterior, cielo, suelo&#10;&#10;Descripción generada con confianza muy alta">
            <a:extLst>
              <a:ext uri="{FF2B5EF4-FFF2-40B4-BE49-F238E27FC236}">
                <a16:creationId xmlns:a16="http://schemas.microsoft.com/office/drawing/2014/main" id="{7FD2CE0F-D47F-42A5-B48B-7A1C717D2E4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68391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FE728321-DE98-40CB-966E-BB6A316FBB27}"/>
              </a:ext>
            </a:extLst>
          </p:cNvPr>
          <p:cNvSpPr/>
          <p:nvPr/>
        </p:nvSpPr>
        <p:spPr>
          <a:xfrm>
            <a:off x="336549" y="254265"/>
            <a:ext cx="11540895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El templo    originalmente fue de        los padres betlemitas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y las           construcciones                     fueron cambiadas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a las Vírgenes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de Loreto y Guadalupe.</a:t>
            </a:r>
          </a:p>
        </p:txBody>
      </p:sp>
      <p:pic>
        <p:nvPicPr>
          <p:cNvPr id="35" name="Imagen 34" descr="Imagen que contiene hierba, exterior, foto, blanco&#10;&#10;Descripción generada con confianza muy alta">
            <a:extLst>
              <a:ext uri="{FF2B5EF4-FFF2-40B4-BE49-F238E27FC236}">
                <a16:creationId xmlns:a16="http://schemas.microsoft.com/office/drawing/2014/main" id="{8B04BEB9-120B-4449-813A-4A8B80A2930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722"/>
            <a:ext cx="12200021" cy="7022278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09492CDC-9086-4D2D-8BBB-2251CF8FEE81}"/>
              </a:ext>
            </a:extLst>
          </p:cNvPr>
          <p:cNvSpPr/>
          <p:nvPr/>
        </p:nvSpPr>
        <p:spPr>
          <a:xfrm>
            <a:off x="336000" y="369000"/>
            <a:ext cx="1151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¿Acueyametepec o </a:t>
            </a:r>
            <a:r>
              <a:rPr lang="es-MX" sz="2400" b="1" dirty="0" err="1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Amacueyatepec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?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860000"/>
                </a:solidFill>
              </a:ln>
              <a:solidFill>
                <a:srgbClr val="FFC9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ciertamente no se sabe cuál de las  dos palabras fue el nombre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original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del cerro donde están los Fuertes de Loreto y Guadalupe.</a:t>
            </a:r>
          </a:p>
        </p:txBody>
      </p:sp>
      <p:pic>
        <p:nvPicPr>
          <p:cNvPr id="37" name="Imagen 36" descr="Imagen que contiene exterior, edificio, hierba, cielo&#10;&#10;Descripción generada con confianza muy alta">
            <a:extLst>
              <a:ext uri="{FF2B5EF4-FFF2-40B4-BE49-F238E27FC236}">
                <a16:creationId xmlns:a16="http://schemas.microsoft.com/office/drawing/2014/main" id="{093BC2F8-46F2-40B0-947E-2943F36BF16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60" y="0"/>
            <a:ext cx="12205860" cy="6858000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5B233B66-2DC1-4BE5-8797-85297CC34A59}"/>
              </a:ext>
            </a:extLst>
          </p:cNvPr>
          <p:cNvSpPr/>
          <p:nvPr/>
        </p:nvSpPr>
        <p:spPr>
          <a:xfrm>
            <a:off x="5736000" y="189000"/>
            <a:ext cx="610985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Acueyametepec significa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“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cerro de magueyes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y ranas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5BA84AA9-FC9F-4169-B485-1700C2427D2A}"/>
              </a:ext>
            </a:extLst>
          </p:cNvPr>
          <p:cNvSpPr/>
          <p:nvPr/>
        </p:nvSpPr>
        <p:spPr>
          <a:xfrm>
            <a:off x="6096000" y="3634865"/>
            <a:ext cx="558061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Mientras que</a:t>
            </a:r>
          </a:p>
          <a:p>
            <a:pPr algn="ctr">
              <a:lnSpc>
                <a:spcPts val="2500"/>
              </a:lnSpc>
            </a:pPr>
            <a:r>
              <a:rPr lang="es-MX" sz="2400" b="1" dirty="0" err="1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Amacueyatepec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se traduciría como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cerro de amates y ranas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76BDC7B-4959-4BA0-82DE-D942A56149F9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8598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wedge/>
      </p:transition>
    </mc:Choice>
    <mc:Fallback xmlns="">
      <p:transition spd="slow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77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1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6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1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5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2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95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25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9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1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8025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1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6025"/>
                            </p:stCondLst>
                            <p:childTnLst>
                              <p:par>
                                <p:cTn id="86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525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4150"/>
                            </p:stCondLst>
                            <p:childTnLst>
                              <p:par>
                                <p:cTn id="94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236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15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4005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5550"/>
                            </p:stCondLst>
                            <p:childTnLst>
                              <p:par>
                                <p:cTn id="110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50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905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77050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90800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97050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7050"/>
                            </p:stCondLst>
                            <p:childTnLst>
                              <p:par>
                                <p:cTn id="155" presetID="47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1705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43425"/>
                            </p:stCondLst>
                            <p:childTnLst>
                              <p:par>
                                <p:cTn id="165" presetID="16" presetClass="entr" presetSubtype="2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3425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68675"/>
                            </p:stCondLst>
                            <p:childTnLst>
                              <p:par>
                                <p:cTn id="173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78675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98050"/>
                            </p:stCondLst>
                            <p:childTnLst>
                              <p:par>
                                <p:cTn id="181" presetID="3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4000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40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40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40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30805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153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25050"/>
                            </p:stCondLst>
                            <p:childTnLst>
                              <p:par>
                                <p:cTn id="19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 uiExpand="1" build="p"/>
      <p:bldP spid="4" grpId="0"/>
      <p:bldP spid="14" grpId="0"/>
      <p:bldP spid="16" grpId="0" uiExpand="1" build="p"/>
      <p:bldP spid="18" grpId="0"/>
      <p:bldP spid="20" grpId="0"/>
      <p:bldP spid="21" grpId="0"/>
      <p:bldP spid="22" grpId="0"/>
      <p:bldP spid="32" grpId="0"/>
      <p:bldP spid="34" grpId="0"/>
      <p:bldP spid="36" grpId="0"/>
      <p:bldP spid="38" grpId="0"/>
      <p:bldP spid="39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DBEBD51-5556-4EC4-ADD0-506397AA96D4}"/>
              </a:ext>
            </a:extLst>
          </p:cNvPr>
          <p:cNvSpPr/>
          <p:nvPr/>
        </p:nvSpPr>
        <p:spPr>
          <a:xfrm>
            <a:off x="336550" y="369000"/>
            <a:ext cx="1151890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En el siglo XVI, frailes franciscanos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construyeron una ermita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en la cara oriente del cerro; más tarde, esa edificación se expandió a templo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bajo la advocación de San Cristóbal,   que finalmente pasó al control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          de los padres betlemitas, por lo que      a la zona se le conoció </a:t>
            </a:r>
          </a:p>
          <a:p>
            <a:pPr marL="0" marR="0" lvl="0" indent="0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</a:t>
            </a:r>
            <a:r>
              <a:rPr kumimoji="0" lang="es-MX" sz="2400" b="1" i="0" u="none" strike="noStrike" kern="1200" cap="none" spc="0" normalizeH="0" baseline="0" noProof="0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</a:rPr>
              <a:t>como cerro de Belén.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C759487-6D2A-4F70-BD0A-9DA01340AC7A}"/>
              </a:ext>
            </a:extLst>
          </p:cNvPr>
          <p:cNvSpPr/>
          <p:nvPr/>
        </p:nvSpPr>
        <p:spPr>
          <a:xfrm>
            <a:off x="5760000" y="549000"/>
            <a:ext cx="6096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Edificación de la Ermita</a:t>
            </a: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F2A13E7-0D44-46E6-A7EC-35FC05E23A98}"/>
              </a:ext>
            </a:extLst>
          </p:cNvPr>
          <p:cNvGrpSpPr/>
          <p:nvPr/>
        </p:nvGrpSpPr>
        <p:grpSpPr>
          <a:xfrm>
            <a:off x="23999" y="-1"/>
            <a:ext cx="12168001" cy="7029001"/>
            <a:chOff x="23999" y="-1"/>
            <a:chExt cx="12168001" cy="6622735"/>
          </a:xfrm>
        </p:grpSpPr>
        <p:sp>
          <p:nvSpPr>
            <p:cNvPr id="7" name="CuadroTexto 6">
              <a:extLst>
                <a:ext uri="{FF2B5EF4-FFF2-40B4-BE49-F238E27FC236}">
                  <a16:creationId xmlns:a16="http://schemas.microsoft.com/office/drawing/2014/main" id="{7EE8583B-33A0-4D95-8FA8-773167FD4A03}"/>
                </a:ext>
              </a:extLst>
            </p:cNvPr>
            <p:cNvSpPr txBox="1"/>
            <p:nvPr/>
          </p:nvSpPr>
          <p:spPr>
            <a:xfrm>
              <a:off x="23999" y="-1"/>
              <a:ext cx="12168001" cy="649747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18BF2929-D9AB-429E-B2F5-AFF553D2E3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66" y="189000"/>
              <a:ext cx="6279323" cy="6433734"/>
            </a:xfrm>
            <a:prstGeom prst="rect">
              <a:avLst/>
            </a:prstGeom>
          </p:spPr>
        </p:pic>
      </p:grpSp>
      <p:sp>
        <p:nvSpPr>
          <p:cNvPr id="9" name="Rectángulo 8">
            <a:extLst>
              <a:ext uri="{FF2B5EF4-FFF2-40B4-BE49-F238E27FC236}">
                <a16:creationId xmlns:a16="http://schemas.microsoft.com/office/drawing/2014/main" id="{B3980FB0-2105-4E56-B927-CC4CE67F4862}"/>
              </a:ext>
            </a:extLst>
          </p:cNvPr>
          <p:cNvSpPr/>
          <p:nvPr/>
        </p:nvSpPr>
        <p:spPr>
          <a:xfrm>
            <a:off x="5376000" y="2774265"/>
            <a:ext cx="646963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1537 el pueblo conocía este cerro como  “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Ermita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lo que relato Hugo </a:t>
            </a:r>
            <a:r>
              <a:rPr lang="es-MX" sz="2400" b="1" dirty="0" err="1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Leicht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“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calles de Puebla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10" name="Imagen 9" descr="Imagen que contiene árbol, exterior, cielo, suelo&#10;&#10;Descripción generada con confianza muy alta">
            <a:extLst>
              <a:ext uri="{FF2B5EF4-FFF2-40B4-BE49-F238E27FC236}">
                <a16:creationId xmlns:a16="http://schemas.microsoft.com/office/drawing/2014/main" id="{2A3E97DB-AB23-424C-BD06-B989E2C921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9317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D13532D-177A-4CA7-975B-4E7F1CDD470E}"/>
              </a:ext>
            </a:extLst>
          </p:cNvPr>
          <p:cNvSpPr/>
          <p:nvPr/>
        </p:nvSpPr>
        <p:spPr>
          <a:xfrm>
            <a:off x="156000" y="214865"/>
            <a:ext cx="990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También para esta fecha la capilla fue dedicada a San Cristóbal,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niño indio que fue evangelizado por </a:t>
            </a:r>
            <a:r>
              <a:rPr lang="es-MX" sz="2400" b="1" dirty="0" err="1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Motolonía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siendo martirizado y asesinado por su padre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Tlaxcala en 1527.</a:t>
            </a:r>
          </a:p>
        </p:txBody>
      </p:sp>
      <p:pic>
        <p:nvPicPr>
          <p:cNvPr id="12" name="Imagen 11" descr="Imagen que contiene suelo, exterior, banco, cielo&#10;&#10;Descripción generada con confianza muy alta">
            <a:extLst>
              <a:ext uri="{FF2B5EF4-FFF2-40B4-BE49-F238E27FC236}">
                <a16:creationId xmlns:a16="http://schemas.microsoft.com/office/drawing/2014/main" id="{5695F868-512F-42CE-9A04-7333226EB0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48475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43FB848B-FE40-45CA-A27A-5763DE6D7131}"/>
              </a:ext>
            </a:extLst>
          </p:cNvPr>
          <p:cNvSpPr/>
          <p:nvPr/>
        </p:nvSpPr>
        <p:spPr>
          <a:xfrm>
            <a:off x="156000" y="369000"/>
            <a:ext cx="611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1640-1649,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establecida la capilla en este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obispo Juan de Palafox y Mendoza, impartía misa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105BEB5-1A64-4BC6-8FE4-07BC35876451}"/>
              </a:ext>
            </a:extLst>
          </p:cNvPr>
          <p:cNvSpPr/>
          <p:nvPr/>
        </p:nvSpPr>
        <p:spPr>
          <a:xfrm>
            <a:off x="336550" y="4793664"/>
            <a:ext cx="5423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con la finalidad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que la escucharan los hombres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se dedicaban a sacar cantera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ese cerro para la edificación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Catedral de Puebla.</a:t>
            </a:r>
          </a:p>
        </p:txBody>
      </p:sp>
      <p:pic>
        <p:nvPicPr>
          <p:cNvPr id="15" name="Imagen 14" descr="Imagen que contiene hierba, exterior, árbol, cielo&#10;&#10;Descripción generada con confianza muy alta">
            <a:extLst>
              <a:ext uri="{FF2B5EF4-FFF2-40B4-BE49-F238E27FC236}">
                <a16:creationId xmlns:a16="http://schemas.microsoft.com/office/drawing/2014/main" id="{D86CEF98-267D-4ED9-AC46-6D225ECAA1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660"/>
            <a:ext cx="12192001" cy="686666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F3ECE0CF-C312-4582-8A81-5FF2BABAE591}"/>
              </a:ext>
            </a:extLst>
          </p:cNvPr>
          <p:cNvSpPr/>
          <p:nvPr/>
        </p:nvSpPr>
        <p:spPr>
          <a:xfrm>
            <a:off x="336550" y="369000"/>
            <a:ext cx="863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cara poniente se erigió otro templo,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cual se le asignó la advocación de la Virgen de Loreto,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mientras que el templo originario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pasó a dedicarse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a la Virgen de Guadalupe.</a:t>
            </a:r>
          </a:p>
        </p:txBody>
      </p:sp>
      <p:pic>
        <p:nvPicPr>
          <p:cNvPr id="17" name="Imagen 16" descr="Imagen que contiene cielo, exterior, edificio, suelo&#10;&#10;Descripción generada con confianza muy alta">
            <a:extLst>
              <a:ext uri="{FF2B5EF4-FFF2-40B4-BE49-F238E27FC236}">
                <a16:creationId xmlns:a16="http://schemas.microsoft.com/office/drawing/2014/main" id="{BAEEBC4E-BA39-4845-AC05-E53E2AFCA1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1E51F968-1662-42FF-B764-F95C6B1E4043}"/>
              </a:ext>
            </a:extLst>
          </p:cNvPr>
          <p:cNvSpPr/>
          <p:nvPr/>
        </p:nvSpPr>
        <p:spPr>
          <a:xfrm>
            <a:off x="6456000" y="651074"/>
            <a:ext cx="5400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Nuestra Señora de Belén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6AB32731-B645-4EF7-AF12-C357276AD17F}"/>
              </a:ext>
            </a:extLst>
          </p:cNvPr>
          <p:cNvSpPr/>
          <p:nvPr/>
        </p:nvSpPr>
        <p:spPr>
          <a:xfrm>
            <a:off x="336000" y="574865"/>
            <a:ext cx="1151944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Luego en 1714, la iglesia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ya estaba edificada en tres naves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y dedicada a Nuestra Señora de Belén, 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sin embargo una tempestad la destruyó en 1756, 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79AD6A28-5A15-4908-A3FC-DD9F65D6A4F9}"/>
              </a:ext>
            </a:extLst>
          </p:cNvPr>
          <p:cNvSpPr/>
          <p:nvPr/>
        </p:nvSpPr>
        <p:spPr>
          <a:xfrm>
            <a:off x="336000" y="5114265"/>
            <a:ext cx="612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y fueron tres años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que tardaron las reparaciones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para concluir en 1759.</a:t>
            </a:r>
          </a:p>
        </p:txBody>
      </p:sp>
      <p:pic>
        <p:nvPicPr>
          <p:cNvPr id="21" name="Imagen 20" descr="Imagen que contiene edificio, exterior, hierba, cielo&#10;&#10;Descripción generada con confianza muy alta">
            <a:extLst>
              <a:ext uri="{FF2B5EF4-FFF2-40B4-BE49-F238E27FC236}">
                <a16:creationId xmlns:a16="http://schemas.microsoft.com/office/drawing/2014/main" id="{2D59F7A9-5057-4CDC-848F-3789E27E20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1" cy="6858000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F375941E-2D35-432F-879E-E9A15C7082CE}"/>
              </a:ext>
            </a:extLst>
          </p:cNvPr>
          <p:cNvSpPr/>
          <p:nvPr/>
        </p:nvSpPr>
        <p:spPr>
          <a:xfrm rot="21086859">
            <a:off x="4491948" y="692379"/>
            <a:ext cx="6816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Templo a la virgen de Guadalupe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2C1275BA-2089-4D50-8649-094E67AC52BD}"/>
              </a:ext>
            </a:extLst>
          </p:cNvPr>
          <p:cNvSpPr/>
          <p:nvPr/>
        </p:nvSpPr>
        <p:spPr>
          <a:xfrm>
            <a:off x="6096000" y="2349000"/>
            <a:ext cx="594000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En el siglo XIX,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se comienza                     el registro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de una                    colecta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para hacer                    un templo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a la virgen                  de Guadalupe,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con la idea de         instalarse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junto al recinto                de Belén.</a:t>
            </a:r>
          </a:p>
        </p:txBody>
      </p:sp>
      <p:pic>
        <p:nvPicPr>
          <p:cNvPr id="24" name="Imagen 23" descr="Imagen que contiene antiguo, suelo, exterior, edificio&#10;&#10;Descripción generada con confianza muy alta">
            <a:extLst>
              <a:ext uri="{FF2B5EF4-FFF2-40B4-BE49-F238E27FC236}">
                <a16:creationId xmlns:a16="http://schemas.microsoft.com/office/drawing/2014/main" id="{1C473010-0210-42D7-BA5C-ED0C3767D6AC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718B4E14-8071-4491-97B4-46664010AFCF}"/>
              </a:ext>
            </a:extLst>
          </p:cNvPr>
          <p:cNvSpPr/>
          <p:nvPr/>
        </p:nvSpPr>
        <p:spPr>
          <a:xfrm>
            <a:off x="2856000" y="355466"/>
            <a:ext cx="899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para el año de 1804 su construcción comenzó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continúo hasta el año de 1816 que fue cuando se estrenó.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0F1F6647-677E-479B-BD44-3E71CAEEECD3}"/>
              </a:ext>
            </a:extLst>
          </p:cNvPr>
          <p:cNvSpPr txBox="1"/>
          <p:nvPr/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 descr="Imagen que contiene edificio, exterior, cielo, suelo&#10;&#10;Descripción generada con confianza muy alta">
            <a:extLst>
              <a:ext uri="{FF2B5EF4-FFF2-40B4-BE49-F238E27FC236}">
                <a16:creationId xmlns:a16="http://schemas.microsoft.com/office/drawing/2014/main" id="{ED6CB4AE-1127-4884-B29B-4CE9A5D5E93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165" y="696681"/>
            <a:ext cx="4961705" cy="5406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E4A77F60-76B1-4F7C-89EB-0B37DDE35C07}"/>
              </a:ext>
            </a:extLst>
          </p:cNvPr>
          <p:cNvSpPr/>
          <p:nvPr/>
        </p:nvSpPr>
        <p:spPr>
          <a:xfrm>
            <a:off x="336551" y="4251074"/>
            <a:ext cx="620969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016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86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Uso militar y fortificación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EB1B8D41-8F0A-4099-9B3D-7B97D7B35DE7}"/>
              </a:ext>
            </a:extLst>
          </p:cNvPr>
          <p:cNvSpPr/>
          <p:nvPr/>
        </p:nvSpPr>
        <p:spPr>
          <a:xfrm>
            <a:off x="336000" y="1834865"/>
            <a:ext cx="620969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finales de la época colonial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cerro Acueyametepec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adquirió un uso distinto.</a:t>
            </a:r>
          </a:p>
        </p:txBody>
      </p:sp>
      <p:pic>
        <p:nvPicPr>
          <p:cNvPr id="32" name="Imagen 31" descr="Imagen que contiene cielo, exterior, edificio, árbol&#10;&#10;Descripción generada con confianza muy alta">
            <a:extLst>
              <a:ext uri="{FF2B5EF4-FFF2-40B4-BE49-F238E27FC236}">
                <a16:creationId xmlns:a16="http://schemas.microsoft.com/office/drawing/2014/main" id="{236B223F-9A64-455A-9A6D-A4490F064A0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FF322785-E80C-4E55-AFC5-9E7CB747A4E2}"/>
              </a:ext>
            </a:extLst>
          </p:cNvPr>
          <p:cNvSpPr/>
          <p:nvPr/>
        </p:nvSpPr>
        <p:spPr>
          <a:xfrm>
            <a:off x="336551" y="369000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gobierno virreinal perdía poco a poco el control sobre la población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estableció nuevas fortificaciones en el interior del país, pues las anteriores (</a:t>
            </a: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destinadas a impedir los ataques de piratas y corsarios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encontraban en las costas.</a:t>
            </a:r>
          </a:p>
        </p:txBody>
      </p:sp>
      <p:pic>
        <p:nvPicPr>
          <p:cNvPr id="34" name="Imagen 33" descr="Imagen que contiene cielo, edificio, exterior, suelo&#10;&#10;Descripción generada con confianza muy alta">
            <a:extLst>
              <a:ext uri="{FF2B5EF4-FFF2-40B4-BE49-F238E27FC236}">
                <a16:creationId xmlns:a16="http://schemas.microsoft.com/office/drawing/2014/main" id="{99E22D95-42A9-4D17-9759-EF4FA6F6AB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647A4E94-83AB-44D4-9821-817A3D044A46}"/>
              </a:ext>
            </a:extLst>
          </p:cNvPr>
          <p:cNvSpPr/>
          <p:nvPr/>
        </p:nvSpPr>
        <p:spPr>
          <a:xfrm>
            <a:off x="156000" y="909000"/>
            <a:ext cx="1043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Originalmente se trataba de capillas construidas en lo alto del cerro,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fueron reconstituidas a principios del siglo XIX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fortificaciones con finalidades militares.</a:t>
            </a:r>
          </a:p>
        </p:txBody>
      </p:sp>
      <p:pic>
        <p:nvPicPr>
          <p:cNvPr id="36" name="Imagen 35" descr="Imagen que contiene cielo, edificio, exterior&#10;&#10;Descripción generada con confianza muy alta">
            <a:extLst>
              <a:ext uri="{FF2B5EF4-FFF2-40B4-BE49-F238E27FC236}">
                <a16:creationId xmlns:a16="http://schemas.microsoft.com/office/drawing/2014/main" id="{AF733611-EC80-4BD2-AB62-88F8E44340B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00021" cy="6854069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03CD1E27-E6F1-4243-958C-9919C0A0AB1F}"/>
              </a:ext>
            </a:extLst>
          </p:cNvPr>
          <p:cNvSpPr/>
          <p:nvPr/>
        </p:nvSpPr>
        <p:spPr>
          <a:xfrm>
            <a:off x="336000" y="369000"/>
            <a:ext cx="1133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Aunque en realidad tuvo culto hasta 1861 donde se comentó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que era una estructura muy hermosa, con tres naves y dos torres.</a:t>
            </a:r>
          </a:p>
        </p:txBody>
      </p:sp>
      <p:pic>
        <p:nvPicPr>
          <p:cNvPr id="38" name="Imagen 37" descr="Imagen que contiene antiguo, edificio, exterior, suelo&#10;&#10;Descripción generada con confianza muy alta">
            <a:extLst>
              <a:ext uri="{FF2B5EF4-FFF2-40B4-BE49-F238E27FC236}">
                <a16:creationId xmlns:a16="http://schemas.microsoft.com/office/drawing/2014/main" id="{C54D1673-2A27-4ADC-9A87-738BA91B13D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000"/>
            <a:ext cx="12200020" cy="6849000"/>
          </a:xfrm>
          <a:prstGeom prst="rect">
            <a:avLst/>
          </a:prstGeom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4BE6DF8D-C967-404E-9E9D-C5DCD10CFF7A}"/>
              </a:ext>
            </a:extLst>
          </p:cNvPr>
          <p:cNvSpPr/>
          <p:nvPr/>
        </p:nvSpPr>
        <p:spPr>
          <a:xfrm>
            <a:off x="336550" y="369000"/>
            <a:ext cx="1133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Poco antes del estallido de la  Independencia, la capilla de Loreto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se convirtió en un edificio defensivo,  y a partir de 1810, tras el inicio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del movimiento de Miguel Hidalgo, fue  fortificado como punto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de protección                       para la ciudad de Puebla.</a:t>
            </a:r>
          </a:p>
        </p:txBody>
      </p:sp>
      <p:pic>
        <p:nvPicPr>
          <p:cNvPr id="40" name="Imagen 39" descr="Imagen que contiene exterior, cielo, hierba, suelo&#10;&#10;Descripción generada con confianza muy alta">
            <a:extLst>
              <a:ext uri="{FF2B5EF4-FFF2-40B4-BE49-F238E27FC236}">
                <a16:creationId xmlns:a16="http://schemas.microsoft.com/office/drawing/2014/main" id="{FD6F4604-0C23-4705-B423-6F82DB4A2DB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-2900"/>
            <a:ext cx="12224021" cy="68609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2C29EE25-2611-423A-B914-EAEF1678674C}"/>
              </a:ext>
            </a:extLst>
          </p:cNvPr>
          <p:cNvSpPr/>
          <p:nvPr/>
        </p:nvSpPr>
        <p:spPr>
          <a:xfrm>
            <a:off x="360000" y="369000"/>
            <a:ext cx="11495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Ermitas se utilizaron a partir de entonces como polvorines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y reserva de armas  y municiones de la urbe.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C863AC7C-0CDE-414D-B05A-B69D82B1F91D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71117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75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75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9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125"/>
                            </p:stCondLst>
                            <p:childTnLst>
                              <p:par>
                                <p:cTn id="29" presetID="21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12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9125"/>
                            </p:stCondLst>
                            <p:childTnLst>
                              <p:par>
                                <p:cTn id="41" presetID="21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912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9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9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3125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062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625"/>
                            </p:stCondLst>
                            <p:childTnLst>
                              <p:par>
                                <p:cTn id="68" presetID="50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10625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8125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36000"/>
                            </p:stCondLst>
                            <p:childTnLst>
                              <p:par>
                                <p:cTn id="82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4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602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702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8025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6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87850"/>
                            </p:stCondLst>
                            <p:childTnLst>
                              <p:par>
                                <p:cTn id="109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978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24725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34725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54850"/>
                            </p:stCondLst>
                            <p:childTnLst>
                              <p:par>
                                <p:cTn id="125" presetID="26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6485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791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891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15850"/>
                            </p:stCondLst>
                            <p:childTnLst>
                              <p:par>
                                <p:cTn id="154" presetID="21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2585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38475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9" grpId="0"/>
      <p:bldP spid="11" grpId="0"/>
      <p:bldP spid="13" grpId="0"/>
      <p:bldP spid="14" grpId="0"/>
      <p:bldP spid="16" grpId="0"/>
      <p:bldP spid="18" grpId="0"/>
      <p:bldP spid="19" grpId="0"/>
      <p:bldP spid="20" grpId="0"/>
      <p:bldP spid="22" grpId="0"/>
      <p:bldP spid="23" grpId="0"/>
      <p:bldP spid="25" grpId="0"/>
      <p:bldP spid="27" grpId="0" animBg="1"/>
      <p:bldP spid="29" grpId="0"/>
      <p:bldP spid="31" grpId="0"/>
      <p:bldP spid="33" grpId="0"/>
      <p:bldP spid="35" grpId="0"/>
      <p:bldP spid="37" grpId="0"/>
      <p:bldP spid="39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EE47ABEE-9957-4882-8FC0-AE9F4501D382}"/>
              </a:ext>
            </a:extLst>
          </p:cNvPr>
          <p:cNvSpPr/>
          <p:nvPr/>
        </p:nvSpPr>
        <p:spPr>
          <a:xfrm>
            <a:off x="336550" y="389408"/>
            <a:ext cx="1169472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edificación del Fortín de Guadalupe se acordó el 27 de septiembre de 1813 por decisión de las autoridades del cabildo con la idea de defender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capital poblana de ‘</a:t>
            </a: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grupos subversivos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’.</a:t>
            </a:r>
          </a:p>
        </p:txBody>
      </p:sp>
      <p:pic>
        <p:nvPicPr>
          <p:cNvPr id="13" name="Imagen 12" descr="Imagen que contiene cielo, exterior, suelo, edificio&#10;&#10;Descripción generada con confianza muy alta">
            <a:extLst>
              <a:ext uri="{FF2B5EF4-FFF2-40B4-BE49-F238E27FC236}">
                <a16:creationId xmlns:a16="http://schemas.microsoft.com/office/drawing/2014/main" id="{FB19EA05-9CF9-4598-BF4A-2227F8F97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58000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61F6E64A-0E45-4B4A-A1E5-CB0AFBB0147F}"/>
              </a:ext>
            </a:extLst>
          </p:cNvPr>
          <p:cNvSpPr/>
          <p:nvPr/>
        </p:nvSpPr>
        <p:spPr>
          <a:xfrm>
            <a:off x="336550" y="369000"/>
            <a:ext cx="1151890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1816, durante la guerra de independencia el intendente español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Ciriaco del Llano ordenó rodear el templo de la Virgen de Guadalupe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una fortificación de piedra con revestimientos de cal,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el objetivo de convertirlos en posiciones militares para prevenir ataques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proteger a la ciudad de Puebla de los insurgentes…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la obra del Fuerte queda incompleta.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19050">
                <a:solidFill>
                  <a:srgbClr val="860000"/>
                </a:solidFill>
              </a:ln>
              <a:solidFill>
                <a:srgbClr val="FFC9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" name="Imagen 14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0631DE98-67FC-4AF0-97FA-5E18150238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15" y="0"/>
            <a:ext cx="12215436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9B89FA18-161C-44B5-9E92-679C73C5233F}"/>
              </a:ext>
            </a:extLst>
          </p:cNvPr>
          <p:cNvSpPr/>
          <p:nvPr/>
        </p:nvSpPr>
        <p:spPr>
          <a:xfrm>
            <a:off x="336550" y="1075466"/>
            <a:ext cx="989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Guadalupe se demolió la Ermita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hicieron repuestos subterráneos de una bóveda y un aljibe.</a:t>
            </a:r>
          </a:p>
        </p:txBody>
      </p:sp>
      <p:pic>
        <p:nvPicPr>
          <p:cNvPr id="17" name="Imagen 16" descr="Imagen que contiene edificio, exterior, árbol, cielo&#10;&#10;Descripción generada con confianza muy alta">
            <a:extLst>
              <a:ext uri="{FF2B5EF4-FFF2-40B4-BE49-F238E27FC236}">
                <a16:creationId xmlns:a16="http://schemas.microsoft.com/office/drawing/2014/main" id="{B4FFAAB4-365A-4B78-8588-719A1638D5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69" y="-87922"/>
            <a:ext cx="12219290" cy="6945922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99CFEFF7-ACAD-433A-B93A-0F2E51625408}"/>
              </a:ext>
            </a:extLst>
          </p:cNvPr>
          <p:cNvSpPr/>
          <p:nvPr/>
        </p:nvSpPr>
        <p:spPr>
          <a:xfrm>
            <a:off x="336550" y="89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caso de Loreto, debido al estado de la Ermita,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necesario reparar los muros, las rampas y el edificio central.</a:t>
            </a:r>
          </a:p>
        </p:txBody>
      </p:sp>
      <p:pic>
        <p:nvPicPr>
          <p:cNvPr id="11" name="Imagen 10" descr="Imagen que contiene texto, mapa&#10;&#10;Descripción generada con confianza muy alta">
            <a:extLst>
              <a:ext uri="{FF2B5EF4-FFF2-40B4-BE49-F238E27FC236}">
                <a16:creationId xmlns:a16="http://schemas.microsoft.com/office/drawing/2014/main" id="{73755EF8-F68E-4AC4-BA58-71EF01684D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1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0EE060F9-217D-469F-831F-7EC2F9F7F6CC}"/>
              </a:ext>
            </a:extLst>
          </p:cNvPr>
          <p:cNvSpPr/>
          <p:nvPr/>
        </p:nvSpPr>
        <p:spPr>
          <a:xfrm>
            <a:off x="4475999" y="369000"/>
            <a:ext cx="737945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los fuertes hay una separación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928 metros en línea recta.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21F70158-96A4-42B4-B43D-899E9C79B006}"/>
              </a:ext>
            </a:extLst>
          </p:cNvPr>
          <p:cNvSpPr/>
          <p:nvPr/>
        </p:nvSpPr>
        <p:spPr>
          <a:xfrm>
            <a:off x="8976000" y="1812463"/>
            <a:ext cx="287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fuertes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gran tamaño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características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terreno.</a:t>
            </a:r>
          </a:p>
        </p:txBody>
      </p:sp>
      <p:pic>
        <p:nvPicPr>
          <p:cNvPr id="20" name="Imagen 19" descr="Imagen que contiene caballo, exterior, cielo, libro&#10;&#10;Descripción generada con confianza muy alta">
            <a:extLst>
              <a:ext uri="{FF2B5EF4-FFF2-40B4-BE49-F238E27FC236}">
                <a16:creationId xmlns:a16="http://schemas.microsoft.com/office/drawing/2014/main" id="{78C7BA7F-329D-4C47-B167-5A5E1F95C0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-25000"/>
                    </a14:imgEffect>
                    <a14:imgEffect>
                      <a14:brightnessContrast contrast="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8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051FCE4A-49E6-436B-AB85-AE5CB037344E}"/>
              </a:ext>
            </a:extLst>
          </p:cNvPr>
          <p:cNvSpPr/>
          <p:nvPr/>
        </p:nvSpPr>
        <p:spPr>
          <a:xfrm>
            <a:off x="336551" y="1089000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caso de Loreto, posee baluartes circulares,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mientras que Guadalupe tiene sólo dos pequeños baluartes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rediente que cubría la entrada.</a:t>
            </a:r>
          </a:p>
        </p:txBody>
      </p:sp>
      <p:pic>
        <p:nvPicPr>
          <p:cNvPr id="22" name="Imagen 21" descr="Imagen que contiene naturaleza, hierba&#10;&#10;Descripción generada con confianza alta">
            <a:extLst>
              <a:ext uri="{FF2B5EF4-FFF2-40B4-BE49-F238E27FC236}">
                <a16:creationId xmlns:a16="http://schemas.microsoft.com/office/drawing/2014/main" id="{B88B8A7A-5F1E-42B8-A6E9-56708EDB49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1" cy="6910754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A076393B-05D7-4F4A-AE23-1001B0955712}"/>
              </a:ext>
            </a:extLst>
          </p:cNvPr>
          <p:cNvSpPr/>
          <p:nvPr/>
        </p:nvSpPr>
        <p:spPr>
          <a:xfrm>
            <a:off x="336549" y="1089000"/>
            <a:ext cx="1151890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Construidos los fuertes de Loreto y Guadalupe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cerro de Acueyametepec, tuvo lugar un hecho histórico: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… La Batalla de Puebla el 5 de mayo de 1862,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donde un pequeño ejército mexicano derrotó a los franceses,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 Segunda Intervención Francesa en México</a:t>
            </a: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24" name="Imagen 23" descr="Imagen que contiene exterior, señal, hierba, edificio&#10;&#10;Descripción generada con confianza muy alta">
            <a:extLst>
              <a:ext uri="{FF2B5EF4-FFF2-40B4-BE49-F238E27FC236}">
                <a16:creationId xmlns:a16="http://schemas.microsoft.com/office/drawing/2014/main" id="{6E038DD7-73C1-4A77-861F-6B3149CA7D6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10835"/>
            <a:ext cx="12495587" cy="700001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064C6DD0-76F9-4F9C-AA6C-800C9A7F2CA3}"/>
              </a:ext>
            </a:extLst>
          </p:cNvPr>
          <p:cNvSpPr/>
          <p:nvPr/>
        </p:nvSpPr>
        <p:spPr>
          <a:xfrm>
            <a:off x="476039" y="369000"/>
            <a:ext cx="69268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Remodelación del fuerte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16CC1E-811D-498B-8300-EF640E0D36F3}"/>
              </a:ext>
            </a:extLst>
          </p:cNvPr>
          <p:cNvSpPr/>
          <p:nvPr/>
        </p:nvSpPr>
        <p:spPr>
          <a:xfrm>
            <a:off x="5918564" y="1371074"/>
            <a:ext cx="62937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219170"/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Las luchas por Puebla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D26D5BFB-3872-4A05-AA68-3382438373B8}"/>
              </a:ext>
            </a:extLst>
          </p:cNvPr>
          <p:cNvSpPr/>
          <p:nvPr/>
        </p:nvSpPr>
        <p:spPr>
          <a:xfrm>
            <a:off x="336550" y="5434865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 importancia estratégica, durante la intervención francesa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fuertes sirvieron como cuartel de operaciones del Ejército de Oriente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punto central de las batallas que se libraron en Puebla.</a:t>
            </a:r>
          </a:p>
        </p:txBody>
      </p:sp>
      <p:pic>
        <p:nvPicPr>
          <p:cNvPr id="28" name="Imagen 27" descr="Imagen que contiene exterior, persona, suelo, personas&#10;&#10;Descripción generada con confianza muy alta">
            <a:extLst>
              <a:ext uri="{FF2B5EF4-FFF2-40B4-BE49-F238E27FC236}">
                <a16:creationId xmlns:a16="http://schemas.microsoft.com/office/drawing/2014/main" id="{5CDCF370-3B76-4144-8678-83EBCD1C76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1" cy="6858000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C950C33F-D69C-4086-B0BC-875F6FDDF5F1}"/>
              </a:ext>
            </a:extLst>
          </p:cNvPr>
          <p:cNvSpPr/>
          <p:nvPr/>
        </p:nvSpPr>
        <p:spPr>
          <a:xfrm>
            <a:off x="300536" y="369000"/>
            <a:ext cx="11554914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Por su ubicación y las defensas que en                     su torno se concentraron,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los fuertes representaron                        la "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puerta</a:t>
            </a: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de México: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40454BAC-9899-4482-8E95-52C8F0E92987}"/>
              </a:ext>
            </a:extLst>
          </p:cNvPr>
          <p:cNvSpPr/>
          <p:nvPr/>
        </p:nvSpPr>
        <p:spPr>
          <a:xfrm>
            <a:off x="336550" y="575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 caían, la rendición de Puebla era inevitable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 ello se abría el paso franco hacia la Ciudad de México.</a:t>
            </a:r>
          </a:p>
        </p:txBody>
      </p:sp>
      <p:pic>
        <p:nvPicPr>
          <p:cNvPr id="31" name="Imagen 30" descr="Imagen que contiene edificio, exterior, hierba, árbol&#10;&#10;Descripción generada con confianza muy alta">
            <a:extLst>
              <a:ext uri="{FF2B5EF4-FFF2-40B4-BE49-F238E27FC236}">
                <a16:creationId xmlns:a16="http://schemas.microsoft.com/office/drawing/2014/main" id="{549C2160-F70B-4227-AA7A-08D4B9CDDFD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" y="9000"/>
            <a:ext cx="12193699" cy="6849000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66A9CE8B-379D-46C6-AF26-157569A590D3}"/>
              </a:ext>
            </a:extLst>
          </p:cNvPr>
          <p:cNvSpPr/>
          <p:nvPr/>
        </p:nvSpPr>
        <p:spPr>
          <a:xfrm>
            <a:off x="1596000" y="794265"/>
            <a:ext cx="468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eso las fuerzas francesas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atacaron en primer lugar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 batalla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5 de mayo de 1862, 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BC3D3BCD-974F-4DCA-AAB8-3BA938855B57}"/>
              </a:ext>
            </a:extLst>
          </p:cNvPr>
          <p:cNvSpPr/>
          <p:nvPr/>
        </p:nvSpPr>
        <p:spPr>
          <a:xfrm>
            <a:off x="876000" y="5434865"/>
            <a:ext cx="1097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al año siguiente,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fortalecidos y con un contingente mucho más numeroso, los sometieron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un bombardeo inmisericorde hasta dejarlos convertidos en ruinas.</a:t>
            </a:r>
          </a:p>
        </p:txBody>
      </p:sp>
      <p:pic>
        <p:nvPicPr>
          <p:cNvPr id="34" name="Imagen 33" descr="Imagen que contiene edificio, interior, lugar de oración, pared&#10;&#10;Descripción generada con confianza alta">
            <a:extLst>
              <a:ext uri="{FF2B5EF4-FFF2-40B4-BE49-F238E27FC236}">
                <a16:creationId xmlns:a16="http://schemas.microsoft.com/office/drawing/2014/main" id="{B1A05016-6E5F-47C7-9C9F-28B346D3485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1" cy="6858000"/>
          </a:xfrm>
          <a:prstGeom prst="rect">
            <a:avLst/>
          </a:prstGeom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7C969211-7EFA-4446-9698-3334C608A8D7}"/>
              </a:ext>
            </a:extLst>
          </p:cNvPr>
          <p:cNvSpPr/>
          <p:nvPr/>
        </p:nvSpPr>
        <p:spPr>
          <a:xfrm>
            <a:off x="336550" y="369000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en el año               1862, el       General                                   Ignacio Zaragoza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ordenó            demoler         las dos                                       torres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para                                                   acondicionar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    el fuerte.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C6F40BAA-EF96-4479-BACE-EACC2F8B6C37}"/>
              </a:ext>
            </a:extLst>
          </p:cNvPr>
          <p:cNvSpPr/>
          <p:nvPr/>
        </p:nvSpPr>
        <p:spPr>
          <a:xfrm>
            <a:off x="336550" y="323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Años más tarde el sitio quedó abandonado por varios años,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sin techo y apenas en pie unas paredes del templo y el portal de peregrinos.</a:t>
            </a:r>
          </a:p>
        </p:txBody>
      </p:sp>
      <p:pic>
        <p:nvPicPr>
          <p:cNvPr id="37" name="Imagen 36" descr="Imagen que contiene texto, libro, interior&#10;&#10;Descripción generada con confianza muy alta">
            <a:extLst>
              <a:ext uri="{FF2B5EF4-FFF2-40B4-BE49-F238E27FC236}">
                <a16:creationId xmlns:a16="http://schemas.microsoft.com/office/drawing/2014/main" id="{FD81E86E-1B9F-4C94-ADD7-0A33D92022F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61" y="-5"/>
            <a:ext cx="12200022" cy="6858000"/>
          </a:xfrm>
          <a:prstGeom prst="rect">
            <a:avLst/>
          </a:prstGeom>
        </p:spPr>
      </p:pic>
      <p:sp>
        <p:nvSpPr>
          <p:cNvPr id="38" name="Rectángulo 37">
            <a:extLst>
              <a:ext uri="{FF2B5EF4-FFF2-40B4-BE49-F238E27FC236}">
                <a16:creationId xmlns:a16="http://schemas.microsoft.com/office/drawing/2014/main" id="{3C072F4D-D5BB-4E7B-A504-77660D0126EC}"/>
              </a:ext>
            </a:extLst>
          </p:cNvPr>
          <p:cNvSpPr/>
          <p:nvPr/>
        </p:nvSpPr>
        <p:spPr>
          <a:xfrm>
            <a:off x="336550" y="369000"/>
            <a:ext cx="1169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Sin embargo después                     de los hechos de aquel año, la estructura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del templo                          quedó dañada por lo que terminaron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de demoler                                                      las piedras que amenazaban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con caerse.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6164BC85-D968-4940-86DE-65794D48781D}"/>
              </a:ext>
            </a:extLst>
          </p:cNvPr>
          <p:cNvSpPr txBox="1"/>
          <p:nvPr/>
        </p:nvSpPr>
        <p:spPr>
          <a:xfrm>
            <a:off x="1" y="-1"/>
            <a:ext cx="12191999" cy="68484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B9C9F2D2-5998-457E-B8B6-C73404E43EB8}"/>
              </a:ext>
            </a:extLst>
          </p:cNvPr>
          <p:cNvSpPr/>
          <p:nvPr/>
        </p:nvSpPr>
        <p:spPr>
          <a:xfrm>
            <a:off x="336550" y="549000"/>
            <a:ext cx="1151890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batalla de Puebla fue un combate librado el 5 de mayo de 1862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las cercanías de la ciudad de Puebla, entre los ejércitos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de la República Mexicana,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bajo el mando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de Ignacio Zaragoza,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y del Segundo Imperio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Francés, dirigido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por Charles Ferdinand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Latrille, conde de Lorencez,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durante la Segunda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Intervención Francesa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en México,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cuyo resultado fue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una victoria importante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para los mexicanos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ya que con unas fuerzas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consideradas como inferiores lograron vencer a uno de los ejércitos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más experimentados y respetados de su época.</a:t>
            </a:r>
          </a:p>
        </p:txBody>
      </p:sp>
      <p:pic>
        <p:nvPicPr>
          <p:cNvPr id="42" name="Imagen 41" descr="Imagen que contiene persona, personas, exterior, multitud&#10;&#10;Descripción generada con confianza muy alta">
            <a:extLst>
              <a:ext uri="{FF2B5EF4-FFF2-40B4-BE49-F238E27FC236}">
                <a16:creationId xmlns:a16="http://schemas.microsoft.com/office/drawing/2014/main" id="{9312E5B3-C8B8-4546-A9EB-5ABF44F0D50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000" y="1436543"/>
            <a:ext cx="6583908" cy="40419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3" name="Imagen 42" descr="Imagen que contiene cielo&#10;&#10;Descripción generada con confianza muy alta">
            <a:extLst>
              <a:ext uri="{FF2B5EF4-FFF2-40B4-BE49-F238E27FC236}">
                <a16:creationId xmlns:a16="http://schemas.microsoft.com/office/drawing/2014/main" id="{C3647115-F5BD-45AA-BDE7-D0FA023A350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90D76F03-056C-4EBD-BCA3-8022047E9132}"/>
              </a:ext>
            </a:extLst>
          </p:cNvPr>
          <p:cNvSpPr/>
          <p:nvPr/>
        </p:nvSpPr>
        <p:spPr>
          <a:xfrm>
            <a:off x="1956000" y="369000"/>
            <a:ext cx="989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Pese a su éxito, la batalla                     no impidió la invasión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del país, sólo la retrasó,                      sin embargo, sería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la primer batalla                    de una guerra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que finalmente        México ganaría.</a:t>
            </a:r>
          </a:p>
        </p:txBody>
      </p:sp>
      <p:grpSp>
        <p:nvGrpSpPr>
          <p:cNvPr id="45" name="Grupo 44">
            <a:extLst>
              <a:ext uri="{FF2B5EF4-FFF2-40B4-BE49-F238E27FC236}">
                <a16:creationId xmlns:a16="http://schemas.microsoft.com/office/drawing/2014/main" id="{D5A72DB5-7A61-41EE-A9D7-1C8D92E5C1CF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46" name="CuadroTexto 45">
              <a:extLst>
                <a:ext uri="{FF2B5EF4-FFF2-40B4-BE49-F238E27FC236}">
                  <a16:creationId xmlns:a16="http://schemas.microsoft.com/office/drawing/2014/main" id="{D7ADC265-FEEB-4B03-B643-2B764EBB5B6A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E4D2F2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7" name="Imagen 46" descr="Imagen que contiene hierba, texto&#10;&#10;Descripción generada con confianza muy alta">
              <a:extLst>
                <a:ext uri="{FF2B5EF4-FFF2-40B4-BE49-F238E27FC236}">
                  <a16:creationId xmlns:a16="http://schemas.microsoft.com/office/drawing/2014/main" id="{03247DC0-88E9-4E9D-9F9F-9681A0EF94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6000" y="418523"/>
              <a:ext cx="4622315" cy="604224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75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48" name="Rectángulo 47">
            <a:extLst>
              <a:ext uri="{FF2B5EF4-FFF2-40B4-BE49-F238E27FC236}">
                <a16:creationId xmlns:a16="http://schemas.microsoft.com/office/drawing/2014/main" id="{8A35CB46-CE2D-4EAC-BC14-F1FED209D08C}"/>
              </a:ext>
            </a:extLst>
          </p:cNvPr>
          <p:cNvSpPr/>
          <p:nvPr/>
        </p:nvSpPr>
        <p:spPr>
          <a:xfrm>
            <a:off x="336550" y="1989000"/>
            <a:ext cx="6839450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franceses regresarían al siguiente año, con lo que se libró una segunda batalla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 en la que se enfrentaron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35 000 franceses contra 29 000 mexicanos (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defensa que duró 62 días</a:t>
            </a: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lograrían avanzar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la Ciudad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que permitió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establecer el Segundo Imperio Mexicano.</a:t>
            </a:r>
          </a:p>
        </p:txBody>
      </p:sp>
      <p:pic>
        <p:nvPicPr>
          <p:cNvPr id="49" name="Imagen 48" descr="Imagen que contiene naturaleza&#10;&#10;Descripción generada con confianza alta">
            <a:extLst>
              <a:ext uri="{FF2B5EF4-FFF2-40B4-BE49-F238E27FC236}">
                <a16:creationId xmlns:a16="http://schemas.microsoft.com/office/drawing/2014/main" id="{426DE699-4390-48EB-928A-45C09852425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59928"/>
            <a:ext cx="12216000" cy="6945921"/>
          </a:xfrm>
          <a:prstGeom prst="rect">
            <a:avLst/>
          </a:prstGeom>
        </p:spPr>
      </p:pic>
      <p:sp>
        <p:nvSpPr>
          <p:cNvPr id="50" name="Rectángulo 49">
            <a:extLst>
              <a:ext uri="{FF2B5EF4-FFF2-40B4-BE49-F238E27FC236}">
                <a16:creationId xmlns:a16="http://schemas.microsoft.com/office/drawing/2014/main" id="{999642B6-27A3-43A5-8917-C14F14E93FE3}"/>
              </a:ext>
            </a:extLst>
          </p:cNvPr>
          <p:cNvSpPr/>
          <p:nvPr/>
        </p:nvSpPr>
        <p:spPr>
          <a:xfrm>
            <a:off x="337443" y="392871"/>
            <a:ext cx="11533987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Finalmente, ante la incapacidad de consolidar un imperio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después de perder 11 000 hombres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debido a la actividad guerrillera que nunca dejó de subsistir,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franceses se retiraron incondicionalmente del país en 1867.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2208999-CAC9-46B0-AFAF-529D2F6B8CED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0425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375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3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375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1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3125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3125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5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1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175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1875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1875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8375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52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8900"/>
                            </p:stCondLst>
                            <p:childTnLst>
                              <p:par>
                                <p:cTn id="81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689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24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95650"/>
                            </p:stCondLst>
                            <p:childTnLst>
                              <p:par>
                                <p:cTn id="93" presetID="2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565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17525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36275"/>
                            </p:stCondLst>
                            <p:childTnLst>
                              <p:par>
                                <p:cTn id="106" presetID="2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46275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589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74775"/>
                            </p:stCondLst>
                            <p:childTnLst>
                              <p:par>
                                <p:cTn id="125" presetID="3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84275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02275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11775"/>
                            </p:stCondLst>
                            <p:childTnLst>
                              <p:par>
                                <p:cTn id="13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16775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73775"/>
                            </p:stCondLst>
                            <p:childTnLst>
                              <p:par>
                                <p:cTn id="146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83275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1400"/>
                            </p:stCondLst>
                            <p:childTnLst>
                              <p:par>
                                <p:cTn id="160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109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42775"/>
                            </p:stCondLst>
                            <p:childTnLst>
                              <p:par>
                                <p:cTn id="176" presetID="4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52275"/>
                            </p:stCondLst>
                            <p:childTnLst>
                              <p:par>
                                <p:cTn id="18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77025"/>
                            </p:stCondLst>
                            <p:childTnLst>
                              <p:par>
                                <p:cTn id="18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6" grpId="0"/>
      <p:bldP spid="18" grpId="0"/>
      <p:bldP spid="12" grpId="0"/>
      <p:bldP spid="19" grpId="0"/>
      <p:bldP spid="21" grpId="0"/>
      <p:bldP spid="23" grpId="0"/>
      <p:bldP spid="25" grpId="0"/>
      <p:bldP spid="26" grpId="0"/>
      <p:bldP spid="27" grpId="0"/>
      <p:bldP spid="29" grpId="0"/>
      <p:bldP spid="30" grpId="0"/>
      <p:bldP spid="32" grpId="0"/>
      <p:bldP spid="33" grpId="0"/>
      <p:bldP spid="35" grpId="0"/>
      <p:bldP spid="36" grpId="0"/>
      <p:bldP spid="38" grpId="0"/>
      <p:bldP spid="40" grpId="0" animBg="1"/>
      <p:bldP spid="41" grpId="0"/>
      <p:bldP spid="44" grpId="0"/>
      <p:bldP spid="48" grpId="0"/>
      <p:bldP spid="50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4A0E41F-3672-42B4-8D6F-70E49DAC09AC}"/>
              </a:ext>
            </a:extLst>
          </p:cNvPr>
          <p:cNvSpPr/>
          <p:nvPr/>
        </p:nvSpPr>
        <p:spPr>
          <a:xfrm>
            <a:off x="156000" y="1989000"/>
            <a:ext cx="4499449" cy="10464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/>
              </a:rPr>
              <a:t>Sitios</a:t>
            </a:r>
            <a:r>
              <a:rPr lang="es-MX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/>
              </a:rPr>
              <a:t> </a:t>
            </a: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Arial"/>
              </a:rPr>
              <a:t>históricos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6E15D1A-FA20-4DD6-8AC1-807D0F5D923D}"/>
              </a:ext>
            </a:extLst>
          </p:cNvPr>
          <p:cNvSpPr/>
          <p:nvPr/>
        </p:nvSpPr>
        <p:spPr>
          <a:xfrm>
            <a:off x="336551" y="4329000"/>
            <a:ext cx="10619449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1930 los fuertes y la zona aledaña al cerro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fueron declarados propiedad de la nación al servicio del pueblo,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Loreto se construyó un Museo de Guerra.</a:t>
            </a:r>
          </a:p>
        </p:txBody>
      </p:sp>
      <p:pic>
        <p:nvPicPr>
          <p:cNvPr id="17" name="Imagen 16" descr="Imagen que contiene persona, foto, pared, pose&#10;&#10;Descripción generada con confianza muy alta">
            <a:extLst>
              <a:ext uri="{FF2B5EF4-FFF2-40B4-BE49-F238E27FC236}">
                <a16:creationId xmlns:a16="http://schemas.microsoft.com/office/drawing/2014/main" id="{67088E11-B09E-4550-8011-9F4AEFA21C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A245DEB9-7AB6-45B7-9E1E-FF5B8AF09276}"/>
              </a:ext>
            </a:extLst>
          </p:cNvPr>
          <p:cNvSpPr/>
          <p:nvPr/>
        </p:nvSpPr>
        <p:spPr>
          <a:xfrm>
            <a:off x="1956000" y="535466"/>
            <a:ext cx="9273082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Fundadores              del Museo de Historia de Guerra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del Fuerte                      de Loreto                  (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5 de                mayo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de 1936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24" name="Imagen 23" descr="Imagen que contiene cielo, exterior, edificio, suelo&#10;&#10;Descripción generada con confianza muy alta">
            <a:extLst>
              <a:ext uri="{FF2B5EF4-FFF2-40B4-BE49-F238E27FC236}">
                <a16:creationId xmlns:a16="http://schemas.microsoft.com/office/drawing/2014/main" id="{04B89B48-66AB-4F1E-A2A1-BB386077B0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5DFAAA8F-3C3C-4D50-B58B-696CE373F568}"/>
              </a:ext>
            </a:extLst>
          </p:cNvPr>
          <p:cNvSpPr/>
          <p:nvPr/>
        </p:nvSpPr>
        <p:spPr>
          <a:xfrm>
            <a:off x="336550" y="3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cuenta que Maximino Ávila Camacho,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utilizó parte del cerro como rancho particular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4CABB634-90A2-4145-86EF-C18832478194}"/>
              </a:ext>
            </a:extLst>
          </p:cNvPr>
          <p:cNvSpPr/>
          <p:nvPr/>
        </p:nvSpPr>
        <p:spPr>
          <a:xfrm>
            <a:off x="336550" y="143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Declarados como patrimonio histórico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actualmente albergan museos de sitio.</a:t>
            </a:r>
          </a:p>
        </p:txBody>
      </p:sp>
      <p:pic>
        <p:nvPicPr>
          <p:cNvPr id="27" name="Imagen 26" descr="Imagen que contiene árbol, exterior, edificio, cielo&#10;&#10;Descripción generada con confianza muy alta">
            <a:extLst>
              <a:ext uri="{FF2B5EF4-FFF2-40B4-BE49-F238E27FC236}">
                <a16:creationId xmlns:a16="http://schemas.microsoft.com/office/drawing/2014/main" id="{3AD7F338-42ED-43AD-B592-C25B5F5958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9014B09A-7B3B-4A73-A0CE-326E8E69D159}"/>
              </a:ext>
            </a:extLst>
          </p:cNvPr>
          <p:cNvSpPr/>
          <p:nvPr/>
        </p:nvSpPr>
        <p:spPr>
          <a:xfrm>
            <a:off x="336550" y="369000"/>
            <a:ext cx="1043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 fue en 1962,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el centenario de la batalla del 5 de mayo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se limpió el fuerte y la Ermita,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no fueron restituidos los techos ni las paredes.</a:t>
            </a:r>
          </a:p>
        </p:txBody>
      </p:sp>
      <p:pic>
        <p:nvPicPr>
          <p:cNvPr id="29" name="Imagen 28" descr="Imagen que contiene cielo, barco, azul, agua&#10;&#10;Descripción generada con confianza muy alta">
            <a:extLst>
              <a:ext uri="{FF2B5EF4-FFF2-40B4-BE49-F238E27FC236}">
                <a16:creationId xmlns:a16="http://schemas.microsoft.com/office/drawing/2014/main" id="{2216CDE0-08FD-4513-AAE5-DBD3A907E8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06029" cy="6858001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A9B52415-0725-473D-8C85-4BCD310E4D95}"/>
              </a:ext>
            </a:extLst>
          </p:cNvPr>
          <p:cNvSpPr/>
          <p:nvPr/>
        </p:nvSpPr>
        <p:spPr>
          <a:xfrm>
            <a:off x="360000" y="369000"/>
            <a:ext cx="11495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1962, con motivo del centenario de la batalla,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se amplió y se dotó de servicios al área del parque.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999E0624-C989-4BE6-B97B-531612AF6E81}"/>
              </a:ext>
            </a:extLst>
          </p:cNvPr>
          <p:cNvSpPr/>
          <p:nvPr/>
        </p:nvSpPr>
        <p:spPr>
          <a:xfrm>
            <a:off x="360000" y="5434865"/>
            <a:ext cx="11495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de la Intervención "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Fuerte de Loreto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"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inaugurado en al año 1972 en una fortaleza construida en el siglo XVIII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sede de la legendaria batalla del 5 de mayo.</a:t>
            </a:r>
          </a:p>
        </p:txBody>
      </p:sp>
      <p:grpSp>
        <p:nvGrpSpPr>
          <p:cNvPr id="32" name="Grupo 31">
            <a:extLst>
              <a:ext uri="{FF2B5EF4-FFF2-40B4-BE49-F238E27FC236}">
                <a16:creationId xmlns:a16="http://schemas.microsoft.com/office/drawing/2014/main" id="{BA230177-8DBA-4382-9736-E894457E2ED6}"/>
              </a:ext>
            </a:extLst>
          </p:cNvPr>
          <p:cNvGrpSpPr/>
          <p:nvPr/>
        </p:nvGrpSpPr>
        <p:grpSpPr>
          <a:xfrm>
            <a:off x="1" y="-351000"/>
            <a:ext cx="12191999" cy="7199474"/>
            <a:chOff x="1" y="-351000"/>
            <a:chExt cx="12191999" cy="7199474"/>
          </a:xfrm>
        </p:grpSpPr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FBAF3545-0A1C-4D25-9CA1-8E97210A8D39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ED7D31">
                <a:lumMod val="40000"/>
                <a:lumOff val="60000"/>
              </a:srgb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4" name="Imagen 33" descr="Imagen que contiene persona, bailarín, deporte&#10;&#10;Descripción generada con confianza alta">
              <a:extLst>
                <a:ext uri="{FF2B5EF4-FFF2-40B4-BE49-F238E27FC236}">
                  <a16:creationId xmlns:a16="http://schemas.microsoft.com/office/drawing/2014/main" id="{0B77D2FE-DAF2-4D8B-A60D-6C3FEAD4F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6724" y="-351000"/>
              <a:ext cx="10009276" cy="5708808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152400" dist="12000" dir="900000" sy="98000" kx="110000" ky="200000" algn="tl" rotWithShape="0">
                <a:srgbClr val="000000">
                  <a:alpha val="30000"/>
                </a:srgbClr>
              </a:outerShdw>
            </a:effectLst>
            <a:scene3d>
              <a:camera prst="perspectiveRelaxed">
                <a:rot lat="19800000" lon="1200000" rev="20820000"/>
              </a:camera>
              <a:lightRig rig="threePt" dir="t"/>
            </a:scene3d>
            <a:sp3d contourW="6350" prstMaterial="matte">
              <a:bevelT w="101600" h="101600"/>
              <a:contourClr>
                <a:srgbClr val="969696"/>
              </a:contourClr>
            </a:sp3d>
          </p:spPr>
        </p:pic>
      </p:grpSp>
      <p:sp>
        <p:nvSpPr>
          <p:cNvPr id="35" name="Rectángulo 34">
            <a:extLst>
              <a:ext uri="{FF2B5EF4-FFF2-40B4-BE49-F238E27FC236}">
                <a16:creationId xmlns:a16="http://schemas.microsoft.com/office/drawing/2014/main" id="{B948209E-95FE-4479-9ECC-D2C2E2205562}"/>
              </a:ext>
            </a:extLst>
          </p:cNvPr>
          <p:cNvSpPr/>
          <p:nvPr/>
        </p:nvSpPr>
        <p:spPr>
          <a:xfrm>
            <a:off x="0" y="5755466"/>
            <a:ext cx="11855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recinto se ha destacado por difundir el nacionalismo,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identidad y el orgullo mexicano.</a:t>
            </a:r>
          </a:p>
        </p:txBody>
      </p:sp>
      <p:pic>
        <p:nvPicPr>
          <p:cNvPr id="36" name="Imagen 35" descr="Imagen que contiene cielo, exterior, naturaleza&#10;&#10;Descripción generada con confianza muy alta">
            <a:extLst>
              <a:ext uri="{FF2B5EF4-FFF2-40B4-BE49-F238E27FC236}">
                <a16:creationId xmlns:a16="http://schemas.microsoft.com/office/drawing/2014/main" id="{BD2D8E43-F088-4585-ADF5-3371C9AE68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941"/>
            <a:ext cx="12200021" cy="6945695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70C9F490-48A5-41C6-8851-DB29EDAA22F1}"/>
              </a:ext>
            </a:extLst>
          </p:cNvPr>
          <p:cNvSpPr/>
          <p:nvPr/>
        </p:nvSpPr>
        <p:spPr>
          <a:xfrm>
            <a:off x="336550" y="394865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Actualmente, en la Zona Histórica de los Fuertes se ubican también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un Museo Regional del      Instituto Nacional de Antropología e Historia,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el Auditorio        de la Reforma y la Casa Puebla.</a:t>
            </a:r>
          </a:p>
        </p:txBody>
      </p:sp>
      <p:pic>
        <p:nvPicPr>
          <p:cNvPr id="38" name="Imagen 37" descr="Imagen que contiene exterior, cielo, edificio, hierba&#10;&#10;Descripción generada con confianza muy alta">
            <a:extLst>
              <a:ext uri="{FF2B5EF4-FFF2-40B4-BE49-F238E27FC236}">
                <a16:creationId xmlns:a16="http://schemas.microsoft.com/office/drawing/2014/main" id="{DA47A7D4-E85E-411C-B87F-DD6CD99F681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940"/>
            <a:ext cx="12200020" cy="6892940"/>
          </a:xfrm>
          <a:prstGeom prst="rect">
            <a:avLst/>
          </a:prstGeom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133BF333-DA1B-4555-8CE5-65154D360F1B}"/>
              </a:ext>
            </a:extLst>
          </p:cNvPr>
          <p:cNvSpPr/>
          <p:nvPr/>
        </p:nvSpPr>
        <p:spPr>
          <a:xfrm>
            <a:off x="1596000" y="1834865"/>
            <a:ext cx="10269528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Además, a un costado se ubica el Centro de Exposiciones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monumento donde reposan los restos de Ignacio Zaragoza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su esposa Rafaela Padilla.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C32A7F83-3872-48D1-9CAE-61F6553BB413}"/>
              </a:ext>
            </a:extLst>
          </p:cNvPr>
          <p:cNvSpPr txBox="1"/>
          <p:nvPr/>
        </p:nvSpPr>
        <p:spPr>
          <a:xfrm>
            <a:off x="1" y="525"/>
            <a:ext cx="12200020" cy="7028475"/>
          </a:xfrm>
          <a:prstGeom prst="rect">
            <a:avLst/>
          </a:prstGeom>
          <a:solidFill>
            <a:srgbClr val="70AD47">
              <a:lumMod val="5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1" name="Imagen 40" descr="Imagen que contiene hombre, persona, ropa, oscuro&#10;&#10;Descripción generada con confianza muy alta">
            <a:extLst>
              <a:ext uri="{FF2B5EF4-FFF2-40B4-BE49-F238E27FC236}">
                <a16:creationId xmlns:a16="http://schemas.microsoft.com/office/drawing/2014/main" id="{57F7843F-6964-4A95-B3DC-E30CB72B48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6000" y="651074"/>
            <a:ext cx="5004842" cy="5575863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2" name="Rectángulo 41">
            <a:extLst>
              <a:ext uri="{FF2B5EF4-FFF2-40B4-BE49-F238E27FC236}">
                <a16:creationId xmlns:a16="http://schemas.microsoft.com/office/drawing/2014/main" id="{8485FAD1-3940-429F-B749-63CA53642B82}"/>
              </a:ext>
            </a:extLst>
          </p:cNvPr>
          <p:cNvSpPr/>
          <p:nvPr/>
        </p:nvSpPr>
        <p:spPr>
          <a:xfrm>
            <a:off x="5735999" y="1449000"/>
            <a:ext cx="6119450" cy="147072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General 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Ignacio Zaragoza</a:t>
            </a: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E74C2936-85D2-4CFD-8784-AF2FEE8EC238}"/>
              </a:ext>
            </a:extLst>
          </p:cNvPr>
          <p:cNvSpPr/>
          <p:nvPr/>
        </p:nvSpPr>
        <p:spPr>
          <a:xfrm>
            <a:off x="5735999" y="651074"/>
            <a:ext cx="6119451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905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Personajes Históricos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332BEC49-B79E-44C9-B321-C4B6F409E0F7}"/>
              </a:ext>
            </a:extLst>
          </p:cNvPr>
          <p:cNvSpPr/>
          <p:nvPr/>
        </p:nvSpPr>
        <p:spPr>
          <a:xfrm>
            <a:off x="5736000" y="3274865"/>
            <a:ext cx="611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Nació en 1829 en Texas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aquel entonces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provincia de México.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C6085C2E-3468-4DFB-9E2F-084F18A949CA}"/>
              </a:ext>
            </a:extLst>
          </p:cNvPr>
          <p:cNvSpPr/>
          <p:nvPr/>
        </p:nvSpPr>
        <p:spPr>
          <a:xfrm>
            <a:off x="5736000" y="4521331"/>
            <a:ext cx="611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Estudió en la ciudad de Matamoros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Monterrey.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73C2A718-1CA0-4747-BB74-20BCEA011F73}"/>
              </a:ext>
            </a:extLst>
          </p:cNvPr>
          <p:cNvSpPr/>
          <p:nvPr/>
        </p:nvSpPr>
        <p:spPr>
          <a:xfrm>
            <a:off x="5736000" y="5434865"/>
            <a:ext cx="611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posteriormente ingresar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las Guardias Nacionales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iniciando una brillante carrera militar.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D5269717-2978-4E26-ACC5-84B0A15FD6BA}"/>
              </a:ext>
            </a:extLst>
          </p:cNvPr>
          <p:cNvSpPr txBox="1"/>
          <p:nvPr/>
        </p:nvSpPr>
        <p:spPr>
          <a:xfrm>
            <a:off x="1" y="525"/>
            <a:ext cx="12200020" cy="7028475"/>
          </a:xfrm>
          <a:prstGeom prst="rect">
            <a:avLst/>
          </a:prstGeom>
          <a:solidFill>
            <a:srgbClr val="ED7D31">
              <a:lumMod val="40000"/>
              <a:lumOff val="6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8" name="Imagen 47" descr="Imagen que contiene interior, pared, foto, negro&#10;&#10;Descripción generada con confianza alta">
            <a:extLst>
              <a:ext uri="{FF2B5EF4-FFF2-40B4-BE49-F238E27FC236}">
                <a16:creationId xmlns:a16="http://schemas.microsoft.com/office/drawing/2014/main" id="{DFBCEAD8-D29B-4D72-B707-4B5CFE92077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1770922"/>
            <a:ext cx="7780682" cy="435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86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674106C9-E1D1-40CD-B4C7-1F829027EC05}"/>
              </a:ext>
            </a:extLst>
          </p:cNvPr>
          <p:cNvSpPr/>
          <p:nvPr/>
        </p:nvSpPr>
        <p:spPr>
          <a:xfrm>
            <a:off x="336550" y="369000"/>
            <a:ext cx="1151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sus primeros años en el ejército, Zaragoza se declaró abiertamente a favor de los liberales defendiendo las ciudades de Saltillo y Monterrey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contra del Gral. Santa Anna.</a:t>
            </a: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9513275E-5E42-4757-8EC3-397C2078860B}"/>
              </a:ext>
            </a:extLst>
          </p:cNvPr>
          <p:cNvSpPr/>
          <p:nvPr/>
        </p:nvSpPr>
        <p:spPr>
          <a:xfrm>
            <a:off x="8140682" y="2169000"/>
            <a:ext cx="3715318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tarde,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partidario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Constitución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1857,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tomó parte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importantes batallas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la de Calpulalpan,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puso fin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Guerra de Reforma (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1860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51" name="Imagen 50" descr="Imagen que contiene hierba, exterior, árbol, grupo&#10;&#10;Descripción generada con confianza muy alta">
            <a:extLst>
              <a:ext uri="{FF2B5EF4-FFF2-40B4-BE49-F238E27FC236}">
                <a16:creationId xmlns:a16="http://schemas.microsoft.com/office/drawing/2014/main" id="{231B31E6-9643-4886-A997-69567F55B1E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8"/>
            <a:ext cx="12192000" cy="6856062"/>
          </a:xfrm>
          <a:prstGeom prst="rect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8B504096-FAC5-4D74-9F7F-4F3D28E3AD36}"/>
              </a:ext>
            </a:extLst>
          </p:cNvPr>
          <p:cNvSpPr/>
          <p:nvPr/>
        </p:nvSpPr>
        <p:spPr>
          <a:xfrm>
            <a:off x="336550" y="527853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1862, al mando del llamado Ejército de Oriente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combatió al ejército francés en Acultzingo y días más tarde, rechazó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al invasor a las afueras de Puebla (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famosa Batalla del 5 de mayo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3F30E9A1-F03F-4996-A4AD-23E236BC661F}"/>
              </a:ext>
            </a:extLst>
          </p:cNvPr>
          <p:cNvSpPr/>
          <p:nvPr/>
        </p:nvSpPr>
        <p:spPr>
          <a:xfrm>
            <a:off x="336550" y="57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obteniendo así, un inesperado triunfo dadas las condiciones de su tropa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escaso número de los combatientes.</a:t>
            </a:r>
          </a:p>
        </p:txBody>
      </p:sp>
      <p:sp>
        <p:nvSpPr>
          <p:cNvPr id="54" name="CuadroTexto 53">
            <a:extLst>
              <a:ext uri="{FF2B5EF4-FFF2-40B4-BE49-F238E27FC236}">
                <a16:creationId xmlns:a16="http://schemas.microsoft.com/office/drawing/2014/main" id="{A0ECDCD3-6978-4882-8F58-A27E376F248C}"/>
              </a:ext>
            </a:extLst>
          </p:cNvPr>
          <p:cNvSpPr txBox="1"/>
          <p:nvPr/>
        </p:nvSpPr>
        <p:spPr>
          <a:xfrm>
            <a:off x="1" y="525"/>
            <a:ext cx="12200020" cy="7028475"/>
          </a:xfrm>
          <a:prstGeom prst="rect">
            <a:avLst/>
          </a:prstGeom>
          <a:solidFill>
            <a:srgbClr val="A5A5A5">
              <a:lumMod val="50000"/>
            </a:srgb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55" name="Imagen 54" descr="Imagen que contiene placa, texto, edificio, exterior&#10;&#10;Descripción generada con confianza muy alta">
            <a:extLst>
              <a:ext uri="{FF2B5EF4-FFF2-40B4-BE49-F238E27FC236}">
                <a16:creationId xmlns:a16="http://schemas.microsoft.com/office/drawing/2014/main" id="{CEFF5921-6564-45E1-AB29-0DC8F5BF47F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2167" l="7000" r="96750">
                        <a14:foregroundMark x1="9000" y1="51833" x2="9000" y2="51833"/>
                        <a14:foregroundMark x1="8000" y1="68500" x2="8000" y2="68500"/>
                        <a14:foregroundMark x1="9000" y1="87000" x2="9000" y2="87000"/>
                        <a14:foregroundMark x1="7250" y1="92000" x2="7250" y2="92000"/>
                        <a14:foregroundMark x1="14125" y1="90833" x2="14125" y2="90833"/>
                        <a14:foregroundMark x1="25375" y1="87167" x2="25375" y2="87167"/>
                        <a14:foregroundMark x1="40750" y1="92333" x2="40750" y2="92333"/>
                        <a14:foregroundMark x1="90750" y1="27333" x2="90750" y2="27333"/>
                        <a14:foregroundMark x1="89750" y1="15833" x2="89750" y2="15833"/>
                        <a14:foregroundMark x1="89250" y1="14500" x2="89250" y2="14500"/>
                        <a14:foregroundMark x1="89750" y1="14167" x2="90125" y2="14167"/>
                        <a14:foregroundMark x1="89750" y1="13667" x2="89750" y2="13667"/>
                        <a14:foregroundMark x1="93500" y1="51500" x2="93500" y2="51500"/>
                        <a14:foregroundMark x1="96500" y1="80500" x2="96750" y2="80500"/>
                        <a14:foregroundMark x1="96500" y1="73833" x2="96500" y2="73833"/>
                        <a14:foregroundMark x1="94500" y1="55500" x2="94750" y2="55500"/>
                        <a14:foregroundMark x1="94000" y1="50833" x2="94000" y2="50833"/>
                        <a14:foregroundMark x1="92625" y1="39333" x2="93000" y2="3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207">
            <a:off x="115878" y="484547"/>
            <a:ext cx="8574760" cy="6431070"/>
          </a:xfrm>
          <a:prstGeom prst="rect">
            <a:avLst/>
          </a:prstGeom>
        </p:spPr>
      </p:pic>
      <p:sp>
        <p:nvSpPr>
          <p:cNvPr id="56" name="Rectángulo 55">
            <a:extLst>
              <a:ext uri="{FF2B5EF4-FFF2-40B4-BE49-F238E27FC236}">
                <a16:creationId xmlns:a16="http://schemas.microsoft.com/office/drawing/2014/main" id="{9CFFDF02-1049-4EA1-BC20-850BD419B936}"/>
              </a:ext>
            </a:extLst>
          </p:cNvPr>
          <p:cNvSpPr/>
          <p:nvPr/>
        </p:nvSpPr>
        <p:spPr>
          <a:xfrm>
            <a:off x="1056000" y="549000"/>
            <a:ext cx="684000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hecho significó su victoria más notable.</a:t>
            </a:r>
          </a:p>
        </p:txBody>
      </p:sp>
      <p:sp>
        <p:nvSpPr>
          <p:cNvPr id="57" name="Rectángulo 56">
            <a:extLst>
              <a:ext uri="{FF2B5EF4-FFF2-40B4-BE49-F238E27FC236}">
                <a16:creationId xmlns:a16="http://schemas.microsoft.com/office/drawing/2014/main" id="{D8295ADE-A2A5-462B-8BF7-CE61FC337CC5}"/>
              </a:ext>
            </a:extLst>
          </p:cNvPr>
          <p:cNvSpPr/>
          <p:nvPr/>
        </p:nvSpPr>
        <p:spPr>
          <a:xfrm>
            <a:off x="7896000" y="1809000"/>
            <a:ext cx="3959450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Pocos meses después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su triunfo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ciudad de Puebla, todavía acuartelado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Puebla,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general Zaragoza contrajo tifo y falleció tres días después,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8 de septiembre… muere a la edad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33 años.</a:t>
            </a:r>
          </a:p>
        </p:txBody>
      </p:sp>
      <p:pic>
        <p:nvPicPr>
          <p:cNvPr id="58" name="Imagen 57" descr="Imagen que contiene texto, persona&#10;&#10;Descripción generada con confianza alta">
            <a:extLst>
              <a:ext uri="{FF2B5EF4-FFF2-40B4-BE49-F238E27FC236}">
                <a16:creationId xmlns:a16="http://schemas.microsoft.com/office/drawing/2014/main" id="{2CB61578-98A3-4197-B7DB-E911F5611EA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70"/>
            <a:ext cx="12196213" cy="6860370"/>
          </a:xfrm>
          <a:prstGeom prst="rect">
            <a:avLst/>
          </a:prstGeom>
        </p:spPr>
      </p:pic>
      <p:sp>
        <p:nvSpPr>
          <p:cNvPr id="59" name="Rectángulo 58">
            <a:extLst>
              <a:ext uri="{FF2B5EF4-FFF2-40B4-BE49-F238E27FC236}">
                <a16:creationId xmlns:a16="http://schemas.microsoft.com/office/drawing/2014/main" id="{212145DF-9878-4EB0-881C-D84A8AC64D7B}"/>
              </a:ext>
            </a:extLst>
          </p:cNvPr>
          <p:cNvSpPr/>
          <p:nvPr/>
        </p:nvSpPr>
        <p:spPr>
          <a:xfrm>
            <a:off x="3036000" y="5294265"/>
            <a:ext cx="468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sus hazañas,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General Zaragoza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declarado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Benemérito de la Patria.</a:t>
            </a:r>
          </a:p>
        </p:txBody>
      </p:sp>
      <p:pic>
        <p:nvPicPr>
          <p:cNvPr id="60" name="Imagen 59" descr="Imagen que contiene cielo, exterior, suelo, hierba&#10;&#10;Descripción generada con confianza muy alta">
            <a:extLst>
              <a:ext uri="{FF2B5EF4-FFF2-40B4-BE49-F238E27FC236}">
                <a16:creationId xmlns:a16="http://schemas.microsoft.com/office/drawing/2014/main" id="{7188D5AA-ED7B-4E56-93F7-B0CFD3E3B6FB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9000"/>
            <a:ext cx="12192000" cy="6858000"/>
          </a:xfrm>
          <a:prstGeom prst="rect">
            <a:avLst/>
          </a:prstGeom>
        </p:spPr>
      </p:pic>
      <p:sp>
        <p:nvSpPr>
          <p:cNvPr id="61" name="CuadroTexto 60">
            <a:extLst>
              <a:ext uri="{FF2B5EF4-FFF2-40B4-BE49-F238E27FC236}">
                <a16:creationId xmlns:a16="http://schemas.microsoft.com/office/drawing/2014/main" id="{F31335EF-82B4-4BA9-87BC-9AD0B9BC7971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7244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125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36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875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3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437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875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5375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3750"/>
                            </p:stCondLst>
                            <p:childTnLst>
                              <p:par>
                                <p:cTn id="43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3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61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5500"/>
                            </p:stCondLst>
                            <p:childTnLst>
                              <p:par>
                                <p:cTn id="55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6375"/>
                            </p:stCondLst>
                            <p:childTnLst>
                              <p:par>
                                <p:cTn id="6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71375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1875"/>
                            </p:stCondLst>
                            <p:childTnLst>
                              <p:par>
                                <p:cTn id="71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13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9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8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34800"/>
                            </p:stCondLst>
                            <p:childTnLst>
                              <p:par>
                                <p:cTn id="8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7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4205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487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77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65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77625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87125"/>
                            </p:stCondLst>
                            <p:childTnLst>
                              <p:par>
                                <p:cTn id="1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92125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1275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30750"/>
                            </p:stCondLst>
                            <p:childTnLst>
                              <p:par>
                                <p:cTn id="123" presetID="31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40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61625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75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85250"/>
                            </p:stCondLst>
                            <p:childTnLst>
                              <p:par>
                                <p:cTn id="14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4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9025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9675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19500"/>
                            </p:stCondLst>
                            <p:childTnLst>
                              <p:par>
                                <p:cTn id="154" presetID="10" presetClass="entr" presetSubtype="0" fill="hold" nodeType="after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450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75125"/>
                            </p:stCondLst>
                            <p:childTnLst>
                              <p:par>
                                <p:cTn id="162" presetID="18" presetClass="entr" presetSubtype="1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4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84875"/>
                            </p:stCondLst>
                            <p:childTnLst>
                              <p:par>
                                <p:cTn id="166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8" grpId="0"/>
      <p:bldP spid="25" grpId="0"/>
      <p:bldP spid="26" grpId="0"/>
      <p:bldP spid="28" grpId="0"/>
      <p:bldP spid="30" grpId="0"/>
      <p:bldP spid="31" grpId="0"/>
      <p:bldP spid="35" grpId="0"/>
      <p:bldP spid="37" grpId="0"/>
      <p:bldP spid="39" grpId="0"/>
      <p:bldP spid="40" grpId="0" animBg="1"/>
      <p:bldP spid="42" grpId="0"/>
      <p:bldP spid="43" grpId="0"/>
      <p:bldP spid="44" grpId="0"/>
      <p:bldP spid="45" grpId="0"/>
      <p:bldP spid="46" grpId="0"/>
      <p:bldP spid="47" grpId="0" animBg="1"/>
      <p:bldP spid="49" grpId="0"/>
      <p:bldP spid="50" grpId="0"/>
      <p:bldP spid="52" grpId="0"/>
      <p:bldP spid="53" grpId="0"/>
      <p:bldP spid="54" grpId="0" animBg="1"/>
      <p:bldP spid="56" grpId="0"/>
      <p:bldP spid="57" grpId="0"/>
      <p:bldP spid="59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A2974E7D-32D7-423C-B393-E8240B6BB6D5}"/>
              </a:ext>
            </a:extLst>
          </p:cNvPr>
          <p:cNvSpPr txBox="1"/>
          <p:nvPr/>
        </p:nvSpPr>
        <p:spPr>
          <a:xfrm>
            <a:off x="2" y="-1"/>
            <a:ext cx="12200020" cy="685800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Imagen 3" descr="Imagen que contiene persona, ropa, pared, interior&#10;&#10;Descripción generada con confianza muy alta">
            <a:extLst>
              <a:ext uri="{FF2B5EF4-FFF2-40B4-BE49-F238E27FC236}">
                <a16:creationId xmlns:a16="http://schemas.microsoft.com/office/drawing/2014/main" id="{F443FCD2-5329-414B-A169-979B5ED85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01" y="1449000"/>
            <a:ext cx="3860919" cy="49661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E47ABEE-9957-4882-8FC0-AE9F4501D382}"/>
              </a:ext>
            </a:extLst>
          </p:cNvPr>
          <p:cNvSpPr/>
          <p:nvPr/>
        </p:nvSpPr>
        <p:spPr>
          <a:xfrm>
            <a:off x="336001" y="189000"/>
            <a:ext cx="4680000" cy="104644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General Porfirio Díaz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EBA879F-8777-4638-9969-C8218B41126D}"/>
              </a:ext>
            </a:extLst>
          </p:cNvPr>
          <p:cNvSpPr/>
          <p:nvPr/>
        </p:nvSpPr>
        <p:spPr>
          <a:xfrm>
            <a:off x="5916612" y="369000"/>
            <a:ext cx="5939387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Uno de los héroes pocos mencionados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historia de la batalla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Porfirio Díaz.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03C134-E8BD-44C4-97F1-1F495D0FDE94}"/>
              </a:ext>
            </a:extLst>
          </p:cNvPr>
          <p:cNvSpPr/>
          <p:nvPr/>
        </p:nvSpPr>
        <p:spPr>
          <a:xfrm>
            <a:off x="4141021" y="1632463"/>
            <a:ext cx="771443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Según el Instituto Nacional de Estudios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Revoluciones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fuerzas del general Porfirio Díaz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las caballerías del coronel Antonio Álvarez rechazaron a los franceses hasta la hacienda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San José, obligándolos a aceptar su derrota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retirarse rumbo a Orizaba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E2EDED8-34CB-4D36-844E-9951C692C34A}"/>
              </a:ext>
            </a:extLst>
          </p:cNvPr>
          <p:cNvSpPr/>
          <p:nvPr/>
        </p:nvSpPr>
        <p:spPr>
          <a:xfrm>
            <a:off x="4141021" y="4123283"/>
            <a:ext cx="771443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Porfirio Díaz estudió durante cinco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Seminario oaxaqueño.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7365505-2AEC-4871-ABBB-32A79BBE6082}"/>
              </a:ext>
            </a:extLst>
          </p:cNvPr>
          <p:cNvSpPr/>
          <p:nvPr/>
        </p:nvSpPr>
        <p:spPr>
          <a:xfrm>
            <a:off x="4141020" y="5049000"/>
            <a:ext cx="771443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1843 entró en el Instituto de Ciencias y Artes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carrera de Leyes que no terminaría.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C6BB6E7-3BFD-465A-8310-16EAA0AE9ABF}"/>
              </a:ext>
            </a:extLst>
          </p:cNvPr>
          <p:cNvSpPr/>
          <p:nvPr/>
        </p:nvSpPr>
        <p:spPr>
          <a:xfrm>
            <a:off x="4141019" y="6076066"/>
            <a:ext cx="7714431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Desde 1852 trabajó como zapatero y carpintero.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324EDC2-CACA-46EE-8DE8-4965B8C7AE4A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02F23AE-775F-434B-BAF5-8696DDCD0201}"/>
              </a:ext>
            </a:extLst>
          </p:cNvPr>
          <p:cNvSpPr txBox="1"/>
          <p:nvPr/>
        </p:nvSpPr>
        <p:spPr>
          <a:xfrm>
            <a:off x="2" y="-9001"/>
            <a:ext cx="12200020" cy="685800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B4CDE7B8-EAEA-4055-9025-6E5B851458E9}"/>
              </a:ext>
            </a:extLst>
          </p:cNvPr>
          <p:cNvSpPr/>
          <p:nvPr/>
        </p:nvSpPr>
        <p:spPr>
          <a:xfrm>
            <a:off x="336550" y="1260000"/>
            <a:ext cx="683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1855 se produjo la revolución de Ayutla, en la que tomó las armas, uniéndose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mixteca al general José María Herrera.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5BE6967-5378-46DD-BD46-6EAF17FDD752}"/>
              </a:ext>
            </a:extLst>
          </p:cNvPr>
          <p:cNvSpPr/>
          <p:nvPr/>
        </p:nvSpPr>
        <p:spPr>
          <a:xfrm>
            <a:off x="336550" y="2585265"/>
            <a:ext cx="683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inició su carrera militar,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22 de diciembre de 1856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era capitán de infantería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Guardia Nacional.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33FDDCC4-A84D-49A5-8ECC-FCEF074D6C8C}"/>
              </a:ext>
            </a:extLst>
          </p:cNvPr>
          <p:cNvSpPr/>
          <p:nvPr/>
        </p:nvSpPr>
        <p:spPr>
          <a:xfrm>
            <a:off x="336549" y="4140000"/>
            <a:ext cx="6839451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Participó además en tres guerras: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Guerra Mexicano-estadounidense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1846-1848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guerra civil (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1858-1860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llamada Guerra de la Reforma,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liberales y conservadores, 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apoyó la causa liberal de Benito Juárez </a:t>
            </a:r>
          </a:p>
        </p:txBody>
      </p:sp>
      <p:pic>
        <p:nvPicPr>
          <p:cNvPr id="17" name="Imagen 16" descr="Imagen que contiene foto, exterior, antiguo, edificio&#10;&#10;Descripción generada con confianza muy alta">
            <a:extLst>
              <a:ext uri="{FF2B5EF4-FFF2-40B4-BE49-F238E27FC236}">
                <a16:creationId xmlns:a16="http://schemas.microsoft.com/office/drawing/2014/main" id="{A66AA2F1-C981-4973-AC31-1015BC1860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000" y="360331"/>
            <a:ext cx="4652471" cy="6068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D8B6C46F-95D3-43F1-A085-D431F0911D8D}"/>
              </a:ext>
            </a:extLst>
          </p:cNvPr>
          <p:cNvSpPr/>
          <p:nvPr/>
        </p:nvSpPr>
        <p:spPr>
          <a:xfrm>
            <a:off x="336000" y="360000"/>
            <a:ext cx="6839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1854 era bibliotecario en el Instituto donde estudió derecho.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300425B1-6312-495D-AC22-5C2D588EBAD0}"/>
              </a:ext>
            </a:extLst>
          </p:cNvPr>
          <p:cNvSpPr txBox="1"/>
          <p:nvPr/>
        </p:nvSpPr>
        <p:spPr>
          <a:xfrm>
            <a:off x="2" y="-1"/>
            <a:ext cx="12200020" cy="685800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455B251D-48DE-4636-B36F-F5E659543598}"/>
              </a:ext>
            </a:extLst>
          </p:cNvPr>
          <p:cNvSpPr/>
          <p:nvPr/>
        </p:nvSpPr>
        <p:spPr>
          <a:xfrm>
            <a:off x="336549" y="369000"/>
            <a:ext cx="1151890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guerra patriótica (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1863-1867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contra Maximiliano I, archiduque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Austria y emperador de México.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9F847A25-449D-4B7F-B70A-372721D4BE12}"/>
              </a:ext>
            </a:extLst>
          </p:cNvPr>
          <p:cNvSpPr/>
          <p:nvPr/>
        </p:nvSpPr>
        <p:spPr>
          <a:xfrm>
            <a:off x="6866637" y="2493064"/>
            <a:ext cx="498881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1867 se casa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Delfina Ortega Díaz,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 sobrina carnal,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hija de su hermana Manuela,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ese matrimonio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tiene a sus hijos Porfirio y Luz.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B69328F3-75A5-4E56-8A2C-A5C240B4A418}"/>
              </a:ext>
            </a:extLst>
          </p:cNvPr>
          <p:cNvSpPr/>
          <p:nvPr/>
        </p:nvSpPr>
        <p:spPr>
          <a:xfrm>
            <a:off x="336551" y="5764866"/>
            <a:ext cx="115370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alcanzó la presidencia de México frente a Juárez en 1867,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ni tampoco en 1871.</a:t>
            </a:r>
          </a:p>
        </p:txBody>
      </p:sp>
      <p:pic>
        <p:nvPicPr>
          <p:cNvPr id="23" name="Imagen 22" descr="Imagen que contiene persona&#10;&#10;Descripción generada con confianza muy alta">
            <a:extLst>
              <a:ext uri="{FF2B5EF4-FFF2-40B4-BE49-F238E27FC236}">
                <a16:creationId xmlns:a16="http://schemas.microsoft.com/office/drawing/2014/main" id="{DAFF6A60-B90D-446F-A7DA-F24C5715FD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00" y="1238246"/>
            <a:ext cx="6530637" cy="43507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4" name="Imagen 23" descr="Imagen que contiene hombre, persona, foto, pared&#10;&#10;Descripción generada con confianza muy alta">
            <a:extLst>
              <a:ext uri="{FF2B5EF4-FFF2-40B4-BE49-F238E27FC236}">
                <a16:creationId xmlns:a16="http://schemas.microsoft.com/office/drawing/2014/main" id="{0DC7DAE4-4009-448D-9FAB-7D696F6B26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21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8DB14D67-D2C8-46C7-802E-A3BFBCC08B69}"/>
              </a:ext>
            </a:extLst>
          </p:cNvPr>
          <p:cNvSpPr/>
          <p:nvPr/>
        </p:nvSpPr>
        <p:spPr>
          <a:xfrm>
            <a:off x="8976000" y="1809000"/>
            <a:ext cx="2880000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Después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cada derrota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Electoral,                         encabezó infructuosas rebeliones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militares,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mediante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que Pretendía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alcanzar el poder.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44704FCC-441A-4C62-8E81-DAE66F4A9AAD}"/>
              </a:ext>
            </a:extLst>
          </p:cNvPr>
          <p:cNvSpPr txBox="1"/>
          <p:nvPr/>
        </p:nvSpPr>
        <p:spPr>
          <a:xfrm>
            <a:off x="1" y="-1"/>
            <a:ext cx="12191999" cy="6848475"/>
          </a:xfrm>
          <a:prstGeom prst="rect">
            <a:avLst/>
          </a:prstGeom>
          <a:solidFill>
            <a:srgbClr val="BCECF6"/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67A9C4B6-0CD1-4AD4-992D-93248110B9A3}"/>
              </a:ext>
            </a:extLst>
          </p:cNvPr>
          <p:cNvSpPr/>
          <p:nvPr/>
        </p:nvSpPr>
        <p:spPr>
          <a:xfrm>
            <a:off x="4943456" y="1491862"/>
            <a:ext cx="6902416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Fue reelegido en 1884  y consiguió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aprobación de una enmienda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Constitución que permitía la sucesión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mandatos presidenciales,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permaneciendo en el poder hasta 1911.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56D7AA14-0120-49C2-971A-9DC617547D55}"/>
              </a:ext>
            </a:extLst>
          </p:cNvPr>
          <p:cNvSpPr/>
          <p:nvPr/>
        </p:nvSpPr>
        <p:spPr>
          <a:xfrm>
            <a:off x="4943455" y="3854265"/>
            <a:ext cx="6911996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su mandato,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economía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estabilizó y el país experimentó un desarrollo económico sin precedentes:</a:t>
            </a:r>
          </a:p>
        </p:txBody>
      </p:sp>
      <p:pic>
        <p:nvPicPr>
          <p:cNvPr id="29" name="Imagen 28" descr="Imagen que contiene marco de fotos, hombre&#10;&#10;Descripción generada con confianza alta">
            <a:extLst>
              <a:ext uri="{FF2B5EF4-FFF2-40B4-BE49-F238E27FC236}">
                <a16:creationId xmlns:a16="http://schemas.microsoft.com/office/drawing/2014/main" id="{BCBD5CDA-A0DF-4647-BB29-5793BEB04D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29" y="369000"/>
            <a:ext cx="4597326" cy="6120700"/>
          </a:xfrm>
          <a:prstGeom prst="rect">
            <a:avLst/>
          </a:prstGeom>
        </p:spPr>
      </p:pic>
      <p:pic>
        <p:nvPicPr>
          <p:cNvPr id="30" name="Imagen 29" descr="Imagen que contiene persona, árbol, ropa, sujetando&#10;&#10;Descripción generada con confianza alta">
            <a:extLst>
              <a:ext uri="{FF2B5EF4-FFF2-40B4-BE49-F238E27FC236}">
                <a16:creationId xmlns:a16="http://schemas.microsoft.com/office/drawing/2014/main" id="{0B91D8FD-48E5-4EC6-B3BF-8E377728CE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2" cy="6858000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CD29519A-AA0B-42D6-A7CB-F91F7E33FF17}"/>
              </a:ext>
            </a:extLst>
          </p:cNvPr>
          <p:cNvSpPr/>
          <p:nvPr/>
        </p:nvSpPr>
        <p:spPr>
          <a:xfrm>
            <a:off x="6636000" y="369000"/>
            <a:ext cx="5219450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invirtió capital extranjero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explotación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recursos mineros del país; la industria minera, la textil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otras experimentaron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gran expansión;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construyeron vías férreas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líneas telegráficas;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comercio exterior aumentó.</a:t>
            </a:r>
          </a:p>
        </p:txBody>
      </p:sp>
      <p:grpSp>
        <p:nvGrpSpPr>
          <p:cNvPr id="32" name="Grupo 31">
            <a:extLst>
              <a:ext uri="{FF2B5EF4-FFF2-40B4-BE49-F238E27FC236}">
                <a16:creationId xmlns:a16="http://schemas.microsoft.com/office/drawing/2014/main" id="{A30770DC-B513-410F-808A-1394329EDC45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31D0A246-D165-4522-A91E-42E9D1C6CB4E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D8BEEC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4" name="Imagen 33" descr="Imagen que contiene edificio, antiguo, foto, persona&#10;&#10;Descripción generada con confianza muy alta">
              <a:extLst>
                <a:ext uri="{FF2B5EF4-FFF2-40B4-BE49-F238E27FC236}">
                  <a16:creationId xmlns:a16="http://schemas.microsoft.com/office/drawing/2014/main" id="{F6A529A9-7C23-4D15-830D-34F688397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6000" y="429680"/>
              <a:ext cx="4355625" cy="6030866"/>
            </a:xfrm>
            <a:prstGeom prst="rect">
              <a:avLst/>
            </a:prstGeom>
            <a:ln w="88900" cap="sq" cmpd="thickThin">
              <a:solidFill>
                <a:srgbClr val="00B0F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sp>
        <p:nvSpPr>
          <p:cNvPr id="35" name="Rectángulo 34">
            <a:extLst>
              <a:ext uri="{FF2B5EF4-FFF2-40B4-BE49-F238E27FC236}">
                <a16:creationId xmlns:a16="http://schemas.microsoft.com/office/drawing/2014/main" id="{D8DEC4B4-451C-4DB7-A353-5FE5F262EEBD}"/>
              </a:ext>
            </a:extLst>
          </p:cNvPr>
          <p:cNvSpPr/>
          <p:nvPr/>
        </p:nvSpPr>
        <p:spPr>
          <a:xfrm>
            <a:off x="336550" y="2774265"/>
            <a:ext cx="683944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Las manifestaciones del descontento social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fueron reprimidas duramente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que se produjo la Revolución de 1910,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encabezada por Francisco I. Madero.</a:t>
            </a:r>
          </a:p>
        </p:txBody>
      </p:sp>
      <p:pic>
        <p:nvPicPr>
          <p:cNvPr id="36" name="Imagen 35" descr="Imagen que contiene agua, barco, exterior, embarcación&#10;&#10;Descripción generada con confianza muy alta">
            <a:extLst>
              <a:ext uri="{FF2B5EF4-FFF2-40B4-BE49-F238E27FC236}">
                <a16:creationId xmlns:a16="http://schemas.microsoft.com/office/drawing/2014/main" id="{7BC05E72-C2C0-4AB6-AE45-1FAB8C2EB97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4" b="4102"/>
          <a:stretch/>
        </p:blipFill>
        <p:spPr>
          <a:xfrm>
            <a:off x="-1" y="1"/>
            <a:ext cx="12192001" cy="6848474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24BA5CA8-B31D-41D2-B08D-C663D1519FF7}"/>
              </a:ext>
            </a:extLst>
          </p:cNvPr>
          <p:cNvSpPr/>
          <p:nvPr/>
        </p:nvSpPr>
        <p:spPr>
          <a:xfrm>
            <a:off x="6816000" y="369000"/>
            <a:ext cx="37800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obligado a dimitir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 abandonar el país. </a:t>
            </a:r>
          </a:p>
        </p:txBody>
      </p:sp>
      <p:grpSp>
        <p:nvGrpSpPr>
          <p:cNvPr id="38" name="Grupo 37">
            <a:extLst>
              <a:ext uri="{FF2B5EF4-FFF2-40B4-BE49-F238E27FC236}">
                <a16:creationId xmlns:a16="http://schemas.microsoft.com/office/drawing/2014/main" id="{54F1E8FA-BC36-45A9-91D1-1266C2D90C3A}"/>
              </a:ext>
            </a:extLst>
          </p:cNvPr>
          <p:cNvGrpSpPr/>
          <p:nvPr/>
        </p:nvGrpSpPr>
        <p:grpSpPr>
          <a:xfrm>
            <a:off x="1" y="-1"/>
            <a:ext cx="12191999" cy="7029001"/>
            <a:chOff x="1" y="-1"/>
            <a:chExt cx="12191999" cy="6848475"/>
          </a:xfrm>
        </p:grpSpPr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A6D815B8-E93F-4F0C-A503-6A1557A0B006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860000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0" name="Imagen 39" descr="Imagen que contiene edificio, exterior, foto, persona&#10;&#10;Descripción generada con confianza muy alta">
              <a:extLst>
                <a:ext uri="{FF2B5EF4-FFF2-40B4-BE49-F238E27FC236}">
                  <a16:creationId xmlns:a16="http://schemas.microsoft.com/office/drawing/2014/main" id="{47A77CF0-67F7-4203-A15E-345903715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6000" y="504688"/>
              <a:ext cx="8381678" cy="5804312"/>
            </a:xfrm>
            <a:prstGeom prst="rect">
              <a:avLst/>
            </a:prstGeom>
            <a:ln w="127000" cap="rnd">
              <a:solidFill>
                <a:schemeClr val="accent4">
                  <a:lumMod val="50000"/>
                </a:schemeClr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grpSp>
        <p:nvGrpSpPr>
          <p:cNvPr id="41" name="Grupo 40">
            <a:extLst>
              <a:ext uri="{FF2B5EF4-FFF2-40B4-BE49-F238E27FC236}">
                <a16:creationId xmlns:a16="http://schemas.microsoft.com/office/drawing/2014/main" id="{AED748F6-8B41-42D8-83F2-D88843926F30}"/>
              </a:ext>
            </a:extLst>
          </p:cNvPr>
          <p:cNvGrpSpPr/>
          <p:nvPr/>
        </p:nvGrpSpPr>
        <p:grpSpPr>
          <a:xfrm>
            <a:off x="-24000" y="9000"/>
            <a:ext cx="12191999" cy="7029001"/>
            <a:chOff x="-176400" y="-139717"/>
            <a:chExt cx="12191999" cy="6848475"/>
          </a:xfrm>
        </p:grpSpPr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A631A14D-67D2-4788-A048-BCAFF8C7A532}"/>
                </a:ext>
              </a:extLst>
            </p:cNvPr>
            <p:cNvSpPr txBox="1"/>
            <p:nvPr/>
          </p:nvSpPr>
          <p:spPr>
            <a:xfrm>
              <a:off x="-176400" y="-139717"/>
              <a:ext cx="12191999" cy="6848475"/>
            </a:xfrm>
            <a:prstGeom prst="rect">
              <a:avLst/>
            </a:prstGeom>
            <a:solidFill>
              <a:srgbClr val="860000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3" name="Imagen 42" descr="Imagen que contiene persona, foto, exterior, uniforme militar&#10;&#10;Descripción generada con confianza muy alta">
              <a:extLst>
                <a:ext uri="{FF2B5EF4-FFF2-40B4-BE49-F238E27FC236}">
                  <a16:creationId xmlns:a16="http://schemas.microsoft.com/office/drawing/2014/main" id="{D3904DDA-0F70-4A91-98CE-8E43421CDE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6000" y="909000"/>
              <a:ext cx="8652361" cy="504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chemeClr val="accent4">
                  <a:lumMod val="50000"/>
                </a:schemeClr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grpSp>
        <p:nvGrpSpPr>
          <p:cNvPr id="44" name="Grupo 43">
            <a:extLst>
              <a:ext uri="{FF2B5EF4-FFF2-40B4-BE49-F238E27FC236}">
                <a16:creationId xmlns:a16="http://schemas.microsoft.com/office/drawing/2014/main" id="{F1AA1B48-D796-40A3-BBFC-1AF16F4D1566}"/>
              </a:ext>
            </a:extLst>
          </p:cNvPr>
          <p:cNvGrpSpPr/>
          <p:nvPr/>
        </p:nvGrpSpPr>
        <p:grpSpPr>
          <a:xfrm>
            <a:off x="1" y="-1"/>
            <a:ext cx="12191999" cy="7016263"/>
            <a:chOff x="1" y="-1"/>
            <a:chExt cx="12191999" cy="6848475"/>
          </a:xfrm>
        </p:grpSpPr>
        <p:sp>
          <p:nvSpPr>
            <p:cNvPr id="45" name="CuadroTexto 44">
              <a:extLst>
                <a:ext uri="{FF2B5EF4-FFF2-40B4-BE49-F238E27FC236}">
                  <a16:creationId xmlns:a16="http://schemas.microsoft.com/office/drawing/2014/main" id="{693DA348-7795-4570-9D24-2C3C224597E1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860000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6" name="Imagen 45" descr="Imagen que contiene motocicleta, persona, edificio, exterior&#10;&#10;Descripción generada con confianza muy alta">
              <a:extLst>
                <a:ext uri="{FF2B5EF4-FFF2-40B4-BE49-F238E27FC236}">
                  <a16:creationId xmlns:a16="http://schemas.microsoft.com/office/drawing/2014/main" id="{8625255D-BBDD-4E7A-A9A9-8D004A7D03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5948" y="443814"/>
              <a:ext cx="8540052" cy="5988712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chemeClr val="accent4">
                  <a:lumMod val="50000"/>
                </a:schemeClr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</p:spPr>
        </p:pic>
      </p:grpSp>
      <p:grpSp>
        <p:nvGrpSpPr>
          <p:cNvPr id="47" name="Grupo 46">
            <a:extLst>
              <a:ext uri="{FF2B5EF4-FFF2-40B4-BE49-F238E27FC236}">
                <a16:creationId xmlns:a16="http://schemas.microsoft.com/office/drawing/2014/main" id="{C084DB03-6F81-4B2B-9F4C-DFA50FE3B2C6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48" name="CuadroTexto 47">
              <a:extLst>
                <a:ext uri="{FF2B5EF4-FFF2-40B4-BE49-F238E27FC236}">
                  <a16:creationId xmlns:a16="http://schemas.microsoft.com/office/drawing/2014/main" id="{FF50AE7D-EF99-43C2-BC41-692202650F2E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9" name="Imagen 48" descr="Imagen que contiene hombre, persona, corbata, foto&#10;&#10;Descripción generada con confianza muy alta">
              <a:extLst>
                <a:ext uri="{FF2B5EF4-FFF2-40B4-BE49-F238E27FC236}">
                  <a16:creationId xmlns:a16="http://schemas.microsoft.com/office/drawing/2014/main" id="{EFB3B979-1149-45E2-94E2-0A5EA77201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6000" y="503904"/>
              <a:ext cx="6120000" cy="58644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50" name="Rectángulo 49">
            <a:extLst>
              <a:ext uri="{FF2B5EF4-FFF2-40B4-BE49-F238E27FC236}">
                <a16:creationId xmlns:a16="http://schemas.microsoft.com/office/drawing/2014/main" id="{578836B7-5926-4D91-88B6-AE16A878BF50}"/>
              </a:ext>
            </a:extLst>
          </p:cNvPr>
          <p:cNvSpPr/>
          <p:nvPr/>
        </p:nvSpPr>
        <p:spPr>
          <a:xfrm>
            <a:off x="336550" y="2914865"/>
            <a:ext cx="539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2 de julio de 1915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edad de 84 años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Porfirio Díaz falleció en París.</a:t>
            </a:r>
          </a:p>
        </p:txBody>
      </p:sp>
      <p:pic>
        <p:nvPicPr>
          <p:cNvPr id="51" name="Imagen 50" descr="Imagen que contiene edificio, exterior, cielo, calle&#10;&#10;Descripción generada con confianza muy alta">
            <a:extLst>
              <a:ext uri="{FF2B5EF4-FFF2-40B4-BE49-F238E27FC236}">
                <a16:creationId xmlns:a16="http://schemas.microsoft.com/office/drawing/2014/main" id="{9E552F13-8B2E-453D-AB57-DEDA981C5AA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7001"/>
          </a:xfrm>
          <a:prstGeom prst="rect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2EA33595-92A8-408B-BDC1-B903A38A384D}"/>
              </a:ext>
            </a:extLst>
          </p:cNvPr>
          <p:cNvSpPr/>
          <p:nvPr/>
        </p:nvSpPr>
        <p:spPr>
          <a:xfrm>
            <a:off x="5196000" y="3583283"/>
            <a:ext cx="2761728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 restos descansan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cementerio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Montparnasse de esa ciudad.</a:t>
            </a:r>
          </a:p>
        </p:txBody>
      </p:sp>
    </p:spTree>
    <p:extLst>
      <p:ext uri="{BB962C8B-B14F-4D97-AF65-F5344CB8AC3E}">
        <p14:creationId xmlns:p14="http://schemas.microsoft.com/office/powerpoint/2010/main" val="3715723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475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975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3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86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725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297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147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6350"/>
                            </p:stCondLst>
                            <p:childTnLst>
                              <p:par>
                                <p:cTn id="61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96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54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2725"/>
                            </p:stCondLst>
                            <p:childTnLst>
                              <p:par>
                                <p:cTn id="7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67725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80225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966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6975"/>
                            </p:stCondLst>
                            <p:childTnLst>
                              <p:par>
                                <p:cTn id="96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14975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29725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36975"/>
                            </p:stCondLst>
                            <p:childTnLst>
                              <p:par>
                                <p:cTn id="108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41975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6185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76600"/>
                            </p:stCondLst>
                            <p:childTnLst>
                              <p:par>
                                <p:cTn id="120" presetID="15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8635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136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2085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38725"/>
                            </p:stCondLst>
                            <p:childTnLst>
                              <p:par>
                                <p:cTn id="139" presetID="22" presetClass="entr" presetSubtype="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1" dur="10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3475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59725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69475"/>
                            </p:stCondLst>
                            <p:childTnLst>
                              <p:par>
                                <p:cTn id="151" presetID="17" presetClass="exit" presetSubtype="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379225"/>
                            </p:stCondLst>
                            <p:childTnLst>
                              <p:par>
                                <p:cTn id="164" presetID="17" presetClass="exit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ntr" presetSubtype="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89225"/>
                            </p:stCondLst>
                            <p:childTnLst>
                              <p:par>
                                <p:cTn id="177" presetID="17" presetClass="exit" presetSubtype="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ntr" presetSubtype="8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398975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407475"/>
                            </p:stCondLst>
                            <p:childTnLst>
                              <p:par>
                                <p:cTn id="194" presetID="17" presetClass="exit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1" dur="2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16975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425850"/>
                            </p:stCondLst>
                            <p:childTnLst>
                              <p:par>
                                <p:cTn id="214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2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5" grpId="0"/>
      <p:bldP spid="6" grpId="0"/>
      <p:bldP spid="7" grpId="0"/>
      <p:bldP spid="8" grpId="0"/>
      <p:bldP spid="9" grpId="0"/>
      <p:bldP spid="11" grpId="0"/>
      <p:bldP spid="12" grpId="0" animBg="1"/>
      <p:bldP spid="14" grpId="0"/>
      <p:bldP spid="15" grpId="0"/>
      <p:bldP spid="16" grpId="0"/>
      <p:bldP spid="18" grpId="0"/>
      <p:bldP spid="19" grpId="0" animBg="1"/>
      <p:bldP spid="20" grpId="0"/>
      <p:bldP spid="21" grpId="0"/>
      <p:bldP spid="22" grpId="0"/>
      <p:bldP spid="25" grpId="0"/>
      <p:bldP spid="26" grpId="0" animBg="1"/>
      <p:bldP spid="27" grpId="0"/>
      <p:bldP spid="28" grpId="0"/>
      <p:bldP spid="31" grpId="0"/>
      <p:bldP spid="35" grpId="0"/>
      <p:bldP spid="37" grpId="0"/>
      <p:bldP spid="50" grpId="0"/>
      <p:bldP spid="50" grpId="1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32A298E-5F1B-46D3-833A-F404F1EC07FE}"/>
              </a:ext>
            </a:extLst>
          </p:cNvPr>
          <p:cNvSpPr/>
          <p:nvPr/>
        </p:nvSpPr>
        <p:spPr>
          <a:xfrm>
            <a:off x="1049386" y="424415"/>
            <a:ext cx="5046614" cy="92570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6000"/>
              </a:lnSpc>
            </a:pP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Los Fuertes de Loreto</a:t>
            </a:r>
          </a:p>
        </p:txBody>
      </p:sp>
      <p:pic>
        <p:nvPicPr>
          <p:cNvPr id="7" name="Imagen 6" descr="Imagen que contiene árbol, exterior, cielo, suelo&#10;&#10;Descripción generada con confianza muy alta">
            <a:extLst>
              <a:ext uri="{FF2B5EF4-FFF2-40B4-BE49-F238E27FC236}">
                <a16:creationId xmlns:a16="http://schemas.microsoft.com/office/drawing/2014/main" id="{C29F9872-50A5-4474-AC0C-1295816EE9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13850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9FEF4C7-C496-4C25-A523-7E1CD2F2A3FC}"/>
              </a:ext>
            </a:extLst>
          </p:cNvPr>
          <p:cNvSpPr/>
          <p:nvPr/>
        </p:nvSpPr>
        <p:spPr>
          <a:xfrm>
            <a:off x="336550" y="424415"/>
            <a:ext cx="11518900" cy="16951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6000"/>
              </a:lnSpc>
            </a:pPr>
            <a:endParaRPr lang="es-MX" sz="6000" b="1" kern="0" dirty="0">
              <a:ln w="19050">
                <a:solidFill>
                  <a:srgbClr val="86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lackletter686 BT" panose="03040802020608040804" pitchFamily="66" charset="0"/>
              <a:cs typeface="Arial"/>
            </a:endParaRPr>
          </a:p>
          <a:p>
            <a:pPr algn="ctr" defTabSz="1219170">
              <a:lnSpc>
                <a:spcPts val="6000"/>
              </a:lnSpc>
            </a:pP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La Batalla de Puebla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65E364A-A54D-495D-884E-68F2A47B0084}"/>
              </a:ext>
            </a:extLst>
          </p:cNvPr>
          <p:cNvSpPr/>
          <p:nvPr/>
        </p:nvSpPr>
        <p:spPr>
          <a:xfrm>
            <a:off x="5712000" y="369000"/>
            <a:ext cx="3804000" cy="92570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6000"/>
              </a:lnSpc>
            </a:pP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y Guadalupe…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9C92648-995A-4D56-A900-4ABA14733987}"/>
              </a:ext>
            </a:extLst>
          </p:cNvPr>
          <p:cNvSpPr/>
          <p:nvPr/>
        </p:nvSpPr>
        <p:spPr>
          <a:xfrm>
            <a:off x="1049386" y="369000"/>
            <a:ext cx="5046614" cy="92570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6000"/>
              </a:lnSpc>
            </a:pP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Los Fuertes de Loreto</a:t>
            </a:r>
          </a:p>
        </p:txBody>
      </p:sp>
      <p:pic>
        <p:nvPicPr>
          <p:cNvPr id="12" name="Imagen 11" descr="Imagen que contiene hierba, exterior, persona, personas&#10;&#10;Descripción generada con confianza muy alta">
            <a:extLst>
              <a:ext uri="{FF2B5EF4-FFF2-40B4-BE49-F238E27FC236}">
                <a16:creationId xmlns:a16="http://schemas.microsoft.com/office/drawing/2014/main" id="{BD06C761-69E6-47FA-9B04-F6D15B3C0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2000" cy="6858001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7D56228-583D-4B65-90FB-C9D53C130122}"/>
              </a:ext>
            </a:extLst>
          </p:cNvPr>
          <p:cNvSpPr/>
          <p:nvPr/>
        </p:nvSpPr>
        <p:spPr>
          <a:xfrm>
            <a:off x="156000" y="729000"/>
            <a:ext cx="413944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Ciertamente los Fuertes           de Loreto y Guadalupe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sirvieron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escenario principal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903D953-5D1A-4D75-8019-8F43AA19E911}"/>
              </a:ext>
            </a:extLst>
          </p:cNvPr>
          <p:cNvSpPr/>
          <p:nvPr/>
        </p:nvSpPr>
        <p:spPr>
          <a:xfrm>
            <a:off x="8192436" y="729000"/>
            <a:ext cx="384356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la famosa e histórica batalla de Puebla,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durante la segunda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Intervención Francesa en México.</a:t>
            </a:r>
          </a:p>
        </p:txBody>
      </p:sp>
      <p:pic>
        <p:nvPicPr>
          <p:cNvPr id="16" name="Imagen 15" descr="Imagen que contiene exterior, suelo, bicicleta, edificio&#10;&#10;Descripción generada con confianza muy alta">
            <a:extLst>
              <a:ext uri="{FF2B5EF4-FFF2-40B4-BE49-F238E27FC236}">
                <a16:creationId xmlns:a16="http://schemas.microsoft.com/office/drawing/2014/main" id="{EA602D37-A93B-4EA3-AD86-A08F597DB2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9000"/>
            <a:ext cx="12224021" cy="68490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2D86272-ABAD-4484-9DA0-2716880FAD9C}"/>
              </a:ext>
            </a:extLst>
          </p:cNvPr>
          <p:cNvSpPr/>
          <p:nvPr/>
        </p:nvSpPr>
        <p:spPr>
          <a:xfrm>
            <a:off x="140476" y="394865"/>
            <a:ext cx="3796137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principalmente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construyó en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años 1815 y 1817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intención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defender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ciudad de Puebla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F3E3C8C0-462E-44CA-8C03-CCD3ECD6AF3D}"/>
              </a:ext>
            </a:extLst>
          </p:cNvPr>
          <p:cNvSpPr/>
          <p:nvPr/>
        </p:nvSpPr>
        <p:spPr>
          <a:xfrm>
            <a:off x="9325655" y="3609000"/>
            <a:ext cx="2529795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fecha que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no se olvida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cuando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pequeño ejército mexicano derrotó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los franceses,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0562B63D-9D03-4C78-BB1F-EA58C16907CB}"/>
              </a:ext>
            </a:extLst>
          </p:cNvPr>
          <p:cNvSpPr/>
          <p:nvPr/>
        </p:nvSpPr>
        <p:spPr>
          <a:xfrm>
            <a:off x="142696" y="3789000"/>
            <a:ext cx="3253304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ataques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suscitados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la guerra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Independencia.</a:t>
            </a:r>
          </a:p>
        </p:txBody>
      </p:sp>
      <p:pic>
        <p:nvPicPr>
          <p:cNvPr id="20" name="Imagen 19" descr="Imagen que contiene caballo, exterior, carretera, edificio&#10;&#10;Descripción generada con confianza muy alta">
            <a:extLst>
              <a:ext uri="{FF2B5EF4-FFF2-40B4-BE49-F238E27FC236}">
                <a16:creationId xmlns:a16="http://schemas.microsoft.com/office/drawing/2014/main" id="{CFD8C04E-8B25-47CB-8A59-7D61A8FC34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ED694D79-86CA-44CB-85B1-3817D082062B}"/>
              </a:ext>
            </a:extLst>
          </p:cNvPr>
          <p:cNvSpPr/>
          <p:nvPr/>
        </p:nvSpPr>
        <p:spPr>
          <a:xfrm>
            <a:off x="514151" y="369000"/>
            <a:ext cx="9721849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dando a los mexicanos un motivo para celebrar durante años.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B315A511-209F-4F3E-8D01-5FC32BD2E802}"/>
              </a:ext>
            </a:extLst>
          </p:cNvPr>
          <p:cNvSpPr/>
          <p:nvPr/>
        </p:nvSpPr>
        <p:spPr>
          <a:xfrm>
            <a:off x="3936000" y="5114265"/>
            <a:ext cx="36000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Fue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acontecimiento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ocurrió el cinco                   de mayo de 1862,</a:t>
            </a:r>
          </a:p>
        </p:txBody>
      </p:sp>
      <p:pic>
        <p:nvPicPr>
          <p:cNvPr id="23" name="Imagen 22" descr="Imagen que contiene cielo&#10;&#10;Descripción generada con confianza alta">
            <a:extLst>
              <a:ext uri="{FF2B5EF4-FFF2-40B4-BE49-F238E27FC236}">
                <a16:creationId xmlns:a16="http://schemas.microsoft.com/office/drawing/2014/main" id="{ADE868AE-1E25-4B79-BA7D-498DB5D7B8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88599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9D7F8020-060C-4BB2-A025-07548CB90721}"/>
              </a:ext>
            </a:extLst>
          </p:cNvPr>
          <p:cNvSpPr/>
          <p:nvPr/>
        </p:nvSpPr>
        <p:spPr>
          <a:xfrm>
            <a:off x="5916000" y="1474865"/>
            <a:ext cx="575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BCEC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cuando el ejército invasor francés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BCEC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abatido por un batallón mexicano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BCEC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una proporción de dos a uno.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85EE635A-083A-4BB0-BCE6-8244A10BB8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4215" cy="6858000"/>
          </a:xfrm>
          <a:prstGeom prst="rect">
            <a:avLst/>
          </a:prstGeom>
        </p:spPr>
      </p:pic>
      <p:sp>
        <p:nvSpPr>
          <p:cNvPr id="26" name="Rectángulo 25">
            <a:extLst>
              <a:ext uri="{FF2B5EF4-FFF2-40B4-BE49-F238E27FC236}">
                <a16:creationId xmlns:a16="http://schemas.microsoft.com/office/drawing/2014/main" id="{A92BF70E-1522-4E64-8E15-2083B498E8EB}"/>
              </a:ext>
            </a:extLst>
          </p:cNvPr>
          <p:cNvSpPr/>
          <p:nvPr/>
        </p:nvSpPr>
        <p:spPr>
          <a:xfrm>
            <a:off x="7356000" y="471074"/>
            <a:ext cx="4435530" cy="10924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Símbolo de unidad </a:t>
            </a:r>
          </a:p>
          <a:p>
            <a:pPr algn="ctr" defTabSz="1219170">
              <a:lnSpc>
                <a:spcPts val="4000"/>
              </a:lnSpc>
            </a:pPr>
            <a:r>
              <a:rPr lang="es-MX" sz="6000" b="1" kern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y patriotismo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B562EADC-04C2-4A5A-8DB7-AA73E4950F7F}"/>
              </a:ext>
            </a:extLst>
          </p:cNvPr>
          <p:cNvSpPr/>
          <p:nvPr/>
        </p:nvSpPr>
        <p:spPr>
          <a:xfrm>
            <a:off x="336550" y="369000"/>
            <a:ext cx="4679450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Aunque el ejército mexicano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fue finalmente derrotado,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Fuertes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Loreto y Guadalupe,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son testigos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Batalla de Puebla,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cual se ha vuelto un símbolo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de unidad y patriotismo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para los mexicanos.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5B85BCEA-F734-44BA-8146-09A1C5F20DF4}"/>
              </a:ext>
            </a:extLst>
          </p:cNvPr>
          <p:cNvSpPr txBox="1"/>
          <p:nvPr/>
        </p:nvSpPr>
        <p:spPr>
          <a:xfrm>
            <a:off x="1" y="-1"/>
            <a:ext cx="12191999" cy="68484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9F63768A-9EFD-4764-B750-0727B7703F5C}"/>
              </a:ext>
            </a:extLst>
          </p:cNvPr>
          <p:cNvSpPr/>
          <p:nvPr/>
        </p:nvSpPr>
        <p:spPr>
          <a:xfrm>
            <a:off x="336550" y="458600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esa victoria, México le demostró al mundo que las naciones latinoamericanas son autónomas y capaces de resistir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embates imperialistas que buscan conquistar el mundo.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1E01DB9D-F6E1-4D91-AC9D-F70FB83552BF}"/>
              </a:ext>
            </a:extLst>
          </p:cNvPr>
          <p:cNvSpPr/>
          <p:nvPr/>
        </p:nvSpPr>
        <p:spPr>
          <a:xfrm>
            <a:off x="336550" y="57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celebración del triunfo se lleva a cabo cada año en todo México e incluso en Estados Unidos (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especialmente entre la comunidad México-americana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31" name="Imagen 30" descr="Imagen que contiene foto&#10;&#10;Descripción generada con confianza alta">
            <a:extLst>
              <a:ext uri="{FF2B5EF4-FFF2-40B4-BE49-F238E27FC236}">
                <a16:creationId xmlns:a16="http://schemas.microsoft.com/office/drawing/2014/main" id="{23D41769-E01E-4F25-80A1-D4B1ED1E92B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00" y="1635369"/>
            <a:ext cx="7012836" cy="3953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2" name="Imagen 31" descr="Imagen que contiene edificio, pared, hombre, frente&#10;&#10;Descripción generada con confianza alta">
            <a:extLst>
              <a:ext uri="{FF2B5EF4-FFF2-40B4-BE49-F238E27FC236}">
                <a16:creationId xmlns:a16="http://schemas.microsoft.com/office/drawing/2014/main" id="{9C14686B-F314-4CE8-AE40-65C7D37E91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66"/>
            <a:ext cx="12225560" cy="6862466"/>
          </a:xfrm>
          <a:prstGeom prst="rect">
            <a:avLst/>
          </a:prstGeom>
        </p:spPr>
      </p:pic>
      <p:pic>
        <p:nvPicPr>
          <p:cNvPr id="33" name="Imagen 32" descr="Imagen que contiene exterior, tren, edificio, hierba&#10;&#10;Descripción generada con confianza muy alta">
            <a:extLst>
              <a:ext uri="{FF2B5EF4-FFF2-40B4-BE49-F238E27FC236}">
                <a16:creationId xmlns:a16="http://schemas.microsoft.com/office/drawing/2014/main" id="{99AF099F-03EF-4E97-AC27-EB5D5EB1EA6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200022" cy="6858001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757F814E-37FE-4C79-B83C-F6E66BBFDFC1}"/>
              </a:ext>
            </a:extLst>
          </p:cNvPr>
          <p:cNvSpPr/>
          <p:nvPr/>
        </p:nvSpPr>
        <p:spPr>
          <a:xfrm>
            <a:off x="156001" y="369000"/>
            <a:ext cx="3060000" cy="109241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Derrota </a:t>
            </a:r>
          </a:p>
          <a:p>
            <a:pPr algn="ctr" defTabSz="1219170">
              <a:lnSpc>
                <a:spcPts val="40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y destrucción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3C47C4B6-E8CE-4D0A-8771-1049E07D12C3}"/>
              </a:ext>
            </a:extLst>
          </p:cNvPr>
          <p:cNvSpPr/>
          <p:nvPr/>
        </p:nvSpPr>
        <p:spPr>
          <a:xfrm>
            <a:off x="336551" y="5049000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Finalmente y tras un largo bombardeo que terminó por mermar la estructura de los fuertes de Loreto y Guadalupe, el bastión poblano terminó cayendo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así el ejército francés logró avanzar hasta la Ciudad de México,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 que permitió establecer el Segundo Imperio Mexicano.</a:t>
            </a:r>
          </a:p>
        </p:txBody>
      </p:sp>
      <p:pic>
        <p:nvPicPr>
          <p:cNvPr id="39" name="Imagen 38" descr="Imagen que contiene exterior, cielo, hierba, naturaleza&#10;&#10;Descripción generada con confianza alta">
            <a:extLst>
              <a:ext uri="{FF2B5EF4-FFF2-40B4-BE49-F238E27FC236}">
                <a16:creationId xmlns:a16="http://schemas.microsoft.com/office/drawing/2014/main" id="{DCF4BE24-EA48-42A4-9E19-A24F3F541D1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-4465"/>
            <a:ext cx="12277593" cy="6902064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4BFF4E1F-D42D-4408-87FA-2ABF4032007C}"/>
              </a:ext>
            </a:extLst>
          </p:cNvPr>
          <p:cNvSpPr/>
          <p:nvPr/>
        </p:nvSpPr>
        <p:spPr>
          <a:xfrm>
            <a:off x="6815938" y="2362697"/>
            <a:ext cx="5580062" cy="124630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4000"/>
              </a:lnSpc>
            </a:pPr>
            <a:r>
              <a:rPr lang="es-MX" sz="6000" b="1" kern="0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Propiedad de la nación </a:t>
            </a:r>
          </a:p>
          <a:p>
            <a:pPr algn="ctr" defTabSz="1219170">
              <a:lnSpc>
                <a:spcPts val="4000"/>
              </a:lnSpc>
            </a:pPr>
            <a:r>
              <a:rPr lang="es-MX" sz="6000" b="1" kern="0" dirty="0">
                <a:ln w="28575">
                  <a:solidFill>
                    <a:srgbClr val="860000"/>
                  </a:solidFill>
                  <a:prstDash val="solid"/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al servicio del pueblo</a:t>
            </a:r>
          </a:p>
        </p:txBody>
      </p:sp>
      <p:pic>
        <p:nvPicPr>
          <p:cNvPr id="40" name="Imagen 39" descr="Imagen que contiene cielo, exterior, hierba, agua&#10;&#10;Descripción generada con confianza muy alta">
            <a:extLst>
              <a:ext uri="{FF2B5EF4-FFF2-40B4-BE49-F238E27FC236}">
                <a16:creationId xmlns:a16="http://schemas.microsoft.com/office/drawing/2014/main" id="{D7833136-EBAF-460D-AF82-33B723FC4A5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71B9A69B-11CC-427A-85CD-4371E5F4F443}"/>
              </a:ext>
            </a:extLst>
          </p:cNvPr>
          <p:cNvSpPr/>
          <p:nvPr/>
        </p:nvSpPr>
        <p:spPr>
          <a:xfrm>
            <a:off x="336550" y="549000"/>
            <a:ext cx="1149545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2012 se hizo una renovación de toda la zona del cerro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Centro Cívico 5 de mayo.</a:t>
            </a:r>
          </a:p>
        </p:txBody>
      </p:sp>
      <p:pic>
        <p:nvPicPr>
          <p:cNvPr id="42" name="Imagen 41" descr="Imagen que contiene suelo, exterior, banco, cielo&#10;&#10;Descripción generada con confianza muy alta">
            <a:extLst>
              <a:ext uri="{FF2B5EF4-FFF2-40B4-BE49-F238E27FC236}">
                <a16:creationId xmlns:a16="http://schemas.microsoft.com/office/drawing/2014/main" id="{F4088DC4-B95A-4126-99CB-7837E41D47C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-1924"/>
            <a:ext cx="12224022" cy="6859924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8D8BAF43-5A9C-4D72-B38A-5FD6772EFAE3}"/>
              </a:ext>
            </a:extLst>
          </p:cNvPr>
          <p:cNvSpPr/>
          <p:nvPr/>
        </p:nvSpPr>
        <p:spPr>
          <a:xfrm>
            <a:off x="336550" y="369000"/>
            <a:ext cx="5938838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trabajos de remodelación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centraron en la recuperación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elementos originales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edificio histórico, 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42D3D4EC-A23B-4A33-87DA-1FA43148E053}"/>
              </a:ext>
            </a:extLst>
          </p:cNvPr>
          <p:cNvSpPr/>
          <p:nvPr/>
        </p:nvSpPr>
        <p:spPr>
          <a:xfrm>
            <a:off x="336550" y="4149000"/>
            <a:ext cx="575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el mejoramiento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las condiciones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funcionamiento, actualización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los sistemas de iluminación,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red eléctrica, seguridad, sanitarios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reestructuración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discurso museográfico.</a:t>
            </a:r>
          </a:p>
        </p:txBody>
      </p:sp>
      <p:pic>
        <p:nvPicPr>
          <p:cNvPr id="45" name="Imagen 44" descr="Imagen que contiene exterior, suelo, edificio, bicicleta&#10;&#10;Descripción generada con confianza muy alta">
            <a:extLst>
              <a:ext uri="{FF2B5EF4-FFF2-40B4-BE49-F238E27FC236}">
                <a16:creationId xmlns:a16="http://schemas.microsoft.com/office/drawing/2014/main" id="{14281F3D-6540-4FB8-A151-C86C09AC2A6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2" cy="6858000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648967E5-1719-4C5F-B8A5-CF0CED244511}"/>
              </a:ext>
            </a:extLst>
          </p:cNvPr>
          <p:cNvSpPr/>
          <p:nvPr/>
        </p:nvSpPr>
        <p:spPr>
          <a:xfrm>
            <a:off x="3216000" y="1089000"/>
            <a:ext cx="3060000" cy="617926"/>
          </a:xfrm>
          <a:prstGeom prst="rect">
            <a:avLst/>
          </a:prstGeom>
          <a:noFill/>
          <a:ln w="38100">
            <a:noFill/>
          </a:ln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Remodelación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D8FFE743-5C1F-4526-8FFF-3537CBE55276}"/>
              </a:ext>
            </a:extLst>
          </p:cNvPr>
          <p:cNvSpPr/>
          <p:nvPr/>
        </p:nvSpPr>
        <p:spPr>
          <a:xfrm>
            <a:off x="6275388" y="2349000"/>
            <a:ext cx="5580062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Entre las labores de conservación del espacio destaca la recuperación de ventanas y óculos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ventanillas circulares frontales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capilla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y el rescate de un patio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había sido ocupado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como auditorio.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BA8782E9-E93C-4F5A-A117-EB2E6FE1234E}"/>
              </a:ext>
            </a:extLst>
          </p:cNvPr>
          <p:cNvSpPr/>
          <p:nvPr/>
        </p:nvSpPr>
        <p:spPr>
          <a:xfrm>
            <a:off x="6636550" y="5114265"/>
            <a:ext cx="539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Asimismo, se removieron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algunos aplanados de cemento colocados en 1962,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apreciar la superficie original,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  <p:pic>
        <p:nvPicPr>
          <p:cNvPr id="49" name="Imagen 48" descr="Imagen que contiene cielo, edificio, exterior, suelo&#10;&#10;Descripción generada con confianza muy alta">
            <a:extLst>
              <a:ext uri="{FF2B5EF4-FFF2-40B4-BE49-F238E27FC236}">
                <a16:creationId xmlns:a16="http://schemas.microsoft.com/office/drawing/2014/main" id="{44B4C3A1-2CEB-4408-B347-E2057D5598A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0"/>
            <a:ext cx="12224022" cy="6858000"/>
          </a:xfrm>
          <a:prstGeom prst="rect">
            <a:avLst/>
          </a:prstGeom>
        </p:spPr>
      </p:pic>
      <p:sp>
        <p:nvSpPr>
          <p:cNvPr id="50" name="Rectángulo 49">
            <a:extLst>
              <a:ext uri="{FF2B5EF4-FFF2-40B4-BE49-F238E27FC236}">
                <a16:creationId xmlns:a16="http://schemas.microsoft.com/office/drawing/2014/main" id="{C7E54833-C48E-4C21-AE52-9A0234D09DEB}"/>
              </a:ext>
            </a:extLst>
          </p:cNvPr>
          <p:cNvSpPr/>
          <p:nvPr/>
        </p:nvSpPr>
        <p:spPr>
          <a:xfrm>
            <a:off x="1776001" y="293664"/>
            <a:ext cx="10079450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crearon rampas que facilitan el acceso a personas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discapacidad, se mejoró el mobiliario de la taquilla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y la librería, y se adecuaron dos áreas que rodean la fortaleza conocidas como “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abrigos</a:t>
            </a: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”, para ser ocupadas como áreas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de servicios educativos.</a:t>
            </a:r>
          </a:p>
        </p:txBody>
      </p:sp>
      <p:sp>
        <p:nvSpPr>
          <p:cNvPr id="51" name="Rectángulo 5">
            <a:extLst>
              <a:ext uri="{FF2B5EF4-FFF2-40B4-BE49-F238E27FC236}">
                <a16:creationId xmlns:a16="http://schemas.microsoft.com/office/drawing/2014/main" id="{84BDF232-0AEF-4EC9-828E-264EC9BA0013}"/>
              </a:ext>
            </a:extLst>
          </p:cNvPr>
          <p:cNvSpPr/>
          <p:nvPr/>
        </p:nvSpPr>
        <p:spPr>
          <a:xfrm>
            <a:off x="6636326" y="2189018"/>
            <a:ext cx="5240901" cy="2316519"/>
          </a:xfrm>
          <a:custGeom>
            <a:avLst/>
            <a:gdLst>
              <a:gd name="connsiteX0" fmla="*/ 0 w 7371373"/>
              <a:gd name="connsiteY0" fmla="*/ 0 h 1392320"/>
              <a:gd name="connsiteX1" fmla="*/ 7371373 w 7371373"/>
              <a:gd name="connsiteY1" fmla="*/ 0 h 1392320"/>
              <a:gd name="connsiteX2" fmla="*/ 7371373 w 7371373"/>
              <a:gd name="connsiteY2" fmla="*/ 1392320 h 1392320"/>
              <a:gd name="connsiteX3" fmla="*/ 0 w 7371373"/>
              <a:gd name="connsiteY3" fmla="*/ 1392320 h 1392320"/>
              <a:gd name="connsiteX4" fmla="*/ 0 w 7371373"/>
              <a:gd name="connsiteY4" fmla="*/ 0 h 1392320"/>
              <a:gd name="connsiteX0" fmla="*/ 0 w 7371373"/>
              <a:gd name="connsiteY0" fmla="*/ 0 h 1427490"/>
              <a:gd name="connsiteX1" fmla="*/ 7371373 w 7371373"/>
              <a:gd name="connsiteY1" fmla="*/ 0 h 1427490"/>
              <a:gd name="connsiteX2" fmla="*/ 7371373 w 7371373"/>
              <a:gd name="connsiteY2" fmla="*/ 1392320 h 1427490"/>
              <a:gd name="connsiteX3" fmla="*/ 492369 w 7371373"/>
              <a:gd name="connsiteY3" fmla="*/ 1427490 h 1427490"/>
              <a:gd name="connsiteX4" fmla="*/ 0 w 7371373"/>
              <a:gd name="connsiteY4" fmla="*/ 0 h 1427490"/>
              <a:gd name="connsiteX0" fmla="*/ 0 w 7371373"/>
              <a:gd name="connsiteY0" fmla="*/ 17584 h 1445074"/>
              <a:gd name="connsiteX1" fmla="*/ 2430096 w 7371373"/>
              <a:gd name="connsiteY1" fmla="*/ 0 h 1445074"/>
              <a:gd name="connsiteX2" fmla="*/ 7371373 w 7371373"/>
              <a:gd name="connsiteY2" fmla="*/ 1409904 h 1445074"/>
              <a:gd name="connsiteX3" fmla="*/ 492369 w 7371373"/>
              <a:gd name="connsiteY3" fmla="*/ 1445074 h 1445074"/>
              <a:gd name="connsiteX4" fmla="*/ 0 w 7371373"/>
              <a:gd name="connsiteY4" fmla="*/ 17584 h 1445074"/>
              <a:gd name="connsiteX0" fmla="*/ 0 w 6052527"/>
              <a:gd name="connsiteY0" fmla="*/ 17584 h 1708843"/>
              <a:gd name="connsiteX1" fmla="*/ 2430096 w 6052527"/>
              <a:gd name="connsiteY1" fmla="*/ 0 h 1708843"/>
              <a:gd name="connsiteX2" fmla="*/ 6052527 w 6052527"/>
              <a:gd name="connsiteY2" fmla="*/ 1708843 h 1708843"/>
              <a:gd name="connsiteX3" fmla="*/ 492369 w 6052527"/>
              <a:gd name="connsiteY3" fmla="*/ 1445074 h 1708843"/>
              <a:gd name="connsiteX4" fmla="*/ 0 w 6052527"/>
              <a:gd name="connsiteY4" fmla="*/ 17584 h 1708843"/>
              <a:gd name="connsiteX0" fmla="*/ 0 w 6105280"/>
              <a:gd name="connsiteY0" fmla="*/ 35309 h 1726568"/>
              <a:gd name="connsiteX1" fmla="*/ 6105280 w 6105280"/>
              <a:gd name="connsiteY1" fmla="*/ 0 h 1726568"/>
              <a:gd name="connsiteX2" fmla="*/ 6052527 w 6105280"/>
              <a:gd name="connsiteY2" fmla="*/ 1726568 h 1726568"/>
              <a:gd name="connsiteX3" fmla="*/ 492369 w 6105280"/>
              <a:gd name="connsiteY3" fmla="*/ 1462799 h 1726568"/>
              <a:gd name="connsiteX4" fmla="*/ 0 w 6105280"/>
              <a:gd name="connsiteY4" fmla="*/ 35309 h 1726568"/>
              <a:gd name="connsiteX0" fmla="*/ 0 w 6105280"/>
              <a:gd name="connsiteY0" fmla="*/ 35309 h 1726568"/>
              <a:gd name="connsiteX1" fmla="*/ 6105280 w 6105280"/>
              <a:gd name="connsiteY1" fmla="*/ 0 h 1726568"/>
              <a:gd name="connsiteX2" fmla="*/ 6052527 w 6105280"/>
              <a:gd name="connsiteY2" fmla="*/ 1726568 h 1726568"/>
              <a:gd name="connsiteX3" fmla="*/ 492369 w 6105280"/>
              <a:gd name="connsiteY3" fmla="*/ 1462799 h 1726568"/>
              <a:gd name="connsiteX4" fmla="*/ 0 w 6105280"/>
              <a:gd name="connsiteY4" fmla="*/ 35309 h 1726568"/>
              <a:gd name="connsiteX0" fmla="*/ 0 w 6057602"/>
              <a:gd name="connsiteY0" fmla="*/ 212556 h 1903815"/>
              <a:gd name="connsiteX1" fmla="*/ 6052526 w 6057602"/>
              <a:gd name="connsiteY1" fmla="*/ 0 h 1903815"/>
              <a:gd name="connsiteX2" fmla="*/ 6052527 w 6057602"/>
              <a:gd name="connsiteY2" fmla="*/ 1903815 h 1903815"/>
              <a:gd name="connsiteX3" fmla="*/ 492369 w 6057602"/>
              <a:gd name="connsiteY3" fmla="*/ 1640046 h 1903815"/>
              <a:gd name="connsiteX4" fmla="*/ 0 w 6057602"/>
              <a:gd name="connsiteY4" fmla="*/ 212556 h 1903815"/>
              <a:gd name="connsiteX0" fmla="*/ 0 w 6057602"/>
              <a:gd name="connsiteY0" fmla="*/ 212556 h 1903815"/>
              <a:gd name="connsiteX1" fmla="*/ 6052526 w 6057602"/>
              <a:gd name="connsiteY1" fmla="*/ 0 h 1903815"/>
              <a:gd name="connsiteX2" fmla="*/ 6052527 w 6057602"/>
              <a:gd name="connsiteY2" fmla="*/ 1903815 h 1903815"/>
              <a:gd name="connsiteX3" fmla="*/ 492369 w 6057602"/>
              <a:gd name="connsiteY3" fmla="*/ 1640046 h 1903815"/>
              <a:gd name="connsiteX4" fmla="*/ 0 w 6057602"/>
              <a:gd name="connsiteY4" fmla="*/ 212556 h 1903815"/>
              <a:gd name="connsiteX0" fmla="*/ 597877 w 5565233"/>
              <a:gd name="connsiteY0" fmla="*/ 194832 h 1903815"/>
              <a:gd name="connsiteX1" fmla="*/ 5560157 w 5565233"/>
              <a:gd name="connsiteY1" fmla="*/ 0 h 1903815"/>
              <a:gd name="connsiteX2" fmla="*/ 5560158 w 5565233"/>
              <a:gd name="connsiteY2" fmla="*/ 1903815 h 1903815"/>
              <a:gd name="connsiteX3" fmla="*/ 0 w 5565233"/>
              <a:gd name="connsiteY3" fmla="*/ 1640046 h 1903815"/>
              <a:gd name="connsiteX4" fmla="*/ 597877 w 5565233"/>
              <a:gd name="connsiteY4" fmla="*/ 194832 h 1903815"/>
              <a:gd name="connsiteX0" fmla="*/ 0 w 4967356"/>
              <a:gd name="connsiteY0" fmla="*/ 194832 h 1903815"/>
              <a:gd name="connsiteX1" fmla="*/ 4962280 w 4967356"/>
              <a:gd name="connsiteY1" fmla="*/ 0 h 1903815"/>
              <a:gd name="connsiteX2" fmla="*/ 4962281 w 4967356"/>
              <a:gd name="connsiteY2" fmla="*/ 1903815 h 1903815"/>
              <a:gd name="connsiteX3" fmla="*/ 17584 w 4967356"/>
              <a:gd name="connsiteY3" fmla="*/ 1285552 h 1903815"/>
              <a:gd name="connsiteX4" fmla="*/ 0 w 4967356"/>
              <a:gd name="connsiteY4" fmla="*/ 194832 h 1903815"/>
              <a:gd name="connsiteX0" fmla="*/ 1 w 4967357"/>
              <a:gd name="connsiteY0" fmla="*/ 194832 h 1903815"/>
              <a:gd name="connsiteX1" fmla="*/ 4962281 w 4967357"/>
              <a:gd name="connsiteY1" fmla="*/ 0 h 1903815"/>
              <a:gd name="connsiteX2" fmla="*/ 4962282 w 4967357"/>
              <a:gd name="connsiteY2" fmla="*/ 1903815 h 1903815"/>
              <a:gd name="connsiteX3" fmla="*/ 0 w 4967357"/>
              <a:gd name="connsiteY3" fmla="*/ 1338726 h 1903815"/>
              <a:gd name="connsiteX4" fmla="*/ 1 w 4967357"/>
              <a:gd name="connsiteY4" fmla="*/ 194832 h 1903815"/>
              <a:gd name="connsiteX0" fmla="*/ 1 w 4983508"/>
              <a:gd name="connsiteY0" fmla="*/ 194832 h 2736877"/>
              <a:gd name="connsiteX1" fmla="*/ 4962281 w 4983508"/>
              <a:gd name="connsiteY1" fmla="*/ 0 h 2736877"/>
              <a:gd name="connsiteX2" fmla="*/ 4979867 w 4983508"/>
              <a:gd name="connsiteY2" fmla="*/ 2736877 h 2736877"/>
              <a:gd name="connsiteX3" fmla="*/ 0 w 4983508"/>
              <a:gd name="connsiteY3" fmla="*/ 1338726 h 2736877"/>
              <a:gd name="connsiteX4" fmla="*/ 1 w 4983508"/>
              <a:gd name="connsiteY4" fmla="*/ 194832 h 2736877"/>
              <a:gd name="connsiteX0" fmla="*/ 1 w 4983508"/>
              <a:gd name="connsiteY0" fmla="*/ 194832 h 2739969"/>
              <a:gd name="connsiteX1" fmla="*/ 4962281 w 4983508"/>
              <a:gd name="connsiteY1" fmla="*/ 0 h 2739969"/>
              <a:gd name="connsiteX2" fmla="*/ 4979867 w 4983508"/>
              <a:gd name="connsiteY2" fmla="*/ 2736877 h 2739969"/>
              <a:gd name="connsiteX3" fmla="*/ 0 w 4983508"/>
              <a:gd name="connsiteY3" fmla="*/ 1338726 h 2739969"/>
              <a:gd name="connsiteX4" fmla="*/ 1 w 4983508"/>
              <a:gd name="connsiteY4" fmla="*/ 194832 h 2739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83508" h="2739969">
                <a:moveTo>
                  <a:pt x="1" y="194832"/>
                </a:moveTo>
                <a:cubicBezTo>
                  <a:pt x="2017510" y="123980"/>
                  <a:pt x="2944772" y="212650"/>
                  <a:pt x="4962281" y="0"/>
                </a:cubicBezTo>
                <a:cubicBezTo>
                  <a:pt x="4944697" y="1160439"/>
                  <a:pt x="4997451" y="2161354"/>
                  <a:pt x="4979867" y="2736877"/>
                </a:cubicBezTo>
                <a:cubicBezTo>
                  <a:pt x="3671603" y="2802569"/>
                  <a:pt x="1659956" y="1804776"/>
                  <a:pt x="0" y="1338726"/>
                </a:cubicBezTo>
                <a:cubicBezTo>
                  <a:pt x="0" y="957428"/>
                  <a:pt x="1" y="576130"/>
                  <a:pt x="1" y="194832"/>
                </a:cubicBezTo>
                <a:close/>
              </a:path>
            </a:pathLst>
          </a:cu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nueva propuesta curatorial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basa  en más de 180 piezas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de   los siglos XVIII y XIX,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que      dan testimonio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de los    orígenes religioso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y militar del fuerte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de  Loreto, </a:t>
            </a:r>
          </a:p>
        </p:txBody>
      </p:sp>
      <p:pic>
        <p:nvPicPr>
          <p:cNvPr id="52" name="Imagen 51" descr="Imagen que contiene foto, exterior, personas, transporte&#10;&#10;Descripción generada con confianza muy alta">
            <a:extLst>
              <a:ext uri="{FF2B5EF4-FFF2-40B4-BE49-F238E27FC236}">
                <a16:creationId xmlns:a16="http://schemas.microsoft.com/office/drawing/2014/main" id="{29B23732-3FA6-4AAA-B184-5882F0BD70E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432"/>
            <a:ext cx="12192002" cy="6852568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B5DFD69-32B9-45C5-AFFA-57C7BF10A03D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33D2529-8B03-446A-B3D7-E456E8A4C61B}"/>
              </a:ext>
            </a:extLst>
          </p:cNvPr>
          <p:cNvSpPr txBox="1"/>
          <p:nvPr/>
        </p:nvSpPr>
        <p:spPr>
          <a:xfrm>
            <a:off x="12352421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3" name="Imagen 52" descr="Imagen que contiene suelo, pared, interior, bicicleta&#10;&#10;Descripción generada con confianza muy alta">
            <a:extLst>
              <a:ext uri="{FF2B5EF4-FFF2-40B4-BE49-F238E27FC236}">
                <a16:creationId xmlns:a16="http://schemas.microsoft.com/office/drawing/2014/main" id="{54E8F19E-4E8B-4E95-BE29-D6D846BD47AB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021" cy="6858000"/>
          </a:xfrm>
          <a:prstGeom prst="rect">
            <a:avLst/>
          </a:prstGeom>
        </p:spPr>
      </p:pic>
      <p:sp>
        <p:nvSpPr>
          <p:cNvPr id="54" name="Rectángulo 53">
            <a:extLst>
              <a:ext uri="{FF2B5EF4-FFF2-40B4-BE49-F238E27FC236}">
                <a16:creationId xmlns:a16="http://schemas.microsoft.com/office/drawing/2014/main" id="{2085D9F9-99FA-412F-883A-E96AF32EFA4D}"/>
              </a:ext>
            </a:extLst>
          </p:cNvPr>
          <p:cNvSpPr/>
          <p:nvPr/>
        </p:nvSpPr>
        <p:spPr>
          <a:xfrm>
            <a:off x="336551" y="369000"/>
            <a:ext cx="10979449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del desarrollo al culto de la virgen de Loreto en Puebla,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las      transformaciones del lugar,                        los momentos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cruciales de la batalla                      y los actuales festejos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de      esta fecha                                             dentro y fuera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de México.</a:t>
            </a: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A21C2CAE-D156-4F96-9ADC-46A735DDCDE0}"/>
              </a:ext>
            </a:extLst>
          </p:cNvPr>
          <p:cNvSpPr/>
          <p:nvPr/>
        </p:nvSpPr>
        <p:spPr>
          <a:xfrm>
            <a:off x="336551" y="4473064"/>
            <a:ext cx="6659449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Óleos con advocaciones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marianas y otros de gran formato; esculturas de madera, objetos religiosos,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retratos de próceres, armas, litografías,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uniformes, cañones, banderas,      mapas,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planos, cartas y alegorías.</a:t>
            </a:r>
          </a:p>
        </p:txBody>
      </p:sp>
      <p:pic>
        <p:nvPicPr>
          <p:cNvPr id="56" name="Imagen 55" descr="Imagen que contiene hombre, persona&#10;&#10;Descripción generada con confianza muy alta">
            <a:extLst>
              <a:ext uri="{FF2B5EF4-FFF2-40B4-BE49-F238E27FC236}">
                <a16:creationId xmlns:a16="http://schemas.microsoft.com/office/drawing/2014/main" id="{2143483E-49CE-402F-AE27-506937F4FE4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2084"/>
            <a:ext cx="12226771" cy="701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605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8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67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925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67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98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1175"/>
                            </p:stCondLst>
                            <p:childTnLst>
                              <p:par>
                                <p:cTn id="53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675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85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6800"/>
                            </p:stCondLst>
                            <p:childTnLst>
                              <p:par>
                                <p:cTn id="65" presetID="6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63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8675"/>
                            </p:stCondLst>
                            <p:childTnLst>
                              <p:par>
                                <p:cTn id="73" presetID="21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8175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5875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80375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92875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3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30750"/>
                            </p:stCondLst>
                            <p:childTnLst>
                              <p:par>
                                <p:cTn id="106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40250"/>
                            </p:stCondLst>
                            <p:childTnLst>
                              <p:par>
                                <p:cTn id="123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4975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5515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86025"/>
                            </p:stCondLst>
                            <p:childTnLst>
                              <p:par>
                                <p:cTn id="141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95525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5425"/>
                            </p:stCondLst>
                            <p:childTnLst>
                              <p:par>
                                <p:cTn id="152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40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40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13425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23300"/>
                            </p:stCondLst>
                            <p:childTnLst>
                              <p:par>
                                <p:cTn id="165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328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4655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69925"/>
                            </p:stCondLst>
                            <p:childTnLst>
                              <p:par>
                                <p:cTn id="180" presetID="2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79425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84125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0825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22250"/>
                            </p:stCondLst>
                            <p:childTnLst>
                              <p:par>
                                <p:cTn id="197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9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3175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460000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78750"/>
                            </p:stCondLst>
                            <p:childTnLst>
                              <p:par>
                                <p:cTn id="209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488250"/>
                            </p:stCondLst>
                            <p:childTnLst>
                              <p:par>
                                <p:cTn id="213" presetID="2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497750"/>
                            </p:stCondLst>
                            <p:childTnLst>
                              <p:par>
                                <p:cTn id="2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19875"/>
                            </p:stCondLst>
                            <p:childTnLst>
                              <p:par>
                                <p:cTn id="2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544375"/>
                            </p:stCondLst>
                            <p:childTnLst>
                              <p:par>
                                <p:cTn id="226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52375"/>
                            </p:stCondLst>
                            <p:childTnLst>
                              <p:par>
                                <p:cTn id="23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8" grpId="0"/>
      <p:bldP spid="10" grpId="0"/>
      <p:bldP spid="13" grpId="0"/>
      <p:bldP spid="14" grpId="0"/>
      <p:bldP spid="17" grpId="0"/>
      <p:bldP spid="18" grpId="0"/>
      <p:bldP spid="19" grpId="0"/>
      <p:bldP spid="21" grpId="0"/>
      <p:bldP spid="22" grpId="0"/>
      <p:bldP spid="24" grpId="0"/>
      <p:bldP spid="26" grpId="0"/>
      <p:bldP spid="27" grpId="0"/>
      <p:bldP spid="28" grpId="0" animBg="1"/>
      <p:bldP spid="29" grpId="0"/>
      <p:bldP spid="30" grpId="0"/>
      <p:bldP spid="34" grpId="0"/>
      <p:bldP spid="35" grpId="0"/>
      <p:bldP spid="37" grpId="0"/>
      <p:bldP spid="41" grpId="0"/>
      <p:bldP spid="43" grpId="0"/>
      <p:bldP spid="44" grpId="0"/>
      <p:bldP spid="46" grpId="0"/>
      <p:bldP spid="47" grpId="0"/>
      <p:bldP spid="48" grpId="0"/>
      <p:bldP spid="50" grpId="0"/>
      <p:bldP spid="51" grpId="0"/>
      <p:bldP spid="15" grpId="0"/>
      <p:bldP spid="54" grpId="0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F090661-9C9E-428B-A659-7127D83B6D17}"/>
              </a:ext>
            </a:extLst>
          </p:cNvPr>
          <p:cNvSpPr/>
          <p:nvPr/>
        </p:nvSpPr>
        <p:spPr>
          <a:xfrm>
            <a:off x="336000" y="2002697"/>
            <a:ext cx="6096000" cy="147072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Museo</a:t>
            </a: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</a:t>
            </a:r>
            <a:r>
              <a:rPr lang="es-MX" sz="6000" b="1" kern="0" dirty="0">
                <a:ln w="19050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 la No </a:t>
            </a: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Intervención</a:t>
            </a: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“</a:t>
            </a:r>
            <a:r>
              <a:rPr lang="es-MX" sz="6000" b="1" kern="0" dirty="0">
                <a:ln w="19050">
                  <a:solidFill>
                    <a:schemeClr val="accent6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Fuerte</a:t>
            </a:r>
            <a:r>
              <a:rPr lang="es-MX" sz="6000" b="1" kern="0" dirty="0">
                <a:ln w="1524">
                  <a:solidFill>
                    <a:srgbClr val="4472C4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</a:t>
            </a:r>
            <a:r>
              <a:rPr lang="es-MX" sz="6000" b="1" kern="0" dirty="0">
                <a:ln w="19050">
                  <a:solidFill>
                    <a:schemeClr val="bg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</a:t>
            </a:r>
            <a:r>
              <a:rPr lang="es-MX" sz="6000" b="1" kern="0" dirty="0">
                <a:ln w="1524">
                  <a:solidFill>
                    <a:srgbClr val="4472C4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</a:t>
            </a:r>
            <a:r>
              <a:rPr lang="es-MX" sz="6000" b="1" kern="0" dirty="0">
                <a:ln w="19050">
                  <a:solidFill>
                    <a:srgbClr val="860000"/>
                  </a:solidFill>
                  <a:prstDash val="solid"/>
                  <a:miter lim="800000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Loreto</a:t>
            </a:r>
            <a:r>
              <a:rPr lang="es-MX" sz="6000" b="1" kern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”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BFC3417-2C30-49B6-8E27-8D2B3333A7D1}"/>
              </a:ext>
            </a:extLst>
          </p:cNvPr>
          <p:cNvSpPr/>
          <p:nvPr/>
        </p:nvSpPr>
        <p:spPr>
          <a:xfrm>
            <a:off x="2676000" y="369000"/>
            <a:ext cx="7380000" cy="76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            “</a:t>
            </a: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Un pueblo que no sabe de dónde viene, </a:t>
            </a:r>
          </a:p>
          <a:p>
            <a:pPr>
              <a:lnSpc>
                <a:spcPts val="2500"/>
              </a:lnSpc>
            </a:pPr>
            <a:r>
              <a:rPr lang="es-MX" sz="28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BasSCD" pitchFamily="2" charset="0"/>
              </a:rPr>
              <a:t>    difícil   mente puede definir hacia dónde va</a:t>
            </a:r>
            <a:r>
              <a:rPr lang="es-MX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”.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44F3451-2D68-4EDF-903E-B633E2917EA0}"/>
              </a:ext>
            </a:extLst>
          </p:cNvPr>
          <p:cNvSpPr/>
          <p:nvPr/>
        </p:nvSpPr>
        <p:spPr>
          <a:xfrm>
            <a:off x="5580000" y="3291862"/>
            <a:ext cx="555600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Fue inaugurado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en 1972 en las ruinas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de la  fortaleza construida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en el siglo XVIII, el recinto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se ha destacado por difundir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el nacionalismo, la identidad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y el orgullo mexicanos.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8BF50A96-0B01-4898-B759-224C0DF2205A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suelo, interior, colgante, pared&#10;&#10;Descripción generada con confianza muy alta">
            <a:extLst>
              <a:ext uri="{FF2B5EF4-FFF2-40B4-BE49-F238E27FC236}">
                <a16:creationId xmlns:a16="http://schemas.microsoft.com/office/drawing/2014/main" id="{CDEF84D0-15B9-42C5-9ADD-F61BE333A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94001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24D98B2-97D4-41C9-8BF3-1206A180E96A}"/>
              </a:ext>
            </a:extLst>
          </p:cNvPr>
          <p:cNvSpPr/>
          <p:nvPr/>
        </p:nvSpPr>
        <p:spPr>
          <a:xfrm>
            <a:off x="336549" y="5589000"/>
            <a:ext cx="1151890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El recorrido se inicia con una vista del área de banderas,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antes de ingresar a las salas históricas,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principalmente abarcan los siguientes temas:</a:t>
            </a:r>
          </a:p>
        </p:txBody>
      </p:sp>
      <p:grpSp>
        <p:nvGrpSpPr>
          <p:cNvPr id="14" name="Grupo 13">
            <a:extLst>
              <a:ext uri="{FF2B5EF4-FFF2-40B4-BE49-F238E27FC236}">
                <a16:creationId xmlns:a16="http://schemas.microsoft.com/office/drawing/2014/main" id="{4BAA44B7-81B9-477B-93D5-1B26EAA54DEB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B6BC6268-4CF5-442A-BC26-A6A177582506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17" name="Imagen 16" descr="Imagen que contiene interior, pared&#10;&#10;Descripción generada con confianza muy alta">
              <a:extLst>
                <a:ext uri="{FF2B5EF4-FFF2-40B4-BE49-F238E27FC236}">
                  <a16:creationId xmlns:a16="http://schemas.microsoft.com/office/drawing/2014/main" id="{0F03D084-E615-4FF7-BD94-49D947BFDE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34"/>
            <a:stretch/>
          </p:blipFill>
          <p:spPr>
            <a:xfrm>
              <a:off x="5190387" y="855497"/>
              <a:ext cx="5945614" cy="514215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sp>
        <p:nvSpPr>
          <p:cNvPr id="18" name="Rectángulo 17">
            <a:extLst>
              <a:ext uri="{FF2B5EF4-FFF2-40B4-BE49-F238E27FC236}">
                <a16:creationId xmlns:a16="http://schemas.microsoft.com/office/drawing/2014/main" id="{A19B91A7-1DC8-4589-8BB8-C80904BBD546}"/>
              </a:ext>
            </a:extLst>
          </p:cNvPr>
          <p:cNvSpPr/>
          <p:nvPr/>
        </p:nvSpPr>
        <p:spPr>
          <a:xfrm>
            <a:off x="696000" y="766457"/>
            <a:ext cx="4320001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Área de banderas </a:t>
            </a:r>
          </a:p>
          <a:p>
            <a:pPr>
              <a:lnSpc>
                <a:spcPts val="2500"/>
              </a:lnSpc>
            </a:pPr>
            <a:endParaRPr lang="es-MX" sz="24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Reforma </a:t>
            </a:r>
          </a:p>
          <a:p>
            <a:pPr>
              <a:lnSpc>
                <a:spcPts val="2500"/>
              </a:lnSpc>
            </a:pPr>
            <a:endParaRPr lang="es-MX" sz="2400" b="1" dirty="0">
              <a:ln w="19050"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antecedentes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de la invasión francesa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endParaRPr lang="es-ES" sz="2400" b="1" dirty="0">
              <a:ln w="19050">
                <a:solidFill>
                  <a:srgbClr val="860000"/>
                </a:solidFill>
              </a:ln>
              <a:solidFill>
                <a:srgbClr val="FFC9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endParaRPr lang="es-MX" sz="2400" b="1" dirty="0">
              <a:ln w="19050">
                <a:solidFill>
                  <a:srgbClr val="860000"/>
                </a:solidFill>
              </a:ln>
              <a:solidFill>
                <a:srgbClr val="FFC9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intervención </a:t>
            </a:r>
          </a:p>
          <a:p>
            <a:pPr>
              <a:lnSpc>
                <a:spcPts val="2500"/>
              </a:lnSpc>
            </a:pPr>
            <a:endParaRPr lang="es-MX" sz="24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ejércitos participantes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en esa guerra </a:t>
            </a:r>
          </a:p>
          <a:p>
            <a:pPr>
              <a:lnSpc>
                <a:spcPts val="2500"/>
              </a:lnSpc>
            </a:pPr>
            <a:endParaRPr lang="es-MX" sz="2400" b="1" dirty="0">
              <a:ln w="19050">
                <a:solidFill>
                  <a:schemeClr val="bg2">
                    <a:lumMod val="2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general Ignacio Zaragoza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que fue quien comandó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a las tropas mexicanas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en aquellos tiempos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C9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CB1D5F15-487E-4894-BFEF-8BEDDE41CA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E644A3E1-ABB7-4797-A6C4-B102802C33EA}"/>
              </a:ext>
            </a:extLst>
          </p:cNvPr>
          <p:cNvSpPr/>
          <p:nvPr/>
        </p:nvSpPr>
        <p:spPr>
          <a:xfrm>
            <a:off x="6275387" y="369000"/>
            <a:ext cx="5580063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Ya en otra sala se explican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hechos relacionados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batalla de Puebla, en especial en la zona de los fuertes.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F5E2F3EF-4342-4027-BE3D-EB15EB6FF4D4}"/>
              </a:ext>
            </a:extLst>
          </p:cNvPr>
          <p:cNvSpPr/>
          <p:nvPr/>
        </p:nvSpPr>
        <p:spPr>
          <a:xfrm>
            <a:off x="336551" y="4152463"/>
            <a:ext cx="5938838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recorrido histórico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continúa en la sala del imperio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oposición juarista a éste;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llegada de Juárez al poder,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restauración de la República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conformación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nación mexicana.</a:t>
            </a:r>
          </a:p>
        </p:txBody>
      </p:sp>
      <p:pic>
        <p:nvPicPr>
          <p:cNvPr id="22" name="Imagen 21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9A8DB19A-8803-4A38-AB14-B8ADF71B4F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6"/>
            <a:ext cx="12192000" cy="6899565"/>
          </a:xfrm>
          <a:prstGeom prst="rect">
            <a:avLst/>
          </a:prstGeom>
        </p:spPr>
      </p:pic>
      <p:pic>
        <p:nvPicPr>
          <p:cNvPr id="23" name="Imagen 22" descr="Imagen que contiene suelo, interior, pared, cocina&#10;&#10;Descripción generada con confianza muy alta">
            <a:extLst>
              <a:ext uri="{FF2B5EF4-FFF2-40B4-BE49-F238E27FC236}">
                <a16:creationId xmlns:a16="http://schemas.microsoft.com/office/drawing/2014/main" id="{584D1EB1-9153-47CA-A488-CFFC04AADF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1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97FF736D-E6A3-4F6B-8D6F-E5C70333E2C0}"/>
              </a:ext>
            </a:extLst>
          </p:cNvPr>
          <p:cNvSpPr/>
          <p:nvPr/>
        </p:nvSpPr>
        <p:spPr>
          <a:xfrm>
            <a:off x="336551" y="98383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Cabe señalar que el museo se compone de objetos históricos del siglo XIX, como son: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2B48143-D662-448E-B4AD-CCA5DBA712CA}"/>
              </a:ext>
            </a:extLst>
          </p:cNvPr>
          <p:cNvSpPr/>
          <p:nvPr/>
        </p:nvSpPr>
        <p:spPr>
          <a:xfrm>
            <a:off x="3490034" y="3831862"/>
            <a:ext cx="4045966" cy="2657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Exhibición de armamento y uniformes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Armas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Banderas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Documentos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Óleos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artículos personales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vestimenta militar,</a:t>
            </a:r>
          </a:p>
        </p:txBody>
      </p:sp>
      <p:pic>
        <p:nvPicPr>
          <p:cNvPr id="26" name="Imagen 25" descr="Imagen que contiene suelo, pared, interior&#10;&#10;Descripción generada con confianza muy alta">
            <a:extLst>
              <a:ext uri="{FF2B5EF4-FFF2-40B4-BE49-F238E27FC236}">
                <a16:creationId xmlns:a16="http://schemas.microsoft.com/office/drawing/2014/main" id="{2FC9E85C-92C6-459D-8DC9-8130FD305D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2A818F4A-BDE3-4E76-902F-899F4BEADF43}"/>
              </a:ext>
            </a:extLst>
          </p:cNvPr>
          <p:cNvSpPr/>
          <p:nvPr/>
        </p:nvSpPr>
        <p:spPr>
          <a:xfrm>
            <a:off x="336550" y="3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abarcan desde la consumación de la Independencia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hasta la restauración de la República.</a:t>
            </a:r>
          </a:p>
        </p:txBody>
      </p:sp>
      <p:pic>
        <p:nvPicPr>
          <p:cNvPr id="28" name="Imagen 27" descr="Imagen que contiene techo, interior, suelo, pared&#10;&#10;Descripción generada con confianza muy alta">
            <a:extLst>
              <a:ext uri="{FF2B5EF4-FFF2-40B4-BE49-F238E27FC236}">
                <a16:creationId xmlns:a16="http://schemas.microsoft.com/office/drawing/2014/main" id="{C0A5F2B5-F29B-4760-891A-DB8622A5C0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1"/>
            <a:ext cx="12192001" cy="6858001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9996A46E-93C5-420F-82E8-746FB0E38BBF}"/>
              </a:ext>
            </a:extLst>
          </p:cNvPr>
          <p:cNvSpPr/>
          <p:nvPr/>
        </p:nvSpPr>
        <p:spPr>
          <a:xfrm>
            <a:off x="336550" y="369000"/>
            <a:ext cx="1151890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Además que también se pueden apreciar  las cartas del presidente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Benito Juárez al general Ignacio Zaragoza, </a:t>
            </a:r>
            <a:r>
              <a:rPr lang="es-MX" sz="2400" b="1" dirty="0">
                <a:ln w="28575">
                  <a:solidFill>
                    <a:srgbClr val="E7E6E6">
                      <a:lumMod val="2500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previas y posteriores a la famosa batalla, 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las pinturas de los generales que participaron en la misma y las estrategias militares empleadas en la derrota del ejército francés.</a:t>
            </a:r>
          </a:p>
        </p:txBody>
      </p:sp>
      <p:pic>
        <p:nvPicPr>
          <p:cNvPr id="30" name="Imagen 29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3FBF70CB-17C6-4D9D-89B4-EEBFCD2668A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0" y="0"/>
            <a:ext cx="12216000" cy="6858000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4ADF42D4-CBF8-4E51-9BBB-E1EFF4B8CC32}"/>
              </a:ext>
            </a:extLst>
          </p:cNvPr>
          <p:cNvSpPr/>
          <p:nvPr/>
        </p:nvSpPr>
        <p:spPr>
          <a:xfrm>
            <a:off x="156000" y="369000"/>
            <a:ext cx="647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Todo esto declarado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como patrimonio histórico     de México,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y por ello albergados en este    museo.</a:t>
            </a:r>
          </a:p>
        </p:txBody>
      </p:sp>
      <p:pic>
        <p:nvPicPr>
          <p:cNvPr id="32" name="Imagen 31" descr="Imagen que contiene pared, suelo, interior&#10;&#10;Descripción generada con confianza muy alta">
            <a:extLst>
              <a:ext uri="{FF2B5EF4-FFF2-40B4-BE49-F238E27FC236}">
                <a16:creationId xmlns:a16="http://schemas.microsoft.com/office/drawing/2014/main" id="{346D6B4A-5AF9-402F-BD77-A9B15395CCB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AFA8295B-A581-4F75-BDC2-D41243D604CD}"/>
              </a:ext>
            </a:extLst>
          </p:cNvPr>
          <p:cNvSpPr/>
          <p:nvPr/>
        </p:nvSpPr>
        <p:spPr>
          <a:xfrm>
            <a:off x="2676000" y="369000"/>
            <a:ext cx="864000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último,  se divide en tres secciones: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DD0FFE53-E4CD-4FD4-B73D-8A7F331A49D2}"/>
              </a:ext>
            </a:extLst>
          </p:cNvPr>
          <p:cNvSpPr/>
          <p:nvPr/>
        </p:nvSpPr>
        <p:spPr>
          <a:xfrm>
            <a:off x="6276000" y="3249000"/>
            <a:ext cx="5589524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5400" cap="rnd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biblioteca,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 cap="rnd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5400" cap="rnd">
                  <a:solidFill>
                    <a:srgbClr val="E7E6E6">
                      <a:lumMod val="2500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sala dedicada al artista plástico Diego Rivera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 cap="rnd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 complejo donde podrás acercarte a la historia de Puebla.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BAD43B32-A675-4765-B7A5-A148B3CFA2BB}"/>
              </a:ext>
            </a:extLst>
          </p:cNvPr>
          <p:cNvSpPr/>
          <p:nvPr/>
        </p:nvSpPr>
        <p:spPr>
          <a:xfrm>
            <a:off x="6816000" y="5114265"/>
            <a:ext cx="503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de sus piezas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más interesantes es la colosal escultura de San Cristóbal,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data del siglo XVII.</a:t>
            </a:r>
          </a:p>
        </p:txBody>
      </p:sp>
      <p:pic>
        <p:nvPicPr>
          <p:cNvPr id="36" name="Imagen 35" descr="Imagen que contiene hierba, exterior, cielo, árbol&#10;&#10;Descripción generada con confianza muy alta">
            <a:extLst>
              <a:ext uri="{FF2B5EF4-FFF2-40B4-BE49-F238E27FC236}">
                <a16:creationId xmlns:a16="http://schemas.microsoft.com/office/drawing/2014/main" id="{E604EC1D-3E57-4A86-818D-0486F2EA3D1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91D7A29F-3A0C-432C-B06B-8FEF4CAF2868}"/>
              </a:ext>
            </a:extLst>
          </p:cNvPr>
          <p:cNvSpPr/>
          <p:nvPr/>
        </p:nvSpPr>
        <p:spPr>
          <a:xfrm>
            <a:off x="336550" y="3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Una caminata recordando el pasado y tratando de revivir episodios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hubo en la historia de la batalla de Puebla.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043E92EC-6893-4235-9932-D0CBA9D09F54}"/>
              </a:ext>
            </a:extLst>
          </p:cNvPr>
          <p:cNvSpPr/>
          <p:nvPr/>
        </p:nvSpPr>
        <p:spPr>
          <a:xfrm>
            <a:off x="336551" y="1809000"/>
            <a:ext cx="115189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de esta manera conocer el motivo por el cual los poblanos celebran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5 de mayo.</a:t>
            </a: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0F1CA4D3-5265-49C5-B3CE-9B93CF8A0D2D}"/>
              </a:ext>
            </a:extLst>
          </p:cNvPr>
          <p:cNvSpPr/>
          <p:nvPr/>
        </p:nvSpPr>
        <p:spPr>
          <a:xfrm>
            <a:off x="336551" y="5589000"/>
            <a:ext cx="8099449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llegar al museo no necesita mucho tiempo,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tardara unos 10 minutos en transporte público o taxi.</a:t>
            </a:r>
          </a:p>
        </p:txBody>
      </p:sp>
      <p:pic>
        <p:nvPicPr>
          <p:cNvPr id="40" name="Imagen 39" descr="Imagen que contiene hierba, exterior, cielo, valla&#10;&#10;Descripción generada con confianza muy alta">
            <a:extLst>
              <a:ext uri="{FF2B5EF4-FFF2-40B4-BE49-F238E27FC236}">
                <a16:creationId xmlns:a16="http://schemas.microsoft.com/office/drawing/2014/main" id="{07DAEC80-AA94-4FCC-B45B-F2A7B14964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26824CCE-6990-4AA7-AE94-7930E6C31CB8}"/>
              </a:ext>
            </a:extLst>
          </p:cNvPr>
          <p:cNvSpPr/>
          <p:nvPr/>
        </p:nvSpPr>
        <p:spPr>
          <a:xfrm>
            <a:off x="4656000" y="189000"/>
            <a:ext cx="5400061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Información para visitantes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Horario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Martes a Domingo de 9 a 17 horas.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Dirección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Ejército de Oriente s. núm., 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Centro Cívico 5 de Mayo, 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Puebla, Puebla</a:t>
            </a:r>
          </a:p>
          <a:p>
            <a:pPr algn="ctr">
              <a:lnSpc>
                <a:spcPts val="23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Teléfono:   01 222 223 6418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0DE5B0DC-CFE8-4548-A840-1F9C3F5A0B35}"/>
              </a:ext>
            </a:extLst>
          </p:cNvPr>
          <p:cNvSpPr/>
          <p:nvPr/>
        </p:nvSpPr>
        <p:spPr>
          <a:xfrm>
            <a:off x="336001" y="3429000"/>
            <a:ext cx="45000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Costos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Cuota de admisión: $ 50.00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Domingos entrada libre</a:t>
            </a:r>
          </a:p>
        </p:txBody>
      </p:sp>
      <p:pic>
        <p:nvPicPr>
          <p:cNvPr id="43" name="Imagen 42" descr="Imagen que contiene cielo, exterior, suelo&#10;&#10;Descripción generada con confianza muy alta">
            <a:extLst>
              <a:ext uri="{FF2B5EF4-FFF2-40B4-BE49-F238E27FC236}">
                <a16:creationId xmlns:a16="http://schemas.microsoft.com/office/drawing/2014/main" id="{AEC893C4-CEC9-458D-8D79-0FDA6C98A02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00022" cy="6858000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57000D19-DEDD-4350-B5EC-C5852D192217}"/>
              </a:ext>
            </a:extLst>
          </p:cNvPr>
          <p:cNvSpPr/>
          <p:nvPr/>
        </p:nvSpPr>
        <p:spPr>
          <a:xfrm>
            <a:off x="336550" y="369000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entrada es gratis para niños menores de trece años,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estudiantes, maestros y personas de la tercera edad con credencial.</a:t>
            </a: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47B31D87-9246-4AB6-A0B2-B3E9EF31F186}"/>
              </a:ext>
            </a:extLst>
          </p:cNvPr>
          <p:cNvSpPr/>
          <p:nvPr/>
        </p:nvSpPr>
        <p:spPr>
          <a:xfrm>
            <a:off x="336550" y="1809000"/>
            <a:ext cx="115189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domingos la entrada es gratuita.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toma de fotos es por un costo adicional.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124FE995-099B-46CE-B606-FC5884F55CDD}"/>
              </a:ext>
            </a:extLst>
          </p:cNvPr>
          <p:cNvSpPr/>
          <p:nvPr/>
        </p:nvSpPr>
        <p:spPr>
          <a:xfrm>
            <a:off x="336550" y="5422682"/>
            <a:ext cx="115189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en una parte                 de la ruta por museos de la ciudad de Puebla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que le permitirá         conocer mejor la nación mexicana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los hechos históricos en el continente americano.</a:t>
            </a:r>
          </a:p>
        </p:txBody>
      </p:sp>
      <p:pic>
        <p:nvPicPr>
          <p:cNvPr id="48" name="Imagen 47" descr="Imagen que contiene exterior, cielo, suelo, árbol&#10;&#10;Descripción generada con confianza muy alta">
            <a:extLst>
              <a:ext uri="{FF2B5EF4-FFF2-40B4-BE49-F238E27FC236}">
                <a16:creationId xmlns:a16="http://schemas.microsoft.com/office/drawing/2014/main" id="{61472E6C-AC44-4626-B052-48781A7CA4D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9AB50E0B-B93E-400F-9E06-FDA9C6E8170D}"/>
              </a:ext>
            </a:extLst>
          </p:cNvPr>
          <p:cNvSpPr/>
          <p:nvPr/>
        </p:nvSpPr>
        <p:spPr>
          <a:xfrm>
            <a:off x="336550" y="394865"/>
            <a:ext cx="827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visita al museo puede ser parte de una excursión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el centro de la ciudad y le que dará tiempo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conocer otras atracciones turísticas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están cerca de los fuertes de Loreto y Guadalupe.</a:t>
            </a:r>
          </a:p>
        </p:txBody>
      </p:sp>
      <p:pic>
        <p:nvPicPr>
          <p:cNvPr id="50" name="Imagen 49" descr="Imagen que contiene cielo, exterior, hierba, agua&#10;&#10;Descripción generada con confianza muy alta">
            <a:extLst>
              <a:ext uri="{FF2B5EF4-FFF2-40B4-BE49-F238E27FC236}">
                <a16:creationId xmlns:a16="http://schemas.microsoft.com/office/drawing/2014/main" id="{0018875D-70D3-4525-9408-186B04FAB44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1" name="Rectángulo 50">
            <a:extLst>
              <a:ext uri="{FF2B5EF4-FFF2-40B4-BE49-F238E27FC236}">
                <a16:creationId xmlns:a16="http://schemas.microsoft.com/office/drawing/2014/main" id="{A14A5B93-EA3A-4F21-9E51-EE69D44C1538}"/>
              </a:ext>
            </a:extLst>
          </p:cNvPr>
          <p:cNvSpPr/>
          <p:nvPr/>
        </p:nvSpPr>
        <p:spPr>
          <a:xfrm>
            <a:off x="336550" y="71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zona histórica es muy bonita y le contara muchas cosas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historia del país y de la ciudad de Puebla.</a:t>
            </a:r>
          </a:p>
        </p:txBody>
      </p:sp>
      <p:pic>
        <p:nvPicPr>
          <p:cNvPr id="52" name="Imagen 51" descr="Imagen que contiene cielo, exterior, suelo, naturaleza&#10;&#10;Descripción generada con confianza muy alta">
            <a:extLst>
              <a:ext uri="{FF2B5EF4-FFF2-40B4-BE49-F238E27FC236}">
                <a16:creationId xmlns:a16="http://schemas.microsoft.com/office/drawing/2014/main" id="{BB9AA86A-C921-4DE9-B8A2-3A4AF8D9371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21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625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737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1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7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1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1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1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8625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8125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1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2875"/>
                            </p:stCondLst>
                            <p:childTnLst>
                              <p:par>
                                <p:cTn id="80" presetID="17" presetClass="entr" presetSubtype="1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62375"/>
                            </p:stCondLst>
                            <p:childTnLst>
                              <p:par>
                                <p:cTn id="88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71875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2125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7875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25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90375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25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325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25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6375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25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98875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5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3125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250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07375"/>
                            </p:stCondLst>
                            <p:childTnLst>
                              <p:par>
                                <p:cTn id="127" presetID="49" presetClass="entr" presetSubtype="0" decel="10000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16875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2825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3775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70125"/>
                            </p:stCondLst>
                            <p:childTnLst>
                              <p:par>
                                <p:cTn id="148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79625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91125"/>
                            </p:stCondLst>
                            <p:childTnLst>
                              <p:par>
                                <p:cTn id="158" presetID="6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0625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25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065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25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1025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25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17375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25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25625"/>
                            </p:stCondLst>
                            <p:childTnLst>
                              <p:par>
                                <p:cTn id="17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338250"/>
                            </p:stCondLst>
                            <p:childTnLst>
                              <p:par>
                                <p:cTn id="182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4775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361250"/>
                            </p:stCondLst>
                            <p:childTnLst>
                              <p:par>
                                <p:cTn id="19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71625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84250"/>
                            </p:stCondLst>
                            <p:childTnLst>
                              <p:par>
                                <p:cTn id="198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9375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413500"/>
                            </p:stCondLst>
                            <p:childTnLst>
                              <p:par>
                                <p:cTn id="2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422125"/>
                            </p:stCondLst>
                            <p:childTnLst>
                              <p:par>
                                <p:cTn id="217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431625"/>
                            </p:stCondLst>
                            <p:childTnLst>
                              <p:par>
                                <p:cTn id="22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125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38875"/>
                            </p:stCondLst>
                            <p:childTnLst>
                              <p:par>
                                <p:cTn id="2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25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448250"/>
                            </p:stCondLst>
                            <p:childTnLst>
                              <p:par>
                                <p:cTn id="2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125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454250"/>
                            </p:stCondLst>
                            <p:childTnLst>
                              <p:par>
                                <p:cTn id="2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25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46075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480125"/>
                            </p:stCondLst>
                            <p:childTnLst>
                              <p:par>
                                <p:cTn id="248" presetID="16" presetClass="entr" presetSubtype="2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489625"/>
                            </p:stCondLst>
                            <p:childTnLst>
                              <p:par>
                                <p:cTn id="2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511250"/>
                            </p:stCondLst>
                            <p:childTnLst>
                              <p:par>
                                <p:cTn id="256" presetID="2" presetClass="entr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2125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1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533625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543125"/>
                            </p:stCondLst>
                            <p:childTnLst>
                              <p:par>
                                <p:cTn id="26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3" grpId="0"/>
      <p:bldP spid="11" grpId="0"/>
      <p:bldP spid="18" grpId="0" build="p"/>
      <p:bldP spid="20" grpId="0"/>
      <p:bldP spid="21" grpId="0"/>
      <p:bldP spid="24" grpId="0"/>
      <p:bldP spid="25" grpId="0" build="p"/>
      <p:bldP spid="27" grpId="0"/>
      <p:bldP spid="29" grpId="0"/>
      <p:bldP spid="31" grpId="0"/>
      <p:bldP spid="33" grpId="0" build="p"/>
      <p:bldP spid="34" grpId="0" build="p"/>
      <p:bldP spid="35" grpId="0"/>
      <p:bldP spid="37" grpId="0"/>
      <p:bldP spid="38" grpId="0"/>
      <p:bldP spid="39" grpId="0"/>
      <p:bldP spid="41" grpId="0"/>
      <p:bldP spid="42" grpId="0"/>
      <p:bldP spid="44" grpId="0" build="p"/>
      <p:bldP spid="45" grpId="0" build="p"/>
      <p:bldP spid="46" grpId="0"/>
      <p:bldP spid="49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31A54AF4-671F-4973-B570-824EB9F1FE07}"/>
              </a:ext>
            </a:extLst>
          </p:cNvPr>
          <p:cNvSpPr/>
          <p:nvPr/>
        </p:nvSpPr>
        <p:spPr>
          <a:xfrm>
            <a:off x="336550" y="369000"/>
            <a:ext cx="10079450" cy="8295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22225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Los Fuertes como atractivo turístico de Puebla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C86157D-0D9D-43A0-92C2-5FF985ADC097}"/>
              </a:ext>
            </a:extLst>
          </p:cNvPr>
          <p:cNvSpPr/>
          <p:nvPr/>
        </p:nvSpPr>
        <p:spPr>
          <a:xfrm>
            <a:off x="336550" y="1269000"/>
            <a:ext cx="827945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Admirar monumentos que se encuentran en el camino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 ir recreando la cronología en nuestra 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una gran experiencia.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6C09AA8-FEFC-4902-9059-5F4FFF272E69}"/>
              </a:ext>
            </a:extLst>
          </p:cNvPr>
          <p:cNvSpPr/>
          <p:nvPr/>
        </p:nvSpPr>
        <p:spPr>
          <a:xfrm>
            <a:off x="336550" y="5409000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Los visitantes suelen                  llevarse la vivencia de la historia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presente en este lugar                     donde con cada detalle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0945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cómo fue sucediendo cada tragedia se hace más representativa la visita.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298CDD5-DDFF-4063-93D4-CEFD1C856B43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55DC1FB0-672B-4AB3-9A02-07E40E53D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1" cy="6858000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19454B3B-7DD1-45F1-83BF-2B8FBFB0BCBF}"/>
              </a:ext>
            </a:extLst>
          </p:cNvPr>
          <p:cNvSpPr/>
          <p:nvPr/>
        </p:nvSpPr>
        <p:spPr>
          <a:xfrm>
            <a:off x="2676000" y="1154265"/>
            <a:ext cx="9179450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Estar en una batalla ficticia mentalmente,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conocer más de los hechos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hará elevar más la imaginación…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dando un toque de intelecto.</a:t>
            </a:r>
          </a:p>
        </p:txBody>
      </p:sp>
      <p:pic>
        <p:nvPicPr>
          <p:cNvPr id="14" name="Imagen 13" descr="Imagen que contiene hierba, cielo, edificio, exterior&#10;&#10;Descripción generada con confianza muy alta">
            <a:extLst>
              <a:ext uri="{FF2B5EF4-FFF2-40B4-BE49-F238E27FC236}">
                <a16:creationId xmlns:a16="http://schemas.microsoft.com/office/drawing/2014/main" id="{7B231176-E7C6-45FC-901C-AFB546E5F9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021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199E29E4-4D60-43CF-8592-F8BBB6436F4C}"/>
              </a:ext>
            </a:extLst>
          </p:cNvPr>
          <p:cNvSpPr/>
          <p:nvPr/>
        </p:nvSpPr>
        <p:spPr>
          <a:xfrm>
            <a:off x="336550" y="53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Ahora restaurados, los fuertes de Loreto y Guadalupe pueden recorrerse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compañía de un guía, quien recreará con gran detalle la gloria militar.</a:t>
            </a:r>
          </a:p>
        </p:txBody>
      </p:sp>
      <p:pic>
        <p:nvPicPr>
          <p:cNvPr id="17" name="Imagen 16" descr="Imagen que contiene cielo, exterior, transporte&#10;&#10;Descripción generada con confianza muy alta">
            <a:extLst>
              <a:ext uri="{FF2B5EF4-FFF2-40B4-BE49-F238E27FC236}">
                <a16:creationId xmlns:a16="http://schemas.microsoft.com/office/drawing/2014/main" id="{40673A16-C3CD-48D4-83D1-FB62AAC629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021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6699FC19-13D3-47FC-BB36-297A9F06ECD6}"/>
              </a:ext>
            </a:extLst>
          </p:cNvPr>
          <p:cNvSpPr/>
          <p:nvPr/>
        </p:nvSpPr>
        <p:spPr>
          <a:xfrm>
            <a:off x="516540" y="369000"/>
            <a:ext cx="5400073" cy="8295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22225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Centro Cívico 5 de mayo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541737F2-715A-4DD9-8ED8-BBD057FED738}"/>
              </a:ext>
            </a:extLst>
          </p:cNvPr>
          <p:cNvSpPr/>
          <p:nvPr/>
        </p:nvSpPr>
        <p:spPr>
          <a:xfrm>
            <a:off x="156000" y="3072463"/>
            <a:ext cx="3599450" cy="2336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fuertes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Loreto y Guadalupe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encuentran dentro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del Centro Cívico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Cinco de Mayo,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noreste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la ciudad.</a:t>
            </a: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977354D0-69C7-4B5A-9150-0FB8CCEF487D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2A1B7908-94E7-4DFC-8586-77CFE129EDE4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2" name="Imagen 21" descr="Imagen que contiene camino, naturaleza, carretera&#10;&#10;Descripción generada con confianza alta">
              <a:extLst>
                <a:ext uri="{FF2B5EF4-FFF2-40B4-BE49-F238E27FC236}">
                  <a16:creationId xmlns:a16="http://schemas.microsoft.com/office/drawing/2014/main" id="{65149F92-FD31-439B-945D-1248ED63F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000" y="1226250"/>
              <a:ext cx="7560000" cy="4252500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</p:grpSp>
      <p:sp>
        <p:nvSpPr>
          <p:cNvPr id="23" name="Rectángulo 22">
            <a:extLst>
              <a:ext uri="{FF2B5EF4-FFF2-40B4-BE49-F238E27FC236}">
                <a16:creationId xmlns:a16="http://schemas.microsoft.com/office/drawing/2014/main" id="{13AC4DCF-E88D-4019-9DA6-E86D932AB43A}"/>
              </a:ext>
            </a:extLst>
          </p:cNvPr>
          <p:cNvSpPr/>
          <p:nvPr/>
        </p:nvSpPr>
        <p:spPr>
          <a:xfrm>
            <a:off x="7356000" y="549000"/>
            <a:ext cx="4499450" cy="5542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planetario, </a:t>
            </a:r>
          </a:p>
          <a:p>
            <a:pPr>
              <a:lnSpc>
                <a:spcPts val="2500"/>
              </a:lnSpc>
            </a:pPr>
            <a:endParaRPr lang="es-MX" sz="2400" b="1" dirty="0">
              <a:ln w="22225">
                <a:solidFill>
                  <a:srgbClr val="860000"/>
                </a:solidFill>
              </a:ln>
              <a:solidFill>
                <a:srgbClr val="F7C7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de Arqueología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               Regional,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estadio olímpico de fútbol,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Auditorio  de la Reforma,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plaza de la victoria,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7C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lago de la concordia,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2225">
                <a:solidFill>
                  <a:srgbClr val="860000"/>
                </a:solidFill>
              </a:ln>
              <a:solidFill>
                <a:srgbClr val="F7C7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mirador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2225">
                <a:solidFill>
                  <a:srgbClr val="860000"/>
                </a:solidFill>
              </a:ln>
              <a:solidFill>
                <a:srgbClr val="F7C7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una enorme extensión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áreas verdes.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DF950803-A34A-4C3B-8D69-BE48AACDFF7A}"/>
              </a:ext>
            </a:extLst>
          </p:cNvPr>
          <p:cNvSpPr/>
          <p:nvPr/>
        </p:nvSpPr>
        <p:spPr>
          <a:xfrm rot="364584">
            <a:off x="1596000" y="751447"/>
            <a:ext cx="5399450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Este centro también alberga</a:t>
            </a: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DBBB2242-41B4-46FA-8AD9-9DEE69349603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26" name="CuadroTexto 25">
              <a:extLst>
                <a:ext uri="{FF2B5EF4-FFF2-40B4-BE49-F238E27FC236}">
                  <a16:creationId xmlns:a16="http://schemas.microsoft.com/office/drawing/2014/main" id="{C6004308-3057-4FA7-BEA4-75E810D27550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27" name="Imagen 26" descr="Imagen que contiene cielo, exterior, carretera&#10;&#10;Descripción generada con confianza muy alta">
              <a:extLst>
                <a:ext uri="{FF2B5EF4-FFF2-40B4-BE49-F238E27FC236}">
                  <a16:creationId xmlns:a16="http://schemas.microsoft.com/office/drawing/2014/main" id="{2DACDF12-4293-448B-AE1C-D053BF612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3645" y="1342665"/>
              <a:ext cx="6780741" cy="406633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28" name="Rectángulo 27">
            <a:extLst>
              <a:ext uri="{FF2B5EF4-FFF2-40B4-BE49-F238E27FC236}">
                <a16:creationId xmlns:a16="http://schemas.microsoft.com/office/drawing/2014/main" id="{127AF6B6-BB25-4D60-AEDD-7BB4E2086C6D}"/>
              </a:ext>
            </a:extLst>
          </p:cNvPr>
          <p:cNvSpPr/>
          <p:nvPr/>
        </p:nvSpPr>
        <p:spPr>
          <a:xfrm>
            <a:off x="356876" y="369000"/>
            <a:ext cx="679751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Dentro del Centro Cívico Cinco de Mayo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se encuentra también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EA22C291-A5DA-4980-ABA2-B6710822896E}"/>
              </a:ext>
            </a:extLst>
          </p:cNvPr>
          <p:cNvSpPr/>
          <p:nvPr/>
        </p:nvSpPr>
        <p:spPr>
          <a:xfrm>
            <a:off x="336000" y="5659478"/>
            <a:ext cx="6818386" cy="82952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22225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Monumento a Ignacio Zaragoza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88AC2AAA-CC54-4E96-9369-B15ABA13CF5E}"/>
              </a:ext>
            </a:extLst>
          </p:cNvPr>
          <p:cNvSpPr/>
          <p:nvPr/>
        </p:nvSpPr>
        <p:spPr>
          <a:xfrm>
            <a:off x="7356000" y="1188259"/>
            <a:ext cx="4479124" cy="45807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de la Evolución,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Museo de la niñez,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8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teleférico,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8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parques de juegos infantiles,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8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monumento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Ignacio Zaragoza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8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el Centro Expositor,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donde se realizan diversos eventos y conciertos.</a:t>
            </a:r>
          </a:p>
        </p:txBody>
      </p:sp>
      <p:pic>
        <p:nvPicPr>
          <p:cNvPr id="31" name="Imagen 30" descr="Imagen que contiene cielo, carretera, exterior, edificio&#10;&#10;Descripción generada con confianza muy alta">
            <a:extLst>
              <a:ext uri="{FF2B5EF4-FFF2-40B4-BE49-F238E27FC236}">
                <a16:creationId xmlns:a16="http://schemas.microsoft.com/office/drawing/2014/main" id="{5FB4AF5A-B9FB-4400-932D-6E97E0DDA5A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6199" cy="6848475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B2A27F95-862C-4F25-A484-46C4A97D4091}"/>
              </a:ext>
            </a:extLst>
          </p:cNvPr>
          <p:cNvSpPr/>
          <p:nvPr/>
        </p:nvSpPr>
        <p:spPr>
          <a:xfrm>
            <a:off x="4836000" y="549000"/>
            <a:ext cx="7019450" cy="147072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22225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El Desfile conmemorativo </a:t>
            </a:r>
          </a:p>
          <a:p>
            <a:pPr algn="ctr" defTabSz="1219170">
              <a:lnSpc>
                <a:spcPts val="5000"/>
              </a:lnSpc>
            </a:pPr>
            <a:r>
              <a:rPr lang="es-MX" sz="6000" b="1" kern="0" dirty="0">
                <a:ln w="22225">
                  <a:solidFill>
                    <a:srgbClr val="860000"/>
                  </a:solidFill>
                  <a:prstDash val="solid"/>
                </a:ln>
                <a:solidFill>
                  <a:srgbClr val="F7C7A7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y la  Feria en Puebla</a:t>
            </a:r>
          </a:p>
        </p:txBody>
      </p:sp>
      <p:grpSp>
        <p:nvGrpSpPr>
          <p:cNvPr id="33" name="Grupo 32">
            <a:extLst>
              <a:ext uri="{FF2B5EF4-FFF2-40B4-BE49-F238E27FC236}">
                <a16:creationId xmlns:a16="http://schemas.microsoft.com/office/drawing/2014/main" id="{A256472F-BED8-4437-9D2B-1BA07748A2E9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34" name="CuadroTexto 33">
              <a:extLst>
                <a:ext uri="{FF2B5EF4-FFF2-40B4-BE49-F238E27FC236}">
                  <a16:creationId xmlns:a16="http://schemas.microsoft.com/office/drawing/2014/main" id="{0741E361-34DD-4424-859F-1564861386DE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C4BF00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35" name="Imagen 34" descr="Imagen que contiene suelo, personas, grupo, deporte&#10;&#10;Descripción generada con confianza alta">
              <a:extLst>
                <a:ext uri="{FF2B5EF4-FFF2-40B4-BE49-F238E27FC236}">
                  <a16:creationId xmlns:a16="http://schemas.microsoft.com/office/drawing/2014/main" id="{B9E6B5FE-D28A-4FEF-9DEA-CB434BCB0B1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9761" y="1362625"/>
              <a:ext cx="7556239" cy="4226375"/>
            </a:xfrm>
            <a:prstGeom prst="rect">
              <a:avLst/>
            </a:prstGeom>
            <a:ln w="127000" cap="rnd">
              <a:solidFill>
                <a:schemeClr val="accent6">
                  <a:lumMod val="50000"/>
                </a:schemeClr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</p:grpSp>
      <p:sp>
        <p:nvSpPr>
          <p:cNvPr id="36" name="Rectángulo 35">
            <a:extLst>
              <a:ext uri="{FF2B5EF4-FFF2-40B4-BE49-F238E27FC236}">
                <a16:creationId xmlns:a16="http://schemas.microsoft.com/office/drawing/2014/main" id="{1FA60FC5-BE98-45DB-895E-CA942521027E}"/>
              </a:ext>
            </a:extLst>
          </p:cNvPr>
          <p:cNvSpPr/>
          <p:nvPr/>
        </p:nvSpPr>
        <p:spPr>
          <a:xfrm>
            <a:off x="377580" y="399680"/>
            <a:ext cx="1151890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Cada año en Puebla se hace un desfile conmemorativo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la Batalla del 5 de Mayo, donde participan distintas Escuelas, Hospitales, 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9B762B65-51BA-4D2F-9DB2-A6EA42D1ECA7}"/>
              </a:ext>
            </a:extLst>
          </p:cNvPr>
          <p:cNvSpPr/>
          <p:nvPr/>
        </p:nvSpPr>
        <p:spPr>
          <a:xfrm>
            <a:off x="336550" y="5755466"/>
            <a:ext cx="11518901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Ejercito Mexicano, Fabricas, Etc., mostrando carros alegóricos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marchas, en conmemoración a aquel enfrentamiento.</a:t>
            </a:r>
          </a:p>
        </p:txBody>
      </p:sp>
      <p:grpSp>
        <p:nvGrpSpPr>
          <p:cNvPr id="38" name="Grupo 37">
            <a:extLst>
              <a:ext uri="{FF2B5EF4-FFF2-40B4-BE49-F238E27FC236}">
                <a16:creationId xmlns:a16="http://schemas.microsoft.com/office/drawing/2014/main" id="{8CBD11AA-B0CA-4A03-804E-3E71EAB2035D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70D4E844-085B-46AC-A883-3643AA030A41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FADBC6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40" name="Imagen 39" descr="Imagen que contiene persona, exterior, hombre, frente&#10;&#10;Descripción generada con confianza muy alta">
              <a:extLst>
                <a:ext uri="{FF2B5EF4-FFF2-40B4-BE49-F238E27FC236}">
                  <a16:creationId xmlns:a16="http://schemas.microsoft.com/office/drawing/2014/main" id="{5DB6BDA3-B178-4A84-9918-5394D1364E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6000" y="528448"/>
              <a:ext cx="9009805" cy="565365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41" name="Rectángulo 40">
            <a:extLst>
              <a:ext uri="{FF2B5EF4-FFF2-40B4-BE49-F238E27FC236}">
                <a16:creationId xmlns:a16="http://schemas.microsoft.com/office/drawing/2014/main" id="{DDD1471D-203D-401C-980F-FB6F04A4F5A0}"/>
              </a:ext>
            </a:extLst>
          </p:cNvPr>
          <p:cNvSpPr/>
          <p:nvPr/>
        </p:nvSpPr>
        <p:spPr>
          <a:xfrm>
            <a:off x="336549" y="1610061"/>
            <a:ext cx="2519451" cy="3618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Incluso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Presidente de México visita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Ciudad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para dar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un discurso conmemorativo por el desfile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la Batalla.</a:t>
            </a:r>
          </a:p>
        </p:txBody>
      </p:sp>
      <p:pic>
        <p:nvPicPr>
          <p:cNvPr id="42" name="Imagen 41" descr="Imagen que contiene exterior, hierba, edificio, cielo&#10;&#10;Descripción generada con confianza muy alta">
            <a:extLst>
              <a:ext uri="{FF2B5EF4-FFF2-40B4-BE49-F238E27FC236}">
                <a16:creationId xmlns:a16="http://schemas.microsoft.com/office/drawing/2014/main" id="{271D2350-E919-41AD-BF69-E136622E595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021" cy="6858000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511F7013-2240-4A52-BF48-EAAD4F1A2327}"/>
              </a:ext>
            </a:extLst>
          </p:cNvPr>
          <p:cNvSpPr/>
          <p:nvPr/>
        </p:nvSpPr>
        <p:spPr>
          <a:xfrm>
            <a:off x="336550" y="369000"/>
            <a:ext cx="11518900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Así como también el gobierno organiza la feria donde hay variedad de cosas que disfrutar, que va desde la comida, ropa, exposiciones, conciertos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sobre todo juegos mecánicos.</a:t>
            </a:r>
          </a:p>
        </p:txBody>
      </p:sp>
      <p:pic>
        <p:nvPicPr>
          <p:cNvPr id="44" name="Imagen 43" descr="Imagen que contiene cielo, exterior, árbol, suelo&#10;&#10;Descripción generada con confianza alta">
            <a:extLst>
              <a:ext uri="{FF2B5EF4-FFF2-40B4-BE49-F238E27FC236}">
                <a16:creationId xmlns:a16="http://schemas.microsoft.com/office/drawing/2014/main" id="{7D4F2A85-9D5B-4C35-B6CF-DC4C091A580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5" name="Grupo 44">
            <a:extLst>
              <a:ext uri="{FF2B5EF4-FFF2-40B4-BE49-F238E27FC236}">
                <a16:creationId xmlns:a16="http://schemas.microsoft.com/office/drawing/2014/main" id="{A142A4EF-F624-4FD7-8827-4CC74880730C}"/>
              </a:ext>
            </a:extLst>
          </p:cNvPr>
          <p:cNvGrpSpPr/>
          <p:nvPr/>
        </p:nvGrpSpPr>
        <p:grpSpPr>
          <a:xfrm>
            <a:off x="-1" y="1"/>
            <a:ext cx="12200021" cy="6858000"/>
            <a:chOff x="-1" y="1"/>
            <a:chExt cx="12200021" cy="6858000"/>
          </a:xfrm>
        </p:grpSpPr>
        <p:sp>
          <p:nvSpPr>
            <p:cNvPr id="46" name="CuadroTexto 45">
              <a:extLst>
                <a:ext uri="{FF2B5EF4-FFF2-40B4-BE49-F238E27FC236}">
                  <a16:creationId xmlns:a16="http://schemas.microsoft.com/office/drawing/2014/main" id="{A9AA11FD-54C8-4263-8FA0-E4647005E5B3}"/>
                </a:ext>
              </a:extLst>
            </p:cNvPr>
            <p:cNvSpPr txBox="1"/>
            <p:nvPr/>
          </p:nvSpPr>
          <p:spPr>
            <a:xfrm>
              <a:off x="-1" y="1"/>
              <a:ext cx="12200021" cy="6858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47" name="Imagen 46" descr="Imagen que contiene pared, persona, hombre, foto&#10;&#10;Descripción generada con confianza muy alta">
              <a:extLst>
                <a:ext uri="{FF2B5EF4-FFF2-40B4-BE49-F238E27FC236}">
                  <a16:creationId xmlns:a16="http://schemas.microsoft.com/office/drawing/2014/main" id="{3B4D0133-89E2-4A86-8960-75B6E28E1E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50236" y="1629000"/>
              <a:ext cx="5912853" cy="368650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chemeClr val="accent6">
                  <a:lumMod val="50000"/>
                </a:scheme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48" name="Rectángulo 47">
            <a:extLst>
              <a:ext uri="{FF2B5EF4-FFF2-40B4-BE49-F238E27FC236}">
                <a16:creationId xmlns:a16="http://schemas.microsoft.com/office/drawing/2014/main" id="{BE81A896-A3D7-4EAF-915A-FED8C55A9295}"/>
              </a:ext>
            </a:extLst>
          </p:cNvPr>
          <p:cNvSpPr/>
          <p:nvPr/>
        </p:nvSpPr>
        <p:spPr>
          <a:xfrm>
            <a:off x="336000" y="651074"/>
            <a:ext cx="6096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Datos relevantes</a:t>
            </a:r>
          </a:p>
        </p:txBody>
      </p:sp>
      <p:sp>
        <p:nvSpPr>
          <p:cNvPr id="49" name="Rectángulo 48">
            <a:extLst>
              <a:ext uri="{FF2B5EF4-FFF2-40B4-BE49-F238E27FC236}">
                <a16:creationId xmlns:a16="http://schemas.microsoft.com/office/drawing/2014/main" id="{1DBAFEFE-9024-4D0C-AF3F-84E322598349}"/>
              </a:ext>
            </a:extLst>
          </p:cNvPr>
          <p:cNvSpPr/>
          <p:nvPr/>
        </p:nvSpPr>
        <p:spPr>
          <a:xfrm>
            <a:off x="6163088" y="1394311"/>
            <a:ext cx="569236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general Miguel Negrete,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abandonó al partido conservador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se puso a disposición de Zaragoza con la siguiente frase: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“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Yo tengo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patria</a:t>
            </a:r>
            <a:r>
              <a:rPr lang="es-MX" sz="2400" b="1" dirty="0">
                <a:ln w="2857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antes</a:t>
            </a:r>
            <a:r>
              <a:rPr lang="es-MX" sz="2400" b="1" dirty="0">
                <a:ln w="2857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 partido</a:t>
            </a:r>
            <a:r>
              <a:rPr lang="es-MX" sz="2400" b="1" dirty="0">
                <a:ln w="28575">
                  <a:solidFill>
                    <a:srgbClr val="86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892069F2-D3A7-4F97-82D0-413FFAC568D2}"/>
              </a:ext>
            </a:extLst>
          </p:cNvPr>
          <p:cNvSpPr/>
          <p:nvPr/>
        </p:nvSpPr>
        <p:spPr>
          <a:xfrm>
            <a:off x="6163088" y="3893664"/>
            <a:ext cx="5692361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Ejército Mexicano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ganó esta Batalla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pero el Ejército Francés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atacó nuevamente a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refuerzos y mejores estrategias, </a:t>
            </a:r>
          </a:p>
        </p:txBody>
      </p:sp>
      <p:grpSp>
        <p:nvGrpSpPr>
          <p:cNvPr id="58" name="Grupo 57">
            <a:extLst>
              <a:ext uri="{FF2B5EF4-FFF2-40B4-BE49-F238E27FC236}">
                <a16:creationId xmlns:a16="http://schemas.microsoft.com/office/drawing/2014/main" id="{2D24F7B6-74CA-442B-91D6-08F049AAA625}"/>
              </a:ext>
            </a:extLst>
          </p:cNvPr>
          <p:cNvGrpSpPr/>
          <p:nvPr/>
        </p:nvGrpSpPr>
        <p:grpSpPr>
          <a:xfrm>
            <a:off x="0" y="9000"/>
            <a:ext cx="12192000" cy="6849000"/>
            <a:chOff x="0" y="9000"/>
            <a:chExt cx="12192000" cy="6849000"/>
          </a:xfrm>
        </p:grpSpPr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D4402FAC-61D9-4604-9374-C8EA8DAB2E4B}"/>
                </a:ext>
              </a:extLst>
            </p:cNvPr>
            <p:cNvSpPr txBox="1"/>
            <p:nvPr/>
          </p:nvSpPr>
          <p:spPr>
            <a:xfrm>
              <a:off x="0" y="9000"/>
              <a:ext cx="12192000" cy="6849000"/>
            </a:xfrm>
            <a:prstGeom prst="rect">
              <a:avLst/>
            </a:prstGeom>
            <a:solidFill>
              <a:srgbClr val="ECDEF6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60" name="Imagen 59" descr="Imagen que contiene persona, interior, edificio, hombre&#10;&#10;Descripción generada con confianza alta">
              <a:extLst>
                <a:ext uri="{FF2B5EF4-FFF2-40B4-BE49-F238E27FC236}">
                  <a16:creationId xmlns:a16="http://schemas.microsoft.com/office/drawing/2014/main" id="{42966979-C729-4069-A61E-A934B175699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016000" y="1288966"/>
              <a:ext cx="6839450" cy="424250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5B9BD5">
                  <a:lumMod val="75000"/>
                </a:srgbClr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61" name="Rectángulo 60">
            <a:extLst>
              <a:ext uri="{FF2B5EF4-FFF2-40B4-BE49-F238E27FC236}">
                <a16:creationId xmlns:a16="http://schemas.microsoft.com/office/drawing/2014/main" id="{DD50A169-4F4D-431F-9E69-B7A3A749BF5E}"/>
              </a:ext>
            </a:extLst>
          </p:cNvPr>
          <p:cNvSpPr/>
          <p:nvPr/>
        </p:nvSpPr>
        <p:spPr>
          <a:xfrm>
            <a:off x="334542" y="394865"/>
            <a:ext cx="11520908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dando como resultado una victoria que desembocaría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el posterior establecimiento del Segundo Imperio Mexicano</a:t>
            </a:r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id="{2ACDED13-C42E-48C0-B6FE-34EB6468B391}"/>
              </a:ext>
            </a:extLst>
          </p:cNvPr>
          <p:cNvSpPr/>
          <p:nvPr/>
        </p:nvSpPr>
        <p:spPr>
          <a:xfrm>
            <a:off x="336550" y="4149000"/>
            <a:ext cx="4671428" cy="1695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Al final de la guerra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contra Francia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1867</a:t>
            </a: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México logró vencer,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en honor a Benito Juárez, </a:t>
            </a:r>
          </a:p>
        </p:txBody>
      </p:sp>
      <p:sp>
        <p:nvSpPr>
          <p:cNvPr id="63" name="Rectángulo 62">
            <a:extLst>
              <a:ext uri="{FF2B5EF4-FFF2-40B4-BE49-F238E27FC236}">
                <a16:creationId xmlns:a16="http://schemas.microsoft.com/office/drawing/2014/main" id="{50DB07FC-9A41-47C2-A80C-39D361A4C6AE}"/>
              </a:ext>
            </a:extLst>
          </p:cNvPr>
          <p:cNvSpPr/>
          <p:nvPr/>
        </p:nvSpPr>
        <p:spPr>
          <a:xfrm>
            <a:off x="336549" y="1030661"/>
            <a:ext cx="4671429" cy="137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llegada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Maximiliano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Habsburgo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1864.</a:t>
            </a:r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8CA3EA69-E5F0-499A-A218-541797A4CA7D}"/>
              </a:ext>
            </a:extLst>
          </p:cNvPr>
          <p:cNvSpPr/>
          <p:nvPr/>
        </p:nvSpPr>
        <p:spPr>
          <a:xfrm>
            <a:off x="336550" y="5755466"/>
            <a:ext cx="1151890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 ciudad de Paso del Norte cambió de nombre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 lo que hoy conocemos como Ciudad Juárez, Chihuahua.</a:t>
            </a:r>
          </a:p>
        </p:txBody>
      </p:sp>
      <p:pic>
        <p:nvPicPr>
          <p:cNvPr id="73" name="Imagen 72">
            <a:extLst>
              <a:ext uri="{FF2B5EF4-FFF2-40B4-BE49-F238E27FC236}">
                <a16:creationId xmlns:a16="http://schemas.microsoft.com/office/drawing/2014/main" id="{D93B088E-E16E-4322-802A-7CCD82ED833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00" y="-2"/>
            <a:ext cx="12245508" cy="6867001"/>
          </a:xfrm>
          <a:prstGeom prst="rect">
            <a:avLst/>
          </a:prstGeom>
        </p:spPr>
      </p:pic>
      <p:grpSp>
        <p:nvGrpSpPr>
          <p:cNvPr id="74" name="Grupo 73">
            <a:extLst>
              <a:ext uri="{FF2B5EF4-FFF2-40B4-BE49-F238E27FC236}">
                <a16:creationId xmlns:a16="http://schemas.microsoft.com/office/drawing/2014/main" id="{B1D67951-45DC-4071-A040-321688B8B495}"/>
              </a:ext>
            </a:extLst>
          </p:cNvPr>
          <p:cNvGrpSpPr/>
          <p:nvPr/>
        </p:nvGrpSpPr>
        <p:grpSpPr>
          <a:xfrm>
            <a:off x="1" y="-1"/>
            <a:ext cx="12191999" cy="6848475"/>
            <a:chOff x="1" y="-1"/>
            <a:chExt cx="12191999" cy="6848475"/>
          </a:xfrm>
        </p:grpSpPr>
        <p:sp>
          <p:nvSpPr>
            <p:cNvPr id="75" name="CuadroTexto 74">
              <a:extLst>
                <a:ext uri="{FF2B5EF4-FFF2-40B4-BE49-F238E27FC236}">
                  <a16:creationId xmlns:a16="http://schemas.microsoft.com/office/drawing/2014/main" id="{4A9E5AAC-8A2F-4E3F-B335-2D7387D976E4}"/>
                </a:ext>
              </a:extLst>
            </p:cNvPr>
            <p:cNvSpPr txBox="1"/>
            <p:nvPr/>
          </p:nvSpPr>
          <p:spPr>
            <a:xfrm>
              <a:off x="1" y="-1"/>
              <a:ext cx="12191999" cy="6848475"/>
            </a:xfrm>
            <a:prstGeom prst="rect">
              <a:avLst/>
            </a:prstGeom>
            <a:solidFill>
              <a:srgbClr val="C4BF00"/>
            </a:solidFill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pic>
          <p:nvPicPr>
            <p:cNvPr id="76" name="Imagen 75">
              <a:extLst>
                <a:ext uri="{FF2B5EF4-FFF2-40B4-BE49-F238E27FC236}">
                  <a16:creationId xmlns:a16="http://schemas.microsoft.com/office/drawing/2014/main" id="{C4A07F53-FF54-431A-9E0D-358DFCC81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000" y="909000"/>
              <a:ext cx="9000001" cy="4371429"/>
            </a:xfrm>
            <a:prstGeom prst="rect">
              <a:avLst/>
            </a:prstGeom>
          </p:spPr>
        </p:pic>
      </p:grpSp>
      <p:sp>
        <p:nvSpPr>
          <p:cNvPr id="77" name="Rectángulo 76">
            <a:extLst>
              <a:ext uri="{FF2B5EF4-FFF2-40B4-BE49-F238E27FC236}">
                <a16:creationId xmlns:a16="http://schemas.microsoft.com/office/drawing/2014/main" id="{012C7E3F-B39E-4DC1-8E2A-7A21C1B63463}"/>
              </a:ext>
            </a:extLst>
          </p:cNvPr>
          <p:cNvSpPr/>
          <p:nvPr/>
        </p:nvSpPr>
        <p:spPr>
          <a:xfrm>
            <a:off x="9336001" y="1449000"/>
            <a:ext cx="251945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Por influencia de los inmigrantes mexicanos,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el 5 de mayo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la fiesta mexicana adoptada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en Estados Unidos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y otras partes del mundo</a:t>
            </a:r>
          </a:p>
        </p:txBody>
      </p:sp>
      <p:sp>
        <p:nvSpPr>
          <p:cNvPr id="78" name="Rectángulo 77">
            <a:extLst>
              <a:ext uri="{FF2B5EF4-FFF2-40B4-BE49-F238E27FC236}">
                <a16:creationId xmlns:a16="http://schemas.microsoft.com/office/drawing/2014/main" id="{AB391645-2CBC-49C9-9E10-F6A4FD5C8475}"/>
              </a:ext>
            </a:extLst>
          </p:cNvPr>
          <p:cNvSpPr/>
          <p:nvPr/>
        </p:nvSpPr>
        <p:spPr>
          <a:xfrm>
            <a:off x="0" y="369000"/>
            <a:ext cx="12192001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Los franceses se retiraron para siempre del país en 1867.</a:t>
            </a:r>
          </a:p>
        </p:txBody>
      </p:sp>
      <p:sp>
        <p:nvSpPr>
          <p:cNvPr id="79" name="Rectángulo 78">
            <a:extLst>
              <a:ext uri="{FF2B5EF4-FFF2-40B4-BE49-F238E27FC236}">
                <a16:creationId xmlns:a16="http://schemas.microsoft.com/office/drawing/2014/main" id="{3531F1A3-2D85-4257-A31F-FAFC999B1496}"/>
              </a:ext>
            </a:extLst>
          </p:cNvPr>
          <p:cNvSpPr/>
          <p:nvPr/>
        </p:nvSpPr>
        <p:spPr>
          <a:xfrm>
            <a:off x="336000" y="5434865"/>
            <a:ext cx="11519451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como el “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70AD4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día de </a:t>
            </a:r>
            <a:r>
              <a:rPr lang="es-MX" sz="2400" b="1" dirty="0">
                <a:ln w="19050">
                  <a:solidFill>
                    <a:srgbClr val="70AD47">
                      <a:lumMod val="50000"/>
                    </a:srgbClr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la</a:t>
            </a: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cultura</a:t>
            </a: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19050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mexicana</a:t>
            </a: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”;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muchos extranjeros tienen incluso la idea errónea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2225">
                  <a:solidFill>
                    <a:srgbClr val="8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de que ésta es la fecha de la celebración de nuestra independencia.</a:t>
            </a:r>
          </a:p>
        </p:txBody>
      </p:sp>
      <p:pic>
        <p:nvPicPr>
          <p:cNvPr id="65" name="Imagen 64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C7A2B557-E692-461E-9C9E-4DAB8C23350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47" y="0"/>
            <a:ext cx="12233557" cy="6858000"/>
          </a:xfrm>
          <a:prstGeom prst="rect">
            <a:avLst/>
          </a:prstGeom>
        </p:spPr>
      </p:pic>
      <p:pic>
        <p:nvPicPr>
          <p:cNvPr id="66" name="Imagen 65">
            <a:extLst>
              <a:ext uri="{FF2B5EF4-FFF2-40B4-BE49-F238E27FC236}">
                <a16:creationId xmlns:a16="http://schemas.microsoft.com/office/drawing/2014/main" id="{C57141B0-6884-4C21-BB81-FAEE74E81E4F}"/>
              </a:ext>
            </a:extLst>
          </p:cNvPr>
          <p:cNvPicPr>
            <a:picLocks noChangeAspect="1"/>
          </p:cNvPicPr>
          <p:nvPr/>
        </p:nvPicPr>
        <p:blipFill>
          <a:blip r:embed="rId18">
            <a:duotone>
              <a:schemeClr val="accent6">
                <a:shade val="45000"/>
                <a:satMod val="135000"/>
              </a:schemeClr>
              <a:prstClr val="white"/>
            </a:duotone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660113" y="829247"/>
            <a:ext cx="10254875" cy="4929669"/>
          </a:xfrm>
          <a:prstGeom prst="rect">
            <a:avLst/>
          </a:prstGeom>
        </p:spPr>
      </p:pic>
      <p:sp>
        <p:nvSpPr>
          <p:cNvPr id="67" name="Rectángulo 66">
            <a:extLst>
              <a:ext uri="{FF2B5EF4-FFF2-40B4-BE49-F238E27FC236}">
                <a16:creationId xmlns:a16="http://schemas.microsoft.com/office/drawing/2014/main" id="{C58C80E7-E438-4E85-8C9F-F28C431879E1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es con el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id="{3C7979EB-BDF8-4EED-8429-D89977EB46EA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 alguno… 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69" name="Rectángulo 68">
            <a:extLst>
              <a:ext uri="{FF2B5EF4-FFF2-40B4-BE49-F238E27FC236}">
                <a16:creationId xmlns:a16="http://schemas.microsoft.com/office/drawing/2014/main" id="{F2F2E083-2548-41B2-9049-12595EA4FF9C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el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partidos políticos…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70" name="Imagen 69">
            <a:extLst>
              <a:ext uri="{FF2B5EF4-FFF2-40B4-BE49-F238E27FC236}">
                <a16:creationId xmlns:a16="http://schemas.microsoft.com/office/drawing/2014/main" id="{A0AA1C3A-7224-4E6D-99A4-7AD7BCB1860C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pic>
        <p:nvPicPr>
          <p:cNvPr id="71" name="Imagen 70">
            <a:extLst>
              <a:ext uri="{FF2B5EF4-FFF2-40B4-BE49-F238E27FC236}">
                <a16:creationId xmlns:a16="http://schemas.microsoft.com/office/drawing/2014/main" id="{A228494B-DBFF-4720-AABE-43F63F948AB3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5732" r="10119" b="14253"/>
          <a:stretch/>
        </p:blipFill>
        <p:spPr>
          <a:xfrm>
            <a:off x="4182727" y="597048"/>
            <a:ext cx="3869288" cy="5669691"/>
          </a:xfrm>
          <a:prstGeom prst="snip2DiagRect">
            <a:avLst>
              <a:gd name="adj1" fmla="val 1562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5B9BD5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2658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restig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7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7625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4125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362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7625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1875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1375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6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975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8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5875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50"/>
                                        <p:tgtEl>
                                          <p:spTgt spid="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0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5125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8375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2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74500"/>
                            </p:stCondLst>
                            <p:childTnLst>
                              <p:par>
                                <p:cTn id="98" presetID="8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84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92375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25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97125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1375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5125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250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10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15875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250"/>
                                        <p:tgtEl>
                                          <p:spTgt spid="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250"/>
                                        <p:tgtEl>
                                          <p:spTgt spid="3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25500"/>
                            </p:stCondLst>
                            <p:childTnLst>
                              <p:par>
                                <p:cTn id="139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35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41375"/>
                            </p:stCondLst>
                            <p:childTnLst>
                              <p:par>
                                <p:cTn id="153" presetID="53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50875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66000"/>
                            </p:stCondLst>
                            <p:childTnLst>
                              <p:par>
                                <p:cTn id="16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80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900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4375"/>
                            </p:stCondLst>
                            <p:childTnLst>
                              <p:par>
                                <p:cTn id="175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313875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34000"/>
                            </p:stCondLst>
                            <p:childTnLst>
                              <p:par>
                                <p:cTn id="183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43500"/>
                            </p:stCondLst>
                            <p:childTnLst>
                              <p:par>
                                <p:cTn id="200" presetID="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53000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3565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375500"/>
                            </p:stCondLst>
                            <p:childTnLst>
                              <p:par>
                                <p:cTn id="2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91125"/>
                            </p:stCondLst>
                            <p:childTnLst>
                              <p:par>
                                <p:cTn id="217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400625"/>
                            </p:stCondLst>
                            <p:childTnLst>
                              <p:par>
                                <p:cTn id="2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419625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441375"/>
                            </p:stCondLst>
                            <p:childTnLst>
                              <p:par>
                                <p:cTn id="236" presetID="22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8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450875"/>
                            </p:stCondLst>
                            <p:childTnLst>
                              <p:par>
                                <p:cTn id="240" presetID="22" presetClass="entr" presetSubtype="1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2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460375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468000"/>
                            </p:stCondLst>
                            <p:childTnLst>
                              <p:par>
                                <p:cTn id="2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25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87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25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25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506875"/>
                            </p:stCondLst>
                            <p:childTnLst>
                              <p:par>
                                <p:cTn id="262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4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516375"/>
                            </p:stCondLst>
                            <p:childTnLst>
                              <p:par>
                                <p:cTn id="266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525875"/>
                            </p:stCondLst>
                            <p:childTnLst>
                              <p:par>
                                <p:cTn id="27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1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42375"/>
                            </p:stCondLst>
                            <p:childTnLst>
                              <p:par>
                                <p:cTn id="28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50075"/>
                            </p:stCondLst>
                            <p:childTnLst>
                              <p:par>
                                <p:cTn id="28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25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125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557825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25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563700"/>
                            </p:stCondLst>
                            <p:childTnLst>
                              <p:par>
                                <p:cTn id="295" presetID="22" presetClass="entr" presetSubtype="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7" dur="3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299" dur="1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575450"/>
                            </p:stCondLst>
                            <p:childTnLst>
                              <p:par>
                                <p:cTn id="301" presetID="2" presetClass="exit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06" dur="4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4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0" dur="4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4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4" dur="4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4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8" dur="4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4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1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22" dur="4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4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4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4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4" fill="hold">
                            <p:stCondLst>
                              <p:cond delay="585950"/>
                            </p:stCondLst>
                            <p:childTnLst>
                              <p:par>
                                <p:cTn id="33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6" grpId="0"/>
      <p:bldP spid="12" grpId="0"/>
      <p:bldP spid="15" grpId="0"/>
      <p:bldP spid="18" grpId="0"/>
      <p:bldP spid="19" grpId="0"/>
      <p:bldP spid="23" grpId="0" build="p"/>
      <p:bldP spid="24" grpId="0"/>
      <p:bldP spid="28" grpId="0"/>
      <p:bldP spid="29" grpId="0"/>
      <p:bldP spid="30" grpId="0" build="p"/>
      <p:bldP spid="32" grpId="0"/>
      <p:bldP spid="36" grpId="0"/>
      <p:bldP spid="37" grpId="0"/>
      <p:bldP spid="41" grpId="0"/>
      <p:bldP spid="43" grpId="0"/>
      <p:bldP spid="48" grpId="0"/>
      <p:bldP spid="49" grpId="0"/>
      <p:bldP spid="50" grpId="0"/>
      <p:bldP spid="61" grpId="0"/>
      <p:bldP spid="62" grpId="0"/>
      <p:bldP spid="63" grpId="0"/>
      <p:bldP spid="64" grpId="0"/>
      <p:bldP spid="77" grpId="0"/>
      <p:bldP spid="78" grpId="0"/>
      <p:bldP spid="79" grpId="0" build="p"/>
      <p:bldP spid="67" grpId="0"/>
      <p:bldP spid="67" grpId="1"/>
      <p:bldP spid="68" grpId="0"/>
      <p:bldP spid="68" grpId="1"/>
      <p:bldP spid="69" grpId="0" build="p"/>
      <p:bldP spid="69" grpI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Fuertes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002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Mantovani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68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ECDC7A2D-BCCD-431F-A891-E7035370D902}"/>
              </a:ext>
            </a:extLst>
          </p:cNvPr>
          <p:cNvSpPr txBox="1"/>
          <p:nvPr/>
        </p:nvSpPr>
        <p:spPr>
          <a:xfrm>
            <a:off x="12200021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AA1018D3-1542-4992-A295-E456E6D29A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054"/>
            <a:ext cx="12416590" cy="6860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99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">
        <p:circle/>
      </p:transition>
    </mc:Choice>
    <mc:Fallback xmlns="">
      <p:transition spd="slow" advClick="0" advTm="1000">
        <p:circl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5697</TotalTime>
  <Words>4255</Words>
  <Application>Microsoft Office PowerPoint</Application>
  <PresentationFormat>Panorámica</PresentationFormat>
  <Paragraphs>688</Paragraphs>
  <Slides>13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30" baseType="lpstr">
      <vt:lpstr>Algerian</vt:lpstr>
      <vt:lpstr>AlgerianBasSCD</vt:lpstr>
      <vt:lpstr>Arial</vt:lpstr>
      <vt:lpstr>Arial Narrow</vt:lpstr>
      <vt:lpstr>Arial Rounded MT Bold</vt:lpstr>
      <vt:lpstr>Blackletter686 BT</vt:lpstr>
      <vt:lpstr>Calibri</vt:lpstr>
      <vt:lpstr>Calibri Light</vt:lpstr>
      <vt:lpstr>CommercialScrD</vt:lpstr>
      <vt:lpstr>Cooper Black</vt:lpstr>
      <vt:lpstr>Edwardian Script ITC</vt:lpstr>
      <vt:lpstr>Kristen ITC</vt:lpstr>
      <vt:lpstr>Monotype Corsiva</vt:lpstr>
      <vt:lpstr>Times New Roman</vt:lpstr>
      <vt:lpstr>Verdana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36m  Los Fuertes de Loreto y Guadalupe  Versión Completa  68' 35''</dc:title>
  <dc:creator>Eagle's nest</dc:creator>
  <cp:lastModifiedBy>Eagle's nest</cp:lastModifiedBy>
  <cp:revision>382</cp:revision>
  <dcterms:created xsi:type="dcterms:W3CDTF">2018-06-07T01:32:40Z</dcterms:created>
  <dcterms:modified xsi:type="dcterms:W3CDTF">2018-12-19T10:00:05Z</dcterms:modified>
</cp:coreProperties>
</file>