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1188" r:id="rId2"/>
    <p:sldId id="549" r:id="rId3"/>
    <p:sldId id="798" r:id="rId4"/>
    <p:sldId id="1171" r:id="rId5"/>
    <p:sldId id="1187" r:id="rId6"/>
    <p:sldId id="1129" r:id="rId7"/>
    <p:sldId id="1164" r:id="rId8"/>
    <p:sldId id="273" r:id="rId9"/>
    <p:sldId id="274" r:id="rId10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VeHzgcPx9j9wI5/bIalGA==" hashData="inmOFJ2r4m2L5gfsPpYjcP/mM2LSw28UPe/sV+MWIyLSHJ4PmHFD8kOC6ctH4M962Gvsh+GY+AuP54OJXED5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7355" userDrawn="1">
          <p15:clr>
            <a:srgbClr val="000000"/>
          </p15:clr>
        </p15:guide>
        <p15:guide id="4" pos="7680" userDrawn="1">
          <p15:clr>
            <a:srgbClr val="000000"/>
          </p15:clr>
        </p15:guide>
        <p15:guide id="5" userDrawn="1">
          <p15:clr>
            <a:srgbClr val="000000"/>
          </p15:clr>
        </p15:guide>
        <p15:guide id="6" pos="325" userDrawn="1">
          <p15:clr>
            <a:srgbClr val="000000"/>
          </p15:clr>
        </p15:guide>
        <p15:guide id="7" orient="horz" pos="3974" userDrawn="1">
          <p15:clr>
            <a:srgbClr val="000000"/>
          </p15:clr>
        </p15:guide>
        <p15:guide id="8" orient="horz" pos="4314" userDrawn="1">
          <p15:clr>
            <a:srgbClr val="000000"/>
          </p15:clr>
        </p15:guide>
        <p15:guide id="9" orient="horz" pos="2047" userDrawn="1">
          <p15:clr>
            <a:srgbClr val="000000"/>
          </p15:clr>
        </p15:guide>
        <p15:guide id="10" orient="horz" pos="2273" userDrawn="1">
          <p15:clr>
            <a:srgbClr val="000000"/>
          </p15:clr>
        </p15:guide>
        <p15:guide id="11" orient="horz" userDrawn="1">
          <p15:clr>
            <a:srgbClr val="000000"/>
          </p15:clr>
        </p15:guide>
        <p15:guide id="12" orient="horz" pos="346" userDrawn="1">
          <p15:clr>
            <a:srgbClr val="000000"/>
          </p15:clr>
        </p15:guide>
        <p15:guide id="13" pos="3953" userDrawn="1">
          <p15:clr>
            <a:srgbClr val="000000"/>
          </p15:clr>
        </p15:guide>
        <p15:guide id="14" pos="3727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1409"/>
    <a:srgbClr val="FFA7A7"/>
    <a:srgbClr val="FCEEE4"/>
    <a:srgbClr val="7E0000"/>
    <a:srgbClr val="5D2884"/>
    <a:srgbClr val="9C5BCD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46" autoAdjust="0"/>
    <p:restoredTop sz="94333" autoAdjust="0"/>
  </p:normalViewPr>
  <p:slideViewPr>
    <p:cSldViewPr showGuides="1">
      <p:cViewPr varScale="1">
        <p:scale>
          <a:sx n="62" d="100"/>
          <a:sy n="62" d="100"/>
        </p:scale>
        <p:origin x="270" y="60"/>
      </p:cViewPr>
      <p:guideLst>
        <p:guide orient="horz" pos="2160"/>
        <p:guide pos="3840"/>
        <p:guide pos="7355"/>
        <p:guide pos="7680"/>
        <p:guide/>
        <p:guide pos="325"/>
        <p:guide orient="horz" pos="3974"/>
        <p:guide orient="horz" pos="4314"/>
        <p:guide orient="horz" pos="2047"/>
        <p:guide orient="horz" pos="2273"/>
        <p:guide orient="horz"/>
        <p:guide orient="horz" pos="346"/>
        <p:guide pos="3953"/>
        <p:guide pos="3727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6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8154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57066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18/12/2018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18/12/2018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3.jpg"/><Relationship Id="rId7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10" Type="http://schemas.openxmlformats.org/officeDocument/2006/relationships/image" Target="../media/image14.jp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18" Type="http://schemas.openxmlformats.org/officeDocument/2006/relationships/image" Target="../media/image3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12" Type="http://schemas.openxmlformats.org/officeDocument/2006/relationships/image" Target="../media/image25.jpg"/><Relationship Id="rId17" Type="http://schemas.openxmlformats.org/officeDocument/2006/relationships/image" Target="../media/image30.jpg"/><Relationship Id="rId2" Type="http://schemas.openxmlformats.org/officeDocument/2006/relationships/image" Target="../media/image15.jpg"/><Relationship Id="rId16" Type="http://schemas.openxmlformats.org/officeDocument/2006/relationships/image" Target="../media/image29.jpg"/><Relationship Id="rId20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18.jpg"/><Relationship Id="rId15" Type="http://schemas.openxmlformats.org/officeDocument/2006/relationships/image" Target="../media/image28.jpg"/><Relationship Id="rId10" Type="http://schemas.openxmlformats.org/officeDocument/2006/relationships/image" Target="../media/image23.jpg"/><Relationship Id="rId19" Type="http://schemas.openxmlformats.org/officeDocument/2006/relationships/image" Target="../media/image32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Relationship Id="rId14" Type="http://schemas.openxmlformats.org/officeDocument/2006/relationships/image" Target="../media/image2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13" Type="http://schemas.openxmlformats.org/officeDocument/2006/relationships/image" Target="../media/image45.pn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12" Type="http://schemas.openxmlformats.org/officeDocument/2006/relationships/image" Target="../media/image44.jpg"/><Relationship Id="rId17" Type="http://schemas.openxmlformats.org/officeDocument/2006/relationships/image" Target="../media/image49.jpg"/><Relationship Id="rId2" Type="http://schemas.openxmlformats.org/officeDocument/2006/relationships/image" Target="../media/image34.jpg"/><Relationship Id="rId16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11" Type="http://schemas.openxmlformats.org/officeDocument/2006/relationships/image" Target="../media/image43.jpg"/><Relationship Id="rId5" Type="http://schemas.openxmlformats.org/officeDocument/2006/relationships/image" Target="../media/image37.jpg"/><Relationship Id="rId15" Type="http://schemas.openxmlformats.org/officeDocument/2006/relationships/image" Target="../media/image47.jpg"/><Relationship Id="rId10" Type="http://schemas.openxmlformats.org/officeDocument/2006/relationships/image" Target="../media/image42.jpg"/><Relationship Id="rId4" Type="http://schemas.openxmlformats.org/officeDocument/2006/relationships/image" Target="../media/image36.jpg"/><Relationship Id="rId9" Type="http://schemas.openxmlformats.org/officeDocument/2006/relationships/image" Target="../media/image41.jpg"/><Relationship Id="rId14" Type="http://schemas.openxmlformats.org/officeDocument/2006/relationships/image" Target="../media/image4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13" Type="http://schemas.openxmlformats.org/officeDocument/2006/relationships/image" Target="../media/image59.jpg"/><Relationship Id="rId18" Type="http://schemas.openxmlformats.org/officeDocument/2006/relationships/image" Target="../media/image64.jpg"/><Relationship Id="rId3" Type="http://schemas.openxmlformats.org/officeDocument/2006/relationships/image" Target="../media/image50.jpg"/><Relationship Id="rId21" Type="http://schemas.openxmlformats.org/officeDocument/2006/relationships/image" Target="../media/image6.png"/><Relationship Id="rId7" Type="http://schemas.openxmlformats.org/officeDocument/2006/relationships/image" Target="../media/image54.jpg"/><Relationship Id="rId12" Type="http://schemas.openxmlformats.org/officeDocument/2006/relationships/image" Target="../media/image58.jpg"/><Relationship Id="rId17" Type="http://schemas.openxmlformats.org/officeDocument/2006/relationships/image" Target="../media/image63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2.jp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11" Type="http://schemas.openxmlformats.org/officeDocument/2006/relationships/image" Target="../media/image57.jpg"/><Relationship Id="rId24" Type="http://schemas.openxmlformats.org/officeDocument/2006/relationships/image" Target="../media/image69.jpg"/><Relationship Id="rId5" Type="http://schemas.openxmlformats.org/officeDocument/2006/relationships/image" Target="../media/image52.jpg"/><Relationship Id="rId15" Type="http://schemas.openxmlformats.org/officeDocument/2006/relationships/image" Target="../media/image61.jpg"/><Relationship Id="rId23" Type="http://schemas.openxmlformats.org/officeDocument/2006/relationships/image" Target="../media/image68.jpg"/><Relationship Id="rId10" Type="http://schemas.openxmlformats.org/officeDocument/2006/relationships/image" Target="../media/image27.jpg"/><Relationship Id="rId19" Type="http://schemas.openxmlformats.org/officeDocument/2006/relationships/image" Target="../media/image65.jpg"/><Relationship Id="rId4" Type="http://schemas.openxmlformats.org/officeDocument/2006/relationships/image" Target="../media/image51.jpg"/><Relationship Id="rId9" Type="http://schemas.openxmlformats.org/officeDocument/2006/relationships/image" Target="../media/image56.jpg"/><Relationship Id="rId14" Type="http://schemas.openxmlformats.org/officeDocument/2006/relationships/image" Target="../media/image60.jpg"/><Relationship Id="rId22" Type="http://schemas.openxmlformats.org/officeDocument/2006/relationships/image" Target="../media/image6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1.png"/><Relationship Id="rId5" Type="http://schemas.openxmlformats.org/officeDocument/2006/relationships/image" Target="../media/image70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5622754" y="4741214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33’ 20”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687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>
            <p:snd r:embed="rId2" name="Barroco Medley 001 - Eaglenest 1.wav"/>
          </p:stSnd>
        </p:sndAc>
      </p:transition>
    </mc:Choice>
    <mc:Fallback xmlns="">
      <p:transition spd="slow" advTm="5000">
        <p:fade/>
        <p:sndAc>
          <p:stSnd>
            <p:snd r:embed="rId4" name="Barroco Medley 001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ielo&#10;&#10;Descripción generada con confianza muy alta">
            <a:extLst>
              <a:ext uri="{FF2B5EF4-FFF2-40B4-BE49-F238E27FC236}">
                <a16:creationId xmlns:a16="http://schemas.microsoft.com/office/drawing/2014/main" id="{40E23C9E-DAE6-4552-A19C-03E2338D5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E494507A-55F4-4AB6-BDF9-D3CBD42908D6}"/>
              </a:ext>
            </a:extLst>
          </p:cNvPr>
          <p:cNvSpPr/>
          <p:nvPr/>
        </p:nvSpPr>
        <p:spPr>
          <a:xfrm>
            <a:off x="1796716" y="1170870"/>
            <a:ext cx="8614610" cy="14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andOldDB" panose="00000400000000000000" pitchFamily="2" charset="0"/>
                <a:cs typeface="Arial"/>
              </a:rPr>
              <a:t> El Museo Internacional del Barroco  </a:t>
            </a: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592B811B-7A92-41EE-8D68-0AF2FD335A14}"/>
              </a:ext>
            </a:extLst>
          </p:cNvPr>
          <p:cNvSpPr/>
          <p:nvPr/>
        </p:nvSpPr>
        <p:spPr>
          <a:xfrm>
            <a:off x="3208421" y="2439038"/>
            <a:ext cx="6037565" cy="53681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 Puebla de Zaragoza</a:t>
            </a:r>
            <a:endParaRPr lang="es-ES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nglandOldDB" panose="00000400000000000000" pitchFamily="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3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6A2BAEC9-C918-4C9F-9BCA-468094111348}"/>
              </a:ext>
            </a:extLst>
          </p:cNvPr>
          <p:cNvSpPr/>
          <p:nvPr/>
        </p:nvSpPr>
        <p:spPr>
          <a:xfrm>
            <a:off x="16044" y="1918477"/>
            <a:ext cx="6096000" cy="45012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Localización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País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 México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Ciudad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Puebla de Zaragoza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Dirección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Blvd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 Atlixcáyotl No. 2501,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Col. Reserva Territorial Atlixcáyotl, Puebla, Pue.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general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 err="1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Coleccion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Arte barroco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Superficie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18 mil m²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Creación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9 de agosto de 2014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92A0E54-A51D-42A7-843F-712BAE95B0B6}"/>
              </a:ext>
            </a:extLst>
          </p:cNvPr>
          <p:cNvSpPr/>
          <p:nvPr/>
        </p:nvSpPr>
        <p:spPr>
          <a:xfrm>
            <a:off x="5920353" y="9000"/>
            <a:ext cx="6263627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Inauguración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4 de febrero de 2016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del edificio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Construcción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2014-2016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Arquitecto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Toyo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Itō</a:t>
            </a: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visitantes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Precio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$80 pesos entrada general;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$40 menores de 12 años, estudiantes,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maestros e </a:t>
            </a:r>
            <a:r>
              <a:rPr lang="es-MX" sz="1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INAPAM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credencial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personas con discapacidad; </a:t>
            </a:r>
          </a:p>
          <a:p>
            <a:pPr lvl="0" algn="ctr">
              <a:lnSpc>
                <a:spcPts val="18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Horarios de apertura</a:t>
            </a: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Martes a domingo de 10:00 a 19:00 horas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miércoles entrada libre </a:t>
            </a:r>
          </a:p>
          <a:p>
            <a:pPr lvl="0"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Sitio web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http://mib.puebla.gob.mx/</a:t>
            </a:r>
          </a:p>
          <a:p>
            <a:pPr lvl="0"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Coordenadas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19°01′10″N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098°14′48″ W </a:t>
            </a:r>
          </a:p>
        </p:txBody>
      </p:sp>
      <p:pic>
        <p:nvPicPr>
          <p:cNvPr id="9" name="Imagen 8" descr="Imagen que contiene cielo&#10;&#10;Descripción generada con confianza muy alta">
            <a:extLst>
              <a:ext uri="{FF2B5EF4-FFF2-40B4-BE49-F238E27FC236}">
                <a16:creationId xmlns:a16="http://schemas.microsoft.com/office/drawing/2014/main" id="{FCE69E92-F15E-4A85-A5D2-2330C1F663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026"/>
            <a:ext cx="12192001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944E2F4-206D-4390-BDCE-F92CA53CFA43}"/>
              </a:ext>
            </a:extLst>
          </p:cNvPr>
          <p:cNvSpPr/>
          <p:nvPr/>
        </p:nvSpPr>
        <p:spPr>
          <a:xfrm>
            <a:off x="-5160" y="58158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Museo</a:t>
            </a:r>
            <a:r>
              <a:rPr lang="es-MX" sz="3600" b="1" dirty="0">
                <a:solidFill>
                  <a:srgbClr val="92D050"/>
                </a:solidFill>
                <a:latin typeface="EnglandOldDB" panose="00000400000000000000" pitchFamily="2" charset="0"/>
              </a:rPr>
              <a:t> </a:t>
            </a: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Internacional</a:t>
            </a:r>
            <a:r>
              <a:rPr lang="es-MX" sz="3600" b="1" dirty="0">
                <a:solidFill>
                  <a:srgbClr val="92D050"/>
                </a:solidFill>
                <a:latin typeface="EnglandOldDB" panose="00000400000000000000" pitchFamily="2" charset="0"/>
              </a:rPr>
              <a:t> </a:t>
            </a: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del</a:t>
            </a:r>
            <a:r>
              <a:rPr lang="es-MX" sz="3600" b="1" dirty="0">
                <a:solidFill>
                  <a:srgbClr val="92D050"/>
                </a:solidFill>
                <a:latin typeface="EnglandOldDB" panose="00000400000000000000" pitchFamily="2" charset="0"/>
              </a:rPr>
              <a:t> </a:t>
            </a: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Barroco</a:t>
            </a:r>
          </a:p>
          <a:p>
            <a:pPr lvl="0" algn="ctr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andOldDB" panose="00000400000000000000" pitchFamily="2" charset="0"/>
                <a:cs typeface="Arial"/>
              </a:rPr>
              <a:t>MIB</a:t>
            </a:r>
          </a:p>
        </p:txBody>
      </p:sp>
      <p:pic>
        <p:nvPicPr>
          <p:cNvPr id="10" name="Imagen 9" descr="Imagen que contiene cielo, edificio, exterior, carretera&#10;&#10;Descripción generada con confianza alta">
            <a:extLst>
              <a:ext uri="{FF2B5EF4-FFF2-40B4-BE49-F238E27FC236}">
                <a16:creationId xmlns:a16="http://schemas.microsoft.com/office/drawing/2014/main" id="{657BE003-A066-402E-9A35-D557D5DA87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Imagen 11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9A00EB03-1B5D-48F5-BEC8-2B39D6840F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330A50D4-5859-4844-A13E-5E86E21D8FCD}"/>
              </a:ext>
            </a:extLst>
          </p:cNvPr>
          <p:cNvSpPr/>
          <p:nvPr/>
        </p:nvSpPr>
        <p:spPr>
          <a:xfrm>
            <a:off x="2316000" y="1269000"/>
            <a:ext cx="93600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El Museo Internacional del Barroco es un museo de arte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diseñado por el arquitecto japonés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Toyo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Itō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y esta localizado en Puebla de Zaragoza,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Puebla, México.</a:t>
            </a:r>
          </a:p>
        </p:txBody>
      </p:sp>
      <p:pic>
        <p:nvPicPr>
          <p:cNvPr id="15" name="Imagen 14" descr="Imagen que contiene recibidor, exterior, grupo, personas&#10;&#10;Descripción generada con confianza muy alta">
            <a:extLst>
              <a:ext uri="{FF2B5EF4-FFF2-40B4-BE49-F238E27FC236}">
                <a16:creationId xmlns:a16="http://schemas.microsoft.com/office/drawing/2014/main" id="{94D7279A-2AEE-4CAA-8E65-6007B298C3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851"/>
            <a:ext cx="12192000" cy="6875325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C1C809D-E6BC-4D4A-931E-8774AFF12917}"/>
              </a:ext>
            </a:extLst>
          </p:cNvPr>
          <p:cNvSpPr/>
          <p:nvPr/>
        </p:nvSpPr>
        <p:spPr>
          <a:xfrm>
            <a:off x="515938" y="574865"/>
            <a:ext cx="1116012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Fue inaugurado el 4 de febrero del 2016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por el gobernador del estado Rafael Moreno Valle.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BA4C2573-7212-4325-BE1A-73C1A9147F05}"/>
              </a:ext>
            </a:extLst>
          </p:cNvPr>
          <p:cNvGrpSpPr/>
          <p:nvPr/>
        </p:nvGrpSpPr>
        <p:grpSpPr>
          <a:xfrm>
            <a:off x="1" y="-351000"/>
            <a:ext cx="12192000" cy="7209000"/>
            <a:chOff x="1" y="-351000"/>
            <a:chExt cx="12192000" cy="7209000"/>
          </a:xfrm>
        </p:grpSpPr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77B8966D-CF27-4D20-9938-2D472D99A995}"/>
                </a:ext>
              </a:extLst>
            </p:cNvPr>
            <p:cNvSpPr txBox="1"/>
            <p:nvPr/>
          </p:nvSpPr>
          <p:spPr>
            <a:xfrm>
              <a:off x="1" y="-351000"/>
              <a:ext cx="12192000" cy="7209000"/>
            </a:xfrm>
            <a:prstGeom prst="rect">
              <a:avLst/>
            </a:prstGeom>
            <a:gradFill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shape">
                <a:fillToRect l="50000" t="50000" r="50000" b="50000"/>
              </a:path>
            </a:gra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9" name="Imagen 18" descr="Imagen que contiene techo&#10;&#10;Descripción generada con confianza alta">
              <a:extLst>
                <a:ext uri="{FF2B5EF4-FFF2-40B4-BE49-F238E27FC236}">
                  <a16:creationId xmlns:a16="http://schemas.microsoft.com/office/drawing/2014/main" id="{140FDD1E-C2C1-4F8A-B677-D206C40E3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000" y="1089000"/>
              <a:ext cx="10800000" cy="473333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chemeClr val="accent1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pic>
        <p:nvPicPr>
          <p:cNvPr id="20" name="Imagen 19" descr="Imagen que contiene suelo, interior&#10;&#10;Descripción generada con confianza muy alta">
            <a:extLst>
              <a:ext uri="{FF2B5EF4-FFF2-40B4-BE49-F238E27FC236}">
                <a16:creationId xmlns:a16="http://schemas.microsoft.com/office/drawing/2014/main" id="{9E21881F-2539-4210-89EF-E27D2B1F9D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0" y="-1"/>
            <a:ext cx="12199350" cy="6848475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EEDC2498-9599-4CB5-ADEC-4C5D20F67726}"/>
              </a:ext>
            </a:extLst>
          </p:cNvPr>
          <p:cNvSpPr/>
          <p:nvPr/>
        </p:nvSpPr>
        <p:spPr>
          <a:xfrm>
            <a:off x="2496000" y="1449000"/>
            <a:ext cx="8820063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MIB está dedicado a la conservación,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investigación y difusión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diversas manifestaciones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sensibilidad barroca en sus vertientes artísticas, culturales, sociales, científicas y tecnológicas,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percibiendo sus múltiples facetas,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dramatismo, tensión y teatralidad.</a:t>
            </a:r>
          </a:p>
        </p:txBody>
      </p:sp>
      <p:pic>
        <p:nvPicPr>
          <p:cNvPr id="22" name="Imagen 21" descr="Imagen que contiene interior, suelo, techo, mesa&#10;&#10;Descripción generada con confianza muy alta">
            <a:extLst>
              <a:ext uri="{FF2B5EF4-FFF2-40B4-BE49-F238E27FC236}">
                <a16:creationId xmlns:a16="http://schemas.microsoft.com/office/drawing/2014/main" id="{58AB8044-B2E6-4147-BB84-E2F5E4D53B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26851"/>
            <a:ext cx="12216000" cy="689385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25" name="Imagen 24" descr="Imagen que contiene interior, pared, suelo, mesa&#10;&#10;Descripción generada con confianza muy alta">
            <a:extLst>
              <a:ext uri="{FF2B5EF4-FFF2-40B4-BE49-F238E27FC236}">
                <a16:creationId xmlns:a16="http://schemas.microsoft.com/office/drawing/2014/main" id="{DC4CDED8-6E27-49C0-A156-F3FB8E87ED5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3" y="-351000"/>
            <a:ext cx="12199727" cy="7199475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75165DFC-1934-4955-9BC5-107A8D28DAC7}"/>
              </a:ext>
            </a:extLst>
          </p:cNvPr>
          <p:cNvSpPr/>
          <p:nvPr/>
        </p:nvSpPr>
        <p:spPr>
          <a:xfrm>
            <a:off x="516000" y="549000"/>
            <a:ext cx="6300000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propuesta curatorial comprende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once espacios  de exhibición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buscan representar la complejidad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expresión barroca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campos  de arquitectura, pintura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escultura, literatura, entre otros,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mismo tiempo que mantiene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programa activo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exposiciones temporales.</a:t>
            </a:r>
          </a:p>
        </p:txBody>
      </p:sp>
    </p:spTree>
    <p:extLst>
      <p:ext uri="{BB962C8B-B14F-4D97-AF65-F5344CB8AC3E}">
        <p14:creationId xmlns:p14="http://schemas.microsoft.com/office/powerpoint/2010/main" val="4023858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1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7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9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6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9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82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4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4875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625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975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3125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1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6625"/>
                            </p:stCondLst>
                            <p:childTnLst>
                              <p:par>
                                <p:cTn id="108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875"/>
                            </p:stCondLst>
                            <p:childTnLst>
                              <p:par>
                                <p:cTn id="112" presetID="18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4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5125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63000"/>
                            </p:stCondLst>
                            <p:childTnLst>
                              <p:par>
                                <p:cTn id="120" presetID="18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2" dur="4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22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83125"/>
                            </p:stCondLst>
                            <p:childTnLst>
                              <p:par>
                                <p:cTn id="128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4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92375"/>
                            </p:stCondLst>
                            <p:childTnLst>
                              <p:par>
                                <p:cTn id="132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4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1625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33125"/>
                            </p:stCondLst>
                            <p:childTnLst>
                              <p:par>
                                <p:cTn id="147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4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42375"/>
                            </p:stCondLst>
                            <p:childTnLst>
                              <p:par>
                                <p:cTn id="154" presetID="17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4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51625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83000"/>
                            </p:stCondLst>
                            <p:childTnLst>
                              <p:par>
                                <p:cTn id="16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build="p"/>
      <p:bldP spid="3" grpId="0"/>
      <p:bldP spid="14" grpId="0"/>
      <p:bldP spid="16" grpId="0"/>
      <p:bldP spid="21" grpId="0"/>
      <p:bldP spid="2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EFD6694C-C5CB-4AA0-A426-EC0275A385D5}"/>
              </a:ext>
            </a:extLst>
          </p:cNvPr>
          <p:cNvSpPr/>
          <p:nvPr/>
        </p:nvSpPr>
        <p:spPr>
          <a:xfrm>
            <a:off x="540001" y="885384"/>
            <a:ext cx="11155520" cy="563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6000" b="1" kern="0" dirty="0">
                <a:ln w="28575">
                  <a:solidFill>
                    <a:srgbClr val="996633"/>
                  </a:solidFill>
                </a:ln>
                <a:solidFill>
                  <a:srgbClr val="FFC000"/>
                </a:solidFill>
                <a:latin typeface="EnglandOldDB" panose="00000400000000000000" pitchFamily="2" charset="0"/>
                <a:cs typeface="Arial"/>
              </a:rPr>
              <a:t>Arquitectura</a:t>
            </a:r>
            <a:r>
              <a:rPr lang="es-MX" sz="6000" b="1" dirty="0">
                <a:ln w="28575">
                  <a:solidFill>
                    <a:schemeClr val="tx1"/>
                  </a:solidFill>
                </a:ln>
                <a:latin typeface="CommercialScrD" panose="03000000000000000000" pitchFamily="66" charset="0"/>
              </a:rPr>
              <a:t> </a:t>
            </a:r>
            <a:r>
              <a:rPr lang="es-MX" sz="6000" b="1" kern="0" dirty="0">
                <a:ln w="28575">
                  <a:solidFill>
                    <a:srgbClr val="996633"/>
                  </a:solidFill>
                </a:ln>
                <a:solidFill>
                  <a:srgbClr val="FFC000"/>
                </a:solidFill>
                <a:latin typeface="EnglandOldDB" panose="00000400000000000000" pitchFamily="2" charset="0"/>
                <a:cs typeface="Arial"/>
              </a:rPr>
              <a:t>del</a:t>
            </a:r>
            <a:r>
              <a:rPr lang="es-MX" sz="6000" b="1" dirty="0">
                <a:ln w="28575">
                  <a:solidFill>
                    <a:schemeClr val="tx1"/>
                  </a:solidFill>
                </a:ln>
                <a:latin typeface="CommercialScrD" panose="03000000000000000000" pitchFamily="66" charset="0"/>
              </a:rPr>
              <a:t> </a:t>
            </a:r>
            <a:r>
              <a:rPr lang="es-MX" sz="6000" b="1" kern="0" dirty="0">
                <a:ln w="28575">
                  <a:solidFill>
                    <a:srgbClr val="996633"/>
                  </a:solidFill>
                </a:ln>
                <a:solidFill>
                  <a:srgbClr val="FFC000"/>
                </a:solidFill>
                <a:latin typeface="EnglandOldDB" panose="00000400000000000000" pitchFamily="2" charset="0"/>
                <a:cs typeface="Arial"/>
              </a:rPr>
              <a:t>Museo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0F122CD-22B1-4049-8DAF-4A3CF0758994}"/>
              </a:ext>
            </a:extLst>
          </p:cNvPr>
          <p:cNvSpPr/>
          <p:nvPr/>
        </p:nvSpPr>
        <p:spPr>
          <a:xfrm>
            <a:off x="520543" y="1311862"/>
            <a:ext cx="11155520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Para diseñar el edificio,  el connotado arquitecto japonés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Toyo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Ito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Rounded MT Bold" panose="020F0704030504030204" pitchFamily="34" charset="0"/>
              </a:rPr>
              <a:t>Premio Pritzker de Arquitectura 2013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retomó tres elementos característicos del arte barroco:</a:t>
            </a:r>
          </a:p>
          <a:p>
            <a:pPr algn="ctr">
              <a:lnSpc>
                <a:spcPts val="2500"/>
              </a:lnSpc>
            </a:pPr>
            <a:endParaRPr lang="es-ES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  el movimiento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                                     la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luz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natural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                             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como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claroscuro                                              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y la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relación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                                                                                                      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A7A7"/>
                </a:solidFill>
                <a:latin typeface="Arial Rounded MT Bold" panose="020F0704030504030204" pitchFamily="34" charset="0"/>
              </a:rPr>
              <a:t>hombre-naturaleza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7" name="Imagen 6" descr="Imagen que contiene interior, persona, florero, pantalla&#10;&#10;Descripción generada con confianza muy alta">
            <a:extLst>
              <a:ext uri="{FF2B5EF4-FFF2-40B4-BE49-F238E27FC236}">
                <a16:creationId xmlns:a16="http://schemas.microsoft.com/office/drawing/2014/main" id="{E26844D3-A037-4D45-A390-5AB0C8D8C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2" cy="6858001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A4C0F9F-EBA6-4D5B-AEF4-CDC001D65A9B}"/>
              </a:ext>
            </a:extLst>
          </p:cNvPr>
          <p:cNvSpPr/>
          <p:nvPr/>
        </p:nvSpPr>
        <p:spPr>
          <a:xfrm>
            <a:off x="540001" y="609600"/>
            <a:ext cx="1149599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Estos                     conceptos ,                                   expresados a través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de la                       forma,                                      generan espacios fluidos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que                                                      responden  a las complejas necesidades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de los museos internacionales.</a:t>
            </a:r>
          </a:p>
        </p:txBody>
      </p:sp>
      <p:pic>
        <p:nvPicPr>
          <p:cNvPr id="9" name="Imagen 8" descr="Imagen que contiene interior, edificio&#10;&#10;Descripción generada con confianza alta">
            <a:extLst>
              <a:ext uri="{FF2B5EF4-FFF2-40B4-BE49-F238E27FC236}">
                <a16:creationId xmlns:a16="http://schemas.microsoft.com/office/drawing/2014/main" id="{AE4F88B3-CEE8-4DE2-9EF2-4FDA60CCC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pic>
        <p:nvPicPr>
          <p:cNvPr id="10" name="Imagen 9" descr="Imagen que contiene persona, interior, pared, edificio&#10;&#10;Descripción generada con confianza muy alta">
            <a:extLst>
              <a:ext uri="{FF2B5EF4-FFF2-40B4-BE49-F238E27FC236}">
                <a16:creationId xmlns:a16="http://schemas.microsoft.com/office/drawing/2014/main" id="{060B81AB-7937-47FD-8FDF-C6DD60BDA2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60" y="-2"/>
            <a:ext cx="12211460" cy="6858002"/>
          </a:xfrm>
          <a:prstGeom prst="rect">
            <a:avLst/>
          </a:prstGeom>
        </p:spPr>
      </p:pic>
      <p:pic>
        <p:nvPicPr>
          <p:cNvPr id="11" name="Imagen 10" descr="Imagen que contiene interior, pared, suelo, galería&#10;&#10;Descripción generada con confianza muy alta">
            <a:extLst>
              <a:ext uri="{FF2B5EF4-FFF2-40B4-BE49-F238E27FC236}">
                <a16:creationId xmlns:a16="http://schemas.microsoft.com/office/drawing/2014/main" id="{A2D48C3A-7246-4122-857C-46C2978CD8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2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C9C1E20-A951-4E6A-8354-730560FC33BF}"/>
              </a:ext>
            </a:extLst>
          </p:cNvPr>
          <p:cNvSpPr/>
          <p:nvPr/>
        </p:nvSpPr>
        <p:spPr>
          <a:xfrm>
            <a:off x="335937" y="598910"/>
            <a:ext cx="1008006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Toyo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Ito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la arquitectura debe ser como un árbol: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organismo que crezca y se desarrolle en función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de su entorno y con ello, genere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nuevas experiencias que enriquezcan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la vida de los usuarios.</a:t>
            </a:r>
          </a:p>
        </p:txBody>
      </p:sp>
      <p:pic>
        <p:nvPicPr>
          <p:cNvPr id="13" name="Imagen 12" descr="Imagen que contiene interior, ventana, mesa, edificio&#10;&#10;Descripción generada con confianza muy alta">
            <a:extLst>
              <a:ext uri="{FF2B5EF4-FFF2-40B4-BE49-F238E27FC236}">
                <a16:creationId xmlns:a16="http://schemas.microsoft.com/office/drawing/2014/main" id="{F7B2D1FB-F628-4A2C-9FC4-877145C671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216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880914BA-EEC8-4346-97AC-BA09DFAA271E}"/>
              </a:ext>
            </a:extLst>
          </p:cNvPr>
          <p:cNvSpPr/>
          <p:nvPr/>
        </p:nvSpPr>
        <p:spPr>
          <a:xfrm>
            <a:off x="-1" y="549000"/>
            <a:ext cx="1167606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museografía de la nueva institución fue concebida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destacado experto mexicano Miguel Ángel Fernández.</a:t>
            </a:r>
          </a:p>
        </p:txBody>
      </p:sp>
      <p:pic>
        <p:nvPicPr>
          <p:cNvPr id="17" name="Imagen 16" descr="Imagen que contiene interior, cocina, pared, suelo&#10;&#10;Descripción generada con confianza muy alta">
            <a:extLst>
              <a:ext uri="{FF2B5EF4-FFF2-40B4-BE49-F238E27FC236}">
                <a16:creationId xmlns:a16="http://schemas.microsoft.com/office/drawing/2014/main" id="{5C16B212-10E2-491B-A08E-C0C1A18EC1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8" name="Imagen 17" descr="Imagen que contiene cielo, hierba, exterior, tarta&#10;&#10;Descripción generada con confianza muy alta">
            <a:extLst>
              <a:ext uri="{FF2B5EF4-FFF2-40B4-BE49-F238E27FC236}">
                <a16:creationId xmlns:a16="http://schemas.microsoft.com/office/drawing/2014/main" id="{EDAC0A4B-8A4E-40D5-BEA7-4A46D1BBB2A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61" y="-1"/>
            <a:ext cx="12211461" cy="6858001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7C409F6C-47E8-447A-8C48-FDE6A5CBB3F2}"/>
              </a:ext>
            </a:extLst>
          </p:cNvPr>
          <p:cNvSpPr/>
          <p:nvPr/>
        </p:nvSpPr>
        <p:spPr>
          <a:xfrm>
            <a:off x="0" y="549000"/>
            <a:ext cx="12192000" cy="6232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Características</a:t>
            </a:r>
          </a:p>
        </p:txBody>
      </p:sp>
      <p:pic>
        <p:nvPicPr>
          <p:cNvPr id="20" name="Imagen 19" descr="Imagen que contiene cielo&#10;&#10;Descripción generada con confianza muy alta">
            <a:extLst>
              <a:ext uri="{FF2B5EF4-FFF2-40B4-BE49-F238E27FC236}">
                <a16:creationId xmlns:a16="http://schemas.microsoft.com/office/drawing/2014/main" id="{05256316-52B3-4281-9EE6-00108A4122B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60369D11-5A7D-4628-9138-F005879D76DC}"/>
              </a:ext>
            </a:extLst>
          </p:cNvPr>
          <p:cNvSpPr/>
          <p:nvPr/>
        </p:nvSpPr>
        <p:spPr>
          <a:xfrm>
            <a:off x="336001" y="549000"/>
            <a:ext cx="1152000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característica más llamativa del Museo es su edificio, constituido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formas curvilíneas en donde se juega con la luz y la sombra generando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ES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movimiento en el Edificio, basando su construcción  en 3 ideologías que son: el espacio [</a:t>
            </a:r>
            <a:r>
              <a:rPr lang="es-MX" sz="2000" b="1" dirty="0">
                <a:ln w="28575"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impresión de fluidez</a:t>
            </a:r>
            <a:r>
              <a:rPr lang="es-MX" sz="20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]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la Luz claro-oscuro [</a:t>
            </a:r>
            <a:r>
              <a:rPr lang="es-MX" sz="2000" b="1" dirty="0">
                <a:ln w="28575"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guía en el camino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],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dejar atrás el Movimiento Ecológico.</a:t>
            </a:r>
          </a:p>
        </p:txBody>
      </p:sp>
      <p:pic>
        <p:nvPicPr>
          <p:cNvPr id="22" name="Imagen 21" descr="Imagen que contiene cielo, escena, carretera, camino&#10;&#10;Descripción generada con confianza muy alta">
            <a:extLst>
              <a:ext uri="{FF2B5EF4-FFF2-40B4-BE49-F238E27FC236}">
                <a16:creationId xmlns:a16="http://schemas.microsoft.com/office/drawing/2014/main" id="{ABBBE00F-2735-400F-9AE2-6FB3DA87644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291" cy="6848475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EC754793-C9D4-4B19-8493-B2386EECE3AF}"/>
              </a:ext>
            </a:extLst>
          </p:cNvPr>
          <p:cNvSpPr/>
          <p:nvPr/>
        </p:nvSpPr>
        <p:spPr>
          <a:xfrm>
            <a:off x="515939" y="1449000"/>
            <a:ext cx="111600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ubica a un costado de la Vía Atlixcáyotl,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importante vialidad en una zona denominada Zona Angelópolis.</a:t>
            </a:r>
          </a:p>
        </p:txBody>
      </p:sp>
      <p:pic>
        <p:nvPicPr>
          <p:cNvPr id="24" name="Imagen 23" descr="Imagen que contiene camino, carretera, escena, cielo&#10;&#10;Descripción generada con confianza muy alta">
            <a:extLst>
              <a:ext uri="{FF2B5EF4-FFF2-40B4-BE49-F238E27FC236}">
                <a16:creationId xmlns:a16="http://schemas.microsoft.com/office/drawing/2014/main" id="{C6EE9766-13E7-4275-92D3-9B18F6E962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9468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AA4CF431-ED2F-4B67-91E9-41A72AE644F9}"/>
              </a:ext>
            </a:extLst>
          </p:cNvPr>
          <p:cNvSpPr/>
          <p:nvPr/>
        </p:nvSpPr>
        <p:spPr>
          <a:xfrm>
            <a:off x="3216000" y="574865"/>
            <a:ext cx="8460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El Museo                               forma parte el Parque Lineal conectando     así     con     el Ecoparque Metropolitano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y con el Paseo del Río Atoyac.</a:t>
            </a:r>
          </a:p>
        </p:txBody>
      </p:sp>
      <p:pic>
        <p:nvPicPr>
          <p:cNvPr id="26" name="Imagen 25" descr="Imagen que contiene cielo, hierba, exterior, tarta&#10;&#10;Descripción generada con confianza muy alta">
            <a:extLst>
              <a:ext uri="{FF2B5EF4-FFF2-40B4-BE49-F238E27FC236}">
                <a16:creationId xmlns:a16="http://schemas.microsoft.com/office/drawing/2014/main" id="{554E8D07-0903-4E04-8897-66300C9642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6858001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D7644D95-024F-4AA7-844D-0E0B9BAC2F71}"/>
              </a:ext>
            </a:extLst>
          </p:cNvPr>
          <p:cNvSpPr/>
          <p:nvPr/>
        </p:nvSpPr>
        <p:spPr>
          <a:xfrm>
            <a:off x="515938" y="1114865"/>
            <a:ext cx="111600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cuenta con una superficie de 18 mil metros cuadrados;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tuvo un                costo de construcción de mil 742 millones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de pesos mexicanos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(</a:t>
            </a:r>
            <a:r>
              <a:rPr lang="es-MX" sz="2400" b="1" dirty="0">
                <a:ln w="28575"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94 millones de dólares estadounidenses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), </a:t>
            </a:r>
          </a:p>
        </p:txBody>
      </p:sp>
      <p:pic>
        <p:nvPicPr>
          <p:cNvPr id="28" name="Imagen 27" descr="Imagen que contiene suelo, interior, pared, edificio&#10;&#10;Descripción generada con confianza muy alta">
            <a:extLst>
              <a:ext uri="{FF2B5EF4-FFF2-40B4-BE49-F238E27FC236}">
                <a16:creationId xmlns:a16="http://schemas.microsoft.com/office/drawing/2014/main" id="{F5B03887-08C7-4157-BDC1-ADDEF2B987E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438CA393-954F-4A22-8C0A-5DEA91573161}"/>
              </a:ext>
            </a:extLst>
          </p:cNvPr>
          <p:cNvSpPr/>
          <p:nvPr/>
        </p:nvSpPr>
        <p:spPr>
          <a:xfrm>
            <a:off x="1416000" y="5229000"/>
            <a:ext cx="7740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costo total aproximado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7 mil 300 millones de pesos Mexicanos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390 millones de dólares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a pagar durante 23 años.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F2F3E3D4-CA77-4470-A8FC-A55D0CA2FE80}"/>
              </a:ext>
            </a:extLst>
          </p:cNvPr>
          <p:cNvGrpSpPr/>
          <p:nvPr/>
        </p:nvGrpSpPr>
        <p:grpSpPr>
          <a:xfrm>
            <a:off x="1" y="0"/>
            <a:ext cx="12192000" cy="6858000"/>
            <a:chOff x="1" y="0"/>
            <a:chExt cx="12192000" cy="6858000"/>
          </a:xfrm>
        </p:grpSpPr>
        <p:sp>
          <p:nvSpPr>
            <p:cNvPr id="31" name="CuadroTexto 30">
              <a:extLst>
                <a:ext uri="{FF2B5EF4-FFF2-40B4-BE49-F238E27FC236}">
                  <a16:creationId xmlns:a16="http://schemas.microsoft.com/office/drawing/2014/main" id="{3E352ABC-10C8-4A6F-82A2-DBE4063D2891}"/>
                </a:ext>
              </a:extLst>
            </p:cNvPr>
            <p:cNvSpPr txBox="1"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2" name="Imagen 31" descr="Imagen que contiene suelo&#10;&#10;Descripción generada con confianza muy alta">
              <a:extLst>
                <a:ext uri="{FF2B5EF4-FFF2-40B4-BE49-F238E27FC236}">
                  <a16:creationId xmlns:a16="http://schemas.microsoft.com/office/drawing/2014/main" id="{B982D36A-0959-47FD-B4B8-FA33395DC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559" y="937216"/>
              <a:ext cx="10962441" cy="475627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</p:spPr>
        </p:pic>
      </p:grpSp>
      <p:sp>
        <p:nvSpPr>
          <p:cNvPr id="33" name="Rectángulo 32">
            <a:extLst>
              <a:ext uri="{FF2B5EF4-FFF2-40B4-BE49-F238E27FC236}">
                <a16:creationId xmlns:a16="http://schemas.microsoft.com/office/drawing/2014/main" id="{55F823B7-2BD6-480E-B8FD-219585213C90}"/>
              </a:ext>
            </a:extLst>
          </p:cNvPr>
          <p:cNvSpPr/>
          <p:nvPr/>
        </p:nvSpPr>
        <p:spPr>
          <a:xfrm>
            <a:off x="335999" y="549274"/>
            <a:ext cx="1150244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Posee exposiciones permanentes de diversas expresiones del arte barroco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repartidas en varias salas, 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21124B93-D66C-4026-8C4F-F2D5CE35F91F}"/>
              </a:ext>
            </a:extLst>
          </p:cNvPr>
          <p:cNvSpPr/>
          <p:nvPr/>
        </p:nvSpPr>
        <p:spPr>
          <a:xfrm>
            <a:off x="488399" y="5896066"/>
            <a:ext cx="9567601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algunas con interactividades que utilizan pantallas táctiles.</a:t>
            </a: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id="{B3862ED6-904B-49DA-941F-E97051C46DAA}"/>
              </a:ext>
            </a:extLst>
          </p:cNvPr>
          <p:cNvGrpSpPr/>
          <p:nvPr/>
        </p:nvGrpSpPr>
        <p:grpSpPr>
          <a:xfrm>
            <a:off x="1" y="0"/>
            <a:ext cx="12192000" cy="6858000"/>
            <a:chOff x="1" y="0"/>
            <a:chExt cx="12192000" cy="6858000"/>
          </a:xfrm>
        </p:grpSpPr>
        <p:sp>
          <p:nvSpPr>
            <p:cNvPr id="36" name="CuadroTexto 35">
              <a:extLst>
                <a:ext uri="{FF2B5EF4-FFF2-40B4-BE49-F238E27FC236}">
                  <a16:creationId xmlns:a16="http://schemas.microsoft.com/office/drawing/2014/main" id="{030D989D-4F55-4CA7-9ECB-ED9569E5D390}"/>
                </a:ext>
              </a:extLst>
            </p:cNvPr>
            <p:cNvSpPr txBox="1"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7" name="Imagen 36" descr="Imagen que contiene interior, mesa, edificio, sentado&#10;&#10;Descripción generada con confianza alta">
              <a:extLst>
                <a:ext uri="{FF2B5EF4-FFF2-40B4-BE49-F238E27FC236}">
                  <a16:creationId xmlns:a16="http://schemas.microsoft.com/office/drawing/2014/main" id="{9557120C-19A9-4555-AD03-4BE976DC8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8504" y="542501"/>
              <a:ext cx="4338418" cy="578455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chemeClr val="accent1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sp>
        <p:nvSpPr>
          <p:cNvPr id="38" name="Rectángulo 37">
            <a:extLst>
              <a:ext uri="{FF2B5EF4-FFF2-40B4-BE49-F238E27FC236}">
                <a16:creationId xmlns:a16="http://schemas.microsoft.com/office/drawing/2014/main" id="{157C0D56-CB23-4100-A424-AABD08017CDF}"/>
              </a:ext>
            </a:extLst>
          </p:cNvPr>
          <p:cNvSpPr/>
          <p:nvPr/>
        </p:nvSpPr>
        <p:spPr>
          <a:xfrm>
            <a:off x="516193" y="549000"/>
            <a:ext cx="6312311" cy="5747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exposiciones permanentes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exhiben son:</a:t>
            </a:r>
          </a:p>
          <a:p>
            <a:pPr algn="ctr">
              <a:lnSpc>
                <a:spcPts val="16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 err="1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Theatrum</a:t>
            </a: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Mundi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mundo como escenario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Puebla de los Ángeles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sentimiento barroco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Arquitectura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nuevo orden de los tiempos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Pintura y escultura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alegorías del saber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Letras y ciencias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Deleitar y conmover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Teatro,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indumentaria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y artes decorativas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Artificios del oído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Música y danza </a:t>
            </a:r>
          </a:p>
        </p:txBody>
      </p:sp>
      <p:grpSp>
        <p:nvGrpSpPr>
          <p:cNvPr id="39" name="Grupo 38">
            <a:extLst>
              <a:ext uri="{FF2B5EF4-FFF2-40B4-BE49-F238E27FC236}">
                <a16:creationId xmlns:a16="http://schemas.microsoft.com/office/drawing/2014/main" id="{77814E20-28AC-49ED-BD1B-1EADAA59B37B}"/>
              </a:ext>
            </a:extLst>
          </p:cNvPr>
          <p:cNvGrpSpPr/>
          <p:nvPr/>
        </p:nvGrpSpPr>
        <p:grpSpPr>
          <a:xfrm>
            <a:off x="-24000" y="9000"/>
            <a:ext cx="12192000" cy="6858000"/>
            <a:chOff x="1" y="0"/>
            <a:chExt cx="12192000" cy="6858000"/>
          </a:xfrm>
        </p:grpSpPr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BADB703B-F791-4659-879E-B4CC264314C8}"/>
                </a:ext>
              </a:extLst>
            </p:cNvPr>
            <p:cNvSpPr txBox="1"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1" name="Imagen 40" descr="Imagen que contiene interior, edificio, techo&#10;&#10;Descripción generada con confianza alta">
              <a:extLst>
                <a:ext uri="{FF2B5EF4-FFF2-40B4-BE49-F238E27FC236}">
                  <a16:creationId xmlns:a16="http://schemas.microsoft.com/office/drawing/2014/main" id="{8BFE5F4E-0629-42ED-A958-E0E364B94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9764" y="608370"/>
              <a:ext cx="7546260" cy="565969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1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42" name="Imagen 41" descr="Imagen que contiene edificio, interior&#10;&#10;Descripción generada con confianza muy alta">
              <a:extLst>
                <a:ext uri="{FF2B5EF4-FFF2-40B4-BE49-F238E27FC236}">
                  <a16:creationId xmlns:a16="http://schemas.microsoft.com/office/drawing/2014/main" id="{DEC0B986-041D-4D69-81AD-22714CAED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042" y="604688"/>
              <a:ext cx="3954037" cy="564862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1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43" name="CuadroTexto 42">
            <a:extLst>
              <a:ext uri="{FF2B5EF4-FFF2-40B4-BE49-F238E27FC236}">
                <a16:creationId xmlns:a16="http://schemas.microsoft.com/office/drawing/2014/main" id="{92E0A209-5552-4899-B6CA-99A8DDDD71D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6" name="Imagen 45" descr="Imagen que contiene chimenea, edificio, interior, mesa&#10;&#10;Descripción generada con confianza muy alta">
            <a:extLst>
              <a:ext uri="{FF2B5EF4-FFF2-40B4-BE49-F238E27FC236}">
                <a16:creationId xmlns:a16="http://schemas.microsoft.com/office/drawing/2014/main" id="{C3048870-8D8F-4ED0-9DA5-4001B56E486F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3" t="3316" r="2583" b="3662"/>
          <a:stretch/>
        </p:blipFill>
        <p:spPr>
          <a:xfrm>
            <a:off x="-28291" y="-1"/>
            <a:ext cx="12220292" cy="6848475"/>
          </a:xfrm>
          <a:prstGeom prst="rect">
            <a:avLst/>
          </a:prstGeom>
        </p:spPr>
      </p:pic>
      <p:sp>
        <p:nvSpPr>
          <p:cNvPr id="47" name="Rectángulo 46">
            <a:extLst>
              <a:ext uri="{FF2B5EF4-FFF2-40B4-BE49-F238E27FC236}">
                <a16:creationId xmlns:a16="http://schemas.microsoft.com/office/drawing/2014/main" id="{C5EB2A26-CD86-4472-AE10-95A141E1A346}"/>
              </a:ext>
            </a:extLst>
          </p:cNvPr>
          <p:cNvSpPr/>
          <p:nvPr/>
        </p:nvSpPr>
        <p:spPr>
          <a:xfrm>
            <a:off x="335938" y="5074865"/>
            <a:ext cx="95400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cuenta con una sala que representa la capilla Sixtina,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para presentarla,                    dentro de la sala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hay una                      cúpula y  tres pantallas.</a:t>
            </a:r>
          </a:p>
        </p:txBody>
      </p:sp>
      <p:pic>
        <p:nvPicPr>
          <p:cNvPr id="48" name="Imagen 47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CD9C658F-4ACA-455F-B7B1-E43D94AE8C2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9062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8DEEB6BE-3921-4412-9116-C779B643E0DE}"/>
              </a:ext>
            </a:extLst>
          </p:cNvPr>
          <p:cNvSpPr/>
          <p:nvPr/>
        </p:nvSpPr>
        <p:spPr>
          <a:xfrm>
            <a:off x="515938" y="3609000"/>
            <a:ext cx="6480062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ellas se puede observar 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medio de un vídeo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mapping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50" name="Imagen 49" descr="Imagen que contiene galería, sala, escena, suelo&#10;&#10;Descripción generada con confianza muy alta">
            <a:extLst>
              <a:ext uri="{FF2B5EF4-FFF2-40B4-BE49-F238E27FC236}">
                <a16:creationId xmlns:a16="http://schemas.microsoft.com/office/drawing/2014/main" id="{32582D53-4D9A-498A-A612-D9E785E1EA9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8475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55451F0C-FD92-4BB6-B2ED-4F74F8809644}"/>
              </a:ext>
            </a:extLst>
          </p:cNvPr>
          <p:cNvSpPr/>
          <p:nvPr/>
        </p:nvSpPr>
        <p:spPr>
          <a:xfrm>
            <a:off x="515713" y="369000"/>
            <a:ext cx="111603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video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mapping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dentro del museo no se encuentra solo en estas salas; hay dos más, un mural en el cual se muestra como fue evolucionando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de las iglesias, y otro mural en el que muestran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se vestían los hombres y las mujeres dentro de la época barroca.</a:t>
            </a:r>
          </a:p>
        </p:txBody>
      </p:sp>
    </p:spTree>
    <p:extLst>
      <p:ext uri="{BB962C8B-B14F-4D97-AF65-F5344CB8AC3E}">
        <p14:creationId xmlns:p14="http://schemas.microsoft.com/office/powerpoint/2010/main" val="273568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9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6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4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1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355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550"/>
                            </p:stCondLst>
                            <p:childTnLst>
                              <p:par>
                                <p:cTn id="44" presetID="17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50"/>
                            </p:stCondLst>
                            <p:childTnLst>
                              <p:par>
                                <p:cTn id="51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95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90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63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3425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292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6425"/>
                            </p:stCondLst>
                            <p:childTnLst>
                              <p:par>
                                <p:cTn id="89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5925"/>
                            </p:stCondLst>
                            <p:childTnLst>
                              <p:par>
                                <p:cTn id="93" presetID="3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65425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70725"/>
                            </p:stCondLst>
                            <p:childTnLst>
                              <p:par>
                                <p:cTn id="106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80225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17725"/>
                            </p:stCondLst>
                            <p:childTnLst>
                              <p:par>
                                <p:cTn id="115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7225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39975"/>
                            </p:stCondLst>
                            <p:childTnLst>
                              <p:par>
                                <p:cTn id="124" presetID="21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49475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62975"/>
                            </p:stCondLst>
                            <p:childTnLst>
                              <p:par>
                                <p:cTn id="132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2475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92350"/>
                            </p:stCondLst>
                            <p:childTnLst>
                              <p:par>
                                <p:cTn id="143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185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15725"/>
                            </p:stCondLst>
                            <p:childTnLst>
                              <p:par>
                                <p:cTn id="151" presetID="43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25225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37725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46725"/>
                            </p:stCondLst>
                            <p:childTnLst>
                              <p:par>
                                <p:cTn id="167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56225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25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25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631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25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66975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25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25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7335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25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781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250"/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81225"/>
                            </p:stCondLst>
                            <p:childTnLst>
                              <p:par>
                                <p:cTn id="19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250"/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86475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250"/>
                                        <p:tgtEl>
                                          <p:spTgt spid="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90225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250"/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94975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250"/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98475"/>
                            </p:stCondLst>
                            <p:childTnLst>
                              <p:par>
                                <p:cTn id="2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250"/>
                                        <p:tgtEl>
                                          <p:spTgt spid="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40285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250"/>
                                        <p:tgtEl>
                                          <p:spTgt spid="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405350"/>
                            </p:stCondLst>
                            <p:childTnLst>
                              <p:par>
                                <p:cTn id="2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250"/>
                                        <p:tgtEl>
                                          <p:spTgt spid="3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408475"/>
                            </p:stCondLst>
                            <p:childTnLst>
                              <p:par>
                                <p:cTn id="2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250"/>
                                        <p:tgtEl>
                                          <p:spTgt spid="3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412225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250"/>
                                        <p:tgtEl>
                                          <p:spTgt spid="3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16600"/>
                            </p:stCondLst>
                            <p:childTnLst>
                              <p:par>
                                <p:cTn id="2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250"/>
                                        <p:tgtEl>
                                          <p:spTgt spid="3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419725"/>
                            </p:stCondLst>
                            <p:childTnLst>
                              <p:par>
                                <p:cTn id="237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429225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438725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54225"/>
                            </p:stCondLst>
                            <p:childTnLst>
                              <p:par>
                                <p:cTn id="255" presetID="18" presetClass="entr" presetSubtype="9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463725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472350"/>
                            </p:stCondLst>
                            <p:childTnLst>
                              <p:par>
                                <p:cTn id="263" presetID="18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818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11225"/>
                            </p:stCondLst>
                            <p:childTnLst>
                              <p:par>
                                <p:cTn id="27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/>
      <p:bldP spid="12" grpId="0" build="p"/>
      <p:bldP spid="14" grpId="0"/>
      <p:bldP spid="19" grpId="0"/>
      <p:bldP spid="21" grpId="0"/>
      <p:bldP spid="23" grpId="0"/>
      <p:bldP spid="25" grpId="0"/>
      <p:bldP spid="27" grpId="0"/>
      <p:bldP spid="29" grpId="0"/>
      <p:bldP spid="33" grpId="0"/>
      <p:bldP spid="34" grpId="0"/>
      <p:bldP spid="38" grpId="0" build="p"/>
      <p:bldP spid="43" grpId="0"/>
      <p:bldP spid="47" grpId="0"/>
      <p:bldP spid="49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AF2FFAA0-952C-47D5-BB31-971E4DCAB922}"/>
              </a:ext>
            </a:extLst>
          </p:cNvPr>
          <p:cNvSpPr/>
          <p:nvPr/>
        </p:nvSpPr>
        <p:spPr>
          <a:xfrm>
            <a:off x="515938" y="249187"/>
            <a:ext cx="1116012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cuenta con distintas pantallas interactivas en las cuales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puede ver escritores, arquitectos, pintores, escultores, entre otros; dependiendo de la sala en donde se encuentre uno.</a:t>
            </a:r>
          </a:p>
        </p:txBody>
      </p:sp>
      <p:pic>
        <p:nvPicPr>
          <p:cNvPr id="5" name="Imagen 4" descr="Imagen que contiene persona, interior, edificio&#10;&#10;Descripción generada con confianza muy alta">
            <a:extLst>
              <a:ext uri="{FF2B5EF4-FFF2-40B4-BE49-F238E27FC236}">
                <a16:creationId xmlns:a16="http://schemas.microsoft.com/office/drawing/2014/main" id="{319291CB-40AF-4152-AD2D-ECB1F3436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80" y="-1"/>
            <a:ext cx="12199579" cy="684847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84B40246-3033-422C-AC19-0EE7A3A9DBFB}"/>
              </a:ext>
            </a:extLst>
          </p:cNvPr>
          <p:cNvSpPr/>
          <p:nvPr/>
        </p:nvSpPr>
        <p:spPr>
          <a:xfrm>
            <a:off x="3576000" y="549000"/>
            <a:ext cx="81000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Por otra parte cuenta con una caja de música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cual es muy importante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las piezas musicales que se reproducen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adquisiciones del Museo y son obras de la época.</a:t>
            </a:r>
          </a:p>
        </p:txBody>
      </p:sp>
      <p:pic>
        <p:nvPicPr>
          <p:cNvPr id="9" name="Imagen 8" descr="Imagen que contiene suelo, techo, pared, interior&#10;&#10;Descripción generada con confianza muy alta">
            <a:extLst>
              <a:ext uri="{FF2B5EF4-FFF2-40B4-BE49-F238E27FC236}">
                <a16:creationId xmlns:a16="http://schemas.microsoft.com/office/drawing/2014/main" id="{A3305939-F494-4135-962C-023A8A1E5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CB2CD9D-4985-49AD-BF3F-1A90128C7EDF}"/>
              </a:ext>
            </a:extLst>
          </p:cNvPr>
          <p:cNvSpPr/>
          <p:nvPr/>
        </p:nvSpPr>
        <p:spPr>
          <a:xfrm>
            <a:off x="1235999" y="4934265"/>
            <a:ext cx="936000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último cuenta con una sala que representa el teatro,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proyectan diferentes vídeos alusivos a la época,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restaurante, biblioteca y un espacio educativo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enriquecer la experiencia del visitante.</a:t>
            </a:r>
          </a:p>
        </p:txBody>
      </p:sp>
      <p:pic>
        <p:nvPicPr>
          <p:cNvPr id="11" name="Imagen 10" descr="Imagen que contiene interior, persona, suelo, pared&#10;&#10;Descripción generada con confianza muy alta">
            <a:extLst>
              <a:ext uri="{FF2B5EF4-FFF2-40B4-BE49-F238E27FC236}">
                <a16:creationId xmlns:a16="http://schemas.microsoft.com/office/drawing/2014/main" id="{56F3FBB5-9758-4330-949F-E51969D2EC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1"/>
            <a:ext cx="12216000" cy="6858001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611562E4-0A0C-4A0B-B409-A336E7205EF4}"/>
              </a:ext>
            </a:extLst>
          </p:cNvPr>
          <p:cNvSpPr/>
          <p:nvPr/>
        </p:nvSpPr>
        <p:spPr>
          <a:xfrm>
            <a:off x="2676000" y="909000"/>
            <a:ext cx="90000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Importantes periódicos han elogiado al Museo,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tales como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The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Washington Post y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The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Wall Street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Journal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13" name="Imagen 12" descr="Imagen que contiene pared, interior, suelo, mesa&#10;&#10;Descripción generada con confianza muy alta">
            <a:extLst>
              <a:ext uri="{FF2B5EF4-FFF2-40B4-BE49-F238E27FC236}">
                <a16:creationId xmlns:a16="http://schemas.microsoft.com/office/drawing/2014/main" id="{15869C21-ABCE-43AC-AB5E-C26E37323A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505941AC-7947-4768-AE47-3174964450D8}"/>
              </a:ext>
            </a:extLst>
          </p:cNvPr>
          <p:cNvSpPr/>
          <p:nvPr/>
        </p:nvSpPr>
        <p:spPr>
          <a:xfrm>
            <a:off x="536994" y="2283884"/>
            <a:ext cx="609900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Salas de exposiciones permanentes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38A38830-C838-40D7-B1E6-9E7620B46C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12"/>
            <a:ext cx="12192000" cy="6860108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966C96D1-5061-4E5A-A467-26FE5E47DB9F}"/>
              </a:ext>
            </a:extLst>
          </p:cNvPr>
          <p:cNvSpPr/>
          <p:nvPr/>
        </p:nvSpPr>
        <p:spPr>
          <a:xfrm>
            <a:off x="515937" y="535466"/>
            <a:ext cx="1116012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MIB se puede encontrar una perspectiva integral sobre lo barroco, las diversas manifestaciones del mismo  y sus principales características.</a:t>
            </a:r>
          </a:p>
        </p:txBody>
      </p:sp>
      <p:pic>
        <p:nvPicPr>
          <p:cNvPr id="18" name="Imagen 17" descr="Imagen que contiene interior, suelo, techo, pared&#10;&#10;Descripción generada con confianza muy alta">
            <a:extLst>
              <a:ext uri="{FF2B5EF4-FFF2-40B4-BE49-F238E27FC236}">
                <a16:creationId xmlns:a16="http://schemas.microsoft.com/office/drawing/2014/main" id="{420832DF-9B27-484E-AE75-B2FE97E262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7615BA61-4344-4E96-8181-26359F629BBD}"/>
              </a:ext>
            </a:extLst>
          </p:cNvPr>
          <p:cNvSpPr/>
          <p:nvPr/>
        </p:nvSpPr>
        <p:spPr>
          <a:xfrm>
            <a:off x="6665692" y="729000"/>
            <a:ext cx="5010308" cy="5730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Gravure DB" pitchFamily="2" charset="0"/>
                <a:cs typeface="Arial"/>
              </a:rPr>
              <a:t>Theatrum</a:t>
            </a: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Gravure DB" pitchFamily="2" charset="0"/>
                <a:cs typeface="Arial"/>
              </a:rPr>
              <a:t> </a:t>
            </a:r>
            <a:r>
              <a:rPr lang="es-MX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Gravure DB" pitchFamily="2" charset="0"/>
                <a:cs typeface="Arial"/>
              </a:rPr>
              <a:t>Mundi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nglishGravure DB" pitchFamily="2" charset="0"/>
              <a:cs typeface="Arial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B7696FE3-2446-406C-9181-2ED0710A26BF}"/>
              </a:ext>
            </a:extLst>
          </p:cNvPr>
          <p:cNvSpPr/>
          <p:nvPr/>
        </p:nvSpPr>
        <p:spPr>
          <a:xfrm>
            <a:off x="504150" y="562682"/>
            <a:ext cx="487185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270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cuenta con 7 salas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270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exposiciones permanentes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270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dividen en:</a:t>
            </a:r>
          </a:p>
        </p:txBody>
      </p:sp>
      <p:pic>
        <p:nvPicPr>
          <p:cNvPr id="20" name="Imagen 19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521F5372-02A2-40AA-9B70-D464F1A56FA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09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08843AD5-1564-403F-BF5D-59C6BD15B63D}"/>
              </a:ext>
            </a:extLst>
          </p:cNvPr>
          <p:cNvSpPr/>
          <p:nvPr/>
        </p:nvSpPr>
        <p:spPr>
          <a:xfrm>
            <a:off x="515936" y="535466"/>
            <a:ext cx="1116012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sala permanente del Museo, acerca al visitante a la estética barroca que perduró en Europa y las Américas por dos siglos.</a:t>
            </a:r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A1A9CF91-8691-4E29-ABF6-9F11F7B70C6D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9DA48E8-59F5-40ED-9B60-F2F2D139F8DD}"/>
                </a:ext>
              </a:extLst>
            </p:cNvPr>
            <p:cNvSpPr txBox="1"/>
            <p:nvPr/>
          </p:nvSpPr>
          <p:spPr>
            <a:xfrm>
              <a:off x="1" y="0"/>
              <a:ext cx="12191999" cy="68580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4" name="Imagen 23" descr="Imagen que contiene edificio, persona, interior, hombre&#10;&#10;Descripción generada con confianza alta">
              <a:extLst>
                <a:ext uri="{FF2B5EF4-FFF2-40B4-BE49-F238E27FC236}">
                  <a16:creationId xmlns:a16="http://schemas.microsoft.com/office/drawing/2014/main" id="{5BF9ED38-446F-4E63-BA69-85508DAC7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000" y="1576023"/>
              <a:ext cx="6839999" cy="365297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9F1409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70AD06E0-C54C-445B-8E5B-9FC0ADF5CEE1}"/>
              </a:ext>
            </a:extLst>
          </p:cNvPr>
          <p:cNvSpPr/>
          <p:nvPr/>
        </p:nvSpPr>
        <p:spPr>
          <a:xfrm>
            <a:off x="515938" y="552463"/>
            <a:ext cx="10260062" cy="7335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Usando ejemplos representativos de la arquitectura barroca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como la Basílica de San Pedro en Roma, 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A9EB4798-312D-432C-A423-D4C17E4ADD63}"/>
              </a:ext>
            </a:extLst>
          </p:cNvPr>
          <p:cNvSpPr/>
          <p:nvPr/>
        </p:nvSpPr>
        <p:spPr>
          <a:xfrm>
            <a:off x="7356000" y="1629000"/>
            <a:ext cx="4320062" cy="3618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Iglesia de San Lorenzo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Portugal,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Abadía de </a:t>
            </a:r>
            <a:r>
              <a:rPr lang="es-MX" sz="2400" b="1" dirty="0" err="1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Ottobeuren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Alemania,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íconos novohispanos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la Capilla del Rosario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Santa María Tonantzintla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Cholula,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1E0E1095-C933-4EB6-980B-8F37DF940E34}"/>
              </a:ext>
            </a:extLst>
          </p:cNvPr>
          <p:cNvSpPr/>
          <p:nvPr/>
        </p:nvSpPr>
        <p:spPr>
          <a:xfrm>
            <a:off x="515938" y="5589000"/>
            <a:ext cx="11160124" cy="7335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espacio de inmersión visual vincula este modus vivendi del pasado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tendencias culturales de la actualidad.</a:t>
            </a:r>
          </a:p>
        </p:txBody>
      </p:sp>
      <p:pic>
        <p:nvPicPr>
          <p:cNvPr id="28" name="Imagen 27" descr="Imagen que contiene edificio, techo, interior, tren&#10;&#10;Descripción generada con confianza muy alta">
            <a:extLst>
              <a:ext uri="{FF2B5EF4-FFF2-40B4-BE49-F238E27FC236}">
                <a16:creationId xmlns:a16="http://schemas.microsoft.com/office/drawing/2014/main" id="{BA1E552E-A270-4EE7-BBCD-4E2FD1C35E5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6633FFF1-4131-4A78-838F-61063AD2BEFB}"/>
              </a:ext>
            </a:extLst>
          </p:cNvPr>
          <p:cNvSpPr/>
          <p:nvPr/>
        </p:nvSpPr>
        <p:spPr>
          <a:xfrm>
            <a:off x="2856000" y="877049"/>
            <a:ext cx="6275386" cy="5719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nglishGravure DB" pitchFamily="2" charset="0"/>
                <a:cs typeface="Arial"/>
              </a:rPr>
              <a:t>Puebla de los Ángeles</a:t>
            </a:r>
          </a:p>
        </p:txBody>
      </p:sp>
      <p:pic>
        <p:nvPicPr>
          <p:cNvPr id="30" name="Imagen 29" descr="Imagen que contiene suelo, interior, techo, sala&#10;&#10;Descripción generada con confianza muy alta">
            <a:extLst>
              <a:ext uri="{FF2B5EF4-FFF2-40B4-BE49-F238E27FC236}">
                <a16:creationId xmlns:a16="http://schemas.microsoft.com/office/drawing/2014/main" id="{E4B83A84-2513-44E0-9D95-77583C08E0F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FA025234-B48A-4510-85B2-AC62A015BC59}"/>
              </a:ext>
            </a:extLst>
          </p:cNvPr>
          <p:cNvSpPr/>
          <p:nvPr/>
        </p:nvSpPr>
        <p:spPr>
          <a:xfrm>
            <a:off x="515938" y="4689000"/>
            <a:ext cx="11160125" cy="1695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A lo largo de los siglos XVII y XVIII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la cultura barroca se desarrolló en diversas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y distantes geografías; diseñó ciudades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características propias, pero inmersas en un continuo intercambio cultural y mercantil entre Europa, América y Asia.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426DE589-C9B1-4C53-BA51-359C0D6A3046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FEB1C1E3-F7C4-43A7-BCD2-4BADD3C68151}"/>
                </a:ext>
              </a:extLst>
            </p:cNvPr>
            <p:cNvSpPr txBox="1"/>
            <p:nvPr/>
          </p:nvSpPr>
          <p:spPr>
            <a:xfrm>
              <a:off x="1" y="0"/>
              <a:ext cx="12191999" cy="6858000"/>
            </a:xfrm>
            <a:prstGeom prst="rect">
              <a:avLst/>
            </a:prstGeom>
            <a:solidFill>
              <a:srgbClr val="FCEEE4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7" name="Imagen 36" descr="Imagen que contiene marco de fotos&#10;&#10;Descripción generada con confianza muy alta">
              <a:extLst>
                <a:ext uri="{FF2B5EF4-FFF2-40B4-BE49-F238E27FC236}">
                  <a16:creationId xmlns:a16="http://schemas.microsoft.com/office/drawing/2014/main" id="{999DD422-467E-4B3F-A8EE-9ED2334D6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7437" y="1100137"/>
              <a:ext cx="9539109" cy="4657725"/>
            </a:xfrm>
            <a:prstGeom prst="rect">
              <a:avLst/>
            </a:prstGeom>
          </p:spPr>
        </p:pic>
      </p:grpSp>
      <p:sp>
        <p:nvSpPr>
          <p:cNvPr id="35" name="Rectángulo 34">
            <a:extLst>
              <a:ext uri="{FF2B5EF4-FFF2-40B4-BE49-F238E27FC236}">
                <a16:creationId xmlns:a16="http://schemas.microsoft.com/office/drawing/2014/main" id="{9FAF8771-5166-465C-9782-7A534CE83CDD}"/>
              </a:ext>
            </a:extLst>
          </p:cNvPr>
          <p:cNvSpPr/>
          <p:nvPr/>
        </p:nvSpPr>
        <p:spPr>
          <a:xfrm>
            <a:off x="1776000" y="1809000"/>
            <a:ext cx="8640000" cy="3298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Cuenta con una maqueta monumental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Puebla, basada en un plano de 1754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patrocinada por la Fundación Mary Street Jenkins, muestra a los visitantes la vasta arquitectura virreinal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centro histórico, a la vez que propicia una lectura sobre la planeación urbana que se enfocó principalmente en brindar a los habitantes de esa época la libertad de movimiento requerido para recibir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grandes embarques de bienes que llegaban a Puebla por los puertos de Acapulco y Veracruz.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D36476DB-3A6A-47E5-8D55-284841B1A3F0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0"/>
          <a:stretch/>
        </p:blipFill>
        <p:spPr>
          <a:xfrm>
            <a:off x="0" y="-35230"/>
            <a:ext cx="12244126" cy="6893230"/>
          </a:xfrm>
          <a:prstGeom prst="rect">
            <a:avLst/>
          </a:prstGeom>
        </p:spPr>
      </p:pic>
      <p:pic>
        <p:nvPicPr>
          <p:cNvPr id="34" name="Imagen 33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088B32C6-12C1-4EB1-8375-6425493B719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48475"/>
          </a:xfrm>
          <a:prstGeom prst="rect">
            <a:avLst/>
          </a:prstGeom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68AEA313-E1CA-4194-B2BE-2B7168E3534D}"/>
              </a:ext>
            </a:extLst>
          </p:cNvPr>
          <p:cNvSpPr/>
          <p:nvPr/>
        </p:nvSpPr>
        <p:spPr>
          <a:xfrm>
            <a:off x="0" y="1989000"/>
            <a:ext cx="6096000" cy="471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El</a:t>
            </a: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CommercialScrD" panose="03000000000000000000" pitchFamily="66" charset="0"/>
              </a:rPr>
              <a:t> </a:t>
            </a: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Sentimiento</a:t>
            </a: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CommercialScrD" panose="03000000000000000000" pitchFamily="66" charset="0"/>
              </a:rPr>
              <a:t> </a:t>
            </a: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Barroco</a:t>
            </a: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CommercialScrD" panose="03000000000000000000" pitchFamily="66" charset="0"/>
              </a:rPr>
              <a:t>:</a:t>
            </a:r>
          </a:p>
        </p:txBody>
      </p:sp>
      <p:pic>
        <p:nvPicPr>
          <p:cNvPr id="40" name="Imagen 39" descr="Imagen que contiene suelo, interior, rojo, edificio&#10;&#10;Descripción generada con confianza muy alta">
            <a:extLst>
              <a:ext uri="{FF2B5EF4-FFF2-40B4-BE49-F238E27FC236}">
                <a16:creationId xmlns:a16="http://schemas.microsoft.com/office/drawing/2014/main" id="{216EEF1E-F507-4D12-A4C6-CAA166B70B2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4A44BD2C-A0C9-4200-BBBA-C014F7EAC9AF}"/>
              </a:ext>
            </a:extLst>
          </p:cNvPr>
          <p:cNvSpPr/>
          <p:nvPr/>
        </p:nvSpPr>
        <p:spPr>
          <a:xfrm rot="1160475">
            <a:off x="2168860" y="929921"/>
            <a:ext cx="3780000" cy="4456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36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Arquitectura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37C38E93-CD6D-4232-B8CA-2135D9DC0A66}"/>
              </a:ext>
            </a:extLst>
          </p:cNvPr>
          <p:cNvSpPr/>
          <p:nvPr/>
        </p:nvSpPr>
        <p:spPr>
          <a:xfrm>
            <a:off x="5916614" y="549000"/>
            <a:ext cx="575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pensamiento y las aspiraciones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hombre barroco se materializaron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 novedoso concepto de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formas arquitectónicas.</a:t>
            </a:r>
          </a:p>
        </p:txBody>
      </p:sp>
      <p:pic>
        <p:nvPicPr>
          <p:cNvPr id="43" name="Imagen 42" descr="Imagen que contiene hierba, cielo, exterior&#10;&#10;Descripción generada con confianza muy alta">
            <a:extLst>
              <a:ext uri="{FF2B5EF4-FFF2-40B4-BE49-F238E27FC236}">
                <a16:creationId xmlns:a16="http://schemas.microsoft.com/office/drawing/2014/main" id="{61893D9A-0706-4F6D-8C7D-98B4C2866DA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28" y="-35230"/>
            <a:ext cx="12212428" cy="706423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6B3431FC-AF90-4AC8-BD2E-1A73C7454CBC}"/>
              </a:ext>
            </a:extLst>
          </p:cNvPr>
          <p:cNvSpPr/>
          <p:nvPr/>
        </p:nvSpPr>
        <p:spPr>
          <a:xfrm>
            <a:off x="4656000" y="369000"/>
            <a:ext cx="70200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Amplias plazas y jardines, así como edificios de fachadas vibrantes que daban paso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interiores exuberantes, se convirtieron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 gran escenario de la sociedad barroca.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4C39D505-9F4F-4191-83FD-FF701690F7B0}"/>
              </a:ext>
            </a:extLst>
          </p:cNvPr>
          <p:cNvSpPr txBox="1"/>
          <p:nvPr/>
        </p:nvSpPr>
        <p:spPr>
          <a:xfrm>
            <a:off x="12255912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2531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875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25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9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3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5125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462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0"/>
                            </p:stCondLst>
                            <p:childTnLst>
                              <p:par>
                                <p:cTn id="46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2750"/>
                            </p:stCondLst>
                            <p:childTnLst>
                              <p:par>
                                <p:cTn id="60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22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1625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7025"/>
                            </p:stCondLst>
                            <p:childTnLst>
                              <p:par>
                                <p:cTn id="72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76525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91900"/>
                            </p:stCondLst>
                            <p:childTnLst>
                              <p:par>
                                <p:cTn id="93" presetID="3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14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3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71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1650"/>
                            </p:stCondLst>
                            <p:childTnLst>
                              <p:par>
                                <p:cTn id="109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11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65025"/>
                            </p:stCondLst>
                            <p:childTnLst>
                              <p:par>
                                <p:cTn id="117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74525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25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25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25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25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019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114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64150"/>
                            </p:stCondLst>
                            <p:childTnLst>
                              <p:par>
                                <p:cTn id="147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73650"/>
                            </p:stCondLst>
                            <p:childTnLst>
                              <p:par>
                                <p:cTn id="151" presetID="50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8315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87400"/>
                            </p:stCondLst>
                            <p:childTnLst>
                              <p:par>
                                <p:cTn id="161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875" accel="50000" fill="hold">
                                          <p:stCondLst>
                                            <p:cond delay="38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7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875" accel="50000" fill="hold">
                                          <p:stCondLst>
                                            <p:cond delay="38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7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9965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16525"/>
                            </p:stCondLst>
                            <p:childTnLst>
                              <p:par>
                                <p:cTn id="179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426025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45650"/>
                            </p:stCondLst>
                            <p:childTnLst>
                              <p:par>
                                <p:cTn id="19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5" grpId="0"/>
      <p:bldP spid="17" grpId="0"/>
      <p:bldP spid="19" grpId="0"/>
      <p:bldP spid="38" grpId="0"/>
      <p:bldP spid="21" grpId="0"/>
      <p:bldP spid="25" grpId="0"/>
      <p:bldP spid="26" grpId="0"/>
      <p:bldP spid="27" grpId="0"/>
      <p:bldP spid="29" grpId="0"/>
      <p:bldP spid="35" grpId="0"/>
      <p:bldP spid="39" grpId="0"/>
      <p:bldP spid="41" grpId="0"/>
      <p:bldP spid="42" grpId="0"/>
      <p:bldP spid="44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7BE1305-E58A-4937-B9D7-580F73598665}"/>
              </a:ext>
            </a:extLst>
          </p:cNvPr>
          <p:cNvSpPr/>
          <p:nvPr/>
        </p:nvSpPr>
        <p:spPr>
          <a:xfrm>
            <a:off x="156000" y="549000"/>
            <a:ext cx="9360061" cy="48333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El nuevo Orden de los    Tiempos: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3030037-B274-4BBE-AD3B-D7A9C6A7A215}"/>
              </a:ext>
            </a:extLst>
          </p:cNvPr>
          <p:cNvSpPr/>
          <p:nvPr/>
        </p:nvSpPr>
        <p:spPr>
          <a:xfrm>
            <a:off x="3035999" y="5254865"/>
            <a:ext cx="86400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universo barroco vio la materialización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sus inquietudes y convicciones más profundas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imágenes de intensa emotividad o de gran intimismo.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F25046D-84B3-4551-B6EC-68647E34ABC1}"/>
              </a:ext>
            </a:extLst>
          </p:cNvPr>
          <p:cNvSpPr txBox="1"/>
          <p:nvPr/>
        </p:nvSpPr>
        <p:spPr>
          <a:xfrm>
            <a:off x="12255912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pared, interior, galería, sala&#10;&#10;Descripción generada con confianza muy alta">
            <a:extLst>
              <a:ext uri="{FF2B5EF4-FFF2-40B4-BE49-F238E27FC236}">
                <a16:creationId xmlns:a16="http://schemas.microsoft.com/office/drawing/2014/main" id="{076A16AD-607C-4A06-B7AB-6977550C4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48475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7D3F6FE2-4D52-4B08-9888-48376AB15CAA}"/>
              </a:ext>
            </a:extLst>
          </p:cNvPr>
          <p:cNvSpPr/>
          <p:nvPr/>
        </p:nvSpPr>
        <p:spPr>
          <a:xfrm rot="457918">
            <a:off x="-364261" y="1311718"/>
            <a:ext cx="6096000" cy="4707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4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Pintura y Escultura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7314FE2-1BCE-405F-8E38-72BA1174BFBA}"/>
              </a:ext>
            </a:extLst>
          </p:cNvPr>
          <p:cNvSpPr/>
          <p:nvPr/>
        </p:nvSpPr>
        <p:spPr>
          <a:xfrm>
            <a:off x="484855" y="5575466"/>
            <a:ext cx="1119120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Pinturas y esculturas se transformaron en poderosas vías didácticas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contenidos simbólicos, morales, religiosos y políticos.</a:t>
            </a:r>
          </a:p>
        </p:txBody>
      </p:sp>
      <p:pic>
        <p:nvPicPr>
          <p:cNvPr id="13" name="Imagen 12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388C736A-B0AD-40B1-BDEB-BDFB4CBA0A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CFEBFBD-39A7-42BC-A9E5-7933759FA1A2}"/>
              </a:ext>
            </a:extLst>
          </p:cNvPr>
          <p:cNvSpPr/>
          <p:nvPr/>
        </p:nvSpPr>
        <p:spPr>
          <a:xfrm>
            <a:off x="4476000" y="750717"/>
            <a:ext cx="7200062" cy="518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540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Las Alegorías del Saber: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94A1CA7-155C-4843-B676-0FD316A9365E}"/>
              </a:ext>
            </a:extLst>
          </p:cNvPr>
          <p:cNvSpPr/>
          <p:nvPr/>
        </p:nvSpPr>
        <p:spPr>
          <a:xfrm>
            <a:off x="515939" y="5563283"/>
            <a:ext cx="1116012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sensibilidad, mentalidad y preocupaciones barrocas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dejaron huellas determinantes en la literatura, la ciencia y la filosofía, </a:t>
            </a:r>
          </a:p>
        </p:txBody>
      </p:sp>
      <p:pic>
        <p:nvPicPr>
          <p:cNvPr id="16" name="Imagen 15" descr="Imagen que contiene interior, de pie, persona, animal&#10;&#10;Descripción generada con confianza muy alta">
            <a:extLst>
              <a:ext uri="{FF2B5EF4-FFF2-40B4-BE49-F238E27FC236}">
                <a16:creationId xmlns:a16="http://schemas.microsoft.com/office/drawing/2014/main" id="{D58991C1-884C-4B8D-9176-E6F2DD6ED0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30997"/>
            <a:ext cx="12216000" cy="6888997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4260A244-D3A9-4DC5-8602-D03065CE5F29}"/>
              </a:ext>
            </a:extLst>
          </p:cNvPr>
          <p:cNvSpPr/>
          <p:nvPr/>
        </p:nvSpPr>
        <p:spPr>
          <a:xfrm>
            <a:off x="6096000" y="137476"/>
            <a:ext cx="6096000" cy="4331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Letras y Ciencias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DAAAB870-B68C-4B80-844A-CE6568892B7C}"/>
              </a:ext>
            </a:extLst>
          </p:cNvPr>
          <p:cNvSpPr/>
          <p:nvPr/>
        </p:nvSpPr>
        <p:spPr>
          <a:xfrm>
            <a:off x="3576000" y="5575466"/>
            <a:ext cx="810006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suscitando en ocasiones fuertes tensiones entre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creciente ciencia moderna y las teorías religiosas.</a:t>
            </a:r>
          </a:p>
        </p:txBody>
      </p:sp>
      <p:pic>
        <p:nvPicPr>
          <p:cNvPr id="19" name="Imagen 18" descr="Imagen que contiene suelo, interior, galería, escena&#10;&#10;Descripción generada con confianza muy alta">
            <a:extLst>
              <a:ext uri="{FF2B5EF4-FFF2-40B4-BE49-F238E27FC236}">
                <a16:creationId xmlns:a16="http://schemas.microsoft.com/office/drawing/2014/main" id="{D24E74CF-BCE4-4514-AC14-B854936BF3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"/>
            <a:ext cx="12192000" cy="6848475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4BE4F662-43E7-49F4-A79E-683D417EB07D}"/>
              </a:ext>
            </a:extLst>
          </p:cNvPr>
          <p:cNvSpPr/>
          <p:nvPr/>
        </p:nvSpPr>
        <p:spPr>
          <a:xfrm>
            <a:off x="3036000" y="369000"/>
            <a:ext cx="3240000" cy="4251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Deleitar y Conmover: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38CECA9-F01A-4E36-8CD3-79AB37C2B4A8}"/>
              </a:ext>
            </a:extLst>
          </p:cNvPr>
          <p:cNvSpPr/>
          <p:nvPr/>
        </p:nvSpPr>
        <p:spPr>
          <a:xfrm>
            <a:off x="9155938" y="549000"/>
            <a:ext cx="2880062" cy="106176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Teatro, </a:t>
            </a:r>
          </a:p>
          <a:p>
            <a:pPr algn="ctr">
              <a:lnSpc>
                <a:spcPts val="2500"/>
              </a:lnSpc>
            </a:pPr>
            <a:r>
              <a:rPr lang="es-MX" sz="2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Indumentaria </a:t>
            </a:r>
          </a:p>
          <a:p>
            <a:pPr algn="ctr">
              <a:lnSpc>
                <a:spcPts val="2500"/>
              </a:lnSpc>
            </a:pPr>
            <a:r>
              <a:rPr lang="es-MX" sz="280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Deutsch Gothic" pitchFamily="2" charset="0"/>
              </a:rPr>
              <a:t>y Artes decorativas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BE55148A-8D8F-44D0-925A-6FE315F53546}"/>
              </a:ext>
            </a:extLst>
          </p:cNvPr>
          <p:cNvSpPr/>
          <p:nvPr/>
        </p:nvSpPr>
        <p:spPr>
          <a:xfrm>
            <a:off x="515938" y="5254865"/>
            <a:ext cx="1116012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se presenta como eco del mundo barroco,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solo en términos de creación literaria y trabajo actoral, sino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través del artificio de las escenografías, vestuarios y efectos especiales.</a:t>
            </a:r>
          </a:p>
        </p:txBody>
      </p:sp>
      <p:pic>
        <p:nvPicPr>
          <p:cNvPr id="23" name="Imagen 22" descr="Imagen que contiene interior, suelo, edificio, pared&#10;&#10;Descripción generada con confianza muy alta">
            <a:extLst>
              <a:ext uri="{FF2B5EF4-FFF2-40B4-BE49-F238E27FC236}">
                <a16:creationId xmlns:a16="http://schemas.microsoft.com/office/drawing/2014/main" id="{96BDFAE6-3B5D-4B37-8C7C-2490490034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48475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97A3DC78-4DD5-4CDA-A17D-D85E018D1A05}"/>
              </a:ext>
            </a:extLst>
          </p:cNvPr>
          <p:cNvSpPr/>
          <p:nvPr/>
        </p:nvSpPr>
        <p:spPr>
          <a:xfrm>
            <a:off x="515938" y="729000"/>
            <a:ext cx="11160124" cy="518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6000" dirty="0">
                <a:ln w="38100">
                  <a:solidFill>
                    <a:srgbClr val="002060"/>
                  </a:solidFill>
                </a:ln>
                <a:solidFill>
                  <a:srgbClr val="00B0F0"/>
                </a:solidFill>
                <a:latin typeface="Deutsch Gothic" pitchFamily="2" charset="0"/>
              </a:rPr>
              <a:t>Artificios del Oído: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18C6739-D084-4BD9-B331-049968632649}"/>
              </a:ext>
            </a:extLst>
          </p:cNvPr>
          <p:cNvSpPr/>
          <p:nvPr/>
        </p:nvSpPr>
        <p:spPr>
          <a:xfrm>
            <a:off x="516000" y="1089000"/>
            <a:ext cx="252006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sociedad donde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cada persona representaba un papel, la indumentaria, los escenarios íntimos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vida cotidiana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espectáculos ceremoniales resultaban fundamentales.</a:t>
            </a:r>
          </a:p>
        </p:txBody>
      </p:sp>
      <p:pic>
        <p:nvPicPr>
          <p:cNvPr id="26" name="Imagen 25" descr="Imagen que contiene techo, interior, cocina, edificio&#10;&#10;Descripción generada con confianza alta">
            <a:extLst>
              <a:ext uri="{FF2B5EF4-FFF2-40B4-BE49-F238E27FC236}">
                <a16:creationId xmlns:a16="http://schemas.microsoft.com/office/drawing/2014/main" id="{A5289159-1926-474B-A30E-036E9EA0F7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432478FF-7F3F-484C-9E3F-04687B71768D}"/>
              </a:ext>
            </a:extLst>
          </p:cNvPr>
          <p:cNvSpPr/>
          <p:nvPr/>
        </p:nvSpPr>
        <p:spPr>
          <a:xfrm>
            <a:off x="336000" y="729000"/>
            <a:ext cx="6576257" cy="518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6000" dirty="0">
                <a:ln w="38100">
                  <a:solidFill>
                    <a:srgbClr val="002060"/>
                  </a:solidFill>
                </a:ln>
                <a:solidFill>
                  <a:srgbClr val="00B0F0"/>
                </a:solidFill>
                <a:latin typeface="Deutsch Gothic" pitchFamily="2" charset="0"/>
              </a:rPr>
              <a:t>Música y Danza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95DECFDA-E73A-4DAE-85F6-4479DD78C64E}"/>
              </a:ext>
            </a:extLst>
          </p:cNvPr>
          <p:cNvSpPr/>
          <p:nvPr/>
        </p:nvSpPr>
        <p:spPr>
          <a:xfrm>
            <a:off x="6276000" y="549000"/>
            <a:ext cx="522006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música como fuente de placer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exponente del virtuosismo;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vía de comunicación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seres celestiales,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partir del discurso y el drama.</a:t>
            </a:r>
          </a:p>
        </p:txBody>
      </p:sp>
      <p:pic>
        <p:nvPicPr>
          <p:cNvPr id="29" name="Imagen 28" descr="Imagen que contiene suelo&#10;&#10;Descripción generada con confianza muy alta">
            <a:extLst>
              <a:ext uri="{FF2B5EF4-FFF2-40B4-BE49-F238E27FC236}">
                <a16:creationId xmlns:a16="http://schemas.microsoft.com/office/drawing/2014/main" id="{6D0C7F8E-87AC-4822-94BC-4188AE502D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48475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FD396BD7-880E-4B08-B235-0FA0C96DE528}"/>
              </a:ext>
            </a:extLst>
          </p:cNvPr>
          <p:cNvSpPr/>
          <p:nvPr/>
        </p:nvSpPr>
        <p:spPr>
          <a:xfrm>
            <a:off x="516000" y="3972463"/>
            <a:ext cx="486006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El avance en la tecnología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aplicada a los instrumentos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de la mano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desarrollo de la música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danzas barrocas,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creando métodos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formas presentes todavía.</a:t>
            </a:r>
          </a:p>
        </p:txBody>
      </p:sp>
      <p:pic>
        <p:nvPicPr>
          <p:cNvPr id="31" name="Imagen 30" descr="Imagen que contiene techo, interior, edificio, suelo&#10;&#10;Descripción generada con confianza muy alta">
            <a:extLst>
              <a:ext uri="{FF2B5EF4-FFF2-40B4-BE49-F238E27FC236}">
                <a16:creationId xmlns:a16="http://schemas.microsoft.com/office/drawing/2014/main" id="{808CE7E0-3CDE-46A2-A454-8FD1EEC304E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F2E1D6EC-4562-48BB-B8B1-CCA78753E2DA}"/>
              </a:ext>
            </a:extLst>
          </p:cNvPr>
          <p:cNvSpPr/>
          <p:nvPr/>
        </p:nvSpPr>
        <p:spPr>
          <a:xfrm rot="1289643">
            <a:off x="4702556" y="1126508"/>
            <a:ext cx="5893444" cy="52091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6000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latin typeface="Deutsch Gothic" pitchFamily="2" charset="0"/>
              </a:rPr>
              <a:t>Controversia</a:t>
            </a:r>
          </a:p>
        </p:txBody>
      </p:sp>
      <p:pic>
        <p:nvPicPr>
          <p:cNvPr id="33" name="Imagen 32" descr="Imagen que contiene cielo, edificio, exterior, agua&#10;&#10;Descripción generada con confianza muy alta">
            <a:extLst>
              <a:ext uri="{FF2B5EF4-FFF2-40B4-BE49-F238E27FC236}">
                <a16:creationId xmlns:a16="http://schemas.microsoft.com/office/drawing/2014/main" id="{E6E0F225-1D1F-4540-940D-28B3BC37875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B53663D2-5030-45C5-B823-E5DD8854A7B8}"/>
              </a:ext>
            </a:extLst>
          </p:cNvPr>
          <p:cNvSpPr/>
          <p:nvPr/>
        </p:nvSpPr>
        <p:spPr>
          <a:xfrm>
            <a:off x="515938" y="535466"/>
            <a:ext cx="1116012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del Museo causó controversia por su costo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más de 7 mil millones de pesos… sin incluir el precio del terreno.</a:t>
            </a:r>
          </a:p>
        </p:txBody>
      </p:sp>
      <p:pic>
        <p:nvPicPr>
          <p:cNvPr id="37" name="Imagen 36" descr="Imagen que contiene cielo, exterior, edificio, suelo&#10;&#10;Descripción generada con confianza alta">
            <a:extLst>
              <a:ext uri="{FF2B5EF4-FFF2-40B4-BE49-F238E27FC236}">
                <a16:creationId xmlns:a16="http://schemas.microsoft.com/office/drawing/2014/main" id="{EBDC55BD-3C97-4BD9-8643-1B0A9D3401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6348" cy="6896746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67EBEFCD-2F55-4EBD-94EC-9A11FF14407B}"/>
              </a:ext>
            </a:extLst>
          </p:cNvPr>
          <p:cNvSpPr/>
          <p:nvPr/>
        </p:nvSpPr>
        <p:spPr>
          <a:xfrm>
            <a:off x="515938" y="909000"/>
            <a:ext cx="1116012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fue señalado porque la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corrió a cargo de Grupo Higa,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empresa vinculada con el escándalo de corrupción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presidente Enrique Peña Nieto y la compra de la Casa Blanca</a:t>
            </a: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39" name="Imagen 38" descr="Imagen que contiene interior, rojo, suelo, pared&#10;&#10;Descripción generada con confianza alta">
            <a:extLst>
              <a:ext uri="{FF2B5EF4-FFF2-40B4-BE49-F238E27FC236}">
                <a16:creationId xmlns:a16="http://schemas.microsoft.com/office/drawing/2014/main" id="{1BD16F31-755F-45BF-8784-87EC1D9F5AE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85899" cy="6858001"/>
          </a:xfrm>
          <a:prstGeom prst="rect">
            <a:avLst/>
          </a:prstGeom>
        </p:spPr>
      </p:pic>
      <p:sp>
        <p:nvSpPr>
          <p:cNvPr id="40" name="Rectángulo 39">
            <a:extLst>
              <a:ext uri="{FF2B5EF4-FFF2-40B4-BE49-F238E27FC236}">
                <a16:creationId xmlns:a16="http://schemas.microsoft.com/office/drawing/2014/main" id="{F8817F76-9724-47D3-A05D-C40B18C773D3}"/>
              </a:ext>
            </a:extLst>
          </p:cNvPr>
          <p:cNvSpPr/>
          <p:nvPr/>
        </p:nvSpPr>
        <p:spPr>
          <a:xfrm>
            <a:off x="336000" y="549000"/>
            <a:ext cx="1116012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Otra                             de las críticas                que recibió  fue el origen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de su                          acervo, el cual                   proviene    de otros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museos                        como el museo                 José Luis    Bello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y González, cuya               colección  debía ser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resguardada                       en el         inmueble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original                       por deseos expresos del donante.</a:t>
            </a:r>
          </a:p>
        </p:txBody>
      </p:sp>
      <p:pic>
        <p:nvPicPr>
          <p:cNvPr id="41" name="Imagen 40" descr="Imagen que contiene interior, pared, mesa&#10;&#10;Descripción generada con confianza muy alta">
            <a:extLst>
              <a:ext uri="{FF2B5EF4-FFF2-40B4-BE49-F238E27FC236}">
                <a16:creationId xmlns:a16="http://schemas.microsoft.com/office/drawing/2014/main" id="{0BFD78F3-C85D-47FC-8ACA-F611DD87713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86"/>
            <a:ext cx="12192000" cy="6864986"/>
          </a:xfrm>
          <a:prstGeom prst="rect">
            <a:avLst/>
          </a:prstGeom>
        </p:spPr>
      </p:pic>
      <p:sp>
        <p:nvSpPr>
          <p:cNvPr id="42" name="Rectángulo 41">
            <a:extLst>
              <a:ext uri="{FF2B5EF4-FFF2-40B4-BE49-F238E27FC236}">
                <a16:creationId xmlns:a16="http://schemas.microsoft.com/office/drawing/2014/main" id="{4AC43E7A-2C74-480E-8EE6-E764DCC8ADFC}"/>
              </a:ext>
            </a:extLst>
          </p:cNvPr>
          <p:cNvSpPr/>
          <p:nvPr/>
        </p:nvSpPr>
        <p:spPr>
          <a:xfrm>
            <a:off x="6816000" y="549000"/>
            <a:ext cx="5040000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Esta observación se realizó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desde el anuncio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del proyecto,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cuando especialistas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señalaron que no existía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un catálogo o colección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de arte barroco,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y que esta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se encontraba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presente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en la arquitectura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del Centro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9F140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Histórico.</a:t>
            </a:r>
          </a:p>
        </p:txBody>
      </p:sp>
      <p:pic>
        <p:nvPicPr>
          <p:cNvPr id="43" name="Imagen 42" descr="Imagen que contiene interior, edificio, techo, suelo&#10;&#10;Descripción generada con confianza alta">
            <a:extLst>
              <a:ext uri="{FF2B5EF4-FFF2-40B4-BE49-F238E27FC236}">
                <a16:creationId xmlns:a16="http://schemas.microsoft.com/office/drawing/2014/main" id="{13207935-1C9A-4071-80E3-8CC898D057A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69E7D95D-A730-4078-BEE2-B47FC5CD96AB}"/>
              </a:ext>
            </a:extLst>
          </p:cNvPr>
          <p:cNvSpPr/>
          <p:nvPr/>
        </p:nvSpPr>
        <p:spPr>
          <a:xfrm>
            <a:off x="515936" y="549000"/>
            <a:ext cx="1135576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casi un año de la inauguración de este recinto, el investigador de la BUAP,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Alberto López Cuenca, consideró que otro problema de fondo fue la falta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de comunicación entre las autoridades y la comunidad poblana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desde un inicio, generando un rechazo ante el proyecto.</a:t>
            </a:r>
          </a:p>
        </p:txBody>
      </p:sp>
      <p:pic>
        <p:nvPicPr>
          <p:cNvPr id="45" name="Imagen 44" descr="Imagen que contiene cielo, exterior, edificio, suelo&#10;&#10;Descripción generada con confianza muy alta">
            <a:extLst>
              <a:ext uri="{FF2B5EF4-FFF2-40B4-BE49-F238E27FC236}">
                <a16:creationId xmlns:a16="http://schemas.microsoft.com/office/drawing/2014/main" id="{57BE2281-9218-4785-A073-E9162163E23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A1686689-6090-4E4E-8FF9-E1CEC06B1724}"/>
              </a:ext>
            </a:extLst>
          </p:cNvPr>
          <p:cNvSpPr/>
          <p:nvPr/>
        </p:nvSpPr>
        <p:spPr>
          <a:xfrm>
            <a:off x="515937" y="549000"/>
            <a:ext cx="1116012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Asimismo calificó como un desatino la ubicación del museo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de las zonas de mayor plusvalía de la ciudad, señalando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el impacto que tiene en la escena cultural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allá de beneficiar al arte, posiciona a la ciudad como una marca.</a:t>
            </a:r>
          </a:p>
        </p:txBody>
      </p:sp>
      <p:pic>
        <p:nvPicPr>
          <p:cNvPr id="47" name="Imagen 46" descr="Imagen que contiene cielo, hierba, exterior&#10;&#10;Descripción generada con confianza muy alta">
            <a:extLst>
              <a:ext uri="{FF2B5EF4-FFF2-40B4-BE49-F238E27FC236}">
                <a16:creationId xmlns:a16="http://schemas.microsoft.com/office/drawing/2014/main" id="{7F727AB2-742C-48A8-9AAF-71AB3374230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9000"/>
          </a:xfrm>
          <a:prstGeom prst="rect">
            <a:avLst/>
          </a:prstGeom>
        </p:spPr>
      </p:pic>
      <p:sp>
        <p:nvSpPr>
          <p:cNvPr id="48" name="Rectángulo 47">
            <a:extLst>
              <a:ext uri="{FF2B5EF4-FFF2-40B4-BE49-F238E27FC236}">
                <a16:creationId xmlns:a16="http://schemas.microsoft.com/office/drawing/2014/main" id="{306F1D60-B589-4050-A00B-291727B0F053}"/>
              </a:ext>
            </a:extLst>
          </p:cNvPr>
          <p:cNvSpPr/>
          <p:nvPr/>
        </p:nvSpPr>
        <p:spPr>
          <a:xfrm>
            <a:off x="336000" y="549000"/>
            <a:ext cx="115200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argumentó que la falta de infraestructura del museo se ve reflejada en que no hay director, no hay curador, no hay estatutos, y no hay una misión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F14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ni patronato.</a:t>
            </a:r>
          </a:p>
        </p:txBody>
      </p:sp>
      <p:pic>
        <p:nvPicPr>
          <p:cNvPr id="49" name="Imagen 48" descr="Imagen que contiene suelo, interior, techo, sala&#10;&#10;Descripción generada con confianza muy alta">
            <a:extLst>
              <a:ext uri="{FF2B5EF4-FFF2-40B4-BE49-F238E27FC236}">
                <a16:creationId xmlns:a16="http://schemas.microsoft.com/office/drawing/2014/main" id="{74C4AEB8-72D0-410E-8AF4-26277493E56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082"/>
            <a:ext cx="12192000" cy="6897081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294ADB14-28E4-4C6C-BFCD-38F46178119A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schemeClr val="accent2">
                <a:shade val="45000"/>
                <a:satMod val="135000"/>
              </a:schemeClr>
              <a:prstClr val="white"/>
            </a:duotone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60113" y="829247"/>
            <a:ext cx="10254875" cy="4929669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263EA1AF-289F-4D28-A668-EA4C7133199F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40FD418F-4B3C-40AA-BB03-80E08864FE40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se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ningún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fin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0F62B21-2D6C-4E8A-8F01-978C3DA6FD48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el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30CC5648-EF49-4471-A454-7773DE598043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pic>
        <p:nvPicPr>
          <p:cNvPr id="58" name="Imagen 57" descr="Imagen que contiene tarta, plato, mesa, interior&#10;&#10;Descripción generada con confianza muy alta">
            <a:extLst>
              <a:ext uri="{FF2B5EF4-FFF2-40B4-BE49-F238E27FC236}">
                <a16:creationId xmlns:a16="http://schemas.microsoft.com/office/drawing/2014/main" id="{9CCA802C-314E-4623-81C5-AE4F5A37D67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4" y="-39554"/>
            <a:ext cx="12172985" cy="6936300"/>
          </a:xfrm>
          <a:prstGeom prst="rect">
            <a:avLst/>
          </a:prstGeom>
        </p:spPr>
      </p:pic>
      <p:pic>
        <p:nvPicPr>
          <p:cNvPr id="59" name="Imagen 58" descr="Imagen que contiene tarta, comida, mesa, interior&#10;&#10;Descripción generada con confianza muy alta">
            <a:extLst>
              <a:ext uri="{FF2B5EF4-FFF2-40B4-BE49-F238E27FC236}">
                <a16:creationId xmlns:a16="http://schemas.microsoft.com/office/drawing/2014/main" id="{7A37AE74-3AA5-495E-B120-F88F2AAF8BF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000" cy="6896746"/>
          </a:xfrm>
          <a:prstGeom prst="rect">
            <a:avLst/>
          </a:prstGeom>
        </p:spPr>
      </p:pic>
      <p:pic>
        <p:nvPicPr>
          <p:cNvPr id="66" name="Imagen 65">
            <a:extLst>
              <a:ext uri="{FF2B5EF4-FFF2-40B4-BE49-F238E27FC236}">
                <a16:creationId xmlns:a16="http://schemas.microsoft.com/office/drawing/2014/main" id="{37044C00-D699-4A26-A63F-27F890CFACFD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5732" r="10119" b="14253"/>
          <a:stretch/>
        </p:blipFill>
        <p:spPr>
          <a:xfrm>
            <a:off x="4182711" y="597048"/>
            <a:ext cx="3869288" cy="5669691"/>
          </a:xfrm>
          <a:prstGeom prst="snip2DiagRect">
            <a:avLst>
              <a:gd name="adj1" fmla="val 1562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84167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425"/>
                            </p:stCondLst>
                            <p:childTnLst>
                              <p:par>
                                <p:cTn id="13" presetID="17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9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6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125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962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6125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2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2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13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8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67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72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1075"/>
                            </p:stCondLst>
                            <p:childTnLst>
                              <p:par>
                                <p:cTn id="69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0575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64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8225"/>
                            </p:stCondLst>
                            <p:childTnLst>
                              <p:par>
                                <p:cTn id="81" presetID="2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7725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22425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98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93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68300"/>
                            </p:stCondLst>
                            <p:childTnLst>
                              <p:par>
                                <p:cTn id="105" presetID="50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778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82500"/>
                            </p:stCondLst>
                            <p:childTnLst>
                              <p:par>
                                <p:cTn id="115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92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6750"/>
                            </p:stCondLst>
                            <p:childTnLst>
                              <p:par>
                                <p:cTn id="130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16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37750"/>
                            </p:stCondLst>
                            <p:childTnLst>
                              <p:par>
                                <p:cTn id="145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4725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72625"/>
                            </p:stCondLst>
                            <p:childTnLst>
                              <p:par>
                                <p:cTn id="160" presetID="17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82125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07125"/>
                            </p:stCondLst>
                            <p:childTnLst>
                              <p:par>
                                <p:cTn id="171" presetID="21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16625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46000"/>
                            </p:stCondLst>
                            <p:childTnLst>
                              <p:par>
                                <p:cTn id="179" presetID="4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555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82625"/>
                            </p:stCondLst>
                            <p:childTnLst>
                              <p:par>
                                <p:cTn id="189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92125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11000"/>
                            </p:stCondLst>
                            <p:childTnLst>
                              <p:par>
                                <p:cTn id="197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20500"/>
                            </p:stCondLst>
                            <p:childTnLst>
                              <p:par>
                                <p:cTn id="208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30000"/>
                            </p:stCondLst>
                            <p:childTnLst>
                              <p:par>
                                <p:cTn id="2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46750"/>
                            </p:stCondLst>
                            <p:childTnLst>
                              <p:par>
                                <p:cTn id="2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555650"/>
                            </p:stCondLst>
                            <p:childTnLst>
                              <p:par>
                                <p:cTn id="2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25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25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63900"/>
                            </p:stCondLst>
                            <p:childTnLst>
                              <p:par>
                                <p:cTn id="2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25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69775"/>
                            </p:stCondLst>
                            <p:childTnLst>
                              <p:par>
                                <p:cTn id="237" presetID="22" presetClass="entr" presetSubtype="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9" dur="3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241" dur="1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81525"/>
                            </p:stCondLst>
                            <p:childTnLst>
                              <p:par>
                                <p:cTn id="243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8" dur="4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4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2" dur="4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4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6" dur="4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4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0" dur="4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4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4" dur="4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4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4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4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90025"/>
                            </p:stCondLst>
                            <p:childTnLst>
                              <p:par>
                                <p:cTn id="277" presetID="5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0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602025"/>
                            </p:stCondLst>
                            <p:childTnLst>
                              <p:par>
                                <p:cTn id="288" presetID="53" presetClass="exit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614525"/>
                            </p:stCondLst>
                            <p:childTnLst>
                              <p:par>
                                <p:cTn id="29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  <p:bldP spid="11" grpId="0"/>
      <p:bldP spid="12" grpId="0"/>
      <p:bldP spid="14" grpId="0"/>
      <p:bldP spid="15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2" grpId="0"/>
      <p:bldP spid="34" grpId="0"/>
      <p:bldP spid="38" grpId="0"/>
      <p:bldP spid="40" grpId="0"/>
      <p:bldP spid="42" grpId="0"/>
      <p:bldP spid="44" grpId="0"/>
      <p:bldP spid="46" grpId="0"/>
      <p:bldP spid="48" grpId="0"/>
      <p:bldP spid="51" grpId="0"/>
      <p:bldP spid="51" grpId="1"/>
      <p:bldP spid="52" grpId="0"/>
      <p:bldP spid="52" grpId="1"/>
      <p:bldP spid="53" grpId="0" build="p"/>
      <p:bldP spid="53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barroco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000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Pedro Bonet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5429A19-C370-43E5-8694-1BD33A014E7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39F9F35E-5BAA-4671-AFD1-2F0724107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373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">
        <p15:prstTrans prst="airplane"/>
      </p:transition>
    </mc:Choice>
    <mc:Fallback xmlns="">
      <p:transition spd="slow" advClick="0" advTm="1000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11143</TotalTime>
  <Words>1743</Words>
  <Application>Microsoft Office PowerPoint</Application>
  <PresentationFormat>Panorámica</PresentationFormat>
  <Paragraphs>306</Paragraphs>
  <Slides>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Algerian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Deutsch Gothic</vt:lpstr>
      <vt:lpstr>Edwardian Script ITC</vt:lpstr>
      <vt:lpstr>EnglandOldDB</vt:lpstr>
      <vt:lpstr>EnglishGravure DB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35m  El Museo Barroco  33' 20''</dc:title>
  <dc:creator>Eagle's nest</dc:creator>
  <cp:lastModifiedBy>Eagle's nest</cp:lastModifiedBy>
  <cp:revision>722</cp:revision>
  <dcterms:created xsi:type="dcterms:W3CDTF">2018-02-11T10:42:39Z</dcterms:created>
  <dcterms:modified xsi:type="dcterms:W3CDTF">2018-12-19T04:35:34Z</dcterms:modified>
</cp:coreProperties>
</file>