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7" r:id="rId3"/>
    <p:sldId id="1390" r:id="rId4"/>
    <p:sldId id="549" r:id="rId5"/>
    <p:sldId id="1355" r:id="rId6"/>
    <p:sldId id="1360" r:id="rId7"/>
    <p:sldId id="1365" r:id="rId8"/>
    <p:sldId id="1530" r:id="rId9"/>
    <p:sldId id="1615" r:id="rId10"/>
    <p:sldId id="1632" r:id="rId11"/>
    <p:sldId id="1602" r:id="rId12"/>
    <p:sldId id="1489" r:id="rId13"/>
    <p:sldId id="1635" r:id="rId14"/>
    <p:sldId id="273" r:id="rId15"/>
    <p:sldId id="1385" r:id="rId1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K6/Kgx1/39ZBKDl0wcY8w==" hashData="KWq5OsUyHf1xWQHH+hTGR8rb8glu6lqf4eZd+d7azUR93qARLVQgqB5G5npGHfD7YKvfhLSn7Ek2BjJd2UJO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4088" userDrawn="1">
          <p15:clr>
            <a:srgbClr val="000000"/>
          </p15:clr>
        </p15:guide>
        <p15:guide id="4" orient="horz" pos="4320" userDrawn="1">
          <p15:clr>
            <a:srgbClr val="000000"/>
          </p15:clr>
        </p15:guide>
        <p15:guide id="5" orient="horz" pos="2273" userDrawn="1">
          <p15:clr>
            <a:srgbClr val="000000"/>
          </p15:clr>
        </p15:guide>
        <p15:guide id="6" orient="horz" pos="2047" userDrawn="1">
          <p15:clr>
            <a:srgbClr val="000000"/>
          </p15:clr>
        </p15:guide>
        <p15:guide id="10" orient="horz" userDrawn="1">
          <p15:clr>
            <a:srgbClr val="000000"/>
          </p15:clr>
        </p15:guide>
        <p15:guide id="11" orient="horz" pos="2260" userDrawn="1">
          <p15:clr>
            <a:srgbClr val="A4A3A4"/>
          </p15:clr>
        </p15:guide>
        <p15:guide id="12" pos="7680" userDrawn="1">
          <p15:clr>
            <a:srgbClr val="000000"/>
          </p15:clr>
        </p15:guide>
        <p15:guide id="13" pos="3953" userDrawn="1">
          <p15:clr>
            <a:srgbClr val="000000"/>
          </p15:clr>
        </p15:guide>
        <p15:guide id="14" pos="3727" userDrawn="1">
          <p15:clr>
            <a:srgbClr val="000000"/>
          </p15:clr>
        </p15:guide>
        <p15:guide id="15" userDrawn="1">
          <p15:clr>
            <a:srgbClr val="000000"/>
          </p15:clr>
        </p15:guide>
        <p15:guide id="17" orient="horz" pos="232" userDrawn="1">
          <p15:clr>
            <a:srgbClr val="000000"/>
          </p15:clr>
        </p15:guide>
        <p15:guide id="18" pos="212" userDrawn="1">
          <p15:clr>
            <a:srgbClr val="000000"/>
          </p15:clr>
        </p15:guide>
        <p15:guide id="19" pos="7468" userDrawn="1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000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661" autoAdjust="0"/>
    <p:restoredTop sz="94660"/>
  </p:normalViewPr>
  <p:slideViewPr>
    <p:cSldViewPr showGuides="1">
      <p:cViewPr varScale="1">
        <p:scale>
          <a:sx n="61" d="100"/>
          <a:sy n="61" d="100"/>
        </p:scale>
        <p:origin x="36" y="44"/>
      </p:cViewPr>
      <p:guideLst>
        <p:guide orient="horz" pos="2160"/>
        <p:guide pos="3840"/>
        <p:guide orient="horz" pos="4088"/>
        <p:guide orient="horz" pos="4320"/>
        <p:guide orient="horz" pos="2273"/>
        <p:guide orient="horz" pos="2047"/>
        <p:guide orient="horz"/>
        <p:guide orient="horz" pos="2260"/>
        <p:guide pos="7680"/>
        <p:guide pos="3953"/>
        <p:guide pos="3727"/>
        <p:guide/>
        <p:guide orient="horz" pos="232"/>
        <p:guide pos="212"/>
        <p:guide pos="74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D62E3-10FE-4CB7-9E45-93C4B56C56A8}" type="datetimeFigureOut">
              <a:rPr lang="es-MX" smtClean="0"/>
              <a:t>12/06/2019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E23FAF-2A1E-4D5D-B87E-6CA805ED87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01746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6182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430C77-567E-4A55-A179-1FFE8B6D7F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4C14F32-1C49-4B7B-8B53-4B012B08F1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C256F3-58BE-41B4-9FBF-6A96DB0DB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20C9-2ADD-4AA8-B4C3-DEE36624CE85}" type="datetimeFigureOut">
              <a:rPr lang="es-MX" smtClean="0"/>
              <a:t>12/06/2019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AA95EF0-40B9-4CD4-8294-F34FCB9BA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F8B86C-5F40-4550-9B56-AF042DA7D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2CE93-5DE8-4651-9CAF-132E668EA9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85074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2AC105-E40B-4007-B3AA-42AD2E2BA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388408-A871-420F-9D77-44E4F658F2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2EC38B-B145-4022-80E1-E59B73ED5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20C9-2ADD-4AA8-B4C3-DEE36624CE85}" type="datetimeFigureOut">
              <a:rPr lang="es-MX" smtClean="0"/>
              <a:t>12/06/2019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659549E-63AF-4BD8-83A9-C47357D34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D506245-4F04-4038-BA56-AA1CFC56E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2CE93-5DE8-4651-9CAF-132E668EA9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7093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3EC537-2E07-4425-BEC9-4EDA6B4A4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6EC870B-AE87-4353-AB53-C319D6458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CABC8A8-9639-443E-A164-914590F12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20C9-2ADD-4AA8-B4C3-DEE36624CE85}" type="datetimeFigureOut">
              <a:rPr lang="es-MX" smtClean="0"/>
              <a:t>12/06/2019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694DAA6-30BA-40AF-AAED-8AC7B5DDB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149FD44-0FAA-477C-A0EF-B593A797A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2CE93-5DE8-4651-9CAF-132E668EA9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80161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BFEDEC-69C3-452B-A962-432027556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6D2B50-7CCD-4B3D-A10E-B929A9642C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1107371-AB6F-426C-9FD6-E1525DDE76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6594391-734B-4507-8ECD-ADF6ADBB4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20C9-2ADD-4AA8-B4C3-DEE36624CE85}" type="datetimeFigureOut">
              <a:rPr lang="es-MX" smtClean="0"/>
              <a:t>12/06/2019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E638846-5493-4D9F-B89F-025A53154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DF235E-D75C-469F-BF30-D3E22F0AC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2CE93-5DE8-4651-9CAF-132E668EA9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4706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F434C3-8BE1-418C-B5E6-CE8C29938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8A16832-4438-4586-A349-B4DB675E70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2C5552F-3082-4A3C-B7DB-8A48EABEAA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787B3FC-85FF-478D-BA0F-032BD56CB7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D705028-9EDE-4CE6-B55D-FD27478D98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7E34EA0-37AF-4AEC-A6F3-EAF0CAAB5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20C9-2ADD-4AA8-B4C3-DEE36624CE85}" type="datetimeFigureOut">
              <a:rPr lang="es-MX" smtClean="0"/>
              <a:t>12/06/2019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9D05679-1E77-42DC-8208-E57144402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56F2A5D-0546-4207-A141-B78C5E4AB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2CE93-5DE8-4651-9CAF-132E668EA9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674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EEC5F9-8ECC-4584-9993-275580B63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7CB4CF7-8CFB-4C9D-95B1-4C0756681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20C9-2ADD-4AA8-B4C3-DEE36624CE85}" type="datetimeFigureOut">
              <a:rPr lang="es-MX" smtClean="0"/>
              <a:t>12/06/2019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CC685FD-628D-4F0E-9390-19C107548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409C4F-07B9-4F10-AB3B-F98FB21B4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2CE93-5DE8-4651-9CAF-132E668EA9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8786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E800B74-F89B-414B-AAFF-C41247EC6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20C9-2ADD-4AA8-B4C3-DEE36624CE85}" type="datetimeFigureOut">
              <a:rPr lang="es-MX" smtClean="0"/>
              <a:t>12/06/2019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4BAED44-D726-4ACC-BA2E-EED29EFA4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3FE0F2C-C17C-47CF-9396-5D371E2E0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2CE93-5DE8-4651-9CAF-132E668EA9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35864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CDC586-9839-4606-AA7A-FF6D94A3D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8E20950-A8AB-4714-B223-86FCDB2325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EE0A3EE-ED11-4C21-9D4B-7D2B7CC555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35D503E-8015-4CE0-97BD-9A5AB8BF7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20C9-2ADD-4AA8-B4C3-DEE36624CE85}" type="datetimeFigureOut">
              <a:rPr lang="es-MX" smtClean="0"/>
              <a:t>12/06/2019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989D156-5DAD-488C-94E1-F5DEC8AA9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B7DB317-2202-46A7-8E4D-4AD78176C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2CE93-5DE8-4651-9CAF-132E668EA9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83685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8A641C-ADFC-4FEF-AF36-7C45F143E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07A7D6E-E4D4-4AF0-9851-12725FF442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45A26E1-7C83-462F-8365-1FE400D11C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F1307EC-82BD-4485-B35A-519F413EF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20C9-2ADD-4AA8-B4C3-DEE36624CE85}" type="datetimeFigureOut">
              <a:rPr lang="es-MX" smtClean="0"/>
              <a:t>12/06/2019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7510B32-1042-441C-9853-6EBCABBD4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8E6DE71-DFD7-4989-B53D-7D809609F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2CE93-5DE8-4651-9CAF-132E668EA9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247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38D888-1758-4317-B14B-38268F4B3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023A1DE-DA9E-4B57-98A3-71203AE9CC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C71121B-A01C-4197-A665-E6FBA8608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20C9-2ADD-4AA8-B4C3-DEE36624CE85}" type="datetimeFigureOut">
              <a:rPr lang="es-MX" smtClean="0"/>
              <a:t>12/06/2019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C2F415-3BA1-440D-A3FE-B09687BC0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FD01BF-AD7C-46E9-BC99-BF6F9B9E5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2CE93-5DE8-4651-9CAF-132E668EA9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1358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0654801-2F68-41E1-A095-358C430947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2BD48E4-384E-4E43-B055-BAB9F3C3C2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02BA86-6673-45FE-AA79-7BDEC1592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20C9-2ADD-4AA8-B4C3-DEE36624CE85}" type="datetimeFigureOut">
              <a:rPr lang="es-MX" smtClean="0"/>
              <a:t>12/06/2019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24155C-E14A-431C-B412-014671618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D79FC4-D9B1-4BB5-8066-FAC37DDCA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2CE93-5DE8-4651-9CAF-132E668EA9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056320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12/06/2019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14294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12/06/2019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467968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12/06/2019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41265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12/06/2019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25199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12/06/2019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47427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12/06/2019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04657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12/06/2019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8927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12/06/2019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021162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12/06/2019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182775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12/06/2019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087136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12/06/2019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54272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E863A9E-36F0-4327-8654-1C25D8BAF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E83B924-AC10-4C3E-8F8E-9EB5070141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F687689-2C10-46DF-85A3-0F79A72DAD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820C9-2ADD-4AA8-B4C3-DEE36624CE85}" type="datetimeFigureOut">
              <a:rPr lang="es-MX" smtClean="0"/>
              <a:t>12/06/2019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A462FB-39F3-4C44-8CD3-2CDBEC8619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FEF1712-7578-47A3-BF44-1BDC5B416B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2CE93-5DE8-4651-9CAF-132E668EA9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81690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12/06/2019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0892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13" Type="http://schemas.openxmlformats.org/officeDocument/2006/relationships/image" Target="../media/image17.jpg"/><Relationship Id="rId3" Type="http://schemas.openxmlformats.org/officeDocument/2006/relationships/image" Target="../media/image8.png"/><Relationship Id="rId7" Type="http://schemas.openxmlformats.org/officeDocument/2006/relationships/image" Target="../media/image11.jpg"/><Relationship Id="rId12" Type="http://schemas.openxmlformats.org/officeDocument/2006/relationships/image" Target="../media/image16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11" Type="http://schemas.openxmlformats.org/officeDocument/2006/relationships/image" Target="../media/image15.jpg"/><Relationship Id="rId5" Type="http://schemas.openxmlformats.org/officeDocument/2006/relationships/image" Target="../media/image9.jpg"/><Relationship Id="rId15" Type="http://schemas.microsoft.com/office/2007/relationships/hdphoto" Target="../media/hdphoto3.wdp"/><Relationship Id="rId10" Type="http://schemas.openxmlformats.org/officeDocument/2006/relationships/image" Target="../media/image14.jpg"/><Relationship Id="rId4" Type="http://schemas.microsoft.com/office/2007/relationships/hdphoto" Target="../media/hdphoto2.wdp"/><Relationship Id="rId9" Type="http://schemas.openxmlformats.org/officeDocument/2006/relationships/image" Target="../media/image13.jp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13" Type="http://schemas.openxmlformats.org/officeDocument/2006/relationships/image" Target="../media/image30.jpg"/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12" Type="http://schemas.openxmlformats.org/officeDocument/2006/relationships/image" Target="../media/image29.jpg"/><Relationship Id="rId2" Type="http://schemas.openxmlformats.org/officeDocument/2006/relationships/image" Target="../media/image19.jpg"/><Relationship Id="rId16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11" Type="http://schemas.openxmlformats.org/officeDocument/2006/relationships/image" Target="../media/image28.jpg"/><Relationship Id="rId5" Type="http://schemas.openxmlformats.org/officeDocument/2006/relationships/image" Target="../media/image22.jpg"/><Relationship Id="rId15" Type="http://schemas.openxmlformats.org/officeDocument/2006/relationships/image" Target="../media/image32.jpg"/><Relationship Id="rId10" Type="http://schemas.openxmlformats.org/officeDocument/2006/relationships/image" Target="../media/image27.jpg"/><Relationship Id="rId4" Type="http://schemas.openxmlformats.org/officeDocument/2006/relationships/image" Target="../media/image21.jpg"/><Relationship Id="rId9" Type="http://schemas.openxmlformats.org/officeDocument/2006/relationships/image" Target="../media/image26.jpg"/><Relationship Id="rId14" Type="http://schemas.openxmlformats.org/officeDocument/2006/relationships/image" Target="../media/image3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13" Type="http://schemas.openxmlformats.org/officeDocument/2006/relationships/image" Target="../media/image45.jpg"/><Relationship Id="rId3" Type="http://schemas.openxmlformats.org/officeDocument/2006/relationships/image" Target="../media/image35.jpg"/><Relationship Id="rId7" Type="http://schemas.openxmlformats.org/officeDocument/2006/relationships/image" Target="../media/image39.jpg"/><Relationship Id="rId12" Type="http://schemas.openxmlformats.org/officeDocument/2006/relationships/image" Target="../media/image44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11" Type="http://schemas.openxmlformats.org/officeDocument/2006/relationships/image" Target="../media/image43.jpg"/><Relationship Id="rId5" Type="http://schemas.openxmlformats.org/officeDocument/2006/relationships/image" Target="../media/image37.jpg"/><Relationship Id="rId10" Type="http://schemas.openxmlformats.org/officeDocument/2006/relationships/image" Target="../media/image42.jpg"/><Relationship Id="rId4" Type="http://schemas.openxmlformats.org/officeDocument/2006/relationships/image" Target="../media/image36.jpg"/><Relationship Id="rId9" Type="http://schemas.openxmlformats.org/officeDocument/2006/relationships/image" Target="../media/image41.jpg"/><Relationship Id="rId14" Type="http://schemas.openxmlformats.org/officeDocument/2006/relationships/image" Target="../media/image46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g"/><Relationship Id="rId13" Type="http://schemas.openxmlformats.org/officeDocument/2006/relationships/image" Target="../media/image58.jpg"/><Relationship Id="rId18" Type="http://schemas.openxmlformats.org/officeDocument/2006/relationships/image" Target="../media/image63.jpg"/><Relationship Id="rId3" Type="http://schemas.openxmlformats.org/officeDocument/2006/relationships/image" Target="../media/image48.jpg"/><Relationship Id="rId7" Type="http://schemas.openxmlformats.org/officeDocument/2006/relationships/image" Target="../media/image52.jpg"/><Relationship Id="rId12" Type="http://schemas.openxmlformats.org/officeDocument/2006/relationships/image" Target="../media/image57.jpg"/><Relationship Id="rId17" Type="http://schemas.openxmlformats.org/officeDocument/2006/relationships/image" Target="../media/image62.jpg"/><Relationship Id="rId2" Type="http://schemas.openxmlformats.org/officeDocument/2006/relationships/image" Target="../media/image47.jpg"/><Relationship Id="rId16" Type="http://schemas.openxmlformats.org/officeDocument/2006/relationships/image" Target="../media/image61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1.jpg"/><Relationship Id="rId11" Type="http://schemas.openxmlformats.org/officeDocument/2006/relationships/image" Target="../media/image56.jpg"/><Relationship Id="rId5" Type="http://schemas.openxmlformats.org/officeDocument/2006/relationships/image" Target="../media/image50.jpg"/><Relationship Id="rId15" Type="http://schemas.openxmlformats.org/officeDocument/2006/relationships/image" Target="../media/image60.jpg"/><Relationship Id="rId10" Type="http://schemas.openxmlformats.org/officeDocument/2006/relationships/image" Target="../media/image55.jpg"/><Relationship Id="rId4" Type="http://schemas.openxmlformats.org/officeDocument/2006/relationships/image" Target="../media/image49.jpg"/><Relationship Id="rId9" Type="http://schemas.openxmlformats.org/officeDocument/2006/relationships/image" Target="../media/image54.jpg"/><Relationship Id="rId14" Type="http://schemas.openxmlformats.org/officeDocument/2006/relationships/image" Target="../media/image59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g"/><Relationship Id="rId3" Type="http://schemas.openxmlformats.org/officeDocument/2006/relationships/image" Target="../media/image65.jpg"/><Relationship Id="rId7" Type="http://schemas.openxmlformats.org/officeDocument/2006/relationships/image" Target="../media/image69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g"/><Relationship Id="rId11" Type="http://schemas.openxmlformats.org/officeDocument/2006/relationships/image" Target="../media/image73.jpg"/><Relationship Id="rId5" Type="http://schemas.openxmlformats.org/officeDocument/2006/relationships/image" Target="../media/image67.jpg"/><Relationship Id="rId10" Type="http://schemas.openxmlformats.org/officeDocument/2006/relationships/image" Target="../media/image72.jpg"/><Relationship Id="rId4" Type="http://schemas.openxmlformats.org/officeDocument/2006/relationships/image" Target="../media/image66.jpg"/><Relationship Id="rId9" Type="http://schemas.openxmlformats.org/officeDocument/2006/relationships/image" Target="../media/image71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g"/><Relationship Id="rId3" Type="http://schemas.openxmlformats.org/officeDocument/2006/relationships/image" Target="../media/image75.jpg"/><Relationship Id="rId7" Type="http://schemas.openxmlformats.org/officeDocument/2006/relationships/image" Target="../media/image79.jpg"/><Relationship Id="rId12" Type="http://schemas.openxmlformats.org/officeDocument/2006/relationships/image" Target="../media/image84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g"/><Relationship Id="rId11" Type="http://schemas.openxmlformats.org/officeDocument/2006/relationships/image" Target="../media/image83.jpg"/><Relationship Id="rId5" Type="http://schemas.openxmlformats.org/officeDocument/2006/relationships/image" Target="../media/image77.jpg"/><Relationship Id="rId10" Type="http://schemas.openxmlformats.org/officeDocument/2006/relationships/image" Target="../media/image82.jpg"/><Relationship Id="rId4" Type="http://schemas.openxmlformats.org/officeDocument/2006/relationships/image" Target="../media/image76.jpg"/><Relationship Id="rId9" Type="http://schemas.openxmlformats.org/officeDocument/2006/relationships/image" Target="../media/image81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g"/><Relationship Id="rId13" Type="http://schemas.openxmlformats.org/officeDocument/2006/relationships/image" Target="../media/image46.jpg"/><Relationship Id="rId18" Type="http://schemas.openxmlformats.org/officeDocument/2006/relationships/image" Target="../media/image98.jpg"/><Relationship Id="rId3" Type="http://schemas.openxmlformats.org/officeDocument/2006/relationships/image" Target="../media/image86.jpg"/><Relationship Id="rId21" Type="http://schemas.openxmlformats.org/officeDocument/2006/relationships/image" Target="../media/image101.jpg"/><Relationship Id="rId7" Type="http://schemas.openxmlformats.org/officeDocument/2006/relationships/image" Target="../media/image43.jpg"/><Relationship Id="rId12" Type="http://schemas.openxmlformats.org/officeDocument/2006/relationships/image" Target="../media/image93.jpg"/><Relationship Id="rId17" Type="http://schemas.openxmlformats.org/officeDocument/2006/relationships/image" Target="../media/image97.jpg"/><Relationship Id="rId25" Type="http://schemas.openxmlformats.org/officeDocument/2006/relationships/image" Target="../media/image104.jpg"/><Relationship Id="rId2" Type="http://schemas.openxmlformats.org/officeDocument/2006/relationships/image" Target="../media/image85.jpg"/><Relationship Id="rId16" Type="http://schemas.openxmlformats.org/officeDocument/2006/relationships/image" Target="../media/image96.jpeg"/><Relationship Id="rId20" Type="http://schemas.openxmlformats.org/officeDocument/2006/relationships/image" Target="../media/image100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9.jpg"/><Relationship Id="rId11" Type="http://schemas.openxmlformats.org/officeDocument/2006/relationships/image" Target="../media/image92.jpg"/><Relationship Id="rId24" Type="http://schemas.openxmlformats.org/officeDocument/2006/relationships/image" Target="../media/image63.jpg"/><Relationship Id="rId5" Type="http://schemas.openxmlformats.org/officeDocument/2006/relationships/image" Target="../media/image88.jpg"/><Relationship Id="rId15" Type="http://schemas.openxmlformats.org/officeDocument/2006/relationships/image" Target="../media/image95.jpg"/><Relationship Id="rId23" Type="http://schemas.openxmlformats.org/officeDocument/2006/relationships/image" Target="../media/image103.jpg"/><Relationship Id="rId10" Type="http://schemas.openxmlformats.org/officeDocument/2006/relationships/image" Target="../media/image91.jpg"/><Relationship Id="rId19" Type="http://schemas.openxmlformats.org/officeDocument/2006/relationships/image" Target="../media/image99.jpg"/><Relationship Id="rId4" Type="http://schemas.openxmlformats.org/officeDocument/2006/relationships/image" Target="../media/image87.jpg"/><Relationship Id="rId9" Type="http://schemas.openxmlformats.org/officeDocument/2006/relationships/image" Target="../media/image90.jpg"/><Relationship Id="rId14" Type="http://schemas.openxmlformats.org/officeDocument/2006/relationships/image" Target="../media/image94.jpg"/><Relationship Id="rId22" Type="http://schemas.openxmlformats.org/officeDocument/2006/relationships/image" Target="../media/image10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4.jp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06.png"/><Relationship Id="rId5" Type="http://schemas.openxmlformats.org/officeDocument/2006/relationships/image" Target="../media/image34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8.png"/><Relationship Id="rId10" Type="http://schemas.openxmlformats.org/officeDocument/2006/relationships/image" Target="../media/image1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2BAFACC-BCEA-48EA-9D13-4C1515BE04A3}"/>
              </a:ext>
            </a:extLst>
          </p:cNvPr>
          <p:cNvSpPr txBox="1"/>
          <p:nvPr/>
        </p:nvSpPr>
        <p:spPr>
          <a:xfrm>
            <a:off x="6137569" y="5638801"/>
            <a:ext cx="115448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ES" sz="24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26´ 40´´</a:t>
            </a:r>
            <a:endParaRPr lang="es-MX" sz="2400" b="1" dirty="0">
              <a:ln/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 descr="Imagen que contiene exterior, foto, tren, blanco&#10;&#10;Descripción generada con confianza muy alta">
            <a:extLst>
              <a:ext uri="{FF2B5EF4-FFF2-40B4-BE49-F238E27FC236}">
                <a16:creationId xmlns:a16="http://schemas.microsoft.com/office/drawing/2014/main" id="{A926AF71-99C7-44A2-8563-9DA116A42D1C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70000"/>
                    </a14:imgEffect>
                    <a14:imgEffect>
                      <a14:brightnessContrast bright="-75000" contrast="7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4000" y="4864602"/>
            <a:ext cx="6972000" cy="2398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4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2BAFACC-BCEA-48EA-9D13-4C1515BE04A3}"/>
              </a:ext>
            </a:extLst>
          </p:cNvPr>
          <p:cNvSpPr txBox="1"/>
          <p:nvPr/>
        </p:nvSpPr>
        <p:spPr>
          <a:xfrm>
            <a:off x="6137569" y="5638801"/>
            <a:ext cx="115448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ES" sz="24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26´ 40´´</a:t>
            </a:r>
            <a:endParaRPr lang="es-MX" sz="2400" b="1" dirty="0">
              <a:ln/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401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vortex dir="u"/>
        <p:sndAc>
          <p:stSnd>
            <p:snd r:embed="rId2" name="Tren Medley 000 - Eaglenest 1.wav"/>
          </p:stSnd>
        </p:sndAc>
      </p:transition>
    </mc:Choice>
    <mc:Fallback xmlns="">
      <p:transition spd="slow" advTm="5000">
        <p:fade/>
        <p:sndAc>
          <p:stSnd>
            <p:snd r:embed="rId4" name="Tren Medley 000 - Eaglenest 1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xterior, árbol, cielo, carretera&#10;&#10;Descripción generada con confianza muy alta">
            <a:extLst>
              <a:ext uri="{FF2B5EF4-FFF2-40B4-BE49-F238E27FC236}">
                <a16:creationId xmlns:a16="http://schemas.microsoft.com/office/drawing/2014/main" id="{D6601F6D-A343-40AF-A39A-276F61476D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Rectángulo">
            <a:extLst>
              <a:ext uri="{FF2B5EF4-FFF2-40B4-BE49-F238E27FC236}">
                <a16:creationId xmlns:a16="http://schemas.microsoft.com/office/drawing/2014/main" id="{554BD75F-633B-4424-9615-462E60BA9300}"/>
              </a:ext>
            </a:extLst>
          </p:cNvPr>
          <p:cNvSpPr/>
          <p:nvPr/>
        </p:nvSpPr>
        <p:spPr>
          <a:xfrm>
            <a:off x="3986213" y="198428"/>
            <a:ext cx="6400791" cy="21620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 ‘Museo  del  Ferrocarril’ .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´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 </a:t>
            </a: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01828177-B377-46C8-80FB-BCE0ED5B89DE}"/>
              </a:ext>
            </a:extLst>
          </p:cNvPr>
          <p:cNvSpPr/>
          <p:nvPr/>
        </p:nvSpPr>
        <p:spPr>
          <a:xfrm>
            <a:off x="5967834" y="1721743"/>
            <a:ext cx="3008166" cy="5277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 Puebla  de  Zaragoza</a:t>
            </a:r>
            <a:endParaRPr kumimoji="0" lang="es-ES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Blackletter686 BT" panose="03040802020608040804" pitchFamily="66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3" grpId="0"/>
      <p:bldP spid="13" grpId="1"/>
      <p:bldP spid="14" grpId="0"/>
      <p:bldP spid="1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D1A0CCB3-DF46-40D0-B511-338D888E4E07}"/>
              </a:ext>
            </a:extLst>
          </p:cNvPr>
          <p:cNvSpPr/>
          <p:nvPr/>
        </p:nvSpPr>
        <p:spPr>
          <a:xfrm>
            <a:off x="336000" y="5409000"/>
            <a:ext cx="6480000" cy="1030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1200" cap="none" spc="0" normalizeH="0" baseline="0" noProof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Texto Publicado por: </a:t>
            </a:r>
          </a:p>
          <a:p>
            <a:pPr lvl="0" defTabSz="457200">
              <a:lnSpc>
                <a:spcPts val="2500"/>
              </a:lnSpc>
              <a:defRPr/>
            </a:pPr>
            <a:r>
              <a:rPr kumimoji="0" lang="es-MX" b="1" i="0" u="none" strike="noStrike" kern="1200" cap="none" spc="0" normalizeH="0" baseline="0" noProof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</a:t>
            </a:r>
            <a:r>
              <a:rPr kumimoji="0" lang="es-MX" b="1" i="0" u="none" strike="noStrike" kern="1200" cap="none" spc="0" normalizeH="0" baseline="0" noProof="0" dirty="0" err="1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Genevieve</a:t>
            </a:r>
            <a:r>
              <a:rPr kumimoji="0" lang="es-MX" b="1" i="0" u="none" strike="noStrike" kern="1200" cap="none" spc="0" normalizeH="0" baseline="0" noProof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Cantoral Rechy </a:t>
            </a:r>
            <a:r>
              <a:rPr lang="es-MX" b="1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en: </a:t>
            </a:r>
          </a:p>
          <a:p>
            <a:pPr lvl="0" defTabSz="457200">
              <a:lnSpc>
                <a:spcPts val="2500"/>
              </a:lnSpc>
              <a:defRPr/>
            </a:pPr>
            <a:r>
              <a:rPr lang="es-MX" b="1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Atractivos turísticos, Museos Sin Comentarios </a:t>
            </a:r>
            <a:endParaRPr kumimoji="0" lang="es-MX" b="1" i="0" u="none" strike="noStrike" kern="1200" cap="none" spc="0" normalizeH="0" baseline="0" noProof="0" dirty="0">
              <a:ln w="19050">
                <a:solidFill>
                  <a:srgbClr val="002060"/>
                </a:solidFill>
              </a:ln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E1BDD8E-DBF6-4DC4-9883-9510E04F5E6F}"/>
              </a:ext>
            </a:extLst>
          </p:cNvPr>
          <p:cNvSpPr/>
          <p:nvPr/>
        </p:nvSpPr>
        <p:spPr>
          <a:xfrm rot="277368">
            <a:off x="8182219" y="5239510"/>
            <a:ext cx="3673781" cy="709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1200" cap="none" spc="0" normalizeH="0" baseline="0" noProof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Fotos: </a:t>
            </a:r>
          </a:p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1200" cap="none" spc="0" normalizeH="0" baseline="0" noProof="0" dirty="0">
                <a:ln w="19050">
                  <a:solidFill>
                    <a:srgbClr val="002060"/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Agencia Enfoque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6536C8C7-43BA-40F1-80BD-A4C90403695F}"/>
              </a:ext>
            </a:extLst>
          </p:cNvPr>
          <p:cNvSpPr/>
          <p:nvPr/>
        </p:nvSpPr>
        <p:spPr>
          <a:xfrm>
            <a:off x="156000" y="413938"/>
            <a:ext cx="9156000" cy="779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ts val="4800"/>
              </a:lnSpc>
            </a:pPr>
            <a:r>
              <a:rPr lang="es-MX" sz="6000" b="1" kern="0" dirty="0">
                <a:ln w="19050"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 Museo Nacional de Ferrocarriles Mexicanos 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8EDF854-1EB0-42A4-9B62-6B2A64019F5D}"/>
              </a:ext>
            </a:extLst>
          </p:cNvPr>
          <p:cNvSpPr/>
          <p:nvPr/>
        </p:nvSpPr>
        <p:spPr>
          <a:xfrm>
            <a:off x="336550" y="1209491"/>
            <a:ext cx="3959450" cy="1395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4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6000" b="1" kern="0" dirty="0">
                <a:ln w="19050"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Un</a:t>
            </a:r>
            <a:r>
              <a:rPr kumimoji="0" lang="es-MX" sz="6000" b="0" i="0" u="none" strike="noStrike" kern="1200" cap="none" spc="0" normalizeH="0" baseline="0" noProof="0" dirty="0">
                <a:ln w="19050">
                  <a:solidFill>
                    <a:schemeClr val="tx1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Blackletter686 BT" panose="03040802020608040804" pitchFamily="66" charset="0"/>
                <a:ea typeface="+mn-ea"/>
                <a:cs typeface="+mn-cs"/>
              </a:rPr>
              <a:t> </a:t>
            </a:r>
            <a:r>
              <a:rPr lang="es-MX" sz="6000" b="1" kern="0" dirty="0">
                <a:ln w="19050"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viaje</a:t>
            </a:r>
            <a:r>
              <a:rPr kumimoji="0" lang="es-MX" sz="6000" b="0" i="0" u="none" strike="noStrike" kern="1200" cap="none" spc="0" normalizeH="0" baseline="0" noProof="0" dirty="0">
                <a:ln w="19050">
                  <a:solidFill>
                    <a:schemeClr val="tx1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Blackletter686 BT" panose="0304080202060804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457200" rtl="0" eaLnBrk="1" fontAlgn="auto" latinLnBrk="0" hangingPunct="1">
              <a:lnSpc>
                <a:spcPts val="4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6000" b="1" kern="0" dirty="0">
                <a:ln w="19050"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al</a:t>
            </a:r>
            <a:r>
              <a:rPr kumimoji="0" lang="es-MX" sz="6000" b="0" i="0" u="none" strike="noStrike" kern="1200" cap="none" spc="0" normalizeH="0" baseline="0" noProof="0" dirty="0">
                <a:ln w="19050">
                  <a:solidFill>
                    <a:schemeClr val="tx1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Blackletter686 BT" panose="03040802020608040804" pitchFamily="66" charset="0"/>
                <a:ea typeface="+mn-ea"/>
                <a:cs typeface="+mn-cs"/>
              </a:rPr>
              <a:t> </a:t>
            </a:r>
            <a:r>
              <a:rPr lang="es-MX" sz="6000" b="1" kern="0" dirty="0">
                <a:ln w="19050"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pasado </a:t>
            </a:r>
          </a:p>
        </p:txBody>
      </p:sp>
      <p:pic>
        <p:nvPicPr>
          <p:cNvPr id="11" name="Imagen 10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CE46CC42-FDE1-4217-A4EB-6496091D74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000"/>
            <a:ext cx="12216001" cy="6849000"/>
          </a:xfrm>
          <a:prstGeom prst="rect">
            <a:avLst/>
          </a:prstGeom>
        </p:spPr>
      </p:pic>
      <p:pic>
        <p:nvPicPr>
          <p:cNvPr id="10" name="Imagen 9" descr="Imagen que contiene cielo, exterior, suelo, tren&#10;&#10;Descripción generada con confianza muy alta">
            <a:extLst>
              <a:ext uri="{FF2B5EF4-FFF2-40B4-BE49-F238E27FC236}">
                <a16:creationId xmlns:a16="http://schemas.microsoft.com/office/drawing/2014/main" id="{BDBD565F-429C-4AF9-A12F-C68B53A606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44000" y="0"/>
            <a:ext cx="12192001" cy="6858000"/>
          </a:xfrm>
          <a:prstGeom prst="rect">
            <a:avLst/>
          </a:prstGeom>
        </p:spPr>
      </p:pic>
      <p:pic>
        <p:nvPicPr>
          <p:cNvPr id="4" name="Imagen 3" descr="Imagen que contiene cielo, exterior, suelo, carretera&#10;&#10;Descripción generada con confianza muy alta">
            <a:extLst>
              <a:ext uri="{FF2B5EF4-FFF2-40B4-BE49-F238E27FC236}">
                <a16:creationId xmlns:a16="http://schemas.microsoft.com/office/drawing/2014/main" id="{7D0F5B13-5CC4-4C99-AA5B-0A3D82D986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44" y="9000"/>
            <a:ext cx="12209744" cy="6849000"/>
          </a:xfrm>
          <a:prstGeom prst="rect">
            <a:avLst/>
          </a:prstGeom>
        </p:spPr>
      </p:pic>
      <p:pic>
        <p:nvPicPr>
          <p:cNvPr id="8" name="Imagen 7" descr="Imagen que contiene electrónica&#10;&#10;Descripción generada con confianza alta">
            <a:extLst>
              <a:ext uri="{FF2B5EF4-FFF2-40B4-BE49-F238E27FC236}">
                <a16:creationId xmlns:a16="http://schemas.microsoft.com/office/drawing/2014/main" id="{493ED3F8-32F9-45C7-9E35-007D0F148B9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" y="0"/>
            <a:ext cx="12192000" cy="6858000"/>
          </a:xfrm>
          <a:prstGeom prst="rect">
            <a:avLst/>
          </a:prstGeom>
        </p:spPr>
      </p:pic>
      <p:pic>
        <p:nvPicPr>
          <p:cNvPr id="12" name="Imagen 11" descr="Imagen que contiene cielo, exterior, transporte, tren&#10;&#10;Descripción generada con confianza muy alta">
            <a:extLst>
              <a:ext uri="{FF2B5EF4-FFF2-40B4-BE49-F238E27FC236}">
                <a16:creationId xmlns:a16="http://schemas.microsoft.com/office/drawing/2014/main" id="{54CEA6C3-F0BC-4D09-B8F1-1555CBCEAA0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84A94BAA-962A-45A4-B0D9-77676F460658}"/>
              </a:ext>
            </a:extLst>
          </p:cNvPr>
          <p:cNvSpPr/>
          <p:nvPr/>
        </p:nvSpPr>
        <p:spPr>
          <a:xfrm>
            <a:off x="346364" y="374073"/>
            <a:ext cx="7369636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Dentro del sinfín de atracciones turísticas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existen en la ciudad de Puebla,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una de ellas es el Museo Nacional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de los Ferrocarriles  Mexicanos,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ya que además de que es el único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en el País, guarda la historia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transporte de un México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de antaño.</a:t>
            </a:r>
          </a:p>
          <a:p>
            <a:pPr defTabSz="457200">
              <a:lnSpc>
                <a:spcPts val="2500"/>
              </a:lnSpc>
              <a:defRPr/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4" name="Imagen 13" descr="Imagen que contiene cielo, exterior, tren, seguimiento&#10;&#10;Descripción generada con confianza muy alta">
            <a:extLst>
              <a:ext uri="{FF2B5EF4-FFF2-40B4-BE49-F238E27FC236}">
                <a16:creationId xmlns:a16="http://schemas.microsoft.com/office/drawing/2014/main" id="{CBB841FA-C416-4CA1-B393-B2080FCCA90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7000"/>
          </a:xfrm>
          <a:prstGeom prst="rect">
            <a:avLst/>
          </a:prstGeom>
        </p:spPr>
      </p:pic>
      <p:pic>
        <p:nvPicPr>
          <p:cNvPr id="15" name="Imagen 14" descr="Imagen que contiene tren, exterior, cielo, seguimiento&#10;&#10;Descripción generada con confianza muy alta">
            <a:extLst>
              <a:ext uri="{FF2B5EF4-FFF2-40B4-BE49-F238E27FC236}">
                <a16:creationId xmlns:a16="http://schemas.microsoft.com/office/drawing/2014/main" id="{90C3BA4E-C765-4B19-AC6A-94607E7EAFE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96BB3B36-908E-49AF-8ABC-A07C1370BEAA}"/>
              </a:ext>
            </a:extLst>
          </p:cNvPr>
          <p:cNvSpPr/>
          <p:nvPr/>
        </p:nvSpPr>
        <p:spPr>
          <a:xfrm>
            <a:off x="334247" y="1011074"/>
            <a:ext cx="3790282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000" b="1" i="0" u="none" strike="noStrike" kern="0" cap="none" spc="0" normalizeH="0" baseline="0" noProof="0" dirty="0">
                <a:ln w="28575"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Historia</a:t>
            </a:r>
          </a:p>
        </p:txBody>
      </p:sp>
      <p:pic>
        <p:nvPicPr>
          <p:cNvPr id="17" name="Imagen 16" descr="Imagen que contiene cielo, transporte, exterior, tren&#10;&#10;Descripción generada con confianza muy alta">
            <a:extLst>
              <a:ext uri="{FF2B5EF4-FFF2-40B4-BE49-F238E27FC236}">
                <a16:creationId xmlns:a16="http://schemas.microsoft.com/office/drawing/2014/main" id="{34222970-304D-4E75-8AB5-C5FA66C006B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69EDE575-7168-41A6-81DC-352E8C344A13}"/>
              </a:ext>
            </a:extLst>
          </p:cNvPr>
          <p:cNvSpPr/>
          <p:nvPr/>
        </p:nvSpPr>
        <p:spPr>
          <a:xfrm>
            <a:off x="336551" y="369000"/>
            <a:ext cx="11518900" cy="6183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                El Museo Nacional de los Ferrocarriles Mexicanos     abarca </a:t>
            </a:r>
          </a:p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>
                <a:ln w="28575"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             </a:t>
            </a:r>
            <a:r>
              <a:rPr kumimoji="0" lang="es-MX" sz="2400" b="0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lo que antiguamente eran los patios     de servicio </a:t>
            </a:r>
          </a:p>
          <a:p>
            <a:pPr lvl="0" algn="ctr" defTabSz="457200">
              <a:lnSpc>
                <a:spcPts val="2500"/>
              </a:lnSpc>
              <a:defRPr/>
            </a:pPr>
            <a:r>
              <a:rPr kumimoji="0" lang="es-MX" sz="2400" b="0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                                                                                  y maniobra 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    las estaciones </a:t>
            </a:r>
          </a:p>
          <a:p>
            <a:pPr lvl="0"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del Ferrocarril     Mexicano </a:t>
            </a:r>
          </a:p>
          <a:p>
            <a:pPr lvl="0"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y del </a:t>
            </a:r>
            <a:r>
              <a:rPr lang="es-MX" sz="2400" b="1" dirty="0" err="1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Mexi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cano del Sur </a:t>
            </a:r>
          </a:p>
          <a:p>
            <a:pPr lvl="0"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en     la ciudad </a:t>
            </a:r>
          </a:p>
          <a:p>
            <a:pPr lvl="0"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de Puebla, </a:t>
            </a:r>
          </a:p>
          <a:p>
            <a:pPr lvl="0" algn="ctr" defTabSz="457200">
              <a:lnSpc>
                <a:spcPts val="2500"/>
              </a:lnSpc>
              <a:defRPr/>
            </a:pPr>
            <a:endParaRPr lang="es-ES" sz="2400" b="1" dirty="0">
              <a:ln w="28575">
                <a:solidFill>
                  <a:srgbClr val="00206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 defTabSz="457200">
              <a:lnSpc>
                <a:spcPts val="2500"/>
              </a:lnSpc>
              <a:defRPr/>
            </a:pPr>
            <a:endParaRPr lang="es-ES" sz="2400" b="1" dirty="0">
              <a:ln w="28575">
                <a:solidFill>
                  <a:srgbClr val="00206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 defTabSz="457200">
              <a:lnSpc>
                <a:spcPts val="2500"/>
              </a:lnSpc>
              <a:defRPr/>
            </a:pPr>
            <a:endParaRPr lang="es-ES" sz="2400" b="1" dirty="0">
              <a:ln w="28575">
                <a:solidFill>
                  <a:srgbClr val="00206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 defTabSz="457200">
              <a:lnSpc>
                <a:spcPts val="2500"/>
              </a:lnSpc>
              <a:defRPr/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 defTabSz="457200">
              <a:lnSpc>
                <a:spcPts val="2500"/>
              </a:lnSpc>
              <a:defRPr/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 defTabSz="457200">
              <a:lnSpc>
                <a:spcPts val="2500"/>
              </a:lnSpc>
              <a:defRPr/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 defTabSz="457200">
              <a:lnSpc>
                <a:spcPts val="2500"/>
              </a:lnSpc>
              <a:defRPr/>
            </a:pPr>
            <a:r>
              <a:rPr lang="es-ES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lvl="0" algn="ctr" defTabSz="457200">
              <a:lnSpc>
                <a:spcPts val="2500"/>
              </a:lnSpc>
              <a:defRPr/>
            </a:pPr>
            <a:endParaRPr lang="es-ES" sz="2400" b="1" dirty="0">
              <a:ln w="28575">
                <a:solidFill>
                  <a:srgbClr val="00206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 defTabSz="457200">
              <a:lnSpc>
                <a:spcPts val="2500"/>
              </a:lnSpc>
              <a:defRPr/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 defTabSz="457200">
              <a:lnSpc>
                <a:spcPts val="2500"/>
              </a:lnSpc>
              <a:defRPr/>
            </a:pPr>
            <a:r>
              <a:rPr lang="es-ES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endParaRPr lang="es-MX" sz="2400" b="1" dirty="0">
              <a:ln w="28575">
                <a:solidFill>
                  <a:srgbClr val="00206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lvl="0"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que fueron construidos en el siglo XIX. </a:t>
            </a:r>
            <a:endParaRPr kumimoji="0" lang="es-MX" sz="2400" b="0" i="0" u="none" strike="noStrike" kern="1200" cap="none" spc="0" normalizeH="0" baseline="0" noProof="0" dirty="0">
              <a:ln w="28575">
                <a:solidFill>
                  <a:srgbClr val="002060"/>
                </a:solidFill>
              </a:ln>
              <a:solidFill>
                <a:schemeClr val="bg1"/>
              </a:solidFill>
              <a:effectLst/>
              <a:uLnTx/>
              <a:uFillTx/>
              <a:latin typeface="Arial Rounded MT Bold" panose="020F0704030504030204" pitchFamily="34" charset="0"/>
            </a:endParaRPr>
          </a:p>
        </p:txBody>
      </p:sp>
      <p:grpSp>
        <p:nvGrpSpPr>
          <p:cNvPr id="20" name="Grupo 19">
            <a:extLst>
              <a:ext uri="{FF2B5EF4-FFF2-40B4-BE49-F238E27FC236}">
                <a16:creationId xmlns:a16="http://schemas.microsoft.com/office/drawing/2014/main" id="{5215C213-2128-4033-AEE0-F44E2A54636F}"/>
              </a:ext>
            </a:extLst>
          </p:cNvPr>
          <p:cNvGrpSpPr/>
          <p:nvPr/>
        </p:nvGrpSpPr>
        <p:grpSpPr>
          <a:xfrm>
            <a:off x="-417097" y="-417096"/>
            <a:ext cx="13047246" cy="7731293"/>
            <a:chOff x="-417097" y="-417096"/>
            <a:chExt cx="13047246" cy="7731293"/>
          </a:xfrm>
        </p:grpSpPr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0CF6ED82-EE3A-4142-B03F-F289659D4665}"/>
                </a:ext>
              </a:extLst>
            </p:cNvPr>
            <p:cNvSpPr txBox="1"/>
            <p:nvPr/>
          </p:nvSpPr>
          <p:spPr>
            <a:xfrm>
              <a:off x="-417097" y="-417096"/>
              <a:ext cx="13047246" cy="7731293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22" name="Imagen 21" descr="Imagen que contiene suelo, edificio, interior&#10;&#10;Descripción generada con confianza muy alta">
              <a:extLst>
                <a:ext uri="{FF2B5EF4-FFF2-40B4-BE49-F238E27FC236}">
                  <a16:creationId xmlns:a16="http://schemas.microsoft.com/office/drawing/2014/main" id="{4D713310-3585-46A3-BD08-3678E6765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4247" y="368301"/>
              <a:ext cx="4501753" cy="61207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C0000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23" name="Imagen 22" descr="Imagen que contiene cielo, exterior, edificio, suelo&#10;&#10;Descripción generada con confianza muy alta">
              <a:extLst>
                <a:ext uri="{FF2B5EF4-FFF2-40B4-BE49-F238E27FC236}">
                  <a16:creationId xmlns:a16="http://schemas.microsoft.com/office/drawing/2014/main" id="{C476090A-982E-41FD-B446-16984FC562E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503" y="368300"/>
              <a:ext cx="6843497" cy="6121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C0000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pic>
        <p:nvPicPr>
          <p:cNvPr id="25" name="Imagen 24" descr="Imagen que contiene suelo, interior, edificio, sala&#10;&#10;Descripción generada con confianza muy alta">
            <a:extLst>
              <a:ext uri="{FF2B5EF4-FFF2-40B4-BE49-F238E27FC236}">
                <a16:creationId xmlns:a16="http://schemas.microsoft.com/office/drawing/2014/main" id="{726BE080-4190-4F80-B996-F33D685A782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2" y="-9000"/>
            <a:ext cx="12243689" cy="6876000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C07C39EC-353A-4D7E-9FD8-E3FB154CEC7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988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7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1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25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125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75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02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7375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6875"/>
                            </p:stCondLst>
                            <p:childTnLst>
                              <p:par>
                                <p:cTn id="64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6375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30275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38275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65400"/>
                            </p:stCondLst>
                            <p:childTnLst>
                              <p:par>
                                <p:cTn id="86" presetID="26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74900"/>
                            </p:stCondLst>
                            <p:childTnLst>
                              <p:par>
                                <p:cTn id="103" presetID="53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84400"/>
                            </p:stCondLst>
                            <p:childTnLst>
                              <p:par>
                                <p:cTn id="10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0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2" grpId="0" uiExpand="1" build="p"/>
      <p:bldP spid="9" grpId="0" uiExpand="1"/>
      <p:bldP spid="13" grpId="0"/>
      <p:bldP spid="16" grpId="0"/>
      <p:bldP spid="18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DC2E3573-DB9F-4873-B288-9270F89E8E15}"/>
              </a:ext>
            </a:extLst>
          </p:cNvPr>
          <p:cNvSpPr/>
          <p:nvPr/>
        </p:nvSpPr>
        <p:spPr>
          <a:xfrm>
            <a:off x="156000" y="369000"/>
            <a:ext cx="5580613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 w="285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La primer estación fue inaugurada </a:t>
            </a:r>
          </a:p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 w="285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el 15 de septiembre de 1869 </a:t>
            </a:r>
          </a:p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 w="285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por Benito Juárez, </a:t>
            </a:r>
            <a:r>
              <a:rPr lang="es-MX" sz="2400" dirty="0">
                <a:ln w="285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</a:p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 w="285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entonces presidente </a:t>
            </a:r>
          </a:p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>
                <a:ln w="285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Arial Rounded MT Bold" panose="020F0704030504030204" pitchFamily="34" charset="0"/>
              </a:rPr>
              <a:t>      </a:t>
            </a:r>
            <a:r>
              <a:rPr kumimoji="0" lang="es-MX" sz="2400" b="0" i="0" u="none" strike="noStrike" kern="1200" cap="none" spc="0" normalizeH="0" baseline="0" noProof="0" dirty="0">
                <a:ln w="285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de México…</a:t>
            </a:r>
            <a:endParaRPr kumimoji="0" lang="es-MX" sz="2400" b="1" i="0" u="none" strike="noStrike" kern="1200" cap="none" spc="0" normalizeH="0" baseline="0" noProof="0" dirty="0">
              <a:ln w="28575"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Arial Rounded MT Bold" panose="020F070403050403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4EA7542-4CB0-4E3D-BCCF-8455274EF0F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6CBB184-E2C2-429D-B0B2-EA3C89978ED9}"/>
              </a:ext>
            </a:extLst>
          </p:cNvPr>
          <p:cNvSpPr/>
          <p:nvPr/>
        </p:nvSpPr>
        <p:spPr>
          <a:xfrm>
            <a:off x="4476611" y="1269000"/>
            <a:ext cx="1979389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pero </a:t>
            </a:r>
          </a:p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cerró </a:t>
            </a:r>
          </a:p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sus puertas </a:t>
            </a:r>
          </a:p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   en 1920.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A8F611A6-DC4D-49AC-8321-AA242B771CEC}"/>
              </a:ext>
            </a:extLst>
          </p:cNvPr>
          <p:cNvGrpSpPr/>
          <p:nvPr/>
        </p:nvGrpSpPr>
        <p:grpSpPr>
          <a:xfrm>
            <a:off x="0" y="0"/>
            <a:ext cx="12216000" cy="6858001"/>
            <a:chOff x="-417097" y="-417096"/>
            <a:chExt cx="13047246" cy="7731293"/>
          </a:xfrm>
        </p:grpSpPr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4B9FA0B7-5B99-48C6-8FE3-909E673F1958}"/>
                </a:ext>
              </a:extLst>
            </p:cNvPr>
            <p:cNvSpPr txBox="1"/>
            <p:nvPr/>
          </p:nvSpPr>
          <p:spPr>
            <a:xfrm>
              <a:off x="-417097" y="-417096"/>
              <a:ext cx="13047246" cy="7731293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10" name="Imagen 9" descr="Imagen que contiene hierba, árbol, exterior, seguimiento&#10;&#10;Descripción generada con confianza muy alta">
              <a:extLst>
                <a:ext uri="{FF2B5EF4-FFF2-40B4-BE49-F238E27FC236}">
                  <a16:creationId xmlns:a16="http://schemas.microsoft.com/office/drawing/2014/main" id="{8801E6A3-F8CD-4AD9-91C4-3F734008B5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6000" y="380608"/>
              <a:ext cx="7639440" cy="610909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6">
                  <a:lumMod val="5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pic>
        <p:nvPicPr>
          <p:cNvPr id="13" name="Imagen 12" descr="Imagen que contiene árbol, exterior, tren, hierba&#10;&#10;Descripción generada con confianza muy alta">
            <a:extLst>
              <a:ext uri="{FF2B5EF4-FFF2-40B4-BE49-F238E27FC236}">
                <a16:creationId xmlns:a16="http://schemas.microsoft.com/office/drawing/2014/main" id="{72AFCD0C-B909-4459-BC24-7B545E5248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6000" cy="6858000"/>
          </a:xfrm>
          <a:prstGeom prst="rect">
            <a:avLst/>
          </a:prstGeom>
        </p:spPr>
      </p:pic>
      <p:grpSp>
        <p:nvGrpSpPr>
          <p:cNvPr id="3" name="Grupo 2">
            <a:extLst>
              <a:ext uri="{FF2B5EF4-FFF2-40B4-BE49-F238E27FC236}">
                <a16:creationId xmlns:a16="http://schemas.microsoft.com/office/drawing/2014/main" id="{73825281-3CB8-4A6B-B19D-7A5F0651AF98}"/>
              </a:ext>
            </a:extLst>
          </p:cNvPr>
          <p:cNvGrpSpPr/>
          <p:nvPr/>
        </p:nvGrpSpPr>
        <p:grpSpPr>
          <a:xfrm>
            <a:off x="0" y="-1"/>
            <a:ext cx="12216000" cy="6824749"/>
            <a:chOff x="0" y="-1"/>
            <a:chExt cx="12216000" cy="6824749"/>
          </a:xfrm>
        </p:grpSpPr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E0D06E77-57D7-4654-87FE-180483788A83}"/>
                </a:ext>
              </a:extLst>
            </p:cNvPr>
            <p:cNvSpPr txBox="1"/>
            <p:nvPr/>
          </p:nvSpPr>
          <p:spPr>
            <a:xfrm>
              <a:off x="0" y="-1"/>
              <a:ext cx="12216000" cy="6824749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es-MX" dirty="0"/>
            </a:p>
          </p:txBody>
        </p:sp>
        <p:pic>
          <p:nvPicPr>
            <p:cNvPr id="14" name="Imagen 13" descr="Imagen que contiene cielo, exterior, edificio, transporte&#10;&#10;Descripción generada con confianza muy alta">
              <a:extLst>
                <a:ext uri="{FF2B5EF4-FFF2-40B4-BE49-F238E27FC236}">
                  <a16:creationId xmlns:a16="http://schemas.microsoft.com/office/drawing/2014/main" id="{A6C96AD8-89B5-4DFA-9405-AF007D170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6000" y="429375"/>
              <a:ext cx="8999999" cy="5981250"/>
            </a:xfrm>
            <a:prstGeom prst="rect">
              <a:avLst/>
            </a:prstGeom>
            <a:ln w="127000" cap="rnd">
              <a:solidFill>
                <a:schemeClr val="accent5">
                  <a:lumMod val="50000"/>
                </a:schemeClr>
              </a:solidFill>
            </a:ln>
            <a:effectLst>
              <a:outerShdw blurRad="76200" dist="95250" dir="10500000" sx="97000" sy="23000" kx="900000" algn="br" rotWithShape="0">
                <a:srgbClr val="000000">
                  <a:alpha val="20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</p:grpSp>
      <p:pic>
        <p:nvPicPr>
          <p:cNvPr id="16" name="Imagen 15" descr="Imagen que contiene cielo, exterior, transporte, camión&#10;&#10;Descripción generada con confianza muy alta">
            <a:extLst>
              <a:ext uri="{FF2B5EF4-FFF2-40B4-BE49-F238E27FC236}">
                <a16:creationId xmlns:a16="http://schemas.microsoft.com/office/drawing/2014/main" id="{906A5D54-FCCB-4699-9F99-1B3370E513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0"/>
            <a:ext cx="12216000" cy="6824748"/>
          </a:xfrm>
          <a:prstGeom prst="rect">
            <a:avLst/>
          </a:prstGeom>
        </p:spPr>
      </p:pic>
      <p:grpSp>
        <p:nvGrpSpPr>
          <p:cNvPr id="5" name="Grupo 4">
            <a:extLst>
              <a:ext uri="{FF2B5EF4-FFF2-40B4-BE49-F238E27FC236}">
                <a16:creationId xmlns:a16="http://schemas.microsoft.com/office/drawing/2014/main" id="{2877FED0-DADE-4A65-BEB4-F4667A7B7511}"/>
              </a:ext>
            </a:extLst>
          </p:cNvPr>
          <p:cNvGrpSpPr/>
          <p:nvPr/>
        </p:nvGrpSpPr>
        <p:grpSpPr>
          <a:xfrm>
            <a:off x="-24000" y="33252"/>
            <a:ext cx="12216000" cy="6824748"/>
            <a:chOff x="-24000" y="33252"/>
            <a:chExt cx="12216000" cy="6824748"/>
          </a:xfrm>
        </p:grpSpPr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30EB18BA-2C3B-490E-9D0C-03906E1C3EC1}"/>
                </a:ext>
              </a:extLst>
            </p:cNvPr>
            <p:cNvSpPr txBox="1"/>
            <p:nvPr/>
          </p:nvSpPr>
          <p:spPr>
            <a:xfrm>
              <a:off x="-24000" y="33252"/>
              <a:ext cx="12216000" cy="6824748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es-MX" dirty="0"/>
            </a:p>
          </p:txBody>
        </p:sp>
        <p:pic>
          <p:nvPicPr>
            <p:cNvPr id="17" name="Imagen 16" descr="Imagen que contiene árbol, hierba, exterior, parque&#10;&#10;Descripción generada con confianza muy alta">
              <a:extLst>
                <a:ext uri="{FF2B5EF4-FFF2-40B4-BE49-F238E27FC236}">
                  <a16:creationId xmlns:a16="http://schemas.microsoft.com/office/drawing/2014/main" id="{234B8F29-9EB5-4E6C-B566-7D1A3CD82FF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0614" y="422037"/>
              <a:ext cx="6066964" cy="606696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C0000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8" name="Imagen 17" descr="Imagen que contiene verde, interior, suelo, pared&#10;&#10;Descripción generada con confianza muy alta">
              <a:extLst>
                <a:ext uri="{FF2B5EF4-FFF2-40B4-BE49-F238E27FC236}">
                  <a16:creationId xmlns:a16="http://schemas.microsoft.com/office/drawing/2014/main" id="{DE6579D0-DF94-48EE-A91C-2ED1BD6A6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000" y="422036"/>
              <a:ext cx="4550223" cy="606696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C0000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pic>
        <p:nvPicPr>
          <p:cNvPr id="20" name="Imagen 19" descr="Imagen que contiene cielo, exterior, árbol, tren&#10;&#10;Descripción generada con confianza muy alta">
            <a:extLst>
              <a:ext uri="{FF2B5EF4-FFF2-40B4-BE49-F238E27FC236}">
                <a16:creationId xmlns:a16="http://schemas.microsoft.com/office/drawing/2014/main" id="{71C24ABB-20CC-456D-A5DB-EC863F0F03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87238" cy="6861429"/>
          </a:xfrm>
          <a:prstGeom prst="rect">
            <a:avLst/>
          </a:prstGeom>
        </p:spPr>
      </p:pic>
      <p:pic>
        <p:nvPicPr>
          <p:cNvPr id="21" name="Imagen 20" descr="Imagen que contiene exterior, cielo, edificio, carretera&#10;&#10;Descripción generada con confianza muy alta">
            <a:extLst>
              <a:ext uri="{FF2B5EF4-FFF2-40B4-BE49-F238E27FC236}">
                <a16:creationId xmlns:a16="http://schemas.microsoft.com/office/drawing/2014/main" id="{5B49CFC7-4F52-4E5D-B85F-6758977E593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709"/>
            <a:ext cx="12192001" cy="6864709"/>
          </a:xfrm>
          <a:prstGeom prst="rect">
            <a:avLst/>
          </a:prstGeom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D37ECA12-96D7-4177-987B-CE974FD6DBF8}"/>
              </a:ext>
            </a:extLst>
          </p:cNvPr>
          <p:cNvSpPr/>
          <p:nvPr/>
        </p:nvSpPr>
        <p:spPr>
          <a:xfrm>
            <a:off x="336550" y="369000"/>
            <a:ext cx="11675450" cy="1695336"/>
          </a:xfrm>
          <a:prstGeom prst="rect">
            <a:avLst/>
          </a:prstGeom>
          <a:noFill/>
          <a:effectLst>
            <a:softEdge rad="114300"/>
          </a:effectLst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La estación                    del Mexicano del Sur continuó prestando servicio </a:t>
            </a:r>
          </a:p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de pasajeros                           hasta el año de 1946; un año después </a:t>
            </a:r>
          </a:p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fue adquirida                            y reabierta por el gobierno de México; a partir </a:t>
            </a:r>
          </a:p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</a:t>
            </a: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de 1960 se                              dedicó exclusivamente para el transporte </a:t>
            </a:r>
          </a:p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                                                 de pasajeros y en 1974 finalizó sus servicios.</a:t>
            </a:r>
          </a:p>
        </p:txBody>
      </p:sp>
      <p:pic>
        <p:nvPicPr>
          <p:cNvPr id="23" name="Imagen 22" descr="Imagen que contiene exterior, cielo, tren, carretera&#10;&#10;Descripción generada con confianza muy alta">
            <a:extLst>
              <a:ext uri="{FF2B5EF4-FFF2-40B4-BE49-F238E27FC236}">
                <a16:creationId xmlns:a16="http://schemas.microsoft.com/office/drawing/2014/main" id="{E2541A04-D009-483C-BED8-06D29BACC7E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01D2D1A5-9321-4650-9CC5-F0B8A273A8DE}"/>
              </a:ext>
            </a:extLst>
          </p:cNvPr>
          <p:cNvSpPr/>
          <p:nvPr/>
        </p:nvSpPr>
        <p:spPr>
          <a:xfrm>
            <a:off x="336550" y="369000"/>
            <a:ext cx="11518900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  Una década después se iniciaron las labores de             rescate del edificio </a:t>
            </a:r>
          </a:p>
          <a:p>
            <a:pPr marL="0" marR="0" lvl="0" indent="0" algn="l" defTabSz="4572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         para ponerlo en funcionamiento una vez más            como el museo </a:t>
            </a:r>
          </a:p>
          <a:p>
            <a:pPr marL="0" marR="0" lvl="0" indent="0" algn="l" defTabSz="4572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             que conocemos hoy en día, declarado                    Monumento Histórico </a:t>
            </a:r>
          </a:p>
          <a:p>
            <a:pPr marL="0" marR="0" lvl="0" indent="0" algn="l" defTabSz="4572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        por el Instituto Nacional de </a:t>
            </a:r>
          </a:p>
          <a:p>
            <a:pPr marL="0" marR="0" lvl="0" indent="0" algn="l" defTabSz="4572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  Antropología e Historia (</a:t>
            </a:r>
            <a:r>
              <a:rPr kumimoji="0" lang="es-MX" sz="1600" b="1" i="0" u="none" strike="noStrike" kern="1200" cap="none" spc="0" normalizeH="0" baseline="0" noProof="0" dirty="0">
                <a:ln w="28575">
                  <a:solidFill>
                    <a:srgbClr val="C00000"/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INAH</a:t>
            </a: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).</a:t>
            </a:r>
          </a:p>
        </p:txBody>
      </p:sp>
      <p:pic>
        <p:nvPicPr>
          <p:cNvPr id="27" name="Imagen 26" descr="Imagen que contiene exterior, edificio, cielo, árbol&#10;&#10;Descripción generada con confianza muy alta">
            <a:extLst>
              <a:ext uri="{FF2B5EF4-FFF2-40B4-BE49-F238E27FC236}">
                <a16:creationId xmlns:a16="http://schemas.microsoft.com/office/drawing/2014/main" id="{BB162F01-A4E4-47AB-AD86-047589E265B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8" name="Rectángulo 27">
            <a:extLst>
              <a:ext uri="{FF2B5EF4-FFF2-40B4-BE49-F238E27FC236}">
                <a16:creationId xmlns:a16="http://schemas.microsoft.com/office/drawing/2014/main" id="{632DF3BC-DF96-4D9B-B484-94B5C341AF9D}"/>
              </a:ext>
            </a:extLst>
          </p:cNvPr>
          <p:cNvSpPr/>
          <p:nvPr/>
        </p:nvSpPr>
        <p:spPr>
          <a:xfrm>
            <a:off x="516000" y="346371"/>
            <a:ext cx="9179449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Fue así que en mayo de 1988 el Museo abrió sus puertas </a:t>
            </a:r>
          </a:p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y desde entonces, se ha dedicado al rescate y conservación </a:t>
            </a:r>
          </a:p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</a:t>
            </a:r>
            <a:r>
              <a:rPr kumimoji="0" lang="es-MX" sz="2400" b="1" i="0" u="none" strike="noStrike" kern="1200" cap="none" spc="0" normalizeH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</a:t>
            </a: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de la historia de la cultura  ferrocarrilera </a:t>
            </a:r>
          </a:p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y del papel que jugó dentro de  la historia del país </a:t>
            </a:r>
          </a:p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desde su llegada a  México.</a:t>
            </a:r>
          </a:p>
        </p:txBody>
      </p:sp>
      <p:pic>
        <p:nvPicPr>
          <p:cNvPr id="29" name="Imagen 28" descr="Imagen que contiene exterior, cielo, suelo, foto&#10;&#10;Descripción generada con confianza muy alta">
            <a:extLst>
              <a:ext uri="{FF2B5EF4-FFF2-40B4-BE49-F238E27FC236}">
                <a16:creationId xmlns:a16="http://schemas.microsoft.com/office/drawing/2014/main" id="{0EBF8156-EAEB-4B12-8A56-68713339E83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" y="0"/>
            <a:ext cx="12182488" cy="6858000"/>
          </a:xfrm>
          <a:prstGeom prst="rect">
            <a:avLst/>
          </a:prstGeom>
        </p:spPr>
      </p:pic>
      <p:sp>
        <p:nvSpPr>
          <p:cNvPr id="30" name="Rectángulo 29">
            <a:extLst>
              <a:ext uri="{FF2B5EF4-FFF2-40B4-BE49-F238E27FC236}">
                <a16:creationId xmlns:a16="http://schemas.microsoft.com/office/drawing/2014/main" id="{BEB9B735-94D8-44DD-9D56-D896A103195B}"/>
              </a:ext>
            </a:extLst>
          </p:cNvPr>
          <p:cNvSpPr/>
          <p:nvPr/>
        </p:nvSpPr>
        <p:spPr>
          <a:xfrm>
            <a:off x="336000" y="369000"/>
            <a:ext cx="11519450" cy="127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El proyecto de restauración se realizó en dos partes, </a:t>
            </a:r>
          </a:p>
          <a:p>
            <a:pPr marL="0" marR="0" lvl="0" indent="0" algn="ctr" defTabSz="4572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bajo la supervisión del         INAH, con el apoyo del Gobierno del Estado </a:t>
            </a:r>
          </a:p>
          <a:p>
            <a:pPr marL="0" marR="0" lvl="0" indent="0" defTabSz="4572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 y con las aportaciones                  hechas por la Fundación Jenkins </a:t>
            </a:r>
          </a:p>
          <a:p>
            <a:pPr marL="0" marR="0" lvl="0" indent="0" defTabSz="4572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              y Ferrocarriles                     Nacionales de México.</a:t>
            </a:r>
          </a:p>
        </p:txBody>
      </p:sp>
      <p:grpSp>
        <p:nvGrpSpPr>
          <p:cNvPr id="31" name="Grupo 30">
            <a:extLst>
              <a:ext uri="{FF2B5EF4-FFF2-40B4-BE49-F238E27FC236}">
                <a16:creationId xmlns:a16="http://schemas.microsoft.com/office/drawing/2014/main" id="{B82D1F27-FBB2-4B01-ABE8-ACBD40E354E9}"/>
              </a:ext>
            </a:extLst>
          </p:cNvPr>
          <p:cNvGrpSpPr/>
          <p:nvPr/>
        </p:nvGrpSpPr>
        <p:grpSpPr>
          <a:xfrm>
            <a:off x="24000" y="1"/>
            <a:ext cx="12192000" cy="6858000"/>
            <a:chOff x="180000" y="1"/>
            <a:chExt cx="12192000" cy="6858000"/>
          </a:xfrm>
        </p:grpSpPr>
        <p:sp>
          <p:nvSpPr>
            <p:cNvPr id="32" name="CuadroTexto 31">
              <a:extLst>
                <a:ext uri="{FF2B5EF4-FFF2-40B4-BE49-F238E27FC236}">
                  <a16:creationId xmlns:a16="http://schemas.microsoft.com/office/drawing/2014/main" id="{04AE3756-B923-40A3-9001-BAD77BCA52DE}"/>
                </a:ext>
              </a:extLst>
            </p:cNvPr>
            <p:cNvSpPr txBox="1"/>
            <p:nvPr/>
          </p:nvSpPr>
          <p:spPr>
            <a:xfrm>
              <a:off x="180000" y="1"/>
              <a:ext cx="12192000" cy="6858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33" name="Imagen 32" descr="Imagen que contiene hierba, exterior, árbol, tren&#10;&#10;Descripción generada con confianza muy alta">
              <a:extLst>
                <a:ext uri="{FF2B5EF4-FFF2-40B4-BE49-F238E27FC236}">
                  <a16:creationId xmlns:a16="http://schemas.microsoft.com/office/drawing/2014/main" id="{BEC6304A-AE2E-40BD-B83E-B941DCEAF73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6000" y="396261"/>
              <a:ext cx="7934695" cy="6093439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grpSp>
        <p:nvGrpSpPr>
          <p:cNvPr id="34" name="Grupo 33">
            <a:extLst>
              <a:ext uri="{FF2B5EF4-FFF2-40B4-BE49-F238E27FC236}">
                <a16:creationId xmlns:a16="http://schemas.microsoft.com/office/drawing/2014/main" id="{1CF4D33F-5D10-4F67-98A7-333E915E2862}"/>
              </a:ext>
            </a:extLst>
          </p:cNvPr>
          <p:cNvGrpSpPr/>
          <p:nvPr/>
        </p:nvGrpSpPr>
        <p:grpSpPr>
          <a:xfrm>
            <a:off x="0" y="0"/>
            <a:ext cx="12192000" cy="6849000"/>
            <a:chOff x="0" y="0"/>
            <a:chExt cx="12192000" cy="6849000"/>
          </a:xfrm>
        </p:grpSpPr>
        <p:sp>
          <p:nvSpPr>
            <p:cNvPr id="35" name="CuadroTexto 34">
              <a:extLst>
                <a:ext uri="{FF2B5EF4-FFF2-40B4-BE49-F238E27FC236}">
                  <a16:creationId xmlns:a16="http://schemas.microsoft.com/office/drawing/2014/main" id="{062C2C53-BC15-408A-B524-480008448947}"/>
                </a:ext>
              </a:extLst>
            </p:cNvPr>
            <p:cNvSpPr txBox="1"/>
            <p:nvPr/>
          </p:nvSpPr>
          <p:spPr>
            <a:xfrm>
              <a:off x="0" y="0"/>
              <a:ext cx="12192000" cy="6849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es-MX" dirty="0"/>
            </a:p>
          </p:txBody>
        </p:sp>
        <p:pic>
          <p:nvPicPr>
            <p:cNvPr id="36" name="Imagen 35">
              <a:extLst>
                <a:ext uri="{FF2B5EF4-FFF2-40B4-BE49-F238E27FC236}">
                  <a16:creationId xmlns:a16="http://schemas.microsoft.com/office/drawing/2014/main" id="{BE457050-2758-46D2-B239-10B4238ABC26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6000" y="368300"/>
              <a:ext cx="9438203" cy="6111236"/>
            </a:xfrm>
            <a:prstGeom prst="rect">
              <a:avLst/>
            </a:prstGeom>
          </p:spPr>
        </p:pic>
      </p:grpSp>
      <p:pic>
        <p:nvPicPr>
          <p:cNvPr id="37" name="Imagen 36" descr="Imagen que contiene exterior, cielo, edificio, suelo&#10;&#10;Descripción generada con confianza muy alta">
            <a:extLst>
              <a:ext uri="{FF2B5EF4-FFF2-40B4-BE49-F238E27FC236}">
                <a16:creationId xmlns:a16="http://schemas.microsoft.com/office/drawing/2014/main" id="{60FFF5EB-0A14-4FFA-8AFE-21E766EBA50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0"/>
            <a:ext cx="12240000" cy="686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97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250"/>
                            </p:stCondLst>
                            <p:childTnLst>
                              <p:par>
                                <p:cTn id="13" presetID="17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75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25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7750"/>
                            </p:stCondLst>
                            <p:childTnLst>
                              <p:par>
                                <p:cTn id="31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7250"/>
                            </p:stCondLst>
                            <p:childTnLst>
                              <p:par>
                                <p:cTn id="42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6750"/>
                            </p:stCondLst>
                            <p:childTnLst>
                              <p:par>
                                <p:cTn id="46" presetID="2" presetClass="entr" presetSubtype="1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625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7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5625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5125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2250"/>
                            </p:stCondLst>
                            <p:childTnLst>
                              <p:par>
                                <p:cTn id="68" presetID="9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617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87375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96875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20875"/>
                            </p:stCondLst>
                            <p:childTnLst>
                              <p:par>
                                <p:cTn id="84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30375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39875"/>
                            </p:stCondLst>
                            <p:childTnLst>
                              <p:par>
                                <p:cTn id="100" presetID="18" presetClass="entr" presetSubtype="9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49375"/>
                            </p:stCondLst>
                            <p:childTnLst>
                              <p:par>
                                <p:cTn id="10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/>
      <p:bldP spid="8" grpId="0"/>
      <p:bldP spid="9" grpId="0" uiExpand="1"/>
      <p:bldP spid="22" grpId="0"/>
      <p:bldP spid="24" grpId="0"/>
      <p:bldP spid="28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536C8C7-43BA-40F1-80BD-A4C90403695F}"/>
              </a:ext>
            </a:extLst>
          </p:cNvPr>
          <p:cNvSpPr/>
          <p:nvPr/>
        </p:nvSpPr>
        <p:spPr>
          <a:xfrm>
            <a:off x="336551" y="343283"/>
            <a:ext cx="1133945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El Museo se ubica en la 11 Norte #1005 </a:t>
            </a:r>
          </a:p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en Puebla, Puebla.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0054155-79F4-4788-AA10-A93304F13A9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E68D24D-D4CE-4847-AB47-363E4145EA95}"/>
              </a:ext>
            </a:extLst>
          </p:cNvPr>
          <p:cNvSpPr/>
          <p:nvPr/>
        </p:nvSpPr>
        <p:spPr>
          <a:xfrm>
            <a:off x="156000" y="1975466"/>
            <a:ext cx="116994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C00000"/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  Se ha vuelto uno de los más imp </a:t>
            </a:r>
            <a:r>
              <a:rPr kumimoji="0" lang="es-MX" sz="2400" b="1" i="0" u="none" strike="noStrike" kern="1200" cap="none" spc="0" normalizeH="0" baseline="0" noProof="0" dirty="0" err="1">
                <a:ln w="28575">
                  <a:solidFill>
                    <a:srgbClr val="C00000"/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ortantes</a:t>
            </a: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C00000"/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 de su tipo en México </a:t>
            </a:r>
          </a:p>
          <a:p>
            <a:pPr marL="0" marR="0" lvl="0" indent="0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C00000"/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                                     y el resto de América  Latina.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EBCC23B-8D36-44E9-97EA-EC797B9AB42A}"/>
              </a:ext>
            </a:extLst>
          </p:cNvPr>
          <p:cNvSpPr/>
          <p:nvPr/>
        </p:nvSpPr>
        <p:spPr>
          <a:xfrm>
            <a:off x="336550" y="5422682"/>
            <a:ext cx="11518900" cy="1066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Hoy en día, </a:t>
            </a:r>
          </a:p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el museo adquirió el estatus de Centro Nacional para la Preservación </a:t>
            </a:r>
          </a:p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del Patrimonio Cultural Ferrocarrilero.</a:t>
            </a:r>
          </a:p>
        </p:txBody>
      </p:sp>
      <p:pic>
        <p:nvPicPr>
          <p:cNvPr id="9" name="Imagen 8" descr="Imagen que contiene tren, exterior, cielo, suelo&#10;&#10;Descripción generada con confianza muy alta">
            <a:extLst>
              <a:ext uri="{FF2B5EF4-FFF2-40B4-BE49-F238E27FC236}">
                <a16:creationId xmlns:a16="http://schemas.microsoft.com/office/drawing/2014/main" id="{8DBD2E95-4B6C-4D5D-A3FB-3B49879CE5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n 9" descr="Imagen que contiene exterior, tren, árbol, seguimiento&#10;&#10;Descripción generada con confianza muy alta">
            <a:extLst>
              <a:ext uri="{FF2B5EF4-FFF2-40B4-BE49-F238E27FC236}">
                <a16:creationId xmlns:a16="http://schemas.microsoft.com/office/drawing/2014/main" id="{3D6FC238-B04F-4762-A248-63AD00F75CE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3" r="7435"/>
          <a:stretch/>
        </p:blipFill>
        <p:spPr>
          <a:xfrm>
            <a:off x="-5280" y="0"/>
            <a:ext cx="12197280" cy="6874671"/>
          </a:xfrm>
          <a:prstGeom prst="rect">
            <a:avLst/>
          </a:prstGeom>
        </p:spPr>
      </p:pic>
      <p:pic>
        <p:nvPicPr>
          <p:cNvPr id="11" name="Imagen 10" descr="Imagen que contiene cielo, exterior, tren, suelo&#10;&#10;Descripción generada con confianza muy alta">
            <a:extLst>
              <a:ext uri="{FF2B5EF4-FFF2-40B4-BE49-F238E27FC236}">
                <a16:creationId xmlns:a16="http://schemas.microsoft.com/office/drawing/2014/main" id="{66A39886-6D28-4F16-89B7-FDD93C29DB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" y="-1"/>
            <a:ext cx="12189338" cy="6879421"/>
          </a:xfrm>
          <a:prstGeom prst="rect">
            <a:avLst/>
          </a:prstGeom>
        </p:spPr>
      </p:pic>
      <p:pic>
        <p:nvPicPr>
          <p:cNvPr id="12" name="Imagen 11" descr="Imagen que contiene cielo, exterior, tren, suelo&#10;&#10;Descripción generada con confianza muy alta">
            <a:extLst>
              <a:ext uri="{FF2B5EF4-FFF2-40B4-BE49-F238E27FC236}">
                <a16:creationId xmlns:a16="http://schemas.microsoft.com/office/drawing/2014/main" id="{0EA1B136-1CC3-4DC9-9201-16ABD79818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" y="-16673"/>
            <a:ext cx="12186676" cy="6874673"/>
          </a:xfrm>
          <a:prstGeom prst="rect">
            <a:avLst/>
          </a:prstGeom>
        </p:spPr>
      </p:pic>
      <p:pic>
        <p:nvPicPr>
          <p:cNvPr id="13" name="Imagen 12" descr="Imagen que contiene cielo, exterior, suelo, carretera&#10;&#10;Descripción generada con confianza muy alta">
            <a:extLst>
              <a:ext uri="{FF2B5EF4-FFF2-40B4-BE49-F238E27FC236}">
                <a16:creationId xmlns:a16="http://schemas.microsoft.com/office/drawing/2014/main" id="{8C9BEC96-52FC-4B5E-A0CA-8641A07A734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"/>
            <a:ext cx="12194663" cy="6858002"/>
          </a:xfrm>
          <a:prstGeom prst="rect">
            <a:avLst/>
          </a:prstGeom>
        </p:spPr>
      </p:pic>
      <p:pic>
        <p:nvPicPr>
          <p:cNvPr id="14" name="Imagen 13" descr="Imagen que contiene suelo, exterior, edificio, árbol&#10;&#10;Descripción generada con confianza muy alta">
            <a:extLst>
              <a:ext uri="{FF2B5EF4-FFF2-40B4-BE49-F238E27FC236}">
                <a16:creationId xmlns:a16="http://schemas.microsoft.com/office/drawing/2014/main" id="{2D8ADF92-95D4-4822-8FEF-AAD67BFADCE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0"/>
            <a:ext cx="12216000" cy="6858000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8BBA7AFA-E425-4955-95EE-A29D01D19A48}"/>
              </a:ext>
            </a:extLst>
          </p:cNvPr>
          <p:cNvSpPr/>
          <p:nvPr/>
        </p:nvSpPr>
        <p:spPr>
          <a:xfrm>
            <a:off x="6134487" y="429493"/>
            <a:ext cx="6103228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Interior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04BD66EF-1644-4E3C-9C3D-5AF4E6A86DF9}"/>
              </a:ext>
            </a:extLst>
          </p:cNvPr>
          <p:cNvSpPr/>
          <p:nvPr/>
        </p:nvSpPr>
        <p:spPr>
          <a:xfrm>
            <a:off x="5954486" y="1066801"/>
            <a:ext cx="6103229" cy="425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El acervo del museo se compone de:</a:t>
            </a:r>
          </a:p>
        </p:txBody>
      </p:sp>
      <p:pic>
        <p:nvPicPr>
          <p:cNvPr id="17" name="Imagen 16" descr="Imagen que contiene exterior, cielo, suelo, árbol&#10;&#10;Descripción generada con confianza muy alta">
            <a:extLst>
              <a:ext uri="{FF2B5EF4-FFF2-40B4-BE49-F238E27FC236}">
                <a16:creationId xmlns:a16="http://schemas.microsoft.com/office/drawing/2014/main" id="{D8123944-2D42-4780-9B3A-1D3A1A032FB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054" y="0"/>
            <a:ext cx="12235054" cy="6858000"/>
          </a:xfrm>
          <a:prstGeom prst="rect">
            <a:avLst/>
          </a:prstGeom>
        </p:spPr>
      </p:pic>
      <p:pic>
        <p:nvPicPr>
          <p:cNvPr id="18" name="Imagen 17" descr="Imagen que contiene exterior, hierba, cielo, seguimiento&#10;&#10;Descripción generada con confianza muy alta">
            <a:extLst>
              <a:ext uri="{FF2B5EF4-FFF2-40B4-BE49-F238E27FC236}">
                <a16:creationId xmlns:a16="http://schemas.microsoft.com/office/drawing/2014/main" id="{3686DAD6-2C91-47D3-8802-ED7880833DD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25827E66-C662-488B-AAF5-7A51CD13B92F}"/>
              </a:ext>
            </a:extLst>
          </p:cNvPr>
          <p:cNvSpPr/>
          <p:nvPr/>
        </p:nvSpPr>
        <p:spPr>
          <a:xfrm>
            <a:off x="336549" y="369000"/>
            <a:ext cx="11518901" cy="41293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60 unidades rodantes de diversas clases y épocas históricas de México,</a:t>
            </a:r>
          </a:p>
        </p:txBody>
      </p:sp>
      <p:pic>
        <p:nvPicPr>
          <p:cNvPr id="20" name="Imagen 19" descr="Imagen que contiene exterior, tren, hierba, cielo&#10;&#10;Descripción generada con confianza muy alta">
            <a:extLst>
              <a:ext uri="{FF2B5EF4-FFF2-40B4-BE49-F238E27FC236}">
                <a16:creationId xmlns:a16="http://schemas.microsoft.com/office/drawing/2014/main" id="{0CB23AA4-3847-45E9-8308-BAF37D6511C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0782" y="14748"/>
            <a:ext cx="15277725" cy="6858001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AC1FBA1B-38FC-43AB-BA23-D0276F0AE2E8}"/>
              </a:ext>
            </a:extLst>
          </p:cNvPr>
          <p:cNvSpPr/>
          <p:nvPr/>
        </p:nvSpPr>
        <p:spPr>
          <a:xfrm>
            <a:off x="517161" y="369000"/>
            <a:ext cx="5938839" cy="41293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5 máquinas de vapor</a:t>
            </a:r>
          </a:p>
        </p:txBody>
      </p:sp>
      <p:pic>
        <p:nvPicPr>
          <p:cNvPr id="22" name="Imagen 21" descr="Imagen que contiene árbol, tren, exterior, seguimiento&#10;&#10;Descripción generada con confianza muy alta">
            <a:extLst>
              <a:ext uri="{FF2B5EF4-FFF2-40B4-BE49-F238E27FC236}">
                <a16:creationId xmlns:a16="http://schemas.microsoft.com/office/drawing/2014/main" id="{BD825693-1823-4F24-AB6E-A91EDFB7A7B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0"/>
            <a:ext cx="12192000" cy="6858000"/>
          </a:xfrm>
          <a:prstGeom prst="rect">
            <a:avLst/>
          </a:prstGeom>
        </p:spPr>
      </p:pic>
      <p:pic>
        <p:nvPicPr>
          <p:cNvPr id="23" name="Imagen 22" descr="Imagen que contiene árbol, exterior, tren, hierba&#10;&#10;Descripción generada con confianza muy alta">
            <a:extLst>
              <a:ext uri="{FF2B5EF4-FFF2-40B4-BE49-F238E27FC236}">
                <a16:creationId xmlns:a16="http://schemas.microsoft.com/office/drawing/2014/main" id="{BAC26BEF-F343-4D8C-A56F-55C655513DF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1" y="-16673"/>
            <a:ext cx="12216001" cy="6891343"/>
          </a:xfrm>
          <a:prstGeom prst="rect">
            <a:avLst/>
          </a:prstGeom>
        </p:spPr>
      </p:pic>
      <p:pic>
        <p:nvPicPr>
          <p:cNvPr id="26" name="Imagen 25" descr="Imagen que contiene exterior, cielo, edificio, suelo&#10;&#10;Descripción generada con confianza muy alta">
            <a:extLst>
              <a:ext uri="{FF2B5EF4-FFF2-40B4-BE49-F238E27FC236}">
                <a16:creationId xmlns:a16="http://schemas.microsoft.com/office/drawing/2014/main" id="{714AFD0E-ED98-46AF-98CD-FB665BE1E7C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59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5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3000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500"/>
                            </p:stCondLst>
                            <p:childTnLst>
                              <p:par>
                                <p:cTn id="26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15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1000"/>
                            </p:stCondLst>
                            <p:childTnLst>
                              <p:par>
                                <p:cTn id="41" presetID="50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312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9250"/>
                            </p:stCondLst>
                            <p:childTnLst>
                              <p:par>
                                <p:cTn id="55" presetID="2" presetClass="entr" presetSubtype="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875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825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2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7375"/>
                            </p:stCondLst>
                            <p:childTnLst>
                              <p:par>
                                <p:cTn id="70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36875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40500"/>
                            </p:stCondLst>
                            <p:childTnLst>
                              <p:par>
                                <p:cTn id="79" presetID="26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0000"/>
                            </p:stCondLst>
                            <p:childTnLst>
                              <p:par>
                                <p:cTn id="96" presetID="3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9500"/>
                            </p:stCondLst>
                            <p:childTnLst>
                              <p:par>
                                <p:cTn id="103" presetID="2" presetClass="entr" presetSubtype="1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69000"/>
                            </p:stCondLst>
                            <p:childTnLst>
                              <p:par>
                                <p:cTn id="10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0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8" grpId="0"/>
      <p:bldP spid="15" grpId="0"/>
      <p:bldP spid="16" grpId="0"/>
      <p:bldP spid="19" grpId="0" uiExpand="1" build="p"/>
      <p:bldP spid="21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2FCF0112-A35D-47CA-808E-106F2EC5BF49}"/>
              </a:ext>
            </a:extLst>
          </p:cNvPr>
          <p:cNvSpPr/>
          <p:nvPr/>
        </p:nvSpPr>
        <p:spPr>
          <a:xfrm>
            <a:off x="336550" y="369000"/>
            <a:ext cx="5219450" cy="105413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 máquinas de vapor de vía ancha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aún están en condiciones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funcionar</a:t>
            </a: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FDF2C9DE-A97C-4462-999D-91C67EFD70B1}"/>
              </a:ext>
            </a:extLst>
          </p:cNvPr>
          <p:cNvGrpSpPr/>
          <p:nvPr/>
        </p:nvGrpSpPr>
        <p:grpSpPr>
          <a:xfrm>
            <a:off x="-417097" y="-299109"/>
            <a:ext cx="13047246" cy="7731293"/>
            <a:chOff x="-417097" y="-299109"/>
            <a:chExt cx="13047246" cy="7731293"/>
          </a:xfrm>
        </p:grpSpPr>
        <p:sp>
          <p:nvSpPr>
            <p:cNvPr id="7" name="CuadroTexto 6">
              <a:extLst>
                <a:ext uri="{FF2B5EF4-FFF2-40B4-BE49-F238E27FC236}">
                  <a16:creationId xmlns:a16="http://schemas.microsoft.com/office/drawing/2014/main" id="{070CD197-F024-4FC4-A166-6A953ED0337E}"/>
                </a:ext>
              </a:extLst>
            </p:cNvPr>
            <p:cNvSpPr txBox="1"/>
            <p:nvPr/>
          </p:nvSpPr>
          <p:spPr>
            <a:xfrm>
              <a:off x="-417097" y="-299109"/>
              <a:ext cx="13047246" cy="7731293"/>
            </a:xfrm>
            <a:prstGeom prst="rect">
              <a:avLst/>
            </a:prstGeom>
            <a:solidFill>
              <a:srgbClr val="ED7D31">
                <a:lumMod val="50000"/>
              </a:srgb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8" name="Imagen 7" descr="Imagen que contiene cielo, exterior, foto, antiguo&#10;&#10;Descripción generada con confianza muy alta">
              <a:extLst>
                <a:ext uri="{FF2B5EF4-FFF2-40B4-BE49-F238E27FC236}">
                  <a16:creationId xmlns:a16="http://schemas.microsoft.com/office/drawing/2014/main" id="{438A4E1F-4A15-4433-B5F6-6815C868D9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173" y="2518939"/>
              <a:ext cx="5520375" cy="397006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C0000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9" name="Imagen 8" descr="Imagen que contiene tren, cielo, exterior, seguimiento&#10;&#10;Descripción generada con confianza muy alta">
              <a:extLst>
                <a:ext uri="{FF2B5EF4-FFF2-40B4-BE49-F238E27FC236}">
                  <a16:creationId xmlns:a16="http://schemas.microsoft.com/office/drawing/2014/main" id="{D2B38504-7596-4E4A-9B51-618FEB8BA7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2843" y="428625"/>
              <a:ext cx="5520375" cy="55203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C0000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id="{3AFD06AA-DAD3-4814-8758-69220551B975}"/>
              </a:ext>
            </a:extLst>
          </p:cNvPr>
          <p:cNvGrpSpPr/>
          <p:nvPr/>
        </p:nvGrpSpPr>
        <p:grpSpPr>
          <a:xfrm>
            <a:off x="-264697" y="-146709"/>
            <a:ext cx="13047246" cy="7731293"/>
            <a:chOff x="-417097" y="-299109"/>
            <a:chExt cx="13047246" cy="7731293"/>
          </a:xfrm>
        </p:grpSpPr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055A90C2-D301-4DEE-BDD9-48D7F0971DF7}"/>
                </a:ext>
              </a:extLst>
            </p:cNvPr>
            <p:cNvSpPr txBox="1"/>
            <p:nvPr/>
          </p:nvSpPr>
          <p:spPr>
            <a:xfrm>
              <a:off x="-417097" y="-299109"/>
              <a:ext cx="13047246" cy="773129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2" name="Imagen 11" descr="Imagen que contiene exterior, cielo, tren, suelo&#10;&#10;Descripción generada con confianza muy alta">
              <a:extLst>
                <a:ext uri="{FF2B5EF4-FFF2-40B4-BE49-F238E27FC236}">
                  <a16:creationId xmlns:a16="http://schemas.microsoft.com/office/drawing/2014/main" id="{8C0A0BB3-A655-4819-8DE3-6CF64FAEC88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803" y="432026"/>
              <a:ext cx="4078197" cy="599734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6">
                  <a:lumMod val="5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3" name="Imagen 12" descr="Imagen que contiene reloj, armario, objeto, interior&#10;&#10;Descripción generada con confianza muy alta">
              <a:extLst>
                <a:ext uri="{FF2B5EF4-FFF2-40B4-BE49-F238E27FC236}">
                  <a16:creationId xmlns:a16="http://schemas.microsoft.com/office/drawing/2014/main" id="{220745B6-3724-4D98-8921-D8F1659D5BC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5999" y="428625"/>
              <a:ext cx="4812759" cy="603705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C0000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pic>
        <p:nvPicPr>
          <p:cNvPr id="14" name="Imagen 13" descr="Imagen que contiene exterior, árbol, tren, hierba&#10;&#10;Descripción generada con confianza muy alta">
            <a:extLst>
              <a:ext uri="{FF2B5EF4-FFF2-40B4-BE49-F238E27FC236}">
                <a16:creationId xmlns:a16="http://schemas.microsoft.com/office/drawing/2014/main" id="{02D70E0C-CC97-4F00-97CA-1B70797A3E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0"/>
            <a:ext cx="12216000" cy="6858000"/>
          </a:xfrm>
          <a:prstGeom prst="rect">
            <a:avLst/>
          </a:prstGeom>
        </p:spPr>
      </p:pic>
      <p:pic>
        <p:nvPicPr>
          <p:cNvPr id="15" name="Imagen 14" descr="Imagen que contiene cielo, tren, exterior, seguimiento&#10;&#10;Descripción generada con confianza muy alta">
            <a:extLst>
              <a:ext uri="{FF2B5EF4-FFF2-40B4-BE49-F238E27FC236}">
                <a16:creationId xmlns:a16="http://schemas.microsoft.com/office/drawing/2014/main" id="{5ED8E36F-1ED0-4641-B0A6-C01D143BBB1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78615DBD-154E-4243-8019-95D7F67AE14B}"/>
              </a:ext>
            </a:extLst>
          </p:cNvPr>
          <p:cNvSpPr/>
          <p:nvPr/>
        </p:nvSpPr>
        <p:spPr>
          <a:xfrm>
            <a:off x="336549" y="909000"/>
            <a:ext cx="11518901" cy="41293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5 máquinas diésel- eléctricas</a:t>
            </a:r>
          </a:p>
        </p:txBody>
      </p:sp>
      <p:pic>
        <p:nvPicPr>
          <p:cNvPr id="17" name="Imagen 16" descr="Imagen que contiene tren, cielo, exterior, seguimiento&#10;&#10;Descripción generada con confianza muy alta">
            <a:extLst>
              <a:ext uri="{FF2B5EF4-FFF2-40B4-BE49-F238E27FC236}">
                <a16:creationId xmlns:a16="http://schemas.microsoft.com/office/drawing/2014/main" id="{63F86AC7-2979-4D6B-B39E-9B63C0229B3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58" b="5953"/>
          <a:stretch/>
        </p:blipFill>
        <p:spPr>
          <a:xfrm>
            <a:off x="-1" y="-8436"/>
            <a:ext cx="12204717" cy="6866436"/>
          </a:xfrm>
          <a:prstGeom prst="rect">
            <a:avLst/>
          </a:prstGeom>
        </p:spPr>
      </p:pic>
      <p:pic>
        <p:nvPicPr>
          <p:cNvPr id="18" name="Imagen 17" descr="Imagen que contiene cielo, árbol, transporte, exterior&#10;&#10;Descripción generada con confianza muy alta">
            <a:extLst>
              <a:ext uri="{FF2B5EF4-FFF2-40B4-BE49-F238E27FC236}">
                <a16:creationId xmlns:a16="http://schemas.microsoft.com/office/drawing/2014/main" id="{5E78B4C2-2DB8-4C42-8F7C-5A8971ACF0CA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88" b="7481"/>
          <a:stretch/>
        </p:blipFill>
        <p:spPr>
          <a:xfrm>
            <a:off x="1" y="-8436"/>
            <a:ext cx="12192000" cy="6866436"/>
          </a:xfrm>
          <a:prstGeom prst="rect">
            <a:avLst/>
          </a:prstGeom>
        </p:spPr>
      </p:pic>
      <p:pic>
        <p:nvPicPr>
          <p:cNvPr id="19" name="Imagen 18" descr="Imagen que contiene hierba, cielo, exterior, tren&#10;&#10;Descripción generada con confianza muy alta">
            <a:extLst>
              <a:ext uri="{FF2B5EF4-FFF2-40B4-BE49-F238E27FC236}">
                <a16:creationId xmlns:a16="http://schemas.microsoft.com/office/drawing/2014/main" id="{D42EDF9D-FFC0-47DC-9E3B-B9263F31BED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20" name="Imagen 19" descr="Imagen que contiene cielo, exterior, tren, transporte&#10;&#10;Descripción generada con confianza muy alta">
            <a:extLst>
              <a:ext uri="{FF2B5EF4-FFF2-40B4-BE49-F238E27FC236}">
                <a16:creationId xmlns:a16="http://schemas.microsoft.com/office/drawing/2014/main" id="{89FB01F3-BEE5-486E-BD80-5F8F32389CA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93FD9F20-CC91-4081-BA88-A1408180ED06}"/>
              </a:ext>
            </a:extLst>
          </p:cNvPr>
          <p:cNvSpPr/>
          <p:nvPr/>
        </p:nvSpPr>
        <p:spPr>
          <a:xfrm rot="19758625">
            <a:off x="123231" y="1798640"/>
            <a:ext cx="3599451" cy="41293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 wrap="square">
            <a:spAutoFit/>
          </a:bodyPr>
          <a:lstStyle/>
          <a:p>
            <a:pPr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 máquina eléctrica</a:t>
            </a:r>
          </a:p>
        </p:txBody>
      </p:sp>
      <p:pic>
        <p:nvPicPr>
          <p:cNvPr id="22" name="Imagen 21" descr="Imagen que contiene cielo, exterior, tren, seguimiento&#10;&#10;Descripción generada con confianza muy alta">
            <a:extLst>
              <a:ext uri="{FF2B5EF4-FFF2-40B4-BE49-F238E27FC236}">
                <a16:creationId xmlns:a16="http://schemas.microsoft.com/office/drawing/2014/main" id="{905742FB-58CA-44AE-80BF-E5807CA5B8C4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01" b="7024"/>
          <a:stretch/>
        </p:blipFill>
        <p:spPr>
          <a:xfrm>
            <a:off x="0" y="-23907"/>
            <a:ext cx="12191667" cy="6890342"/>
          </a:xfrm>
          <a:prstGeom prst="rect">
            <a:avLst/>
          </a:prstGeom>
        </p:spPr>
      </p:pic>
      <p:pic>
        <p:nvPicPr>
          <p:cNvPr id="23" name="Imagen 22" descr="Imagen que contiene exterior, árbol, cielo, transporte&#10;&#10;Descripción generada con confianza muy alta">
            <a:extLst>
              <a:ext uri="{FF2B5EF4-FFF2-40B4-BE49-F238E27FC236}">
                <a16:creationId xmlns:a16="http://schemas.microsoft.com/office/drawing/2014/main" id="{F147DC1D-3DDA-456E-96E0-073AA2F90920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"/>
          <a:stretch/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24" name="Imagen 23" descr="Imagen que contiene exterior, cielo, tren, transporte&#10;&#10;Descripción generada con confianza muy alta">
            <a:extLst>
              <a:ext uri="{FF2B5EF4-FFF2-40B4-BE49-F238E27FC236}">
                <a16:creationId xmlns:a16="http://schemas.microsoft.com/office/drawing/2014/main" id="{55A07BB3-0104-4D0C-AABE-8A033DB7680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9000"/>
            <a:ext cx="12192000" cy="6858000"/>
          </a:xfrm>
          <a:prstGeom prst="rect">
            <a:avLst/>
          </a:prstGeom>
        </p:spPr>
      </p:pic>
      <p:grpSp>
        <p:nvGrpSpPr>
          <p:cNvPr id="25" name="Grupo 24">
            <a:extLst>
              <a:ext uri="{FF2B5EF4-FFF2-40B4-BE49-F238E27FC236}">
                <a16:creationId xmlns:a16="http://schemas.microsoft.com/office/drawing/2014/main" id="{27A04A2D-1913-4BC4-8AAC-741B78981D02}"/>
              </a:ext>
            </a:extLst>
          </p:cNvPr>
          <p:cNvGrpSpPr/>
          <p:nvPr/>
        </p:nvGrpSpPr>
        <p:grpSpPr>
          <a:xfrm>
            <a:off x="-360000" y="9000"/>
            <a:ext cx="12576000" cy="6858000"/>
            <a:chOff x="-360000" y="9000"/>
            <a:chExt cx="12576000" cy="6858000"/>
          </a:xfrm>
        </p:grpSpPr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4D902A09-0552-4378-A497-DEBD13E1DDB0}"/>
                </a:ext>
              </a:extLst>
            </p:cNvPr>
            <p:cNvSpPr txBox="1"/>
            <p:nvPr/>
          </p:nvSpPr>
          <p:spPr>
            <a:xfrm>
              <a:off x="-360000" y="9000"/>
              <a:ext cx="12576000" cy="6858000"/>
            </a:xfrm>
            <a:prstGeom prst="rect">
              <a:avLst/>
            </a:prstGeom>
            <a:solidFill>
              <a:srgbClr val="5B9BD5">
                <a:lumMod val="40000"/>
                <a:lumOff val="60000"/>
              </a:srgb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27" name="Imagen 26" descr="Imagen que contiene tren, suelo, exterior, seguimiento&#10;&#10;Descripción generada con confianza muy alta">
              <a:extLst>
                <a:ext uri="{FF2B5EF4-FFF2-40B4-BE49-F238E27FC236}">
                  <a16:creationId xmlns:a16="http://schemas.microsoft.com/office/drawing/2014/main" id="{D5BD9A7B-5D1E-451F-9DAD-6C081DF7041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7909" y="368300"/>
              <a:ext cx="4298091" cy="6120700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FFC000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pic>
          <p:nvPicPr>
            <p:cNvPr id="28" name="Imagen 27" descr="Imagen que contiene tren, seguimiento, cielo, exterior&#10;&#10;Descripción generada con confianza muy alta">
              <a:extLst>
                <a:ext uri="{FF2B5EF4-FFF2-40B4-BE49-F238E27FC236}">
                  <a16:creationId xmlns:a16="http://schemas.microsoft.com/office/drawing/2014/main" id="{944D9142-6A7F-4983-BA05-C0B1498C3C0C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559" y="368300"/>
              <a:ext cx="4162076" cy="6120700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FFC000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</p:grpSp>
      <p:sp>
        <p:nvSpPr>
          <p:cNvPr id="29" name="Rectángulo 28">
            <a:extLst>
              <a:ext uri="{FF2B5EF4-FFF2-40B4-BE49-F238E27FC236}">
                <a16:creationId xmlns:a16="http://schemas.microsoft.com/office/drawing/2014/main" id="{0719DC57-E16F-48A0-AFE9-EF968B2AAFB6}"/>
              </a:ext>
            </a:extLst>
          </p:cNvPr>
          <p:cNvSpPr/>
          <p:nvPr/>
        </p:nvSpPr>
        <p:spPr>
          <a:xfrm>
            <a:off x="4511725" y="2349000"/>
            <a:ext cx="3024275" cy="201593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 máquinas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vapor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vía ancha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aún están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condiciones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funcionar</a:t>
            </a:r>
          </a:p>
        </p:txBody>
      </p:sp>
      <p:pic>
        <p:nvPicPr>
          <p:cNvPr id="30" name="Imagen 29" descr="Imagen que contiene exterior, tren, antiguo, foto&#10;&#10;Descripción generada con confianza muy alta">
            <a:extLst>
              <a:ext uri="{FF2B5EF4-FFF2-40B4-BE49-F238E27FC236}">
                <a16:creationId xmlns:a16="http://schemas.microsoft.com/office/drawing/2014/main" id="{99337145-9229-47BC-80C2-5680BBCA29A0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-9000"/>
            <a:ext cx="12240000" cy="6858000"/>
          </a:xfrm>
          <a:prstGeom prst="rect">
            <a:avLst/>
          </a:prstGeom>
        </p:spPr>
      </p:pic>
      <p:sp>
        <p:nvSpPr>
          <p:cNvPr id="46" name="CuadroTexto 45">
            <a:extLst>
              <a:ext uri="{FF2B5EF4-FFF2-40B4-BE49-F238E27FC236}">
                <a16:creationId xmlns:a16="http://schemas.microsoft.com/office/drawing/2014/main" id="{C4757893-1B05-4D3C-B027-E01E8E9E396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endParaRPr lang="es-MX" dirty="0">
              <a:solidFill>
                <a:prstClr val="white"/>
              </a:solidFill>
              <a:latin typeface="Tw Cen MT" panose="020B0602020104020603"/>
            </a:endParaRPr>
          </a:p>
        </p:txBody>
      </p:sp>
    </p:spTree>
    <p:extLst>
      <p:ext uri="{BB962C8B-B14F-4D97-AF65-F5344CB8AC3E}">
        <p14:creationId xmlns:p14="http://schemas.microsoft.com/office/powerpoint/2010/main" val="68249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75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25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75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72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125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1625"/>
                            </p:stCondLst>
                            <p:childTnLst>
                              <p:par>
                                <p:cTn id="37" presetID="2" presetClass="entr" presetSubtype="1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1125"/>
                            </p:stCondLst>
                            <p:childTnLst>
                              <p:par>
                                <p:cTn id="42" presetID="3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0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625"/>
                            </p:stCondLst>
                            <p:childTnLst>
                              <p:par>
                                <p:cTn id="51" presetID="23" presetClass="entr" presetSubtype="28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125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3875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3375"/>
                            </p:stCondLst>
                            <p:childTnLst>
                              <p:par>
                                <p:cTn id="65" presetID="1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2875"/>
                            </p:stCondLst>
                            <p:childTnLst>
                              <p:par>
                                <p:cTn id="72" presetID="3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2375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1875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1125"/>
                            </p:stCondLst>
                            <p:childTnLst>
                              <p:par>
                                <p:cTn id="89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625"/>
                            </p:stCondLst>
                            <p:childTnLst>
                              <p:par>
                                <p:cTn id="9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/>
      <p:bldP spid="16" grpId="0" uiExpand="1" build="p"/>
      <p:bldP spid="21" grpId="0" uiExpand="1" build="p"/>
      <p:bldP spid="29" grpId="0" uiExpand="1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DE3409E8-139B-4D99-9232-E1870DF32506}"/>
              </a:ext>
            </a:extLst>
          </p:cNvPr>
          <p:cNvSpPr/>
          <p:nvPr/>
        </p:nvSpPr>
        <p:spPr>
          <a:xfrm>
            <a:off x="336549" y="369000"/>
            <a:ext cx="3059451" cy="169533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maquinas </a:t>
            </a:r>
            <a:r>
              <a:rPr lang="es-MX" sz="2400" b="1" kern="0" dirty="0" err="1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Alco</a:t>
            </a: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16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DH</a:t>
            </a: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-17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</a:t>
            </a:r>
            <a:r>
              <a:rPr lang="es-MX" sz="16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DH-</a:t>
            </a: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19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diésel- eléctricas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tipo </a:t>
            </a:r>
            <a:r>
              <a:rPr lang="es-MX" sz="16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PA-</a:t>
            </a: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4</a:t>
            </a:r>
          </a:p>
        </p:txBody>
      </p:sp>
      <p:pic>
        <p:nvPicPr>
          <p:cNvPr id="4" name="Imagen 3" descr="Imagen que contiene cielo, exterior, transporte, tren&#10;&#10;Descripción generada con confianza muy alta">
            <a:extLst>
              <a:ext uri="{FF2B5EF4-FFF2-40B4-BE49-F238E27FC236}">
                <a16:creationId xmlns:a16="http://schemas.microsoft.com/office/drawing/2014/main" id="{E1B8E30C-E165-48B2-8F33-5C1E57492F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0"/>
            <a:ext cx="12216000" cy="6858000"/>
          </a:xfrm>
          <a:prstGeom prst="rect">
            <a:avLst/>
          </a:prstGeom>
        </p:spPr>
      </p:pic>
      <p:grpSp>
        <p:nvGrpSpPr>
          <p:cNvPr id="5" name="Grupo 4">
            <a:extLst>
              <a:ext uri="{FF2B5EF4-FFF2-40B4-BE49-F238E27FC236}">
                <a16:creationId xmlns:a16="http://schemas.microsoft.com/office/drawing/2014/main" id="{2D0318D6-1395-4D5F-AFFA-D227CCA78697}"/>
              </a:ext>
            </a:extLst>
          </p:cNvPr>
          <p:cNvGrpSpPr/>
          <p:nvPr/>
        </p:nvGrpSpPr>
        <p:grpSpPr>
          <a:xfrm>
            <a:off x="-360000" y="-351000"/>
            <a:ext cx="12576000" cy="7218000"/>
            <a:chOff x="0" y="-351000"/>
            <a:chExt cx="12576000" cy="7218000"/>
          </a:xfrm>
        </p:grpSpPr>
        <p:sp>
          <p:nvSpPr>
            <p:cNvPr id="6" name="CuadroTexto 5">
              <a:extLst>
                <a:ext uri="{FF2B5EF4-FFF2-40B4-BE49-F238E27FC236}">
                  <a16:creationId xmlns:a16="http://schemas.microsoft.com/office/drawing/2014/main" id="{B03E8801-11F5-4E65-A938-54C34F80C596}"/>
                </a:ext>
              </a:extLst>
            </p:cNvPr>
            <p:cNvSpPr txBox="1"/>
            <p:nvPr/>
          </p:nvSpPr>
          <p:spPr>
            <a:xfrm>
              <a:off x="0" y="9000"/>
              <a:ext cx="12576000" cy="6858000"/>
            </a:xfrm>
            <a:prstGeom prst="rect">
              <a:avLst/>
            </a:prstGeom>
            <a:solidFill>
              <a:srgbClr val="5B9BD5">
                <a:lumMod val="40000"/>
                <a:lumOff val="60000"/>
              </a:srgb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7" name="Imagen 6" descr="Imagen que contiene exterior, cielo, árbol, transporte&#10;&#10;Descripción generada con confianza muy alta">
              <a:extLst>
                <a:ext uri="{FF2B5EF4-FFF2-40B4-BE49-F238E27FC236}">
                  <a16:creationId xmlns:a16="http://schemas.microsoft.com/office/drawing/2014/main" id="{CF91A9E1-8F81-4C5D-8A3C-520858CA69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6000" y="-351000"/>
              <a:ext cx="8326125" cy="614202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152400" dist="12000" dir="900000" sy="98000" kx="110000" ky="200000" algn="tl" rotWithShape="0">
                <a:srgbClr val="000000">
                  <a:alpha val="30000"/>
                </a:srgbClr>
              </a:outerShdw>
            </a:effectLst>
            <a:scene3d>
              <a:camera prst="perspectiveRelaxed">
                <a:rot lat="19800000" lon="1200000" rev="20820000"/>
              </a:camera>
              <a:lightRig rig="threePt" dir="t"/>
            </a:scene3d>
            <a:sp3d contourW="6350" prstMaterial="matte">
              <a:bevelT w="101600" h="101600"/>
              <a:contourClr>
                <a:srgbClr val="969696"/>
              </a:contourClr>
            </a:sp3d>
          </p:spPr>
        </p:pic>
      </p:grpSp>
      <p:sp>
        <p:nvSpPr>
          <p:cNvPr id="8" name="Rectángulo 7">
            <a:extLst>
              <a:ext uri="{FF2B5EF4-FFF2-40B4-BE49-F238E27FC236}">
                <a16:creationId xmlns:a16="http://schemas.microsoft.com/office/drawing/2014/main" id="{07F16A8A-BD85-4A0C-B191-453CD697CCC4}"/>
              </a:ext>
            </a:extLst>
          </p:cNvPr>
          <p:cNvSpPr/>
          <p:nvPr/>
        </p:nvSpPr>
        <p:spPr>
          <a:xfrm>
            <a:off x="336000" y="6076066"/>
            <a:ext cx="11519450" cy="41293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  <a:defRPr/>
            </a:pPr>
            <a:r>
              <a:rPr lang="es-MX" sz="2400" b="1" kern="0" dirty="0">
                <a:ln w="28575">
                  <a:solidFill>
                    <a:srgbClr val="C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 Autovía ingles de primera clase de 74 plazas</a:t>
            </a:r>
          </a:p>
        </p:txBody>
      </p:sp>
      <p:pic>
        <p:nvPicPr>
          <p:cNvPr id="9" name="Imagen 8" descr="Imagen que contiene árbol, transporte, tren, exterior&#10;&#10;Descripción generada con confianza muy alta">
            <a:extLst>
              <a:ext uri="{FF2B5EF4-FFF2-40B4-BE49-F238E27FC236}">
                <a16:creationId xmlns:a16="http://schemas.microsoft.com/office/drawing/2014/main" id="{5A1C5133-FB7E-4697-965F-6579A4F399B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29"/>
          <a:stretch/>
        </p:blipFill>
        <p:spPr>
          <a:xfrm>
            <a:off x="0" y="1"/>
            <a:ext cx="12216000" cy="6874870"/>
          </a:xfrm>
          <a:prstGeom prst="rect">
            <a:avLst/>
          </a:prstGeom>
        </p:spPr>
      </p:pic>
      <p:grpSp>
        <p:nvGrpSpPr>
          <p:cNvPr id="10" name="Grupo 9">
            <a:extLst>
              <a:ext uri="{FF2B5EF4-FFF2-40B4-BE49-F238E27FC236}">
                <a16:creationId xmlns:a16="http://schemas.microsoft.com/office/drawing/2014/main" id="{4BED40EE-0EE8-40E0-AAF4-1CA600124423}"/>
              </a:ext>
            </a:extLst>
          </p:cNvPr>
          <p:cNvGrpSpPr/>
          <p:nvPr/>
        </p:nvGrpSpPr>
        <p:grpSpPr>
          <a:xfrm>
            <a:off x="-207600" y="-23907"/>
            <a:ext cx="12576000" cy="6890907"/>
            <a:chOff x="-360000" y="9000"/>
            <a:chExt cx="12576000" cy="6858000"/>
          </a:xfrm>
        </p:grpSpPr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770B8E94-268F-4234-983F-52F6195679C6}"/>
                </a:ext>
              </a:extLst>
            </p:cNvPr>
            <p:cNvSpPr txBox="1"/>
            <p:nvPr/>
          </p:nvSpPr>
          <p:spPr>
            <a:xfrm>
              <a:off x="-360000" y="9000"/>
              <a:ext cx="12576000" cy="6858000"/>
            </a:xfrm>
            <a:prstGeom prst="rect">
              <a:avLst/>
            </a:prstGeom>
            <a:solidFill>
              <a:srgbClr val="70AD47">
                <a:lumMod val="20000"/>
                <a:lumOff val="80000"/>
              </a:srgb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12" name="Imagen 11" descr="Imagen que contiene árbol, exterior, hierba, transporte&#10;&#10;Descripción generada con confianza muy alta">
              <a:extLst>
                <a:ext uri="{FF2B5EF4-FFF2-40B4-BE49-F238E27FC236}">
                  <a16:creationId xmlns:a16="http://schemas.microsoft.com/office/drawing/2014/main" id="{C08416D5-B451-44EC-85CB-213BA3698F3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6000" y="842657"/>
              <a:ext cx="6840000" cy="523384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rgbClr val="860000"/>
              </a:solidFill>
              <a:miter lim="800000"/>
            </a:ln>
            <a:effectLst>
              <a:outerShdw blurRad="65000" dist="50800" dir="12900000" kx="195000" ky="145000" algn="tl" rotWithShape="0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</p:grpSp>
      <p:grpSp>
        <p:nvGrpSpPr>
          <p:cNvPr id="13" name="Grupo 12">
            <a:extLst>
              <a:ext uri="{FF2B5EF4-FFF2-40B4-BE49-F238E27FC236}">
                <a16:creationId xmlns:a16="http://schemas.microsoft.com/office/drawing/2014/main" id="{AE18D110-7739-494B-AE8A-B7B2C4EDFAB9}"/>
              </a:ext>
            </a:extLst>
          </p:cNvPr>
          <p:cNvGrpSpPr/>
          <p:nvPr/>
        </p:nvGrpSpPr>
        <p:grpSpPr>
          <a:xfrm>
            <a:off x="-567329" y="-436648"/>
            <a:ext cx="12727084" cy="7731293"/>
            <a:chOff x="-535084" y="-417096"/>
            <a:chExt cx="13047246" cy="7731293"/>
          </a:xfrm>
        </p:grpSpPr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0EA785D7-C0DC-4E99-8ADA-9045C7AB833F}"/>
                </a:ext>
              </a:extLst>
            </p:cNvPr>
            <p:cNvSpPr txBox="1"/>
            <p:nvPr/>
          </p:nvSpPr>
          <p:spPr>
            <a:xfrm>
              <a:off x="-535084" y="-417096"/>
              <a:ext cx="13047246" cy="7731293"/>
            </a:xfrm>
            <a:prstGeom prst="rect">
              <a:avLst/>
            </a:prstGeom>
            <a:solidFill>
              <a:srgbClr val="FFC000">
                <a:lumMod val="40000"/>
                <a:lumOff val="60000"/>
                <a:alpha val="70000"/>
              </a:srgb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15" name="Imagen 14" descr="Imagen que contiene exterior, cielo, árbol, transporte&#10;&#10;Descripción generada con confianza muy alta">
              <a:extLst>
                <a:ext uri="{FF2B5EF4-FFF2-40B4-BE49-F238E27FC236}">
                  <a16:creationId xmlns:a16="http://schemas.microsoft.com/office/drawing/2014/main" id="{DB1F9BCD-2325-498B-A18A-31C7D4738B9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1700" y="369000"/>
              <a:ext cx="7052758" cy="61207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6" name="Rectángulo 15">
            <a:extLst>
              <a:ext uri="{FF2B5EF4-FFF2-40B4-BE49-F238E27FC236}">
                <a16:creationId xmlns:a16="http://schemas.microsoft.com/office/drawing/2014/main" id="{6F7E7C09-D84A-4416-AA0C-BF0B596A3DCF}"/>
              </a:ext>
            </a:extLst>
          </p:cNvPr>
          <p:cNvSpPr/>
          <p:nvPr/>
        </p:nvSpPr>
        <p:spPr>
          <a:xfrm>
            <a:off x="336550" y="2260731"/>
            <a:ext cx="4378032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Además de este equipo,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público tiene acceso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vehículos de arrastre, entre ellos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4 coches de servicio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pasajeros,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carro dormitorio</a:t>
            </a:r>
          </a:p>
        </p:txBody>
      </p:sp>
      <p:pic>
        <p:nvPicPr>
          <p:cNvPr id="17" name="Imagen 16" descr="Imagen que contiene exterior, cielo, suelo, transporte&#10;&#10;Descripción generada con confianza muy alta">
            <a:extLst>
              <a:ext uri="{FF2B5EF4-FFF2-40B4-BE49-F238E27FC236}">
                <a16:creationId xmlns:a16="http://schemas.microsoft.com/office/drawing/2014/main" id="{23CA851E-FC72-44A8-AB7C-F918DE051F8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32"/>
            <a:ext cx="12192000" cy="6860032"/>
          </a:xfrm>
          <a:prstGeom prst="rect">
            <a:avLst/>
          </a:prstGeom>
        </p:spPr>
      </p:pic>
      <p:pic>
        <p:nvPicPr>
          <p:cNvPr id="18" name="Imagen 17" descr="Imagen que contiene interior, de madera, suelo, edificio&#10;&#10;Descripción generada con confianza muy alta">
            <a:extLst>
              <a:ext uri="{FF2B5EF4-FFF2-40B4-BE49-F238E27FC236}">
                <a16:creationId xmlns:a16="http://schemas.microsoft.com/office/drawing/2014/main" id="{5EFE37CA-086B-4F1A-9905-0CDA672A83F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-23906"/>
            <a:ext cx="12240000" cy="6890908"/>
          </a:xfrm>
          <a:prstGeom prst="rect">
            <a:avLst/>
          </a:prstGeom>
        </p:spPr>
      </p:pic>
      <p:pic>
        <p:nvPicPr>
          <p:cNvPr id="19" name="Imagen 18" descr="Imagen que contiene tren, edificio, seguimiento, estación&#10;&#10;Descripción generada con confianza muy alta">
            <a:extLst>
              <a:ext uri="{FF2B5EF4-FFF2-40B4-BE49-F238E27FC236}">
                <a16:creationId xmlns:a16="http://schemas.microsoft.com/office/drawing/2014/main" id="{DF65D5A1-E288-493A-B1CC-A0179203095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-9000"/>
            <a:ext cx="12240000" cy="6858000"/>
          </a:xfrm>
          <a:prstGeom prst="rect">
            <a:avLst/>
          </a:prstGeom>
        </p:spPr>
      </p:pic>
      <p:grpSp>
        <p:nvGrpSpPr>
          <p:cNvPr id="20" name="Grupo 19">
            <a:extLst>
              <a:ext uri="{FF2B5EF4-FFF2-40B4-BE49-F238E27FC236}">
                <a16:creationId xmlns:a16="http://schemas.microsoft.com/office/drawing/2014/main" id="{4E3D4117-49DC-41B6-87C1-B080BBBF092F}"/>
              </a:ext>
            </a:extLst>
          </p:cNvPr>
          <p:cNvGrpSpPr/>
          <p:nvPr/>
        </p:nvGrpSpPr>
        <p:grpSpPr>
          <a:xfrm>
            <a:off x="-112297" y="-171000"/>
            <a:ext cx="13047246" cy="7731293"/>
            <a:chOff x="-417097" y="-299109"/>
            <a:chExt cx="13047246" cy="7731293"/>
          </a:xfrm>
        </p:grpSpPr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1A2A4D24-8E38-448F-94FE-EDAA23879DC5}"/>
                </a:ext>
              </a:extLst>
            </p:cNvPr>
            <p:cNvSpPr txBox="1"/>
            <p:nvPr/>
          </p:nvSpPr>
          <p:spPr>
            <a:xfrm>
              <a:off x="-417097" y="-299109"/>
              <a:ext cx="13047246" cy="7731293"/>
            </a:xfrm>
            <a:prstGeom prst="rect">
              <a:avLst/>
            </a:prstGeom>
            <a:solidFill>
              <a:srgbClr val="ED7D31">
                <a:lumMod val="50000"/>
              </a:srgb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22" name="Imagen 21" descr="Imagen que contiene interior, suelo, pared, sala&#10;&#10;Descripción generada con confianza muy alta">
              <a:extLst>
                <a:ext uri="{FF2B5EF4-FFF2-40B4-BE49-F238E27FC236}">
                  <a16:creationId xmlns:a16="http://schemas.microsoft.com/office/drawing/2014/main" id="{EEF21D87-274F-43C2-B18E-D4FE298FF54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6000" y="731763"/>
              <a:ext cx="8325179" cy="467723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FFFFFF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37" name="CuadroTexto 36">
            <a:extLst>
              <a:ext uri="{FF2B5EF4-FFF2-40B4-BE49-F238E27FC236}">
                <a16:creationId xmlns:a16="http://schemas.microsoft.com/office/drawing/2014/main" id="{4B446BFB-0C7E-4070-92F3-19D285B65F4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961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375"/>
                            </p:stCondLst>
                            <p:childTnLst>
                              <p:par>
                                <p:cTn id="24" presetID="2" presetClass="entr" presetSubtype="9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875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-43200000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375"/>
                            </p:stCondLst>
                            <p:childTnLst>
                              <p:par>
                                <p:cTn id="42" presetID="2" presetClass="entr" presetSubtype="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1875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8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7500"/>
                            </p:stCondLst>
                            <p:childTnLst>
                              <p:par>
                                <p:cTn id="55" presetID="21" presetClass="entr" presetSubtype="3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5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700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6500"/>
                            </p:stCondLst>
                            <p:childTnLst>
                              <p:par>
                                <p:cTn id="76" presetID="5" presetClass="entr" presetSubtype="1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6000"/>
                            </p:stCondLst>
                            <p:childTnLst>
                              <p:par>
                                <p:cTn id="8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8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/>
      <p:bldP spid="8" grpId="0" uiExpand="1"/>
      <p:bldP spid="16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verde, tren, transporte, cielo&#10;&#10;Descripción generada con confianza muy alta">
            <a:extLst>
              <a:ext uri="{FF2B5EF4-FFF2-40B4-BE49-F238E27FC236}">
                <a16:creationId xmlns:a16="http://schemas.microsoft.com/office/drawing/2014/main" id="{E0F82CA2-A81E-494D-9BA6-32BF8B607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42" y="0"/>
            <a:ext cx="12208042" cy="68580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993EAE5B-4CCF-4310-97DF-F7E212940050}"/>
              </a:ext>
            </a:extLst>
          </p:cNvPr>
          <p:cNvSpPr/>
          <p:nvPr/>
        </p:nvSpPr>
        <p:spPr>
          <a:xfrm>
            <a:off x="317631" y="369000"/>
            <a:ext cx="343837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tres vagones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pertenecientes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convoyes  presidenciales.</a:t>
            </a:r>
          </a:p>
        </p:txBody>
      </p:sp>
      <p:pic>
        <p:nvPicPr>
          <p:cNvPr id="4" name="Imagen 3" descr="Imagen que contiene exterior, cielo, carretera, antiguo&#10;&#10;Descripción generada con confianza muy alta">
            <a:extLst>
              <a:ext uri="{FF2B5EF4-FFF2-40B4-BE49-F238E27FC236}">
                <a16:creationId xmlns:a16="http://schemas.microsoft.com/office/drawing/2014/main" id="{FB6CE1B3-D002-4743-BE0D-78E91D56BC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5" name="Imagen 4" descr="Imagen que contiene cielo, exterior, transporte, tren&#10;&#10;Descripción generada con confianza muy alta">
            <a:extLst>
              <a:ext uri="{FF2B5EF4-FFF2-40B4-BE49-F238E27FC236}">
                <a16:creationId xmlns:a16="http://schemas.microsoft.com/office/drawing/2014/main" id="{174FE545-1C61-4042-8E33-E787B73EAA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n 5" descr="Imagen que contiene tren, plataforma, cielo, exterior&#10;&#10;Descripción generada con confianza muy alta">
            <a:extLst>
              <a:ext uri="{FF2B5EF4-FFF2-40B4-BE49-F238E27FC236}">
                <a16:creationId xmlns:a16="http://schemas.microsoft.com/office/drawing/2014/main" id="{FBE430CE-921E-4E8D-BF63-10A2619566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6047"/>
          </a:xfrm>
          <a:prstGeom prst="rect">
            <a:avLst/>
          </a:prstGeom>
        </p:spPr>
      </p:pic>
      <p:pic>
        <p:nvPicPr>
          <p:cNvPr id="7" name="Imagen 6" descr="Imagen que contiene tren, seguimiento&#10;&#10;Descripción generada con confianza muy alta">
            <a:extLst>
              <a:ext uri="{FF2B5EF4-FFF2-40B4-BE49-F238E27FC236}">
                <a16:creationId xmlns:a16="http://schemas.microsoft.com/office/drawing/2014/main" id="{47C469BA-E4F1-4DE3-A512-69D870A0FC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29" y="0"/>
            <a:ext cx="12208696" cy="6858000"/>
          </a:xfrm>
          <a:prstGeom prst="rect">
            <a:avLst/>
          </a:prstGeom>
        </p:spPr>
      </p:pic>
      <p:pic>
        <p:nvPicPr>
          <p:cNvPr id="8" name="Imagen 7" descr="Imagen que contiene interior, pared, ventana, suelo&#10;&#10;Descripción generada con confianza muy alta">
            <a:extLst>
              <a:ext uri="{FF2B5EF4-FFF2-40B4-BE49-F238E27FC236}">
                <a16:creationId xmlns:a16="http://schemas.microsoft.com/office/drawing/2014/main" id="{0A8C7C17-27CA-44A1-B77D-03323E0A39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54"/>
            <a:ext cx="12192000" cy="6859954"/>
          </a:xfrm>
          <a:prstGeom prst="rect">
            <a:avLst/>
          </a:prstGeom>
        </p:spPr>
      </p:pic>
      <p:pic>
        <p:nvPicPr>
          <p:cNvPr id="9" name="Imagen 8" descr="Imagen que contiene tren, cielo, transporte, seguimiento&#10;&#10;Descripción generada con confianza muy alta">
            <a:extLst>
              <a:ext uri="{FF2B5EF4-FFF2-40B4-BE49-F238E27FC236}">
                <a16:creationId xmlns:a16="http://schemas.microsoft.com/office/drawing/2014/main" id="{C3715EAF-0422-4395-94AD-F1D6522C1D1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96" y="9000"/>
            <a:ext cx="12208696" cy="6884389"/>
          </a:xfrm>
          <a:prstGeom prst="rect">
            <a:avLst/>
          </a:prstGeom>
        </p:spPr>
      </p:pic>
      <p:pic>
        <p:nvPicPr>
          <p:cNvPr id="10" name="Imagen 9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09156A36-0357-4CC4-8EDB-EBA729D9898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0"/>
            <a:ext cx="18106930" cy="6858000"/>
          </a:xfrm>
          <a:prstGeom prst="rect">
            <a:avLst/>
          </a:prstGeom>
        </p:spPr>
      </p:pic>
      <p:pic>
        <p:nvPicPr>
          <p:cNvPr id="11" name="Imagen 10" descr="Imagen que contiene interior, suelo, silla, sala&#10;&#10;Descripción generada con confianza muy alta">
            <a:extLst>
              <a:ext uri="{FF2B5EF4-FFF2-40B4-BE49-F238E27FC236}">
                <a16:creationId xmlns:a16="http://schemas.microsoft.com/office/drawing/2014/main" id="{AAF4D228-B2BB-471A-804B-C2F49CF1E094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89"/>
          <a:stretch/>
        </p:blipFill>
        <p:spPr>
          <a:xfrm>
            <a:off x="-31304" y="9000"/>
            <a:ext cx="12240000" cy="6870952"/>
          </a:xfrm>
          <a:prstGeom prst="rect">
            <a:avLst/>
          </a:prstGeom>
        </p:spPr>
      </p:pic>
      <p:pic>
        <p:nvPicPr>
          <p:cNvPr id="12" name="Imagen 11" descr="Imagen que contiene interior, suelo, silla, sala&#10;&#10;Descripción generada con confianza muy alta">
            <a:extLst>
              <a:ext uri="{FF2B5EF4-FFF2-40B4-BE49-F238E27FC236}">
                <a16:creationId xmlns:a16="http://schemas.microsoft.com/office/drawing/2014/main" id="{D262F57E-DD15-4D01-827A-834EA7A1E9C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0"/>
            <a:ext cx="12216000" cy="6858000"/>
          </a:xfrm>
          <a:prstGeom prst="rect">
            <a:avLst/>
          </a:prstGeom>
        </p:spPr>
      </p:pic>
      <p:grpSp>
        <p:nvGrpSpPr>
          <p:cNvPr id="13" name="Grupo 12">
            <a:extLst>
              <a:ext uri="{FF2B5EF4-FFF2-40B4-BE49-F238E27FC236}">
                <a16:creationId xmlns:a16="http://schemas.microsoft.com/office/drawing/2014/main" id="{47DDB9D1-D38E-45AC-B43E-4969C74D550E}"/>
              </a:ext>
            </a:extLst>
          </p:cNvPr>
          <p:cNvGrpSpPr/>
          <p:nvPr/>
        </p:nvGrpSpPr>
        <p:grpSpPr>
          <a:xfrm>
            <a:off x="-417097" y="-299109"/>
            <a:ext cx="13047246" cy="7731293"/>
            <a:chOff x="-417097" y="-299109"/>
            <a:chExt cx="13047246" cy="7731293"/>
          </a:xfrm>
        </p:grpSpPr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73614401-0037-4546-8CF9-39E2D7E93B41}"/>
                </a:ext>
              </a:extLst>
            </p:cNvPr>
            <p:cNvSpPr txBox="1"/>
            <p:nvPr/>
          </p:nvSpPr>
          <p:spPr>
            <a:xfrm>
              <a:off x="-417097" y="-299109"/>
              <a:ext cx="13047246" cy="7731293"/>
            </a:xfrm>
            <a:prstGeom prst="rect">
              <a:avLst/>
            </a:prstGeom>
            <a:solidFill>
              <a:srgbClr val="ED7D31">
                <a:lumMod val="50000"/>
              </a:srgb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15" name="Imagen 14" descr="Imagen que contiene cielo, exterior, tren, seguimiento&#10;&#10;Descripción generada con confianza muy alta">
              <a:extLst>
                <a:ext uri="{FF2B5EF4-FFF2-40B4-BE49-F238E27FC236}">
                  <a16:creationId xmlns:a16="http://schemas.microsoft.com/office/drawing/2014/main" id="{A83D2792-628E-43D7-B1C4-0ADC53563A71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6000" y="369000"/>
              <a:ext cx="8170837" cy="6120700"/>
            </a:xfrm>
            <a:prstGeom prst="ellipse">
              <a:avLst/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</p:grpSp>
    </p:spTree>
    <p:extLst>
      <p:ext uri="{BB962C8B-B14F-4D97-AF65-F5344CB8AC3E}">
        <p14:creationId xmlns:p14="http://schemas.microsoft.com/office/powerpoint/2010/main" val="4162114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5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75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25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67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2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75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25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975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9250"/>
                            </p:stCondLst>
                            <p:childTnLst>
                              <p:par>
                                <p:cTn id="46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875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5E82602-91E8-4F47-A406-216259D518B3}"/>
              </a:ext>
            </a:extLst>
          </p:cNvPr>
          <p:cNvSpPr/>
          <p:nvPr/>
        </p:nvSpPr>
        <p:spPr>
          <a:xfrm>
            <a:off x="336550" y="395389"/>
            <a:ext cx="899945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También preservan objetos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que se utilizaron en diferentes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ramas del trabajo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como: vías, talleres, oficinas y operación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de trenes y comunicaciones.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4E131EE3-B0C9-44E0-8118-A93BD6AA39B9}"/>
              </a:ext>
            </a:extLst>
          </p:cNvPr>
          <p:cNvGrpSpPr/>
          <p:nvPr/>
        </p:nvGrpSpPr>
        <p:grpSpPr>
          <a:xfrm>
            <a:off x="-384000" y="-351000"/>
            <a:ext cx="13047246" cy="7731293"/>
            <a:chOff x="-417097" y="-299109"/>
            <a:chExt cx="13047246" cy="7731293"/>
          </a:xfrm>
        </p:grpSpPr>
        <p:sp>
          <p:nvSpPr>
            <p:cNvPr id="5" name="CuadroTexto 4">
              <a:extLst>
                <a:ext uri="{FF2B5EF4-FFF2-40B4-BE49-F238E27FC236}">
                  <a16:creationId xmlns:a16="http://schemas.microsoft.com/office/drawing/2014/main" id="{7DB4B5B2-1C5E-4F03-9946-4BB71519EB2A}"/>
                </a:ext>
              </a:extLst>
            </p:cNvPr>
            <p:cNvSpPr txBox="1"/>
            <p:nvPr/>
          </p:nvSpPr>
          <p:spPr>
            <a:xfrm>
              <a:off x="-417097" y="-299109"/>
              <a:ext cx="13047246" cy="7731293"/>
            </a:xfrm>
            <a:prstGeom prst="rect">
              <a:avLst/>
            </a:prstGeom>
            <a:solidFill>
              <a:sysClr val="window" lastClr="FFFFFF"/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6" name="Imagen 5" descr="Imagen que contiene edificio, exterior, cielo, casa&#10;&#10;Descripción generada con confianza muy alta">
              <a:extLst>
                <a:ext uri="{FF2B5EF4-FFF2-40B4-BE49-F238E27FC236}">
                  <a16:creationId xmlns:a16="http://schemas.microsoft.com/office/drawing/2014/main" id="{18D58005-D235-4F08-948B-87FBB50D29D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550" y="419241"/>
              <a:ext cx="5580063" cy="318968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70AD47">
                  <a:lumMod val="50000"/>
                </a:srgb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" name="Imagen 6" descr="Imagen que contiene exterior, cielo, edificio, nieve&#10;&#10;Descripción generada con confianza muy alta">
              <a:extLst>
                <a:ext uri="{FF2B5EF4-FFF2-40B4-BE49-F238E27FC236}">
                  <a16:creationId xmlns:a16="http://schemas.microsoft.com/office/drawing/2014/main" id="{050BAB42-62E9-44F4-9A3C-D6B29D84F2B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5389" y="2475983"/>
              <a:ext cx="5562438" cy="393745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C0000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pic>
        <p:nvPicPr>
          <p:cNvPr id="8" name="Imagen 7" descr="Imagen que contiene exterior, cielo, edificio, foto&#10;&#10;Descripción generada con confianza muy alta">
            <a:extLst>
              <a:ext uri="{FF2B5EF4-FFF2-40B4-BE49-F238E27FC236}">
                <a16:creationId xmlns:a16="http://schemas.microsoft.com/office/drawing/2014/main" id="{57069E7C-B4F8-46AE-9B9C-03BAF302575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7" b="11176"/>
          <a:stretch/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9" name="Imagen 8" descr="Imagen que contiene cielo, exterior, carretera, transporte&#10;&#10;Descripción generada con confianza muy alta">
            <a:extLst>
              <a:ext uri="{FF2B5EF4-FFF2-40B4-BE49-F238E27FC236}">
                <a16:creationId xmlns:a16="http://schemas.microsoft.com/office/drawing/2014/main" id="{1C07B259-6347-4A9A-98EF-E5F9CCE4F3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8BD214E0-2D58-4F63-8BF6-4BF14A89BE0E}"/>
              </a:ext>
            </a:extLst>
          </p:cNvPr>
          <p:cNvSpPr/>
          <p:nvPr/>
        </p:nvSpPr>
        <p:spPr>
          <a:xfrm>
            <a:off x="336550" y="369000"/>
            <a:ext cx="1151890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como una biblioteca con más de 26 mil ejemplares con testimonios </a:t>
            </a:r>
          </a:p>
          <a:p>
            <a:pPr algn="ctr"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la historia del ferrocarril mexicano y el primer proyecto ferroviario para la línea del Puerto de Veracruz a la Ciudad de México de 1837.</a:t>
            </a:r>
          </a:p>
        </p:txBody>
      </p:sp>
      <p:pic>
        <p:nvPicPr>
          <p:cNvPr id="11" name="Imagen 10" descr="Imagen que contiene exterior, tren, hierba, cielo&#10;&#10;Descripción generada con confianza muy alta">
            <a:extLst>
              <a:ext uri="{FF2B5EF4-FFF2-40B4-BE49-F238E27FC236}">
                <a16:creationId xmlns:a16="http://schemas.microsoft.com/office/drawing/2014/main" id="{99CE9DBD-7CBB-4C8E-A2F4-27DBB0E2A7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6146"/>
            <a:ext cx="12192000" cy="5472854"/>
          </a:xfrm>
          <a:prstGeom prst="rect">
            <a:avLst/>
          </a:prstGeom>
        </p:spPr>
      </p:pic>
      <p:pic>
        <p:nvPicPr>
          <p:cNvPr id="12" name="Imagen 11" descr="Imagen que contiene árbol, tren, exterior, seguimiento&#10;&#10;Descripción generada con confianza muy alta">
            <a:extLst>
              <a:ext uri="{FF2B5EF4-FFF2-40B4-BE49-F238E27FC236}">
                <a16:creationId xmlns:a16="http://schemas.microsoft.com/office/drawing/2014/main" id="{1C2B12F5-DF04-485C-A4C7-7020A851CB8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9000"/>
            <a:ext cx="12240000" cy="6858000"/>
          </a:xfrm>
          <a:prstGeom prst="rect">
            <a:avLst/>
          </a:prstGeom>
        </p:spPr>
      </p:pic>
      <p:pic>
        <p:nvPicPr>
          <p:cNvPr id="13" name="Imagen 12" descr="Imagen que contiene exterior, árbol, cielo, suelo&#10;&#10;Descripción generada con confianza muy alta">
            <a:extLst>
              <a:ext uri="{FF2B5EF4-FFF2-40B4-BE49-F238E27FC236}">
                <a16:creationId xmlns:a16="http://schemas.microsoft.com/office/drawing/2014/main" id="{B6D35648-8C9B-4C47-A53E-BB17A07644A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6" y="14748"/>
            <a:ext cx="12194505" cy="6843252"/>
          </a:xfrm>
          <a:prstGeom prst="rect">
            <a:avLst/>
          </a:prstGeom>
        </p:spPr>
      </p:pic>
      <p:pic>
        <p:nvPicPr>
          <p:cNvPr id="14" name="Imagen 13" descr="Imagen que contiene exterior, cielo, árbol, carretera&#10;&#10;Descripción generada con confianza muy alta">
            <a:extLst>
              <a:ext uri="{FF2B5EF4-FFF2-40B4-BE49-F238E27FC236}">
                <a16:creationId xmlns:a16="http://schemas.microsoft.com/office/drawing/2014/main" id="{F2DE1601-6AA9-4A2C-8E86-CF5976CB391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0"/>
            <a:ext cx="12240000" cy="6858000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5D46D036-EBED-42E8-A948-9D4744DC83B5}"/>
              </a:ext>
            </a:extLst>
          </p:cNvPr>
          <p:cNvSpPr/>
          <p:nvPr/>
        </p:nvSpPr>
        <p:spPr>
          <a:xfrm>
            <a:off x="6097388" y="549000"/>
            <a:ext cx="5766190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Vagones de Radio y Ciencia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F4AF7821-C3FD-448C-96B5-7A855A8001A9}"/>
              </a:ext>
            </a:extLst>
          </p:cNvPr>
          <p:cNvSpPr/>
          <p:nvPr/>
        </p:nvSpPr>
        <p:spPr>
          <a:xfrm>
            <a:off x="315200" y="369000"/>
            <a:ext cx="1156425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El museo cuenta también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con exposiciones temporales,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conferencias, así como congresos para difundir y divulgar en torno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a su investigación, así como plantear propuestas de comunicación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que sirvan para el correcto acercamiento con distintos públicos,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para que ellos asistan al museo y conozcan más acerca </a:t>
            </a:r>
          </a:p>
          <a:p>
            <a:pPr defTabSz="457200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del patrimonio ferroviario que este posee. </a:t>
            </a:r>
          </a:p>
        </p:txBody>
      </p:sp>
      <p:pic>
        <p:nvPicPr>
          <p:cNvPr id="17" name="Imagen 16" descr="Imagen que contiene tren, cielo, exterior, suelo&#10;&#10;Descripción generada con confianza muy alta">
            <a:extLst>
              <a:ext uri="{FF2B5EF4-FFF2-40B4-BE49-F238E27FC236}">
                <a16:creationId xmlns:a16="http://schemas.microsoft.com/office/drawing/2014/main" id="{85B554EB-795A-419E-ADC9-C71FFB0985A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2" y="0"/>
            <a:ext cx="12196762" cy="6858000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449A07DF-9D8A-4F3B-89EB-FF1F9587D357}"/>
              </a:ext>
            </a:extLst>
          </p:cNvPr>
          <p:cNvSpPr/>
          <p:nvPr/>
        </p:nvSpPr>
        <p:spPr>
          <a:xfrm>
            <a:off x="0" y="369000"/>
            <a:ext cx="12187238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tiene vagones dedicados a la Radio y a la Ciencia.</a:t>
            </a:r>
          </a:p>
        </p:txBody>
      </p:sp>
      <p:pic>
        <p:nvPicPr>
          <p:cNvPr id="19" name="Imagen 18" descr="Imagen que contiene árbol, exterior, tren, seguimiento&#10;&#10;Descripción generada con confianza muy alta">
            <a:extLst>
              <a:ext uri="{FF2B5EF4-FFF2-40B4-BE49-F238E27FC236}">
                <a16:creationId xmlns:a16="http://schemas.microsoft.com/office/drawing/2014/main" id="{E0660AF0-FACD-4748-888B-81F76753D09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1" y="-6600"/>
            <a:ext cx="12216001" cy="6911830"/>
          </a:xfrm>
          <a:prstGeom prst="rect">
            <a:avLst/>
          </a:prstGeom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719DCCC6-E6E7-42AA-8101-E2849A4C345A}"/>
              </a:ext>
            </a:extLst>
          </p:cNvPr>
          <p:cNvSpPr/>
          <p:nvPr/>
        </p:nvSpPr>
        <p:spPr>
          <a:xfrm>
            <a:off x="5917163" y="189000"/>
            <a:ext cx="5938837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primero, se trata de una cabina de producción radiofónica </a:t>
            </a:r>
          </a:p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montada en un vagón de tren, </a:t>
            </a:r>
          </a:p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los niños y jóvenes pueden </a:t>
            </a:r>
          </a:p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crear distintos materiales sonoros.</a:t>
            </a:r>
          </a:p>
        </p:txBody>
      </p:sp>
      <p:pic>
        <p:nvPicPr>
          <p:cNvPr id="21" name="Imagen 20" descr="Imagen que contiene árbol, tren, exterior, seguimiento&#10;&#10;Descripción generada con confianza muy alta">
            <a:extLst>
              <a:ext uri="{FF2B5EF4-FFF2-40B4-BE49-F238E27FC236}">
                <a16:creationId xmlns:a16="http://schemas.microsoft.com/office/drawing/2014/main" id="{3A95F459-4664-405F-B0F3-29B119A519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C05B1CD5-A169-4DEA-B133-01188ABBD119}"/>
              </a:ext>
            </a:extLst>
          </p:cNvPr>
          <p:cNvSpPr/>
          <p:nvPr/>
        </p:nvSpPr>
        <p:spPr>
          <a:xfrm>
            <a:off x="336000" y="5229000"/>
            <a:ext cx="46291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este espacio </a:t>
            </a:r>
          </a:p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realizan los programas </a:t>
            </a:r>
          </a:p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“El vagón de la radio” </a:t>
            </a:r>
          </a:p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“El vagón </a:t>
            </a:r>
            <a:r>
              <a:rPr lang="es-MX" sz="2400" b="1" dirty="0" err="1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Sound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System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pic>
        <p:nvPicPr>
          <p:cNvPr id="23" name="Imagen 22" descr="Imagen que contiene cielo, exterior, carretera, transporte&#10;&#10;Descripción generada con confianza muy alta">
            <a:extLst>
              <a:ext uri="{FF2B5EF4-FFF2-40B4-BE49-F238E27FC236}">
                <a16:creationId xmlns:a16="http://schemas.microsoft.com/office/drawing/2014/main" id="{59A1F866-6F1B-458F-858D-FED24DBF21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" y="0"/>
            <a:ext cx="12187781" cy="6858000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FBFFB2D9-5292-41A8-B20C-EBCE63FB7638}"/>
              </a:ext>
            </a:extLst>
          </p:cNvPr>
          <p:cNvSpPr/>
          <p:nvPr/>
        </p:nvSpPr>
        <p:spPr>
          <a:xfrm>
            <a:off x="336550" y="845131"/>
            <a:ext cx="1150941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segundo es un espacio para la divulgación </a:t>
            </a:r>
          </a:p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ciencia y la tecnología.</a:t>
            </a:r>
          </a:p>
        </p:txBody>
      </p:sp>
      <p:pic>
        <p:nvPicPr>
          <p:cNvPr id="25" name="Imagen 24" descr="Imagen que contiene exterior, cielo, edificio, suelo&#10;&#10;Descripción generada con confianza muy alta">
            <a:extLst>
              <a:ext uri="{FF2B5EF4-FFF2-40B4-BE49-F238E27FC236}">
                <a16:creationId xmlns:a16="http://schemas.microsoft.com/office/drawing/2014/main" id="{207F2948-7569-4F4B-9BE6-F67A6C5C087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26" name="Imagen 25" descr="Imagen que contiene edificio, exterior, camión&#10;&#10;Descripción generada con confianza muy alta">
            <a:extLst>
              <a:ext uri="{FF2B5EF4-FFF2-40B4-BE49-F238E27FC236}">
                <a16:creationId xmlns:a16="http://schemas.microsoft.com/office/drawing/2014/main" id="{AB2C23D7-AE0D-42E6-8CED-D14F742C0B9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id="{42F78437-F744-4E20-A3AC-51092552897C}"/>
              </a:ext>
            </a:extLst>
          </p:cNvPr>
          <p:cNvSpPr/>
          <p:nvPr/>
        </p:nvSpPr>
        <p:spPr>
          <a:xfrm>
            <a:off x="320678" y="3415466"/>
            <a:ext cx="11501674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ofrecen talleres, pláticas con investigadores, proyección de películas, </a:t>
            </a:r>
          </a:p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exhibición de locomotoras y herramientas ferroviarias a escala.</a:t>
            </a:r>
          </a:p>
        </p:txBody>
      </p:sp>
      <p:grpSp>
        <p:nvGrpSpPr>
          <p:cNvPr id="28" name="Grupo 27">
            <a:extLst>
              <a:ext uri="{FF2B5EF4-FFF2-40B4-BE49-F238E27FC236}">
                <a16:creationId xmlns:a16="http://schemas.microsoft.com/office/drawing/2014/main" id="{D8CBCEA5-8D50-4533-86FF-37D67DD6D690}"/>
              </a:ext>
            </a:extLst>
          </p:cNvPr>
          <p:cNvGrpSpPr/>
          <p:nvPr/>
        </p:nvGrpSpPr>
        <p:grpSpPr>
          <a:xfrm>
            <a:off x="-417097" y="-299109"/>
            <a:ext cx="13047246" cy="7731293"/>
            <a:chOff x="-417097" y="-299109"/>
            <a:chExt cx="13047246" cy="7731293"/>
          </a:xfrm>
        </p:grpSpPr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3304A79-E5F0-473D-8E18-D25EE48F254C}"/>
                </a:ext>
              </a:extLst>
            </p:cNvPr>
            <p:cNvSpPr txBox="1"/>
            <p:nvPr/>
          </p:nvSpPr>
          <p:spPr>
            <a:xfrm>
              <a:off x="-417097" y="-299109"/>
              <a:ext cx="13047246" cy="7731293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30" name="Imagen 29" descr="Imagen que contiene edificio, exterior, suelo&#10;&#10;Descripción generada con confianza muy alta">
              <a:extLst>
                <a:ext uri="{FF2B5EF4-FFF2-40B4-BE49-F238E27FC236}">
                  <a16:creationId xmlns:a16="http://schemas.microsoft.com/office/drawing/2014/main" id="{A73B63FB-68FB-405A-95F0-86770F15993B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8258" y="463271"/>
              <a:ext cx="5452553" cy="422572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C0000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31" name="Imagen 30" descr="Imagen que contiene cielo, exterior, edificio, suelo&#10;&#10;Descripción generada con confianza muy alta">
              <a:extLst>
                <a:ext uri="{FF2B5EF4-FFF2-40B4-BE49-F238E27FC236}">
                  <a16:creationId xmlns:a16="http://schemas.microsoft.com/office/drawing/2014/main" id="{74407BC2-AAA7-4438-A89B-26FD1AE2FABF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000" y="2619775"/>
              <a:ext cx="5580613" cy="386922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C0000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pic>
        <p:nvPicPr>
          <p:cNvPr id="32" name="Imagen 31" descr="Imagen que contiene interior, rojo, pared, sofá&#10;&#10;Descripción generada con confianza muy alta">
            <a:extLst>
              <a:ext uri="{FF2B5EF4-FFF2-40B4-BE49-F238E27FC236}">
                <a16:creationId xmlns:a16="http://schemas.microsoft.com/office/drawing/2014/main" id="{511DA1AF-6A8E-4A86-B880-F59D0A1CE5A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12187237" cy="6886818"/>
          </a:xfrm>
          <a:prstGeom prst="rect">
            <a:avLst/>
          </a:prstGeom>
        </p:spPr>
      </p:pic>
      <p:sp>
        <p:nvSpPr>
          <p:cNvPr id="33" name="Rectángulo 32">
            <a:extLst>
              <a:ext uri="{FF2B5EF4-FFF2-40B4-BE49-F238E27FC236}">
                <a16:creationId xmlns:a16="http://schemas.microsoft.com/office/drawing/2014/main" id="{AE00B943-A800-41F8-A1EE-6C50E53AC43C}"/>
              </a:ext>
            </a:extLst>
          </p:cNvPr>
          <p:cNvSpPr/>
          <p:nvPr/>
        </p:nvSpPr>
        <p:spPr>
          <a:xfrm>
            <a:off x="3960109" y="369000"/>
            <a:ext cx="5915891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Además de tener participación </a:t>
            </a:r>
          </a:p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Noche de las Estrellas </a:t>
            </a:r>
          </a:p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Semana Nacional </a:t>
            </a:r>
          </a:p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Ciencia y Tecnología.</a:t>
            </a:r>
          </a:p>
        </p:txBody>
      </p:sp>
      <p:pic>
        <p:nvPicPr>
          <p:cNvPr id="34" name="Imagen 33" descr="Imagen que contiene exterior, cielo, tren, edificio&#10;&#10;Descripción generada con confianza muy alta">
            <a:extLst>
              <a:ext uri="{FF2B5EF4-FFF2-40B4-BE49-F238E27FC236}">
                <a16:creationId xmlns:a16="http://schemas.microsoft.com/office/drawing/2014/main" id="{CD6F5BE4-7636-4749-8A07-381C184AC0A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6796" cy="6858000"/>
          </a:xfrm>
          <a:prstGeom prst="rect">
            <a:avLst/>
          </a:prstGeom>
        </p:spPr>
      </p:pic>
      <p:sp>
        <p:nvSpPr>
          <p:cNvPr id="35" name="CuadroTexto 34">
            <a:extLst>
              <a:ext uri="{FF2B5EF4-FFF2-40B4-BE49-F238E27FC236}">
                <a16:creationId xmlns:a16="http://schemas.microsoft.com/office/drawing/2014/main" id="{1BF9E656-B3FF-418A-8086-EFAADA06827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endParaRPr lang="es-MX" dirty="0">
              <a:solidFill>
                <a:prstClr val="white"/>
              </a:solidFill>
              <a:latin typeface="Tw Cen MT" panose="020B0602020104020603"/>
            </a:endParaRPr>
          </a:p>
        </p:txBody>
      </p:sp>
      <p:pic>
        <p:nvPicPr>
          <p:cNvPr id="36" name="Imagen 35" descr="Imagen que contiene tren, seguimiento, exterior, cielo&#10;&#10;Descripción generada con confianza muy alta">
            <a:extLst>
              <a:ext uri="{FF2B5EF4-FFF2-40B4-BE49-F238E27FC236}">
                <a16:creationId xmlns:a16="http://schemas.microsoft.com/office/drawing/2014/main" id="{7C2EF426-D0BF-470A-B894-9F91E48D59C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9000"/>
            <a:ext cx="12192001" cy="6858000"/>
          </a:xfrm>
          <a:prstGeom prst="rect">
            <a:avLst/>
          </a:prstGeom>
        </p:spPr>
      </p:pic>
      <p:pic>
        <p:nvPicPr>
          <p:cNvPr id="37" name="Imagen 36" descr="Imagen que contiene tren, seguimiento, edificio, árbol&#10;&#10;Descripción generada con confianza muy alta">
            <a:extLst>
              <a:ext uri="{FF2B5EF4-FFF2-40B4-BE49-F238E27FC236}">
                <a16:creationId xmlns:a16="http://schemas.microsoft.com/office/drawing/2014/main" id="{0991F4C2-BC67-4980-8CB2-735905FEA75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-19818"/>
            <a:ext cx="12230796" cy="6886818"/>
          </a:xfrm>
          <a:prstGeom prst="rect">
            <a:avLst/>
          </a:prstGeom>
        </p:spPr>
      </p:pic>
      <p:pic>
        <p:nvPicPr>
          <p:cNvPr id="38" name="Imagen 37" descr="Imagen que contiene tren, antiguo, exterior, cielo&#10;&#10;Descripción generada con confianza muy alta">
            <a:extLst>
              <a:ext uri="{FF2B5EF4-FFF2-40B4-BE49-F238E27FC236}">
                <a16:creationId xmlns:a16="http://schemas.microsoft.com/office/drawing/2014/main" id="{D24D8FEA-5A18-45AA-93D2-B929DE168FB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4877" cy="6858000"/>
          </a:xfrm>
          <a:prstGeom prst="rect">
            <a:avLst/>
          </a:prstGeom>
        </p:spPr>
      </p:pic>
      <p:pic>
        <p:nvPicPr>
          <p:cNvPr id="39" name="Imagen 38" descr="Imagen que contiene exterior, cielo, edificio, árbol&#10;&#10;Descripción generada con confianza muy alta">
            <a:extLst>
              <a:ext uri="{FF2B5EF4-FFF2-40B4-BE49-F238E27FC236}">
                <a16:creationId xmlns:a16="http://schemas.microsoft.com/office/drawing/2014/main" id="{B0295D02-0E43-4187-979A-5C3C5C1D163F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900035"/>
          </a:xfrm>
          <a:prstGeom prst="rect">
            <a:avLst/>
          </a:prstGeom>
        </p:spPr>
      </p:pic>
      <p:pic>
        <p:nvPicPr>
          <p:cNvPr id="40" name="Imagen 39" descr="Imagen que contiene exterior, árbol, cielo, edificio&#10;&#10;Descripción generada con confianza muy alta">
            <a:extLst>
              <a:ext uri="{FF2B5EF4-FFF2-40B4-BE49-F238E27FC236}">
                <a16:creationId xmlns:a16="http://schemas.microsoft.com/office/drawing/2014/main" id="{BD80F626-02F5-4B24-90DC-F16C22C25B2E}"/>
              </a:ext>
            </a:extLst>
          </p:cNvPr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55" b="10691"/>
          <a:stretch/>
        </p:blipFill>
        <p:spPr>
          <a:xfrm>
            <a:off x="3466" y="0"/>
            <a:ext cx="12185070" cy="6858000"/>
          </a:xfrm>
          <a:prstGeom prst="rect">
            <a:avLst/>
          </a:prstGeom>
        </p:spPr>
      </p:pic>
      <p:pic>
        <p:nvPicPr>
          <p:cNvPr id="41" name="Imagen 40" descr="Imagen que contiene exterior, tren, antiguo, foto&#10;&#10;Descripción generada con confianza muy alta">
            <a:extLst>
              <a:ext uri="{FF2B5EF4-FFF2-40B4-BE49-F238E27FC236}">
                <a16:creationId xmlns:a16="http://schemas.microsoft.com/office/drawing/2014/main" id="{B683BA89-F2BA-4FAE-9539-44B1718FA058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26"/>
            <a:ext cx="12192001" cy="6850974"/>
          </a:xfrm>
          <a:prstGeom prst="rect">
            <a:avLst/>
          </a:prstGeom>
        </p:spPr>
      </p:pic>
      <p:pic>
        <p:nvPicPr>
          <p:cNvPr id="42" name="Imagen 41" descr="Imagen que contiene cielo, exterior, edificio, reloj&#10;&#10;Descripción generada con confianza muy alta">
            <a:extLst>
              <a:ext uri="{FF2B5EF4-FFF2-40B4-BE49-F238E27FC236}">
                <a16:creationId xmlns:a16="http://schemas.microsoft.com/office/drawing/2014/main" id="{8FC47E96-1251-45AC-B179-94EA33B96696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87" b="3242"/>
          <a:stretch/>
        </p:blipFill>
        <p:spPr>
          <a:xfrm>
            <a:off x="-2" y="0"/>
            <a:ext cx="12192001" cy="6877818"/>
          </a:xfrm>
          <a:prstGeom prst="rect">
            <a:avLst/>
          </a:prstGeom>
        </p:spPr>
      </p:pic>
      <p:sp>
        <p:nvSpPr>
          <p:cNvPr id="43" name="Rectángulo 42">
            <a:extLst>
              <a:ext uri="{FF2B5EF4-FFF2-40B4-BE49-F238E27FC236}">
                <a16:creationId xmlns:a16="http://schemas.microsoft.com/office/drawing/2014/main" id="{4CD61975-5AA8-443F-AFEA-415A0E0ABBFC}"/>
              </a:ext>
            </a:extLst>
          </p:cNvPr>
          <p:cNvSpPr/>
          <p:nvPr/>
        </p:nvSpPr>
        <p:spPr>
          <a:xfrm>
            <a:off x="876551" y="754865"/>
            <a:ext cx="611944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costo de la entrada es de 14 pesos; </a:t>
            </a:r>
          </a:p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horario es de martes a domingo </a:t>
            </a:r>
          </a:p>
          <a:p>
            <a:pPr algn="ctr" defTabSz="457200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9:00 a 17:45 horas.</a:t>
            </a:r>
          </a:p>
        </p:txBody>
      </p:sp>
    </p:spTree>
    <p:extLst>
      <p:ext uri="{BB962C8B-B14F-4D97-AF65-F5344CB8AC3E}">
        <p14:creationId xmlns:p14="http://schemas.microsoft.com/office/powerpoint/2010/main" val="1245629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375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6875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6375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875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95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4000"/>
                            </p:stCondLst>
                            <p:childTnLst>
                              <p:par>
                                <p:cTn id="4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4000"/>
                            </p:stCondLst>
                            <p:childTnLst>
                              <p:par>
                                <p:cTn id="52" presetID="4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3500"/>
                            </p:stCondLst>
                            <p:childTnLst>
                              <p:par>
                                <p:cTn id="56" presetID="13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3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97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9325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8825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6450"/>
                            </p:stCondLst>
                            <p:childTnLst>
                              <p:par>
                                <p:cTn id="77" presetID="16" presetClass="entr" presetSubtype="21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859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4450"/>
                            </p:stCondLst>
                            <p:childTnLst>
                              <p:par>
                                <p:cTn id="85" presetID="21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139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24950"/>
                            </p:stCondLst>
                            <p:childTnLst>
                              <p:par>
                                <p:cTn id="93" presetID="3" presetClass="entr" presetSubtype="1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3445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43825"/>
                            </p:stCondLst>
                            <p:childTnLst>
                              <p:par>
                                <p:cTn id="101" presetID="5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3325"/>
                            </p:stCondLst>
                            <p:childTnLst>
                              <p:par>
                                <p:cTn id="107" presetID="14" presetClass="entr" presetSubtype="5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62825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79700"/>
                            </p:stCondLst>
                            <p:childTnLst>
                              <p:par>
                                <p:cTn id="115" presetID="18" presetClass="entr" presetSubtype="1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8920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987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11200"/>
                            </p:stCondLst>
                            <p:childTnLst>
                              <p:par>
                                <p:cTn id="129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25200"/>
                            </p:stCondLst>
                            <p:childTnLst>
                              <p:par>
                                <p:cTn id="136" presetID="47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34700"/>
                            </p:stCondLst>
                            <p:childTnLst>
                              <p:par>
                                <p:cTn id="142" presetID="5" presetClass="entr" presetSubtype="5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344200"/>
                            </p:stCondLst>
                            <p:childTnLst>
                              <p:par>
                                <p:cTn id="146" presetID="43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353700"/>
                            </p:stCondLst>
                            <p:childTnLst>
                              <p:par>
                                <p:cTn id="154" presetID="21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363200"/>
                            </p:stCondLst>
                            <p:childTnLst>
                              <p:par>
                                <p:cTn id="158" presetID="18" presetClass="entr" presetSubtype="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0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372700"/>
                            </p:stCondLst>
                            <p:childTnLst>
                              <p:par>
                                <p:cTn id="162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82200"/>
                            </p:stCondLst>
                            <p:childTnLst>
                              <p:par>
                                <p:cTn id="169" presetID="18" presetClass="entr" presetSubtype="9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391700"/>
                            </p:stCondLst>
                            <p:childTnLst>
                              <p:par>
                                <p:cTn id="17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02700"/>
                            </p:stCondLst>
                            <p:childTnLst>
                              <p:par>
                                <p:cTn id="17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7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5" grpId="0"/>
      <p:bldP spid="16" grpId="0"/>
      <p:bldP spid="18" grpId="0"/>
      <p:bldP spid="20" grpId="0"/>
      <p:bldP spid="22" grpId="0" animBg="1"/>
      <p:bldP spid="24" grpId="0"/>
      <p:bldP spid="27" grpId="0"/>
      <p:bldP spid="33" grpId="0"/>
      <p:bldP spid="35" grpId="0"/>
      <p:bldP spid="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D54767AD-99C9-48A3-A65B-ADC1571238B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6761">
            <a:off x="660113" y="829247"/>
            <a:ext cx="10254875" cy="4929669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F6D51980-DE12-40A0-8C8E-4BF4DB2B8BFC}"/>
              </a:ext>
            </a:extLst>
          </p:cNvPr>
          <p:cNvSpPr/>
          <p:nvPr/>
        </p:nvSpPr>
        <p:spPr>
          <a:xfrm rot="397173">
            <a:off x="2696267" y="1242399"/>
            <a:ext cx="8160387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tiene como fin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el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de Puebla, México…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AE19610-A14C-4A76-936D-D53682D628FF}"/>
              </a:ext>
            </a:extLst>
          </p:cNvPr>
          <p:cNvSpPr/>
          <p:nvPr/>
        </p:nvSpPr>
        <p:spPr>
          <a:xfrm rot="397173">
            <a:off x="3364091" y="2656671"/>
            <a:ext cx="7304432" cy="111825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ningún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fin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lucro</a:t>
            </a:r>
            <a:endParaRPr kumimoji="0" lang="es-MX" sz="4000" b="1" i="0" u="none" strike="noStrike" kern="1200" cap="none" spc="0" normalizeH="0" baseline="0" noProof="0" dirty="0">
              <a:ln w="38100">
                <a:solidFill>
                  <a:srgbClr val="ED7D31">
                    <a:lumMod val="5000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8E7B112-8D9C-47ED-A990-AE383CCB91D5}"/>
              </a:ext>
            </a:extLst>
          </p:cNvPr>
          <p:cNvSpPr/>
          <p:nvPr/>
        </p:nvSpPr>
        <p:spPr>
          <a:xfrm rot="397173">
            <a:off x="3469632" y="3798043"/>
            <a:ext cx="7076414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con gobierno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o partido político alguno…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entretener. </a:t>
            </a:r>
            <a:endParaRPr kumimoji="0" lang="es-MX" sz="2400" b="1" i="0" u="none" strike="noStrike" kern="1200" cap="none" spc="0" normalizeH="0" baseline="0" noProof="0" dirty="0">
              <a:ln w="28575">
                <a:solidFill>
                  <a:srgbClr val="002060"/>
                </a:solidFill>
                <a:prstDash val="solid"/>
              </a:ln>
              <a:solidFill>
                <a:srgbClr val="47CFFF"/>
              </a:solidFill>
              <a:effectLst>
                <a:outerShdw dist="38100" dir="2700000" algn="tl" rotWithShape="0">
                  <a:srgbClr val="ED7D31"/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72099B1-6834-47A0-B008-FF7D2F024E1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185">
            <a:off x="2349058" y="4351786"/>
            <a:ext cx="1404913" cy="6000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E3EF538-B020-4FBF-A6B1-D777F1B224B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n 9" descr="Imagen que contiene edificio, cielo, exterior, árbol&#10;&#10;Descripción generada con confianza muy alta">
            <a:extLst>
              <a:ext uri="{FF2B5EF4-FFF2-40B4-BE49-F238E27FC236}">
                <a16:creationId xmlns:a16="http://schemas.microsoft.com/office/drawing/2014/main" id="{C43C381F-AE5D-4237-93AD-4392B57C8E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-334"/>
            <a:ext cx="12216000" cy="685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33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8875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16667E-7 -7.40741E-7 L 0.53151 0.11921 " pathEditMode="relative" rAng="0" ptsTypes="AA">
                                      <p:cBhvr>
                                        <p:cTn id="3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76" y="5949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375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6375"/>
                            </p:stCondLst>
                            <p:childTnLst>
                              <p:par>
                                <p:cTn id="4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build="p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88E61F83-6E9F-4497-A67E-C50502AEF508}"/>
              </a:ext>
            </a:extLst>
          </p:cNvPr>
          <p:cNvSpPr txBox="1"/>
          <p:nvPr/>
        </p:nvSpPr>
        <p:spPr>
          <a:xfrm>
            <a:off x="12844464" y="-45720"/>
            <a:ext cx="114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586163" y="-1"/>
            <a:ext cx="5010149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  <a:effectLst/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Tren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26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9" name="Imagen 18" descr="Imagen que contiene edificio, cielo, exterior, árbol&#10;&#10;Descripción generada con confianza muy alta">
            <a:extLst>
              <a:ext uri="{FF2B5EF4-FFF2-40B4-BE49-F238E27FC236}">
                <a16:creationId xmlns:a16="http://schemas.microsoft.com/office/drawing/2014/main" id="{238ADFDD-91EE-4075-8D92-63F2B52232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3" y="9000"/>
            <a:ext cx="12191999" cy="685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0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3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705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</p:transition>
    </mc:Choice>
    <mc:Fallback xmlns="">
      <p:transition spd="slow" advTm="100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2900</TotalTime>
  <Words>945</Words>
  <Application>Microsoft Office PowerPoint</Application>
  <PresentationFormat>Panorámica</PresentationFormat>
  <Paragraphs>177</Paragraphs>
  <Slides>14</Slides>
  <Notes>1</Notes>
  <HiddenSlides>1</HiddenSlides>
  <MMClips>2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9" baseType="lpstr">
      <vt:lpstr>Algerian</vt:lpstr>
      <vt:lpstr>Arial</vt:lpstr>
      <vt:lpstr>Arial Narrow</vt:lpstr>
      <vt:lpstr>Arial Rounded MT Bold</vt:lpstr>
      <vt:lpstr>Blackletter686 BT</vt:lpstr>
      <vt:lpstr>Calibri</vt:lpstr>
      <vt:lpstr>Calibri Light</vt:lpstr>
      <vt:lpstr>Cooper Black</vt:lpstr>
      <vt:lpstr>Edwardian Script ITC</vt:lpstr>
      <vt:lpstr>Kristen ITC</vt:lpstr>
      <vt:lpstr>Times New Roman</vt:lpstr>
      <vt:lpstr>Tw Cen MT</vt:lpstr>
      <vt:lpstr>Verdana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33m  El Museo del ferrocarril  26' 40''</dc:title>
  <dc:creator>Eagle's nest</dc:creator>
  <cp:lastModifiedBy>Eagle's nest</cp:lastModifiedBy>
  <cp:revision>166</cp:revision>
  <dcterms:created xsi:type="dcterms:W3CDTF">2018-07-11T07:52:17Z</dcterms:created>
  <dcterms:modified xsi:type="dcterms:W3CDTF">2019-06-12T11:32:21Z</dcterms:modified>
</cp:coreProperties>
</file>