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7" r:id="rId2"/>
  </p:sldMasterIdLst>
  <p:notesMasterIdLst>
    <p:notesMasterId r:id="rId12"/>
  </p:notesMasterIdLst>
  <p:sldIdLst>
    <p:sldId id="1476" r:id="rId3"/>
    <p:sldId id="549" r:id="rId4"/>
    <p:sldId id="1407" r:id="rId5"/>
    <p:sldId id="1517" r:id="rId6"/>
    <p:sldId id="1554" r:id="rId7"/>
    <p:sldId id="1536" r:id="rId8"/>
    <p:sldId id="465" r:id="rId9"/>
    <p:sldId id="273" r:id="rId10"/>
    <p:sldId id="140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AeRE6UbMqyiG4pH4ony4g==" hashData="xQvYncPzVWszu6cT7Sypm9cdjE+hS5BwbCLVzFnhT/7+nnx/yQd/1ErPbT1KjwsqgpJeL2IxKCu/CDABE+Ef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userDrawn="1">
          <p15:clr>
            <a:srgbClr val="000000"/>
          </p15:clr>
        </p15:guide>
        <p15:guide id="5" pos="7468" userDrawn="1">
          <p15:clr>
            <a:srgbClr val="000000"/>
          </p15:clr>
        </p15:guide>
        <p15:guide id="6" pos="7680" userDrawn="1">
          <p15:clr>
            <a:srgbClr val="000000"/>
          </p15:clr>
        </p15:guide>
        <p15:guide id="7" pos="3953" userDrawn="1">
          <p15:clr>
            <a:srgbClr val="000000"/>
          </p15:clr>
        </p15:guide>
        <p15:guide id="8" pos="3727" userDrawn="1">
          <p15:clr>
            <a:srgbClr val="000000"/>
          </p15:clr>
        </p15:guide>
        <p15:guide id="9" orient="horz" pos="4314" userDrawn="1">
          <p15:clr>
            <a:srgbClr val="000000"/>
          </p15:clr>
        </p15:guide>
        <p15:guide id="10" pos="212" userDrawn="1">
          <p15:clr>
            <a:srgbClr val="000000"/>
          </p15:clr>
        </p15:guide>
        <p15:guide id="11" orient="horz" pos="4125" userDrawn="1">
          <p15:clr>
            <a:srgbClr val="000000"/>
          </p15:clr>
        </p15:guide>
        <p15:guide id="12" orient="horz" pos="195" userDrawn="1">
          <p15:clr>
            <a:srgbClr val="000000"/>
          </p15:clr>
        </p15:guide>
        <p15:guide id="13" orient="horz" userDrawn="1">
          <p15:clr>
            <a:srgbClr val="000000"/>
          </p15:clr>
        </p15:guide>
        <p15:guide id="14" orient="horz" pos="2084" userDrawn="1">
          <p15:clr>
            <a:srgbClr val="000000"/>
          </p15:clr>
        </p15:guide>
        <p15:guide id="15" orient="horz" pos="2273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192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58" autoAdjust="0"/>
    <p:restoredTop sz="94660"/>
  </p:normalViewPr>
  <p:slideViewPr>
    <p:cSldViewPr showGuides="1">
      <p:cViewPr varScale="1">
        <p:scale>
          <a:sx n="69" d="100"/>
          <a:sy n="69" d="100"/>
        </p:scale>
        <p:origin x="864" y="60"/>
      </p:cViewPr>
      <p:guideLst>
        <p:guide orient="horz" pos="2160"/>
        <p:guide pos="3840"/>
        <p:guide/>
        <p:guide pos="7468"/>
        <p:guide pos="7680"/>
        <p:guide pos="3953"/>
        <p:guide pos="3727"/>
        <p:guide orient="horz" pos="4314"/>
        <p:guide pos="212"/>
        <p:guide orient="horz" pos="4125"/>
        <p:guide orient="horz" pos="195"/>
        <p:guide orient="horz"/>
        <p:guide orient="horz" pos="2084"/>
        <p:guide orient="horz" pos="227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34C22-790E-4FED-92E8-604B44CF613B}" type="datetimeFigureOut">
              <a:rPr lang="es-MX" smtClean="0"/>
              <a:t>13/10/2018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A747-0FF2-4BB0-B62B-13375FA4BF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52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978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2427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055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306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6042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13/10/2018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0652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13/10/2018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753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13/10/2018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7634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8378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4183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067744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630648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042389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221056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205652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00350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7329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137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17829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94090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536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13/10/2018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1963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13/10/2018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1919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13/10/2018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69566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43076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13/10/2018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94701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49251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502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0702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13/10/2018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132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7.jpg"/><Relationship Id="rId7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2.jpg"/><Relationship Id="rId10" Type="http://schemas.openxmlformats.org/officeDocument/2006/relationships/image" Target="../media/image13.jpg"/><Relationship Id="rId4" Type="http://schemas.openxmlformats.org/officeDocument/2006/relationships/image" Target="../media/image8.jpg"/><Relationship Id="rId9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3" Type="http://schemas.openxmlformats.org/officeDocument/2006/relationships/image" Target="../media/image16.jp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3.xml"/><Relationship Id="rId6" Type="http://schemas.microsoft.com/office/2007/relationships/hdphoto" Target="../media/hdphoto1.wdp"/><Relationship Id="rId11" Type="http://schemas.openxmlformats.org/officeDocument/2006/relationships/image" Target="../media/image23.jpg"/><Relationship Id="rId5" Type="http://schemas.openxmlformats.org/officeDocument/2006/relationships/image" Target="../media/image18.png"/><Relationship Id="rId10" Type="http://schemas.openxmlformats.org/officeDocument/2006/relationships/image" Target="../media/image22.jpg"/><Relationship Id="rId4" Type="http://schemas.openxmlformats.org/officeDocument/2006/relationships/image" Target="../media/image17.jpg"/><Relationship Id="rId9" Type="http://schemas.openxmlformats.org/officeDocument/2006/relationships/image" Target="../media/image21.jpg"/><Relationship Id="rId14" Type="http://schemas.openxmlformats.org/officeDocument/2006/relationships/image" Target="../media/image2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6" Type="http://schemas.openxmlformats.org/officeDocument/2006/relationships/image" Target="../media/image41.jp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0.png"/><Relationship Id="rId5" Type="http://schemas.openxmlformats.org/officeDocument/2006/relationships/image" Target="../media/image49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291863">
            <a:off x="5652864" y="2439882"/>
            <a:ext cx="936383" cy="43236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20</a:t>
            </a: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37”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49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14:vortex dir="u"/>
        <p:sndAc>
          <p:stSnd>
            <p:snd r:embed="rId2" name="Santa Monica Medley 000 - Eaglenest 1.wav"/>
          </p:stSnd>
        </p:sndAc>
      </p:transition>
    </mc:Choice>
    <mc:Fallback xmlns="">
      <p:transition spd="slow" advTm="6000">
        <p:fade/>
        <p:sndAc>
          <p:stSnd>
            <p:snd r:embed="rId4" name="Santa Monica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interior, suelo, pared, sala&#10;&#10;Descripción generada con confianza muy alta">
            <a:extLst>
              <a:ext uri="{FF2B5EF4-FFF2-40B4-BE49-F238E27FC236}">
                <a16:creationId xmlns:a16="http://schemas.microsoft.com/office/drawing/2014/main" id="{097E73EC-E736-4098-963A-C212B97929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2957851" y="484179"/>
            <a:ext cx="8058149" cy="9835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 Museo de   Arte Religioso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2521569" y="4576978"/>
            <a:ext cx="2936258" cy="146696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los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Ángeles 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54DCE61-40FE-4E84-9B0C-D91EB0F07B1C}"/>
              </a:ext>
            </a:extLst>
          </p:cNvPr>
          <p:cNvSpPr/>
          <p:nvPr/>
        </p:nvSpPr>
        <p:spPr>
          <a:xfrm>
            <a:off x="3927382" y="4239486"/>
            <a:ext cx="6608618" cy="14258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Triangle">
              <a:avLst/>
            </a:prstTxWarp>
            <a:spAutoFit/>
          </a:bodyPr>
          <a:lstStyle/>
          <a:p>
            <a:pPr algn="ctr" defTabSz="1219170">
              <a:lnSpc>
                <a:spcPts val="4800"/>
              </a:lnSpc>
            </a:pP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Museo de Arte Religioso </a:t>
            </a:r>
          </a:p>
          <a:p>
            <a:pPr algn="ctr" defTabSz="1219170">
              <a:lnSpc>
                <a:spcPts val="4800"/>
              </a:lnSpc>
            </a:pP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y la vida conventual femenina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1FC670C-8038-4CDD-BA8E-DA7F26FA1EA7}"/>
              </a:ext>
            </a:extLst>
          </p:cNvPr>
          <p:cNvSpPr/>
          <p:nvPr/>
        </p:nvSpPr>
        <p:spPr>
          <a:xfrm>
            <a:off x="5760000" y="5694211"/>
            <a:ext cx="6096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D" panose="0300000000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 Publicado por: Vanessa Sánchez Vega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D" panose="0300000000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En: Atractivos turísticos, Museos Sin Comentarios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D" panose="0300000000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Imagen 22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C25E7D74-657F-4D3F-B0E3-E9B8098B1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A2FFF518-8E0B-4FB1-91AE-90F9111D8D78}"/>
              </a:ext>
            </a:extLst>
          </p:cNvPr>
          <p:cNvSpPr/>
          <p:nvPr/>
        </p:nvSpPr>
        <p:spPr>
          <a:xfrm>
            <a:off x="3216000" y="309000"/>
            <a:ext cx="8599632" cy="137473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 Museo de Arte Religioso de Santa Mónica 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es un museo de arte sacro 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ubicado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18 poniente #103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de la Ciudad de Puebla.</a:t>
            </a:r>
            <a:endParaRPr lang="es-MX" sz="2400" b="1" dirty="0">
              <a:ln w="28575">
                <a:solidFill>
                  <a:srgbClr val="00206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8" name="Imagen 27" descr="Imagen que contiene interior, techo, sala, escena&#10;&#10;Descripción generada con confianza muy alta">
            <a:extLst>
              <a:ext uri="{FF2B5EF4-FFF2-40B4-BE49-F238E27FC236}">
                <a16:creationId xmlns:a16="http://schemas.microsoft.com/office/drawing/2014/main" id="{A2C9BE12-5E08-44B4-88C2-AC3F0EFF7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D2FFD001-B727-4222-B8A8-317B4F87FCAB}"/>
              </a:ext>
            </a:extLst>
          </p:cNvPr>
          <p:cNvSpPr/>
          <p:nvPr/>
        </p:nvSpPr>
        <p:spPr>
          <a:xfrm>
            <a:off x="1416000" y="309000"/>
            <a:ext cx="9120000" cy="137473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Su importancia se debe a que es el primer museo de México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                     dedicado a la vida religiosa femenina 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      y el único en el Estado de Puebla donde se encuentra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            un acervo de Arte Sacro de los siglos XVI-XIX.</a:t>
            </a:r>
          </a:p>
        </p:txBody>
      </p:sp>
      <p:pic>
        <p:nvPicPr>
          <p:cNvPr id="30" name="Imagen 29" descr="Imagen que contiene interior, suelo, pared, sala&#10;&#10;Descripción generada con confianza muy alta">
            <a:extLst>
              <a:ext uri="{FF2B5EF4-FFF2-40B4-BE49-F238E27FC236}">
                <a16:creationId xmlns:a16="http://schemas.microsoft.com/office/drawing/2014/main" id="{C84A1AC1-FF88-4E1A-81ED-E0DA54F95D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9FF4E216-DAC1-454C-BDDE-3F79369518F5}"/>
              </a:ext>
            </a:extLst>
          </p:cNvPr>
          <p:cNvSpPr/>
          <p:nvPr/>
        </p:nvSpPr>
        <p:spPr>
          <a:xfrm>
            <a:off x="2496000" y="180108"/>
            <a:ext cx="7440000" cy="105413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   Este acervo se compone,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principalmente, por cuatro colecciones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  de antiguos conventos   femeninos de la ciudad: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B376449A-9668-4E29-9647-4FCBCF81EF42}"/>
              </a:ext>
            </a:extLst>
          </p:cNvPr>
          <p:cNvSpPr/>
          <p:nvPr/>
        </p:nvSpPr>
        <p:spPr>
          <a:xfrm>
            <a:off x="2095450" y="5174265"/>
            <a:ext cx="7960550" cy="137473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Santa Mónica (</a:t>
            </a:r>
            <a:r>
              <a:rPr lang="es-MX" sz="2400" b="1" dirty="0">
                <a:ln w="285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Agustinas Recoletas</a:t>
            </a: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La Soledad (</a:t>
            </a:r>
            <a:r>
              <a:rPr lang="es-MX" sz="2400" b="1" dirty="0">
                <a:ln w="285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Carmelitas Descalzas</a:t>
            </a: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Santa Catalina (</a:t>
            </a:r>
            <a:r>
              <a:rPr lang="es-MX" sz="2400" b="1" dirty="0">
                <a:ln w="285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Dominicas</a:t>
            </a: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y del Señor San Joaquín y Santa Ana (</a:t>
            </a:r>
            <a:r>
              <a:rPr lang="es-MX" sz="2400" b="1" dirty="0">
                <a:ln w="285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Capuchinas</a:t>
            </a:r>
            <a:r>
              <a:rPr lang="es-MX" sz="2400" b="1" dirty="0">
                <a:ln w="28575">
                  <a:solidFill>
                    <a:srgbClr val="FFC000">
                      <a:lumMod val="75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33" name="Imagen 32" descr="Imagen que contiene espejo, foto, interior, mostrando&#10;&#10;Descripción generada con confianza alta">
            <a:extLst>
              <a:ext uri="{FF2B5EF4-FFF2-40B4-BE49-F238E27FC236}">
                <a16:creationId xmlns:a16="http://schemas.microsoft.com/office/drawing/2014/main" id="{72661C57-5A2C-4E9E-8A8C-1BAE3444A8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48475"/>
          </a:xfrm>
          <a:prstGeom prst="rect">
            <a:avLst/>
          </a:prstGeom>
        </p:spPr>
      </p:pic>
      <p:pic>
        <p:nvPicPr>
          <p:cNvPr id="36" name="Imagen 35" descr="Imagen que contiene hierba, edificio, árbol, mesa&#10;&#10;Descripción generada con confianza alta">
            <a:extLst>
              <a:ext uri="{FF2B5EF4-FFF2-40B4-BE49-F238E27FC236}">
                <a16:creationId xmlns:a16="http://schemas.microsoft.com/office/drawing/2014/main" id="{A7E39CA5-ADC5-405A-B1D6-B06F751488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84000" y="0"/>
            <a:ext cx="17987963" cy="6858000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64D19A1C-B9B8-44D7-BB20-E0E338E0EEC9}"/>
              </a:ext>
            </a:extLst>
          </p:cNvPr>
          <p:cNvSpPr/>
          <p:nvPr/>
        </p:nvSpPr>
        <p:spPr>
          <a:xfrm rot="179282">
            <a:off x="6955696" y="984081"/>
            <a:ext cx="5346508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Historia del Convento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29D6BD7E-E0E6-4651-B8EE-FE2E16684489}"/>
              </a:ext>
            </a:extLst>
          </p:cNvPr>
          <p:cNvSpPr/>
          <p:nvPr/>
        </p:nvSpPr>
        <p:spPr>
          <a:xfrm rot="255459">
            <a:off x="7296000" y="1436067"/>
            <a:ext cx="4560000" cy="15978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 edificio fue construido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el siglo XVII primero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como orfanato y para dar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refugio a las esposas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los españoles</a:t>
            </a:r>
          </a:p>
        </p:txBody>
      </p:sp>
      <p:pic>
        <p:nvPicPr>
          <p:cNvPr id="41" name="Imagen 40" descr="Imagen que contiene foto, pared, interior, pose&#10;&#10;Descripción generada con confianza muy alta">
            <a:extLst>
              <a:ext uri="{FF2B5EF4-FFF2-40B4-BE49-F238E27FC236}">
                <a16:creationId xmlns:a16="http://schemas.microsoft.com/office/drawing/2014/main" id="{5A17EE5E-9FE8-4F4E-B6D0-F0A5A0454D2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r="507" b="3626"/>
          <a:stretch/>
        </p:blipFill>
        <p:spPr>
          <a:xfrm>
            <a:off x="-24000" y="0"/>
            <a:ext cx="12216000" cy="6862972"/>
          </a:xfrm>
          <a:prstGeom prst="rect">
            <a:avLst/>
          </a:prstGeom>
        </p:spPr>
      </p:pic>
      <p:sp>
        <p:nvSpPr>
          <p:cNvPr id="42" name="Rectángulo 41">
            <a:extLst>
              <a:ext uri="{FF2B5EF4-FFF2-40B4-BE49-F238E27FC236}">
                <a16:creationId xmlns:a16="http://schemas.microsoft.com/office/drawing/2014/main" id="{BFF7E9C0-8524-4D48-B011-625B0CAA0EF2}"/>
              </a:ext>
            </a:extLst>
          </p:cNvPr>
          <p:cNvSpPr/>
          <p:nvPr/>
        </p:nvSpPr>
        <p:spPr>
          <a:xfrm>
            <a:off x="336550" y="336174"/>
            <a:ext cx="11519450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                 y posteriormente se                                convirtió en el convento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           de         Santa Mónica  de la                orden de           las agustinas.</a:t>
            </a:r>
          </a:p>
        </p:txBody>
      </p:sp>
      <p:pic>
        <p:nvPicPr>
          <p:cNvPr id="43" name="Imagen 42" descr="Imagen que contiene edificio, exterior, cielo&#10;&#10;Descripción generada con confianza muy alta">
            <a:extLst>
              <a:ext uri="{FF2B5EF4-FFF2-40B4-BE49-F238E27FC236}">
                <a16:creationId xmlns:a16="http://schemas.microsoft.com/office/drawing/2014/main" id="{B9B752D2-913D-4753-953C-C3928F785C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53"/>
            <a:ext cx="12191992" cy="6870153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61C0D306-C3D0-497C-BC3D-2E5F6331B06C}"/>
              </a:ext>
            </a:extLst>
          </p:cNvPr>
          <p:cNvSpPr/>
          <p:nvPr/>
        </p:nvSpPr>
        <p:spPr>
          <a:xfrm>
            <a:off x="360000" y="189000"/>
            <a:ext cx="11495450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Junto a este monasterio se construyó una iglesia pequeña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para las mujeres solitarias que se conoce Como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 Templo de Santa Mónica, donde se venera al “</a:t>
            </a:r>
            <a:r>
              <a:rPr lang="es-MX" sz="2400" b="1" kern="0" dirty="0">
                <a:ln w="10160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Señor de las Maravillas</a:t>
            </a: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”</a:t>
            </a: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               del que los poblanos son muy devotos</a:t>
            </a: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.</a:t>
            </a: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</a:t>
            </a:r>
          </a:p>
        </p:txBody>
      </p:sp>
      <p:pic>
        <p:nvPicPr>
          <p:cNvPr id="45" name="Imagen 44" descr="Imagen que contiene hierba, exterior, edificio, árbol&#10;&#10;Descripción generada con confianza muy alta">
            <a:extLst>
              <a:ext uri="{FF2B5EF4-FFF2-40B4-BE49-F238E27FC236}">
                <a16:creationId xmlns:a16="http://schemas.microsoft.com/office/drawing/2014/main" id="{96341A83-76B3-47E9-9B61-B0D25C8F5BB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147"/>
            <a:ext cx="12191992" cy="6917801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1D99ACD6-73F3-41A4-AD71-AE1054431AAF}"/>
              </a:ext>
            </a:extLst>
          </p:cNvPr>
          <p:cNvSpPr/>
          <p:nvPr/>
        </p:nvSpPr>
        <p:spPr>
          <a:xfrm>
            <a:off x="336550" y="5229000"/>
            <a:ext cx="11518899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Hasta 1934, el edificio era un convento femenino clandestino,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pues durante el gobierno de Plutarco Elías Calles 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las instituciones religiosas fueron suprimidas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perseguidas de acuerdo a las leyes de Reforma.</a:t>
            </a:r>
          </a:p>
        </p:txBody>
      </p:sp>
      <p:pic>
        <p:nvPicPr>
          <p:cNvPr id="57" name="Imagen 56" descr="Imagen que contiene interior, escena, sala, galería&#10;&#10;Descripción generada con confianza muy alta">
            <a:extLst>
              <a:ext uri="{FF2B5EF4-FFF2-40B4-BE49-F238E27FC236}">
                <a16:creationId xmlns:a16="http://schemas.microsoft.com/office/drawing/2014/main" id="{4D6ADCD8-0722-419B-AA09-AC82171163F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0"/>
            <a:ext cx="12203641" cy="6882271"/>
          </a:xfrm>
          <a:prstGeom prst="rect">
            <a:avLst/>
          </a:prstGeom>
        </p:spPr>
      </p:pic>
      <p:sp>
        <p:nvSpPr>
          <p:cNvPr id="58" name="Rectángulo 57">
            <a:extLst>
              <a:ext uri="{FF2B5EF4-FFF2-40B4-BE49-F238E27FC236}">
                <a16:creationId xmlns:a16="http://schemas.microsoft.com/office/drawing/2014/main" id="{9BEA8CA1-6126-4BF1-BF0F-8B11854CCA9B}"/>
              </a:ext>
            </a:extLst>
          </p:cNvPr>
          <p:cNvSpPr/>
          <p:nvPr/>
        </p:nvSpPr>
        <p:spPr>
          <a:xfrm>
            <a:off x="323077" y="346269"/>
            <a:ext cx="11532373" cy="18928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Luego de que se descubrió que las monjas se encontraban violando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las leyes de exclaustración, les dieron 48 horas para abandonar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 convento, dejando una colección de arte religioso invaluable,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cual se convirtió en patrimonio cultural de la nación y de la humanidad,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acuerdo con la declaratoria otorgada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al Centro Histórico de la ciudad de Puebla por la UNESCO.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79CD36A7-0752-4075-B259-71A3895B0A9A}"/>
              </a:ext>
            </a:extLst>
          </p:cNvPr>
          <p:cNvSpPr/>
          <p:nvPr/>
        </p:nvSpPr>
        <p:spPr>
          <a:xfrm>
            <a:off x="336550" y="5229000"/>
            <a:ext cx="10319450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Por esta razón, en 1935 se convirtió en un museo donde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reunieron colecciones de pintura y escultura religiosa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distintos conventos femeninos de la entidad,​ y en 1940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incorporó al Instituto Nacional de Antropología e Historia.</a:t>
            </a:r>
          </a:p>
        </p:txBody>
      </p:sp>
      <p:sp>
        <p:nvSpPr>
          <p:cNvPr id="50" name="CuadroTexto 49">
            <a:extLst>
              <a:ext uri="{FF2B5EF4-FFF2-40B4-BE49-F238E27FC236}">
                <a16:creationId xmlns:a16="http://schemas.microsoft.com/office/drawing/2014/main" id="{20E978B9-EB6D-40DB-A1AE-87835118504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3595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25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6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1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9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9000"/>
                            </p:stCondLst>
                            <p:childTnLst>
                              <p:par>
                                <p:cTn id="45" presetID="2" presetClass="exit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68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1350"/>
                            </p:stCondLst>
                            <p:childTnLst>
                              <p:par>
                                <p:cTn id="62" presetID="18" presetClass="exit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trips(upRight)">
                                      <p:cBhvr>
                                        <p:cTn id="66" dur="2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8" presetClass="entr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085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1350"/>
                            </p:stCondLst>
                            <p:childTnLst>
                              <p:par>
                                <p:cTn id="80" presetID="17" presetClass="exit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08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4600"/>
                            </p:stCondLst>
                            <p:childTnLst>
                              <p:par>
                                <p:cTn id="99" presetID="2" presetClass="exit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141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37850"/>
                            </p:stCondLst>
                            <p:childTnLst>
                              <p:par>
                                <p:cTn id="116" presetID="21" presetClass="exit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1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xit" presetSubtype="3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3)">
                                      <p:cBhvr>
                                        <p:cTn id="12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1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4735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8735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14100"/>
                            </p:stCondLst>
                            <p:childTnLst>
                              <p:par>
                                <p:cTn id="13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25" grpId="0"/>
      <p:bldP spid="29" grpId="0"/>
      <p:bldP spid="31" grpId="0"/>
      <p:bldP spid="32" grpId="0"/>
      <p:bldP spid="37" grpId="0"/>
      <p:bldP spid="37" grpId="1"/>
      <p:bldP spid="40" grpId="0"/>
      <p:bldP spid="40" grpId="1"/>
      <p:bldP spid="42" grpId="0"/>
      <p:bldP spid="42" grpId="1"/>
      <p:bldP spid="44" grpId="0"/>
      <p:bldP spid="44" grpId="1"/>
      <p:bldP spid="46" grpId="0"/>
      <p:bldP spid="46" grpId="1"/>
      <p:bldP spid="58" grpId="0"/>
      <p:bldP spid="5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D2640B4-8C4E-41CE-A8BC-098EEC9CD6B5}"/>
              </a:ext>
            </a:extLst>
          </p:cNvPr>
          <p:cNvSpPr/>
          <p:nvPr/>
        </p:nvSpPr>
        <p:spPr>
          <a:xfrm>
            <a:off x="336550" y="429000"/>
            <a:ext cx="1103945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El  inmueble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4B44B76-25A9-4BC9-91BD-11D52B5B0463}"/>
              </a:ext>
            </a:extLst>
          </p:cNvPr>
          <p:cNvSpPr/>
          <p:nvPr/>
        </p:nvSpPr>
        <p:spPr>
          <a:xfrm>
            <a:off x="1776000" y="4989000"/>
            <a:ext cx="8368145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trata de un edificio construido en el siglo XVII,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 recibió modificaciones en el siglo XVIII,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una intervención mayor en el siglo XIX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principios del siglo XX.</a:t>
            </a:r>
          </a:p>
        </p:txBody>
      </p:sp>
      <p:pic>
        <p:nvPicPr>
          <p:cNvPr id="52" name="Imagen 51" descr="Imagen que contiene interior, suelo, edificio, pared&#10;&#10;Descripción generada con confianza muy alta">
            <a:extLst>
              <a:ext uri="{FF2B5EF4-FFF2-40B4-BE49-F238E27FC236}">
                <a16:creationId xmlns:a16="http://schemas.microsoft.com/office/drawing/2014/main" id="{F23E80F8-40F8-461E-8816-E09593DE9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703" cy="6858000"/>
          </a:xfrm>
          <a:prstGeom prst="rect">
            <a:avLst/>
          </a:prstGeom>
        </p:spPr>
      </p:pic>
      <p:sp>
        <p:nvSpPr>
          <p:cNvPr id="53" name="Rectángulo 52">
            <a:extLst>
              <a:ext uri="{FF2B5EF4-FFF2-40B4-BE49-F238E27FC236}">
                <a16:creationId xmlns:a16="http://schemas.microsoft.com/office/drawing/2014/main" id="{4B8E5662-ADEA-4F7D-8DD2-99A1DCD163D0}"/>
              </a:ext>
            </a:extLst>
          </p:cNvPr>
          <p:cNvSpPr/>
          <p:nvPr/>
        </p:nvSpPr>
        <p:spPr>
          <a:xfrm>
            <a:off x="336550" y="309000"/>
            <a:ext cx="11518900" cy="10079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Esta construcción tiene la arquitectura religiosa femenil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más completa de Puebla, debido a las modificaciones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 se le hicieron entre el siglo XVIII y el XX.</a:t>
            </a:r>
          </a:p>
        </p:txBody>
      </p:sp>
      <p:pic>
        <p:nvPicPr>
          <p:cNvPr id="54" name="Imagen 53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8BE5D162-D32C-465B-A92D-708FF887A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6" y="-1"/>
            <a:ext cx="12205855" cy="6871855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id="{B22C0C2B-6B7D-46F8-8EFF-BC49F23826ED}"/>
              </a:ext>
            </a:extLst>
          </p:cNvPr>
          <p:cNvSpPr/>
          <p:nvPr/>
        </p:nvSpPr>
        <p:spPr>
          <a:xfrm>
            <a:off x="0" y="495341"/>
            <a:ext cx="12192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Restauración</a:t>
            </a: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4FC442B3-4CC3-4E7B-85A0-E64CE601C3C8}"/>
              </a:ext>
            </a:extLst>
          </p:cNvPr>
          <p:cNvSpPr/>
          <p:nvPr/>
        </p:nvSpPr>
        <p:spPr>
          <a:xfrm>
            <a:off x="96550" y="1269000"/>
            <a:ext cx="11999450" cy="15978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Entre 2006 y 2011, el edificio del museo fue intervenido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tuvo una restauración  y se creó una propuesta museográfica nueva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para que los visitantes pudieran conocer cómo vivían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las monjas agustinas recoletas tomando en cuenta las pinturas,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los artículos de cerámica, los libros, objetos litúrgicos y esculturas entre otros.</a:t>
            </a:r>
          </a:p>
        </p:txBody>
      </p:sp>
      <p:pic>
        <p:nvPicPr>
          <p:cNvPr id="57" name="Imagen 56" descr="Imagen que contiene interior, suelo, pared, sala&#10;&#10;Descripción generada con confianza muy alta">
            <a:extLst>
              <a:ext uri="{FF2B5EF4-FFF2-40B4-BE49-F238E27FC236}">
                <a16:creationId xmlns:a16="http://schemas.microsoft.com/office/drawing/2014/main" id="{56F8AE8A-4B72-426F-99E6-73EF867A79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8000"/>
          </a:xfrm>
          <a:prstGeom prst="rect">
            <a:avLst/>
          </a:prstGeom>
        </p:spPr>
      </p:pic>
      <p:sp>
        <p:nvSpPr>
          <p:cNvPr id="58" name="Rectángulo 57">
            <a:extLst>
              <a:ext uri="{FF2B5EF4-FFF2-40B4-BE49-F238E27FC236}">
                <a16:creationId xmlns:a16="http://schemas.microsoft.com/office/drawing/2014/main" id="{CF6992E2-71F1-49D0-8F02-410579FA8EB7}"/>
              </a:ext>
            </a:extLst>
          </p:cNvPr>
          <p:cNvSpPr/>
          <p:nvPr/>
        </p:nvSpPr>
        <p:spPr>
          <a:xfrm>
            <a:off x="4056000" y="309000"/>
            <a:ext cx="7080000" cy="15978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Este museo tiene dos pisos y está compuesto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por 23 salas de exposición permanente,             divididas por temáticas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relativas a la vida conventual,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al arte sacro y de sitio, 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1B691D8A-7104-4C7C-833E-3E71CD77633A}"/>
              </a:ext>
            </a:extLst>
          </p:cNvPr>
          <p:cNvSpPr/>
          <p:nvPr/>
        </p:nvSpPr>
        <p:spPr>
          <a:xfrm>
            <a:off x="6936001" y="5709000"/>
            <a:ext cx="4919999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además cuenta con dos patios: </a:t>
            </a:r>
          </a:p>
          <a:p>
            <a:pPr lvl="0"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el de Profesas y el de Novicias. </a:t>
            </a:r>
          </a:p>
        </p:txBody>
      </p:sp>
      <p:pic>
        <p:nvPicPr>
          <p:cNvPr id="60" name="Imagen 59" descr="Imagen que contiene hierba, exterior, edificio, árbol&#10;&#10;Descripción generada con confianza muy alta">
            <a:extLst>
              <a:ext uri="{FF2B5EF4-FFF2-40B4-BE49-F238E27FC236}">
                <a16:creationId xmlns:a16="http://schemas.microsoft.com/office/drawing/2014/main" id="{95FC498E-8222-4879-8D29-06C2B19422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38" y="0"/>
            <a:ext cx="12198637" cy="6858000"/>
          </a:xfrm>
          <a:prstGeom prst="rect">
            <a:avLst/>
          </a:prstGeom>
        </p:spPr>
      </p:pic>
      <p:sp>
        <p:nvSpPr>
          <p:cNvPr id="61" name="Rectángulo 60">
            <a:extLst>
              <a:ext uri="{FF2B5EF4-FFF2-40B4-BE49-F238E27FC236}">
                <a16:creationId xmlns:a16="http://schemas.microsoft.com/office/drawing/2014/main" id="{F88DB395-CD46-4D96-93F8-36B3F60ED7F6}"/>
              </a:ext>
            </a:extLst>
          </p:cNvPr>
          <p:cNvSpPr/>
          <p:nvPr/>
        </p:nvSpPr>
        <p:spPr>
          <a:xfrm>
            <a:off x="3576000" y="189000"/>
            <a:ext cx="7799450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En ella se puede observar, especialmente,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 estilo barroco poblano, en las fachadas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del Patio de Profesas recubiertas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con azulejos de talavera y petatillo </a:t>
            </a:r>
          </a:p>
        </p:txBody>
      </p:sp>
      <p:pic>
        <p:nvPicPr>
          <p:cNvPr id="62" name="Imagen 61" descr="Imagen que contiene edificio, cielo, exterior, carretera&#10;&#10;Descripción generada con confianza muy alta">
            <a:extLst>
              <a:ext uri="{FF2B5EF4-FFF2-40B4-BE49-F238E27FC236}">
                <a16:creationId xmlns:a16="http://schemas.microsoft.com/office/drawing/2014/main" id="{B3E3453F-FD26-42E4-9D16-01082D5299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" y="0"/>
            <a:ext cx="12182326" cy="6848475"/>
          </a:xfrm>
          <a:prstGeom prst="rect">
            <a:avLst/>
          </a:prstGeom>
        </p:spPr>
      </p:pic>
      <p:sp>
        <p:nvSpPr>
          <p:cNvPr id="63" name="Rectángulo 62">
            <a:extLst>
              <a:ext uri="{FF2B5EF4-FFF2-40B4-BE49-F238E27FC236}">
                <a16:creationId xmlns:a16="http://schemas.microsoft.com/office/drawing/2014/main" id="{E9B91602-1738-49E5-A0D9-CBDBB8147CC9}"/>
              </a:ext>
            </a:extLst>
          </p:cNvPr>
          <p:cNvSpPr/>
          <p:nvPr/>
        </p:nvSpPr>
        <p:spPr>
          <a:xfrm>
            <a:off x="336000" y="375984"/>
            <a:ext cx="4200000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el estilo neoclásico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la fachada principal.</a:t>
            </a: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3B9BDBF2-5B3E-49B4-AC61-4EB28EB04415}"/>
              </a:ext>
            </a:extLst>
          </p:cNvPr>
          <p:cNvSpPr txBox="1"/>
          <p:nvPr/>
        </p:nvSpPr>
        <p:spPr>
          <a:xfrm>
            <a:off x="-1" y="9001"/>
            <a:ext cx="12192001" cy="68394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5" name="Imagen 64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0E3D3256-D997-4385-8030-A0FF6922366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82" y="1029001"/>
            <a:ext cx="6070718" cy="5519999"/>
          </a:xfrm>
          <a:prstGeom prst="roundRect">
            <a:avLst>
              <a:gd name="adj" fmla="val 11111"/>
            </a:avLst>
          </a:prstGeom>
          <a:ln w="190500" cap="rnd">
            <a:solidFill>
              <a:srgbClr val="DE7E18">
                <a:lumMod val="50000"/>
              </a:srgb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6" name="Rectángulo 65">
            <a:extLst>
              <a:ext uri="{FF2B5EF4-FFF2-40B4-BE49-F238E27FC236}">
                <a16:creationId xmlns:a16="http://schemas.microsoft.com/office/drawing/2014/main" id="{98E9572E-94E8-49E8-94C0-81C40FF0529C}"/>
              </a:ext>
            </a:extLst>
          </p:cNvPr>
          <p:cNvSpPr/>
          <p:nvPr/>
        </p:nvSpPr>
        <p:spPr>
          <a:xfrm>
            <a:off x="336000" y="309000"/>
            <a:ext cx="5938838" cy="7333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4000"/>
              </a:lnSpc>
            </a:pPr>
            <a:r>
              <a:rPr lang="es-MX" sz="60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Colecciones y museografía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66B160B5-7015-4C19-A0F1-BD5B324CE82D}"/>
              </a:ext>
            </a:extLst>
          </p:cNvPr>
          <p:cNvSpPr/>
          <p:nvPr/>
        </p:nvSpPr>
        <p:spPr>
          <a:xfrm>
            <a:off x="6456000" y="909000"/>
            <a:ext cx="5399451" cy="49321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Cuenta con obras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autores virreinales,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como Juan Correa, Pascual Pérez, Juan de Villalobos,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José Patricio Polo,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Luis Berrueco, José de </a:t>
            </a:r>
            <a:r>
              <a:rPr lang="es-MX" sz="2400" b="1" kern="0" dirty="0" err="1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Marimón</a:t>
            </a: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, Miguel Cabrera,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Nicolás Rodríguez Juárez,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Francisco Castillo,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Miguel Jerónimo de Zendejas,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Lorenzo Zendejas,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Rafael Morante,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así como atribuidas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 Juan Tinoco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Joseph Magón, etc.</a:t>
            </a:r>
          </a:p>
        </p:txBody>
      </p:sp>
      <p:grpSp>
        <p:nvGrpSpPr>
          <p:cNvPr id="68" name="Grupo 67">
            <a:extLst>
              <a:ext uri="{FF2B5EF4-FFF2-40B4-BE49-F238E27FC236}">
                <a16:creationId xmlns:a16="http://schemas.microsoft.com/office/drawing/2014/main" id="{F5A885F8-719E-44B4-8183-14F0DA3BC53B}"/>
              </a:ext>
            </a:extLst>
          </p:cNvPr>
          <p:cNvGrpSpPr/>
          <p:nvPr/>
        </p:nvGrpSpPr>
        <p:grpSpPr>
          <a:xfrm>
            <a:off x="0" y="9000"/>
            <a:ext cx="12216000" cy="7119257"/>
            <a:chOff x="0" y="9000"/>
            <a:chExt cx="12216000" cy="7119257"/>
          </a:xfrm>
        </p:grpSpPr>
        <p:sp>
          <p:nvSpPr>
            <p:cNvPr id="69" name="CuadroTexto 68">
              <a:extLst>
                <a:ext uri="{FF2B5EF4-FFF2-40B4-BE49-F238E27FC236}">
                  <a16:creationId xmlns:a16="http://schemas.microsoft.com/office/drawing/2014/main" id="{44513507-BD21-4A1E-8B6C-6019D7C789D9}"/>
                </a:ext>
              </a:extLst>
            </p:cNvPr>
            <p:cNvSpPr txBox="1"/>
            <p:nvPr/>
          </p:nvSpPr>
          <p:spPr>
            <a:xfrm>
              <a:off x="0" y="9000"/>
              <a:ext cx="12216000" cy="7119257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0" name="Imagen 69" descr="Imagen que contiene interior, pared, suelo, vida&#10;&#10;Descripción generada con confianza muy alta">
              <a:extLst>
                <a:ext uri="{FF2B5EF4-FFF2-40B4-BE49-F238E27FC236}">
                  <a16:creationId xmlns:a16="http://schemas.microsoft.com/office/drawing/2014/main" id="{F0842B90-6D43-42EF-BDA9-2DE9FFBA2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0585" y="435734"/>
              <a:ext cx="7430738" cy="6053266"/>
            </a:xfrm>
            <a:prstGeom prst="rect">
              <a:avLst/>
            </a:prstGeom>
            <a:ln w="127000" cap="rnd">
              <a:solidFill>
                <a:srgbClr val="C00000"/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sp>
        <p:nvSpPr>
          <p:cNvPr id="71" name="Rectángulo 70">
            <a:extLst>
              <a:ext uri="{FF2B5EF4-FFF2-40B4-BE49-F238E27FC236}">
                <a16:creationId xmlns:a16="http://schemas.microsoft.com/office/drawing/2014/main" id="{84213A6A-6D09-4A93-992F-E98E0A35F249}"/>
              </a:ext>
            </a:extLst>
          </p:cNvPr>
          <p:cNvSpPr/>
          <p:nvPr/>
        </p:nvSpPr>
        <p:spPr>
          <a:xfrm>
            <a:off x="336549" y="353277"/>
            <a:ext cx="3427845" cy="631711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Debido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 las adecuaciones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del inmueble,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propuesta museográfica permite conocer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vida cotidiana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las monjas agustinas,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así como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los procesos democráticos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 tenía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su organización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para elegir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 las novicias 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las pruebas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 debían realizar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las aspirantes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para ser aceptadas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 la orden.</a:t>
            </a:r>
          </a:p>
        </p:txBody>
      </p:sp>
      <p:pic>
        <p:nvPicPr>
          <p:cNvPr id="72" name="Imagen 71" descr="Imagen que contiene pared, interior, techo, suelo&#10;&#10;Descripción generada con confianza muy alta">
            <a:extLst>
              <a:ext uri="{FF2B5EF4-FFF2-40B4-BE49-F238E27FC236}">
                <a16:creationId xmlns:a16="http://schemas.microsoft.com/office/drawing/2014/main" id="{B8F7E90A-A0D0-4F83-B3DE-9819DEF8665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85731"/>
          </a:xfrm>
          <a:prstGeom prst="rect">
            <a:avLst/>
          </a:prstGeom>
        </p:spPr>
      </p:pic>
      <p:sp>
        <p:nvSpPr>
          <p:cNvPr id="73" name="Rectángulo 72">
            <a:extLst>
              <a:ext uri="{FF2B5EF4-FFF2-40B4-BE49-F238E27FC236}">
                <a16:creationId xmlns:a16="http://schemas.microsoft.com/office/drawing/2014/main" id="{C016035D-62E1-4912-A55D-05F40D892C77}"/>
              </a:ext>
            </a:extLst>
          </p:cNvPr>
          <p:cNvSpPr/>
          <p:nvPr/>
        </p:nvSpPr>
        <p:spPr>
          <a:xfrm>
            <a:off x="13858" y="369000"/>
            <a:ext cx="3972355" cy="248273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12 salas,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puede apreciar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vida cotidiana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las monjas,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desde la cocina,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 refectorio,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el pasillo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 San Agustín </a:t>
            </a:r>
          </a:p>
        </p:txBody>
      </p:sp>
      <p:sp>
        <p:nvSpPr>
          <p:cNvPr id="74" name="Rectángulo 73">
            <a:extLst>
              <a:ext uri="{FF2B5EF4-FFF2-40B4-BE49-F238E27FC236}">
                <a16:creationId xmlns:a16="http://schemas.microsoft.com/office/drawing/2014/main" id="{2557716F-016F-4C87-B1B2-AF726E43C0B0}"/>
              </a:ext>
            </a:extLst>
          </p:cNvPr>
          <p:cNvSpPr/>
          <p:nvPr/>
        </p:nvSpPr>
        <p:spPr>
          <a:xfrm rot="20267130">
            <a:off x="3954814" y="1481070"/>
            <a:ext cx="2715670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las labores monjiles,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entre otros temas.</a:t>
            </a:r>
          </a:p>
        </p:txBody>
      </p:sp>
      <p:pic>
        <p:nvPicPr>
          <p:cNvPr id="75" name="Imagen 74" descr="Imagen que contiene interior, techo, pared, suelo&#10;&#10;Descripción generada con confianza muy alta">
            <a:extLst>
              <a:ext uri="{FF2B5EF4-FFF2-40B4-BE49-F238E27FC236}">
                <a16:creationId xmlns:a16="http://schemas.microsoft.com/office/drawing/2014/main" id="{F94BC66B-A92A-4309-82D2-43E011EC3A2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000"/>
            <a:ext cx="12192000" cy="7200000"/>
          </a:xfrm>
          <a:prstGeom prst="rect">
            <a:avLst/>
          </a:prstGeom>
        </p:spPr>
      </p:pic>
      <p:sp>
        <p:nvSpPr>
          <p:cNvPr id="76" name="Rectángulo 75">
            <a:extLst>
              <a:ext uri="{FF2B5EF4-FFF2-40B4-BE49-F238E27FC236}">
                <a16:creationId xmlns:a16="http://schemas.microsoft.com/office/drawing/2014/main" id="{7E6D56D2-D13E-483E-99B1-E5BA06CBF482}"/>
              </a:ext>
            </a:extLst>
          </p:cNvPr>
          <p:cNvSpPr/>
          <p:nvPr/>
        </p:nvSpPr>
        <p:spPr>
          <a:xfrm>
            <a:off x="1056000" y="549000"/>
            <a:ext cx="10799450" cy="10079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El museo también posee acervo que pertenecía a otros conventos,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como el de La Soledad, Capuchinas y Catalinas; también esculturas estofadas, de cera y textiles que elaboraban las religiosas.</a:t>
            </a:r>
          </a:p>
        </p:txBody>
      </p:sp>
      <p:pic>
        <p:nvPicPr>
          <p:cNvPr id="77" name="Imagen 76" descr="Imagen que contiene interior, suelo, pared, techo&#10;&#10;Descripción generada con confianza muy alta">
            <a:extLst>
              <a:ext uri="{FF2B5EF4-FFF2-40B4-BE49-F238E27FC236}">
                <a16:creationId xmlns:a16="http://schemas.microsoft.com/office/drawing/2014/main" id="{0D7BCCF2-92DF-4FED-95EE-E5E0320EAF9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70469"/>
          </a:xfrm>
          <a:prstGeom prst="rect">
            <a:avLst/>
          </a:prstGeom>
        </p:spPr>
      </p:pic>
      <p:sp>
        <p:nvSpPr>
          <p:cNvPr id="78" name="Rectángulo 77">
            <a:extLst>
              <a:ext uri="{FF2B5EF4-FFF2-40B4-BE49-F238E27FC236}">
                <a16:creationId xmlns:a16="http://schemas.microsoft.com/office/drawing/2014/main" id="{E4725C77-61E7-47B3-BFD7-335705D10167}"/>
              </a:ext>
            </a:extLst>
          </p:cNvPr>
          <p:cNvSpPr/>
          <p:nvPr/>
        </p:nvSpPr>
        <p:spPr>
          <a:xfrm>
            <a:off x="336550" y="4891127"/>
            <a:ext cx="7739450" cy="15978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la pinacoteca de la escuela poblana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los siglos XVII y XVIII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pueden apreciar obras de Miguel Cabrera,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María de Luis Barruecos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las pinturas de las monjas coronadas.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701AC670-3439-48EF-AB96-022AC9BECB82}"/>
              </a:ext>
            </a:extLst>
          </p:cNvPr>
          <p:cNvSpPr/>
          <p:nvPr/>
        </p:nvSpPr>
        <p:spPr>
          <a:xfrm>
            <a:off x="336550" y="735984"/>
            <a:ext cx="11518900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Una biblioteca conventual femenina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posee diversos objetos litúrgicos.</a:t>
            </a:r>
          </a:p>
        </p:txBody>
      </p:sp>
      <p:pic>
        <p:nvPicPr>
          <p:cNvPr id="80" name="Imagen 79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2275B488-DBB5-40D2-B3A7-0998B3877CF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585"/>
            <a:ext cx="12205859" cy="6884146"/>
          </a:xfrm>
          <a:prstGeom prst="rect">
            <a:avLst/>
          </a:prstGeom>
        </p:spPr>
      </p:pic>
      <p:sp>
        <p:nvSpPr>
          <p:cNvPr id="81" name="Rectángulo 80">
            <a:extLst>
              <a:ext uri="{FF2B5EF4-FFF2-40B4-BE49-F238E27FC236}">
                <a16:creationId xmlns:a16="http://schemas.microsoft.com/office/drawing/2014/main" id="{8A417902-1B5E-4FFA-B9F7-D21F77133A1F}"/>
              </a:ext>
            </a:extLst>
          </p:cNvPr>
          <p:cNvSpPr/>
          <p:nvPr/>
        </p:nvSpPr>
        <p:spPr>
          <a:xfrm>
            <a:off x="180549" y="549000"/>
            <a:ext cx="11855451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También hay recetarios de cocina donde se incluye la de los chiles en nogada,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plato típico de Puebla que se adjudica a las monjas de este convento.</a:t>
            </a: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35A07B2B-39F5-49A9-9F08-63A2F5BB54C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>
              <a:solidFill>
                <a:prstClr val="black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32227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0"/>
                            </p:stCondLst>
                            <p:childTnLst>
                              <p:par>
                                <p:cTn id="13" presetID="10" presetClass="exit" presetSubtype="0" fill="hold" grpId="2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25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3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97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4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1325"/>
                            </p:stCondLst>
                            <p:childTnLst>
                              <p:par>
                                <p:cTn id="47" presetID="21" presetClass="exit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5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5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825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957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8075"/>
                            </p:stCondLst>
                            <p:childTnLst>
                              <p:par>
                                <p:cTn id="68" presetID="8" presetClass="exit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7575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5700"/>
                            </p:stCondLst>
                            <p:childTnLst>
                              <p:par>
                                <p:cTn id="85" presetID="6" presetClass="exit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6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xit" presetSubtype="3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89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200"/>
                            </p:stCondLst>
                            <p:childTnLst>
                              <p:par>
                                <p:cTn id="92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17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8325"/>
                            </p:stCondLst>
                            <p:childTnLst>
                              <p:par>
                                <p:cTn id="100" presetID="6" presetClass="exit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1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xit" presetSubtype="3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104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97825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4725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42225"/>
                            </p:stCondLst>
                            <p:childTnLst>
                              <p:par>
                                <p:cTn id="121" presetID="21" presetClass="exit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1725"/>
                            </p:stCondLst>
                            <p:childTnLst>
                              <p:par>
                                <p:cTn id="125" presetID="21" presetClass="exit" presetSubtype="8" fill="hold" grpId="1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126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129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1" presetClass="exit" presetSubtype="8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61225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93725"/>
                            </p:stCondLst>
                            <p:childTnLst>
                              <p:par>
                                <p:cTn id="142" presetID="42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3)">
                                      <p:cBhvr>
                                        <p:cTn id="148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3225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21850"/>
                            </p:stCondLst>
                            <p:childTnLst>
                              <p:par>
                                <p:cTn id="163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4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37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67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37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70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2985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51725"/>
                            </p:stCondLst>
                            <p:childTnLst>
                              <p:par>
                                <p:cTn id="180" presetID="50" presetClass="exit" presetSubtype="0" ac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0" presetClass="exit" presetSubtype="0" accel="10000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0" presetClass="entr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61225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706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390600"/>
                            </p:stCondLst>
                            <p:childTnLst>
                              <p:par>
                                <p:cTn id="204" presetID="25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400100"/>
                            </p:stCondLst>
                            <p:childTnLst>
                              <p:par>
                                <p:cTn id="2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416850"/>
                            </p:stCondLst>
                            <p:childTnLst>
                              <p:par>
                                <p:cTn id="24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2"/>
      <p:bldP spid="4" grpId="0"/>
      <p:bldP spid="4" grpId="1"/>
      <p:bldP spid="53" grpId="0"/>
      <p:bldP spid="53" grpId="1"/>
      <p:bldP spid="55" grpId="0"/>
      <p:bldP spid="55" grpId="1"/>
      <p:bldP spid="56" grpId="0"/>
      <p:bldP spid="56" grpId="1"/>
      <p:bldP spid="58" grpId="0"/>
      <p:bldP spid="58" grpId="1"/>
      <p:bldP spid="59" grpId="0"/>
      <p:bldP spid="59" grpId="1"/>
      <p:bldP spid="61" grpId="0"/>
      <p:bldP spid="61" grpId="1"/>
      <p:bldP spid="63" grpId="0"/>
      <p:bldP spid="63" grpId="1"/>
      <p:bldP spid="64" grpId="0" animBg="1"/>
      <p:bldP spid="64" grpId="1" animBg="1"/>
      <p:bldP spid="66" grpId="0"/>
      <p:bldP spid="66" grpId="1"/>
      <p:bldP spid="67" grpId="0"/>
      <p:bldP spid="67" grpId="1"/>
      <p:bldP spid="71" grpId="0"/>
      <p:bldP spid="71" grpId="1"/>
      <p:bldP spid="73" grpId="0"/>
      <p:bldP spid="73" grpId="1"/>
      <p:bldP spid="74" grpId="0"/>
      <p:bldP spid="74" grpId="1"/>
      <p:bldP spid="76" grpId="0"/>
      <p:bldP spid="76" grpId="1"/>
      <p:bldP spid="78" grpId="0"/>
      <p:bldP spid="78" grpId="1"/>
      <p:bldP spid="79" grpId="0"/>
      <p:bldP spid="79" grpId="1"/>
      <p:bldP spid="81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suelo, interior, pared, sala&#10;&#10;Descripción generada con confianza muy alta">
            <a:extLst>
              <a:ext uri="{FF2B5EF4-FFF2-40B4-BE49-F238E27FC236}">
                <a16:creationId xmlns:a16="http://schemas.microsoft.com/office/drawing/2014/main" id="{5DA2B518-DAD8-41E7-B94D-AB49E5414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Imagen 16" descr="Imagen que contiene interior, pared, suelo, techo&#10;&#10;Descripción generada con confianza muy alta">
            <a:extLst>
              <a:ext uri="{FF2B5EF4-FFF2-40B4-BE49-F238E27FC236}">
                <a16:creationId xmlns:a16="http://schemas.microsoft.com/office/drawing/2014/main" id="{9A05A11A-83E0-48DC-87F0-4A709B503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171000"/>
            <a:ext cx="12216000" cy="7029000"/>
          </a:xfrm>
          <a:prstGeom prst="rect">
            <a:avLst/>
          </a:prstGeom>
        </p:spPr>
      </p:pic>
      <p:pic>
        <p:nvPicPr>
          <p:cNvPr id="18" name="Imagen 17" descr="Imagen que contiene edificio, ropa, persona&#10;&#10;Descripción generada con confianza alta">
            <a:extLst>
              <a:ext uri="{FF2B5EF4-FFF2-40B4-BE49-F238E27FC236}">
                <a16:creationId xmlns:a16="http://schemas.microsoft.com/office/drawing/2014/main" id="{9027F8DF-876B-441E-880F-A0FCFA2502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566" cy="6858000"/>
          </a:xfrm>
          <a:prstGeom prst="rect">
            <a:avLst/>
          </a:prstGeom>
        </p:spPr>
      </p:pic>
      <p:grpSp>
        <p:nvGrpSpPr>
          <p:cNvPr id="19" name="Grupo 18">
            <a:extLst>
              <a:ext uri="{FF2B5EF4-FFF2-40B4-BE49-F238E27FC236}">
                <a16:creationId xmlns:a16="http://schemas.microsoft.com/office/drawing/2014/main" id="{29288381-27A2-45A3-8C7D-861D2A71C456}"/>
              </a:ext>
            </a:extLst>
          </p:cNvPr>
          <p:cNvGrpSpPr/>
          <p:nvPr/>
        </p:nvGrpSpPr>
        <p:grpSpPr>
          <a:xfrm>
            <a:off x="-417097" y="-417096"/>
            <a:ext cx="13047246" cy="7731293"/>
            <a:chOff x="-417097" y="-417096"/>
            <a:chExt cx="13047246" cy="7731293"/>
          </a:xfrm>
        </p:grpSpPr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4E70F1C0-3089-4FAE-89E6-5AA64A97A794}"/>
                </a:ext>
              </a:extLst>
            </p:cNvPr>
            <p:cNvSpPr txBox="1"/>
            <p:nvPr/>
          </p:nvSpPr>
          <p:spPr>
            <a:xfrm>
              <a:off x="-417097" y="-417096"/>
              <a:ext cx="13047246" cy="773129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1" name="Imagen 20" descr="Imagen que contiene interior&#10;&#10;Descripción generada con confianza muy alta">
              <a:extLst>
                <a:ext uri="{FF2B5EF4-FFF2-40B4-BE49-F238E27FC236}">
                  <a16:creationId xmlns:a16="http://schemas.microsoft.com/office/drawing/2014/main" id="{7536CB81-6EDA-4F48-803E-6ED15392DC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363" y="1282328"/>
              <a:ext cx="5613401" cy="3501359"/>
            </a:xfrm>
            <a:prstGeom prst="ellipse">
              <a:avLst/>
            </a:prstGeom>
            <a:ln w="190500" cap="rnd">
              <a:solidFill>
                <a:srgbClr val="FFC000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22" name="Imagen 21" descr="Imagen que contiene pared, interior, sala, foto&#10;&#10;Descripción generada con confianza muy alta">
              <a:extLst>
                <a:ext uri="{FF2B5EF4-FFF2-40B4-BE49-F238E27FC236}">
                  <a16:creationId xmlns:a16="http://schemas.microsoft.com/office/drawing/2014/main" id="{18F8A1E7-142E-40CE-BAB8-E44EEC16487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5691" y="2424543"/>
              <a:ext cx="5623806" cy="3749204"/>
            </a:xfrm>
            <a:prstGeom prst="ellipse">
              <a:avLst/>
            </a:prstGeom>
            <a:ln w="190500" cap="rnd">
              <a:solidFill>
                <a:srgbClr val="FFC000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6F3009AF-3891-4E52-8A25-94FEC5189077}"/>
              </a:ext>
            </a:extLst>
          </p:cNvPr>
          <p:cNvGrpSpPr/>
          <p:nvPr/>
        </p:nvGrpSpPr>
        <p:grpSpPr>
          <a:xfrm>
            <a:off x="-417098" y="-1"/>
            <a:ext cx="13070789" cy="6858001"/>
            <a:chOff x="-417098" y="-1"/>
            <a:chExt cx="13070789" cy="6858001"/>
          </a:xfrm>
        </p:grpSpPr>
        <p:pic>
          <p:nvPicPr>
            <p:cNvPr id="24" name="Imagen 23" descr="Imagen que contiene interior, suelo, pared, sala&#10;&#10;Descripción generada con confianza muy alta">
              <a:extLst>
                <a:ext uri="{FF2B5EF4-FFF2-40B4-BE49-F238E27FC236}">
                  <a16:creationId xmlns:a16="http://schemas.microsoft.com/office/drawing/2014/main" id="{67DC428F-C79D-48E2-9300-01FA68A9F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17098" y="0"/>
              <a:ext cx="6722429" cy="6858000"/>
            </a:xfrm>
            <a:prstGeom prst="rect">
              <a:avLst/>
            </a:prstGeom>
          </p:spPr>
        </p:pic>
        <p:pic>
          <p:nvPicPr>
            <p:cNvPr id="25" name="Imagen 24" descr="Imagen que contiene marco de fotos, pared, foto, objeto&#10;&#10;Descripción generada con confianza muy alta">
              <a:extLst>
                <a:ext uri="{FF2B5EF4-FFF2-40B4-BE49-F238E27FC236}">
                  <a16:creationId xmlns:a16="http://schemas.microsoft.com/office/drawing/2014/main" id="{1BA66707-A3C8-46FF-8936-5BA1AD852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8130" y="-1"/>
              <a:ext cx="6385561" cy="6858001"/>
            </a:xfrm>
            <a:prstGeom prst="rect">
              <a:avLst/>
            </a:prstGeom>
          </p:spPr>
        </p:pic>
      </p:grpSp>
      <p:grpSp>
        <p:nvGrpSpPr>
          <p:cNvPr id="26" name="Grupo 25">
            <a:extLst>
              <a:ext uri="{FF2B5EF4-FFF2-40B4-BE49-F238E27FC236}">
                <a16:creationId xmlns:a16="http://schemas.microsoft.com/office/drawing/2014/main" id="{CDD5F0E7-2F3B-4B73-9502-E5DAB1D9DF7A}"/>
              </a:ext>
            </a:extLst>
          </p:cNvPr>
          <p:cNvGrpSpPr/>
          <p:nvPr/>
        </p:nvGrpSpPr>
        <p:grpSpPr>
          <a:xfrm>
            <a:off x="-24000" y="-29774"/>
            <a:ext cx="12216000" cy="6937748"/>
            <a:chOff x="0" y="-29774"/>
            <a:chExt cx="12216000" cy="6937748"/>
          </a:xfrm>
        </p:grpSpPr>
        <p:pic>
          <p:nvPicPr>
            <p:cNvPr id="27" name="Imagen 26" descr="Imagen que contiene suelo, interior, pared, galería&#10;&#10;Descripción generada con confianza muy alta">
              <a:extLst>
                <a:ext uri="{FF2B5EF4-FFF2-40B4-BE49-F238E27FC236}">
                  <a16:creationId xmlns:a16="http://schemas.microsoft.com/office/drawing/2014/main" id="{FF866C3E-52A7-47D2-B741-3B0080550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6000" y="-1"/>
              <a:ext cx="7200000" cy="6858001"/>
            </a:xfrm>
            <a:prstGeom prst="rect">
              <a:avLst/>
            </a:prstGeom>
          </p:spPr>
        </p:pic>
        <p:pic>
          <p:nvPicPr>
            <p:cNvPr id="28" name="Imagen 27" descr="Imagen que contiene foto, interior, pared, texto&#10;&#10;Descripción generada con confianza muy alta">
              <a:extLst>
                <a:ext uri="{FF2B5EF4-FFF2-40B4-BE49-F238E27FC236}">
                  <a16:creationId xmlns:a16="http://schemas.microsoft.com/office/drawing/2014/main" id="{2D7B159A-401E-405E-98F3-FEF2EABB44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64"/>
            <a:stretch/>
          </p:blipFill>
          <p:spPr>
            <a:xfrm>
              <a:off x="0" y="-29774"/>
              <a:ext cx="5016000" cy="6937748"/>
            </a:xfrm>
            <a:prstGeom prst="rect">
              <a:avLst/>
            </a:prstGeom>
          </p:spPr>
        </p:pic>
      </p:grpSp>
      <p:grpSp>
        <p:nvGrpSpPr>
          <p:cNvPr id="29" name="Grupo 28">
            <a:extLst>
              <a:ext uri="{FF2B5EF4-FFF2-40B4-BE49-F238E27FC236}">
                <a16:creationId xmlns:a16="http://schemas.microsoft.com/office/drawing/2014/main" id="{664BD8F6-5774-48A7-89B3-BFEBCD369B9C}"/>
              </a:ext>
            </a:extLst>
          </p:cNvPr>
          <p:cNvGrpSpPr/>
          <p:nvPr/>
        </p:nvGrpSpPr>
        <p:grpSpPr>
          <a:xfrm>
            <a:off x="-264697" y="-264696"/>
            <a:ext cx="13047246" cy="7731293"/>
            <a:chOff x="-417097" y="-417096"/>
            <a:chExt cx="13047246" cy="7731293"/>
          </a:xfrm>
        </p:grpSpPr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6B739B21-54FA-439B-BF25-DC3E3F4F1F95}"/>
                </a:ext>
              </a:extLst>
            </p:cNvPr>
            <p:cNvSpPr txBox="1"/>
            <p:nvPr/>
          </p:nvSpPr>
          <p:spPr>
            <a:xfrm>
              <a:off x="-417097" y="-417096"/>
              <a:ext cx="13047246" cy="773129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1" name="Imagen 30" descr="Imagen que contiene persona, interior, suelo, ropa&#10;&#10;Descripción generada con confianza muy alta">
              <a:extLst>
                <a:ext uri="{FF2B5EF4-FFF2-40B4-BE49-F238E27FC236}">
                  <a16:creationId xmlns:a16="http://schemas.microsoft.com/office/drawing/2014/main" id="{3F195FA3-65EF-4796-BC47-3D1EFFAC2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4229" y="1579424"/>
              <a:ext cx="3764480" cy="5011882"/>
            </a:xfrm>
            <a:prstGeom prst="ellipse">
              <a:avLst/>
            </a:prstGeom>
            <a:ln w="190500" cap="rnd">
              <a:solidFill>
                <a:srgbClr val="003192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32" name="Imagen 31" descr="Imagen que contiene persona, pared, interior, hombre&#10;&#10;Descripción generada con confianza muy alta">
              <a:extLst>
                <a:ext uri="{FF2B5EF4-FFF2-40B4-BE49-F238E27FC236}">
                  <a16:creationId xmlns:a16="http://schemas.microsoft.com/office/drawing/2014/main" id="{074583BF-1E51-47FB-8478-196420E31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783" y="277081"/>
              <a:ext cx="3758912" cy="5011882"/>
            </a:xfrm>
            <a:prstGeom prst="ellipse">
              <a:avLst/>
            </a:prstGeom>
            <a:ln w="190500" cap="rnd">
              <a:solidFill>
                <a:srgbClr val="003192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33" name="Imagen 32" descr="Imagen que contiene foto, pared, interior, ventana&#10;&#10;Descripción generada con confianza muy alta">
              <a:extLst>
                <a:ext uri="{FF2B5EF4-FFF2-40B4-BE49-F238E27FC236}">
                  <a16:creationId xmlns:a16="http://schemas.microsoft.com/office/drawing/2014/main" id="{9D07BC35-C2A7-40DC-ACEE-D36BE02F7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1505" y="942098"/>
              <a:ext cx="3229880" cy="50118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ysClr val="windowText" lastClr="000000">
                  <a:lumMod val="85000"/>
                  <a:lumOff val="15000"/>
                  <a:alpha val="85000"/>
                </a:sysClr>
              </a:outerShdw>
            </a:effectLst>
          </p:spPr>
        </p:pic>
      </p:grpSp>
      <p:grpSp>
        <p:nvGrpSpPr>
          <p:cNvPr id="40" name="Grupo 39">
            <a:extLst>
              <a:ext uri="{FF2B5EF4-FFF2-40B4-BE49-F238E27FC236}">
                <a16:creationId xmlns:a16="http://schemas.microsoft.com/office/drawing/2014/main" id="{FDDD2107-D335-4D8A-88B4-85DA16605F6A}"/>
              </a:ext>
            </a:extLst>
          </p:cNvPr>
          <p:cNvGrpSpPr/>
          <p:nvPr/>
        </p:nvGrpSpPr>
        <p:grpSpPr>
          <a:xfrm>
            <a:off x="-112297" y="-112296"/>
            <a:ext cx="13047246" cy="7731293"/>
            <a:chOff x="-417097" y="-417096"/>
            <a:chExt cx="13047246" cy="7731293"/>
          </a:xfrm>
        </p:grpSpPr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id="{C486DBAC-5CA9-48C1-BE80-EF01791BA0BF}"/>
                </a:ext>
              </a:extLst>
            </p:cNvPr>
            <p:cNvSpPr txBox="1"/>
            <p:nvPr/>
          </p:nvSpPr>
          <p:spPr>
            <a:xfrm>
              <a:off x="-417097" y="-417096"/>
              <a:ext cx="13047246" cy="7731293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2" name="Imagen 41" descr="Imagen que contiene interior, pared, sentado&#10;&#10;Descripción generada con confianza alta">
              <a:extLst>
                <a:ext uri="{FF2B5EF4-FFF2-40B4-BE49-F238E27FC236}">
                  <a16:creationId xmlns:a16="http://schemas.microsoft.com/office/drawing/2014/main" id="{2D5CFAB4-578D-462C-82FE-3ECFE9E1C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000" y="309562"/>
              <a:ext cx="6800152" cy="6238875"/>
            </a:xfrm>
            <a:prstGeom prst="rect">
              <a:avLst/>
            </a:prstGeom>
          </p:spPr>
        </p:pic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88671F4E-7D2D-4AF6-ACDC-0923E2CAE976}"/>
              </a:ext>
            </a:extLst>
          </p:cNvPr>
          <p:cNvGrpSpPr/>
          <p:nvPr/>
        </p:nvGrpSpPr>
        <p:grpSpPr>
          <a:xfrm>
            <a:off x="-130629" y="0"/>
            <a:ext cx="12316063" cy="7771397"/>
            <a:chOff x="-417097" y="-417096"/>
            <a:chExt cx="12156981" cy="7731293"/>
          </a:xfrm>
          <a:solidFill>
            <a:schemeClr val="accent2">
              <a:lumMod val="50000"/>
            </a:schemeClr>
          </a:solidFill>
        </p:grpSpPr>
        <p:sp>
          <p:nvSpPr>
            <p:cNvPr id="45" name="CuadroTexto 44">
              <a:extLst>
                <a:ext uri="{FF2B5EF4-FFF2-40B4-BE49-F238E27FC236}">
                  <a16:creationId xmlns:a16="http://schemas.microsoft.com/office/drawing/2014/main" id="{B0F488E5-1285-41EB-8252-D65F4004D28E}"/>
                </a:ext>
              </a:extLst>
            </p:cNvPr>
            <p:cNvSpPr txBox="1"/>
            <p:nvPr/>
          </p:nvSpPr>
          <p:spPr>
            <a:xfrm>
              <a:off x="-417097" y="-417096"/>
              <a:ext cx="12156981" cy="77312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6" name="Imagen 45" descr="Imagen que contiene pared, galería, sala, interior&#10;&#10;Descripción generada con confianza muy alta">
              <a:extLst>
                <a:ext uri="{FF2B5EF4-FFF2-40B4-BE49-F238E27FC236}">
                  <a16:creationId xmlns:a16="http://schemas.microsoft.com/office/drawing/2014/main" id="{3DC70EAD-E8AC-4FF6-AEFB-B5215A378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546" y="295148"/>
              <a:ext cx="7130454" cy="6253290"/>
            </a:xfrm>
            <a:prstGeom prst="rect">
              <a:avLst/>
            </a:prstGeom>
            <a:grpFill/>
          </p:spPr>
        </p:pic>
      </p:grpSp>
      <p:sp>
        <p:nvSpPr>
          <p:cNvPr id="43" name="CuadroTexto 42">
            <a:extLst>
              <a:ext uri="{FF2B5EF4-FFF2-40B4-BE49-F238E27FC236}">
                <a16:creationId xmlns:a16="http://schemas.microsoft.com/office/drawing/2014/main" id="{9816EEAF-FB4B-43A2-A969-C546B3E4904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>
              <a:solidFill>
                <a:prstClr val="black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7580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0"/>
                            </p:stCondLst>
                            <p:childTnLst>
                              <p:par>
                                <p:cTn id="42" presetID="2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0"/>
                            </p:stCondLst>
                            <p:childTnLst>
                              <p:par>
                                <p:cTn id="46" presetID="3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55" presetID="21" presetClass="entr" presetSubtype="8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59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EC52CBB-E94F-4891-AAB3-AB91A5C49C54}"/>
              </a:ext>
            </a:extLst>
          </p:cNvPr>
          <p:cNvSpPr/>
          <p:nvPr/>
        </p:nvSpPr>
        <p:spPr>
          <a:xfrm rot="890875">
            <a:off x="286192" y="816563"/>
            <a:ext cx="5143068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Temática de las obras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725305D-C7DE-4E9D-9BDE-73B20AC1A51B}"/>
              </a:ext>
            </a:extLst>
          </p:cNvPr>
          <p:cNvSpPr/>
          <p:nvPr/>
        </p:nvSpPr>
        <p:spPr>
          <a:xfrm>
            <a:off x="5757864" y="4695984"/>
            <a:ext cx="6096000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Los dos temas principales 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 se exhiben en el museo son: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C541735-8F4C-4B2A-8B45-51E32590704A}"/>
              </a:ext>
            </a:extLst>
          </p:cNvPr>
          <p:cNvSpPr/>
          <p:nvPr/>
        </p:nvSpPr>
        <p:spPr>
          <a:xfrm>
            <a:off x="338136" y="5769000"/>
            <a:ext cx="11517314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vida religiosa conventual femenina 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la función de las imágenes en la época virreinal.</a:t>
            </a:r>
          </a:p>
        </p:txBody>
      </p:sp>
      <p:pic>
        <p:nvPicPr>
          <p:cNvPr id="7" name="Imagen 6" descr="Imagen que contiene suelo, interior, pared, sala&#10;&#10;Descripción generada con confianza muy alta">
            <a:extLst>
              <a:ext uri="{FF2B5EF4-FFF2-40B4-BE49-F238E27FC236}">
                <a16:creationId xmlns:a16="http://schemas.microsoft.com/office/drawing/2014/main" id="{847CACCF-44DC-49F3-9D3B-D8FAFB954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854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E98AC9F-5A8A-4FDC-AAAE-65747FDBD8B8}"/>
              </a:ext>
            </a:extLst>
          </p:cNvPr>
          <p:cNvSpPr/>
          <p:nvPr/>
        </p:nvSpPr>
        <p:spPr>
          <a:xfrm>
            <a:off x="4987638" y="261032"/>
            <a:ext cx="5680364" cy="10079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sus salas están tanto las reglas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constituciones de las monjas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como las    Leyes de Reforma.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7DD5D9-D6F6-4111-A866-EC348CAA1B35}"/>
              </a:ext>
            </a:extLst>
          </p:cNvPr>
          <p:cNvSpPr/>
          <p:nvPr/>
        </p:nvSpPr>
        <p:spPr>
          <a:xfrm>
            <a:off x="4613564" y="2286007"/>
            <a:ext cx="5389418" cy="1302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 vida cotidiana de las religiosas se muestra en las 10 salas permanentes de la planta baja,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donde se encuentran: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868F6E7-8E71-4F99-BDA5-87FCD5A3F154}"/>
              </a:ext>
            </a:extLst>
          </p:cNvPr>
          <p:cNvSpPr/>
          <p:nvPr/>
        </p:nvSpPr>
        <p:spPr>
          <a:xfrm>
            <a:off x="3946583" y="5181600"/>
            <a:ext cx="5349818" cy="13503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sala introductoria,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virreinal Puebla de los Ángeles,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placeres (</a:t>
            </a:r>
            <a:r>
              <a:rPr lang="es-MX" sz="2400" b="1" kern="0" dirty="0">
                <a:ln w="28575">
                  <a:solidFill>
                    <a:srgbClr val="92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salas de sitio</a:t>
            </a: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),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rgbClr val="A53010">
                    <a:lumMod val="20000"/>
                    <a:lumOff val="8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cocina y despensa.</a:t>
            </a:r>
          </a:p>
        </p:txBody>
      </p:sp>
      <p:pic>
        <p:nvPicPr>
          <p:cNvPr id="11" name="Imagen 10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39E2CF73-54F5-4DF5-96FB-44128D2AB7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/>
        </p:blipFill>
        <p:spPr>
          <a:xfrm>
            <a:off x="-2" y="-1"/>
            <a:ext cx="12192001" cy="6875211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56B1BDB-F45C-4369-9304-86A709F017D1}"/>
              </a:ext>
            </a:extLst>
          </p:cNvPr>
          <p:cNvSpPr/>
          <p:nvPr/>
        </p:nvSpPr>
        <p:spPr>
          <a:xfrm>
            <a:off x="336550" y="369000"/>
            <a:ext cx="11518900" cy="41806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el Refectorio se aprecia: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236B9E4-87E9-4236-8CA3-B564BA352998}"/>
              </a:ext>
            </a:extLst>
          </p:cNvPr>
          <p:cNvSpPr/>
          <p:nvPr/>
        </p:nvSpPr>
        <p:spPr>
          <a:xfrm>
            <a:off x="1776000" y="1275984"/>
            <a:ext cx="2837564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sala capitular,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biblioteca,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D5F64AD-7C65-4CB2-A6BE-02127BD843C2}"/>
              </a:ext>
            </a:extLst>
          </p:cNvPr>
          <p:cNvSpPr/>
          <p:nvPr/>
        </p:nvSpPr>
        <p:spPr>
          <a:xfrm>
            <a:off x="7758436" y="1275984"/>
            <a:ext cx="2837564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antecoro bajo </a:t>
            </a:r>
          </a:p>
          <a:p>
            <a:pPr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coro bajo.</a:t>
            </a:r>
          </a:p>
        </p:txBody>
      </p:sp>
      <p:pic>
        <p:nvPicPr>
          <p:cNvPr id="15" name="Imagen 14" descr="Imagen que contiene interior, suelo, pared, sala&#10;&#10;Descripción generada con confianza muy alta">
            <a:extLst>
              <a:ext uri="{FF2B5EF4-FFF2-40B4-BE49-F238E27FC236}">
                <a16:creationId xmlns:a16="http://schemas.microsoft.com/office/drawing/2014/main" id="{560FCC67-5F13-40D7-9825-1115EFB819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5855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3C79260D-7205-4BEF-B1C8-C89D6E2FA779}"/>
              </a:ext>
            </a:extLst>
          </p:cNvPr>
          <p:cNvSpPr/>
          <p:nvPr/>
        </p:nvSpPr>
        <p:spPr>
          <a:xfrm>
            <a:off x="-13854" y="429494"/>
            <a:ext cx="3754582" cy="7130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 la planta alta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se observa: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76A5479-E19E-489B-B0CA-E74AC197EF50}"/>
              </a:ext>
            </a:extLst>
          </p:cNvPr>
          <p:cNvSpPr/>
          <p:nvPr/>
        </p:nvSpPr>
        <p:spPr>
          <a:xfrm>
            <a:off x="5196000" y="369000"/>
            <a:ext cx="6012869" cy="248273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       En las 13 salas que componen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        la planta alta es posible conocer,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 a través de pinturas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artistas poblanos,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manuscritos y música,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rgbClr val="003192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la vida espiritual del… </a:t>
            </a:r>
          </a:p>
          <a:p>
            <a:pPr algn="ctr" defTabSz="1219170">
              <a:lnSpc>
                <a:spcPts val="2300"/>
              </a:lnSpc>
            </a:pPr>
            <a:r>
              <a:rPr lang="es-MX" sz="2400" b="1" kern="0" dirty="0">
                <a:ln w="2857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EX CONVENTO DE SANTA MONICA  </a:t>
            </a:r>
          </a:p>
          <a:p>
            <a:pPr algn="ctr" defTabSz="1219170">
              <a:lnSpc>
                <a:spcPts val="2300"/>
              </a:lnSpc>
            </a:pPr>
            <a:endParaRPr lang="es-MX" sz="2400" b="1" kern="0" dirty="0">
              <a:ln w="28575">
                <a:solidFill>
                  <a:srgbClr val="003192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34" name="Imagen 33" descr="Imagen que contiene interior, pared, suelo, techo&#10;&#10;Descripción generada con confianza muy alta">
            <a:extLst>
              <a:ext uri="{FF2B5EF4-FFF2-40B4-BE49-F238E27FC236}">
                <a16:creationId xmlns:a16="http://schemas.microsoft.com/office/drawing/2014/main" id="{86038394-D01C-4726-86A1-97939B7824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216000" cy="6858000"/>
          </a:xfrm>
          <a:prstGeom prst="rect">
            <a:avLst/>
          </a:prstGeom>
        </p:spPr>
      </p:pic>
      <p:pic>
        <p:nvPicPr>
          <p:cNvPr id="35" name="Imagen 34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08D4163E-C5B3-4E5F-9F31-2D8F6EAFA2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7400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3809FD5D-DA9A-4745-9BDA-2F472479BBCF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84113" y="829247"/>
            <a:ext cx="10254875" cy="4929669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56F060CA-E726-4354-8222-46562ACEF63B}"/>
              </a:ext>
            </a:extLst>
          </p:cNvPr>
          <p:cNvSpPr/>
          <p:nvPr/>
        </p:nvSpPr>
        <p:spPr>
          <a:xfrm rot="397173">
            <a:off x="2720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objetivo 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AF7A2F1B-F116-459B-9B1E-8023CC3F987D}"/>
              </a:ext>
            </a:extLst>
          </p:cNvPr>
          <p:cNvSpPr/>
          <p:nvPr/>
        </p:nvSpPr>
        <p:spPr>
          <a:xfrm rot="397173">
            <a:off x="3388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se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ningún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fin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9A0AA488-1CA2-4DF5-9B90-7FF064D8A469}"/>
              </a:ext>
            </a:extLst>
          </p:cNvPr>
          <p:cNvSpPr/>
          <p:nvPr/>
        </p:nvSpPr>
        <p:spPr>
          <a:xfrm rot="397173">
            <a:off x="3493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75FACE22-9D80-41BA-802B-E923EC3184B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73058" y="4351786"/>
            <a:ext cx="1404913" cy="600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95F7C47-1AF3-4AD3-AB83-F900AFEAA6D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>
              <a:solidFill>
                <a:prstClr val="black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06923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4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400"/>
                            </p:stCondLst>
                            <p:childTnLst>
                              <p:par>
                                <p:cTn id="17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9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11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1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77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6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6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4775"/>
                            </p:stCondLst>
                            <p:childTnLst>
                              <p:par>
                                <p:cTn id="55" presetID="55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477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94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3525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7025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965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2025"/>
                            </p:stCondLst>
                            <p:childTnLst>
                              <p:par>
                                <p:cTn id="114" presetID="45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4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0" dur="5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45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0" dur="5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1525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615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7025"/>
                            </p:stCondLst>
                            <p:childTnLst>
                              <p:par>
                                <p:cTn id="158" presetID="3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40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40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40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56525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66025"/>
                            </p:stCondLst>
                            <p:childTnLst>
                              <p:par>
                                <p:cTn id="195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75525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929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01800"/>
                            </p:stCondLst>
                            <p:childTnLst>
                              <p:par>
                                <p:cTn id="2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25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25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10050"/>
                            </p:stCondLst>
                            <p:childTnLst>
                              <p:par>
                                <p:cTn id="2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25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15925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54167E-6 -7.40741E-7 L 0.53151 0.11921 " pathEditMode="relative" rAng="0" ptsTypes="AA">
                                      <p:cBhvr>
                                        <p:cTn id="227" dur="1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  <p:par>
                                <p:cTn id="22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0" dur="3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27425"/>
                            </p:stCondLst>
                            <p:childTnLst>
                              <p:par>
                                <p:cTn id="23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8" grpId="0"/>
      <p:bldP spid="8" grpId="1"/>
      <p:bldP spid="9" grpId="0"/>
      <p:bldP spid="9" grpId="1"/>
      <p:bldP spid="10" grpId="0" build="p"/>
      <p:bldP spid="10" grpId="1" build="p"/>
      <p:bldP spid="12" grpId="0"/>
      <p:bldP spid="12" grpId="1"/>
      <p:bldP spid="13" grpId="0" build="p"/>
      <p:bldP spid="13" grpId="1" build="p"/>
      <p:bldP spid="14" grpId="0" build="p"/>
      <p:bldP spid="14" grpId="1" build="p"/>
      <p:bldP spid="16" grpId="0"/>
      <p:bldP spid="16" grpId="1"/>
      <p:bldP spid="17" grpId="0"/>
      <p:bldP spid="17" grpId="1"/>
      <p:bldP spid="37" grpId="0"/>
      <p:bldP spid="38" grpId="0"/>
      <p:bldP spid="39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Santa Mónica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000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AAF3627-526A-404D-A166-90EA3CD3440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edificio, cielo, exterior, edificio gubernamental&#10;&#10;Descripción generada con confianza muy alta">
            <a:extLst>
              <a:ext uri="{FF2B5EF4-FFF2-40B4-BE49-F238E27FC236}">
                <a16:creationId xmlns:a16="http://schemas.microsoft.com/office/drawing/2014/main" id="{2608EB23-941D-4913-8440-0BF2699B67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9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444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  <p:sndAc>
          <p:stSnd>
            <p:snd r:embed="rId2" name="() Silencio Absoluto.wav"/>
          </p:stSnd>
        </p:sndAc>
      </p:transition>
    </mc:Choice>
    <mc:Fallback xmlns="">
      <p:transition spd="slow" advTm="1000">
        <p:fade/>
        <p:sndAc>
          <p:stSnd>
            <p:snd r:embed="rId3" name="() Silencio Absolut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2931</TotalTime>
  <Words>764</Words>
  <Application>Microsoft Office PowerPoint</Application>
  <PresentationFormat>Panorámica</PresentationFormat>
  <Paragraphs>193</Paragraphs>
  <Slides>9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26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Century Gothic</vt:lpstr>
      <vt:lpstr>CommercialScrD</vt:lpstr>
      <vt:lpstr>Cooper Black</vt:lpstr>
      <vt:lpstr>Edwardian Script ITC</vt:lpstr>
      <vt:lpstr>Kristen ITC</vt:lpstr>
      <vt:lpstr>Times New Roman</vt:lpstr>
      <vt:lpstr>Verdana</vt:lpstr>
      <vt:lpstr>Wingdings 3</vt:lpstr>
      <vt:lpstr>Espiral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33m  El Museo de Arte Religioso  18' 03''</dc:title>
  <dc:creator>Eagle's nest</dc:creator>
  <cp:lastModifiedBy>Eagle's nest</cp:lastModifiedBy>
  <cp:revision>198</cp:revision>
  <dcterms:created xsi:type="dcterms:W3CDTF">2018-06-07T01:32:40Z</dcterms:created>
  <dcterms:modified xsi:type="dcterms:W3CDTF">2018-10-13T12:12:31Z</dcterms:modified>
</cp:coreProperties>
</file>