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789" r:id="rId2"/>
    <p:sldId id="1489" r:id="rId3"/>
    <p:sldId id="549" r:id="rId4"/>
    <p:sldId id="1096" r:id="rId5"/>
    <p:sldId id="1083" r:id="rId6"/>
    <p:sldId id="1097" r:id="rId7"/>
    <p:sldId id="1098" r:id="rId8"/>
    <p:sldId id="1099" r:id="rId9"/>
    <p:sldId id="1100" r:id="rId10"/>
    <p:sldId id="1101" r:id="rId11"/>
    <p:sldId id="1102" r:id="rId12"/>
    <p:sldId id="1103" r:id="rId13"/>
    <p:sldId id="1104" r:id="rId14"/>
    <p:sldId id="1106" r:id="rId15"/>
    <p:sldId id="1107" r:id="rId16"/>
    <p:sldId id="1108" r:id="rId17"/>
    <p:sldId id="1109" r:id="rId18"/>
    <p:sldId id="1110" r:id="rId19"/>
    <p:sldId id="1112" r:id="rId20"/>
    <p:sldId id="1113" r:id="rId21"/>
    <p:sldId id="1114" r:id="rId22"/>
    <p:sldId id="1115" r:id="rId23"/>
    <p:sldId id="1116" r:id="rId24"/>
    <p:sldId id="1118" r:id="rId25"/>
    <p:sldId id="1117" r:id="rId26"/>
    <p:sldId id="465" r:id="rId27"/>
    <p:sldId id="1490" r:id="rId28"/>
    <p:sldId id="273" r:id="rId29"/>
    <p:sldId id="274" r:id="rId30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9g1t/VunDJ2NTsjggFClg==" hashData="v16a5PjuWfWMHyCmMTXmrSsvbM5D8TOEi5jUUaoFIxaApuwcy1zIPPkM0NWrCFeRIrtm40gXO7l1oupETm8p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4320" userDrawn="1">
          <p15:clr>
            <a:srgbClr val="000000"/>
          </p15:clr>
        </p15:guide>
        <p15:guide id="4" orient="horz" pos="5" userDrawn="1">
          <p15:clr>
            <a:srgbClr val="000000"/>
          </p15:clr>
        </p15:guide>
        <p15:guide id="5" orient="horz" pos="255" userDrawn="1">
          <p15:clr>
            <a:srgbClr val="000000"/>
          </p15:clr>
        </p15:guide>
        <p15:guide id="6" orient="horz" pos="4065" userDrawn="1">
          <p15:clr>
            <a:srgbClr val="000000"/>
          </p15:clr>
        </p15:guide>
        <p15:guide id="7" orient="horz" pos="2273" userDrawn="1">
          <p15:clr>
            <a:srgbClr val="000000"/>
          </p15:clr>
        </p15:guide>
        <p15:guide id="8" orient="horz" pos="2047" userDrawn="1">
          <p15:clr>
            <a:srgbClr val="000000"/>
          </p15:clr>
        </p15:guide>
        <p15:guide id="9" orient="horz" userDrawn="1">
          <p15:clr>
            <a:srgbClr val="000000"/>
          </p15:clr>
        </p15:guide>
        <p15:guide id="10" userDrawn="1">
          <p15:clr>
            <a:srgbClr val="000000"/>
          </p15:clr>
        </p15:guide>
        <p15:guide id="11" pos="211" userDrawn="1">
          <p15:clr>
            <a:srgbClr val="000000"/>
          </p15:clr>
        </p15:guide>
        <p15:guide id="12" pos="3940" userDrawn="1">
          <p15:clr>
            <a:srgbClr val="000000"/>
          </p15:clr>
        </p15:guide>
        <p15:guide id="13" pos="3727" userDrawn="1">
          <p15:clr>
            <a:srgbClr val="000000"/>
          </p15:clr>
        </p15:guide>
        <p15:guide id="14" pos="7469" userDrawn="1">
          <p15:clr>
            <a:srgbClr val="000000"/>
          </p15:clr>
        </p15:guide>
        <p15:guide id="15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0000"/>
    <a:srgbClr val="7E0000"/>
    <a:srgbClr val="5D2884"/>
    <a:srgbClr val="FFFF9F"/>
    <a:srgbClr val="FFFF53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98" autoAdjust="0"/>
    <p:restoredTop sz="94333" autoAdjust="0"/>
  </p:normalViewPr>
  <p:slideViewPr>
    <p:cSldViewPr showGuides="1">
      <p:cViewPr varScale="1">
        <p:scale>
          <a:sx n="62" d="100"/>
          <a:sy n="62" d="100"/>
        </p:scale>
        <p:origin x="240" y="60"/>
      </p:cViewPr>
      <p:guideLst>
        <p:guide orient="horz" pos="2160"/>
        <p:guide pos="3840"/>
        <p:guide orient="horz" pos="4320"/>
        <p:guide orient="horz" pos="5"/>
        <p:guide orient="horz" pos="255"/>
        <p:guide orient="horz" pos="4065"/>
        <p:guide orient="horz" pos="2273"/>
        <p:guide orient="horz" pos="2047"/>
        <p:guide orient="horz"/>
        <p:guide/>
        <p:guide pos="211"/>
        <p:guide pos="3940"/>
        <p:guide pos="3727"/>
        <p:guide pos="7469"/>
        <p:guide pos="768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26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27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9426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18/12/2018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18/12/2018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6264968" y="3930275"/>
            <a:ext cx="959288" cy="21410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13</a:t>
            </a: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00”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6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6264968" y="3930275"/>
            <a:ext cx="959288" cy="21410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13</a:t>
            </a: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00”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5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  <p:sndAc>
          <p:stSnd>
            <p:snd r:embed="rId2" name="La Concordia Medley 111 - Eaglenest 1.wav"/>
          </p:stSnd>
        </p:sndAc>
      </p:transition>
    </mc:Choice>
    <mc:Fallback xmlns="">
      <p:transition spd="slow" advTm="4000">
        <p:fade/>
        <p:sndAc>
          <p:stSnd>
            <p:snd r:embed="rId5" name="La Concordia Medley 111 - Eaglenest 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cielo, edificio, carretera&#10;&#10;Descripción generada con confianza muy alta">
            <a:extLst>
              <a:ext uri="{FF2B5EF4-FFF2-40B4-BE49-F238E27FC236}">
                <a16:creationId xmlns:a16="http://schemas.microsoft.com/office/drawing/2014/main" id="{B0D9AFF2-C62B-46F0-B262-A089491062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" y="0"/>
            <a:ext cx="1218816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i="0" u="none" strike="noStrike" kern="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5760720" y="3437823"/>
            <a:ext cx="3276599" cy="18899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cs typeface="Arial"/>
              </a:rPr>
              <a:t>Templo </a:t>
            </a:r>
          </a:p>
          <a:p>
            <a:pPr marL="0" marR="0" lvl="0" indent="0" algn="ctr" defTabSz="121917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cs typeface="Arial"/>
              </a:rPr>
              <a:t>de </a:t>
            </a:r>
          </a:p>
          <a:p>
            <a:pPr marL="0" marR="0" lvl="0" indent="0" algn="ctr" defTabSz="121917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cs typeface="Arial"/>
              </a:rPr>
              <a:t>La Concordia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3006705" y="5096346"/>
            <a:ext cx="1807514" cy="4600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b="1" kern="0" dirty="0">
                <a:ln w="127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Puebla de  los Ángeles </a:t>
            </a:r>
            <a:endParaRPr lang="es-ES" b="1" kern="0" dirty="0">
              <a:ln w="127"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letter686 BT" panose="03040802020608040804" pitchFamily="66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6601ACA-D649-41BE-9F9B-474BFEDF1385}"/>
              </a:ext>
            </a:extLst>
          </p:cNvPr>
          <p:cNvSpPr/>
          <p:nvPr/>
        </p:nvSpPr>
        <p:spPr>
          <a:xfrm>
            <a:off x="334962" y="521675"/>
            <a:ext cx="7201038" cy="6209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300"/>
              </a:lnSpc>
            </a:pPr>
            <a:r>
              <a:rPr lang="es-MX" sz="4800" b="1" kern="0" dirty="0">
                <a:ln w="254">
                  <a:solidFill>
                    <a:srgbClr val="7E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Templo  de Nuestra Señora  de la Concordia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7A19446-96CF-4A03-A8C5-909BF61A0324}"/>
              </a:ext>
            </a:extLst>
          </p:cNvPr>
          <p:cNvSpPr/>
          <p:nvPr/>
        </p:nvSpPr>
        <p:spPr>
          <a:xfrm>
            <a:off x="334963" y="1267058"/>
            <a:ext cx="4321038" cy="490134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Tipo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Templo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Advocación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Santa Cruz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Ubicación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Ciudad de Puebla, México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Coordenadas: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19° 02′ 30″ N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098° 12′ 06″ W</a:t>
            </a:r>
          </a:p>
          <a:p>
            <a:pPr lvl="0"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Uso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Culto Católico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2FC2411-E0A3-4A81-A1DD-44A37C65D11D}"/>
              </a:ext>
            </a:extLst>
          </p:cNvPr>
          <p:cNvSpPr/>
          <p:nvPr/>
        </p:nvSpPr>
        <p:spPr>
          <a:xfrm>
            <a:off x="6456000" y="369000"/>
            <a:ext cx="5401038" cy="61837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Diócesis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Puebla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Orden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Secular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Sacerdote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Pbro. Rafael Matamoros Cuautle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Arquitectura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Construcción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1670-1676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Fundador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Diego Osorio de Escobar y Llamas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Estilo</a:t>
            </a:r>
            <a:r>
              <a:rPr lang="es-MX" sz="2400" b="1" dirty="0">
                <a:ln w="28575">
                  <a:solidFill>
                    <a:srgbClr val="5D2884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arquitectónico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6C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Interior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Neoclásico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Exterior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Barroco</a:t>
            </a:r>
          </a:p>
        </p:txBody>
      </p:sp>
    </p:spTree>
    <p:extLst>
      <p:ext uri="{BB962C8B-B14F-4D97-AF65-F5344CB8AC3E}">
        <p14:creationId xmlns:p14="http://schemas.microsoft.com/office/powerpoint/2010/main" val="423790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25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250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250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500"/>
                            </p:stCondLst>
                            <p:childTnLst>
                              <p:par>
                                <p:cTn id="1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build="p"/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2" y="422082"/>
            <a:ext cx="11522075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Nuestra Señora de la Concordia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es un templo religioso de culto católico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que pertenece a la jurisdicción eclesiástica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de la arquidiócesis de Puebla de los Ángeles,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bajo la advocación de la Santa Cruz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y de San Felipe Neri.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786CEC5D-C56A-4006-B39B-3D14A3404D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5512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6096000" y="1891262"/>
            <a:ext cx="6096000" cy="2977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uno de sus anexos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antiguas dependencias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encuentra el famoso Patio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los Azulejos,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en otro, convertido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escuela primaria oficial,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imprimió por primera vez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Plan de Iguala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que se distribuyo a todo el país.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265FFE2-10A4-410D-BA81-31A848C0E7F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3054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3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910517" y="574865"/>
            <a:ext cx="546694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ubica en la esquina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3 Sur y 9 Poniente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Ciudad de Puebla,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325E6C2-15B7-41B3-8F09-21C8607478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395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791846" y="910950"/>
            <a:ext cx="8424154" cy="7532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9600" b="1" kern="0" dirty="0">
                <a:ln w="254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Historia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7492A02-4C35-4891-BCB6-EF1772B5CB7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402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3" y="1188259"/>
            <a:ext cx="4548322" cy="45807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1535,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solar que ocupa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templo actual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pertenecía a la cofradía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Santa 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otorgada como merced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dos de los fundadores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mayordomos de la cofradía,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que recibió licencia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ser construido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un hospital y un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bajo el patrocinio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Santa Cruz.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11FFA86-05E7-4252-A919-12BCACC9F63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7436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9336000" y="2107771"/>
            <a:ext cx="2520000" cy="26693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antiguo templo sirvió temporalmente en 1556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como catedral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 ser sometida esta última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reparaciones.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6BB422E-9A26-4242-86A1-5B2E0955335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416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3" y="2633664"/>
            <a:ext cx="3303182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Volvió a ser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Iglesia mayor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por la misma razón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entre 1580-1581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1587-1588.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772AA8F-7287-4637-B6A9-C8EFAAC953B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45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3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7295745" y="1328859"/>
            <a:ext cx="4561294" cy="42601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1659,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obispo Diego Osorio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Escobar y Llamas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asignó a la Congregación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Venerable Concordia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Sacerdotes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San Felipe Neri,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recién fundada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28 de agosto de 1651,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templo de la Santa 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unos solares anexos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que allí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levantaran su casa.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327205C-B5F4-4F35-A5DF-E7F9B573A2E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9106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0" r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65719" y="729000"/>
            <a:ext cx="3210281" cy="55547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Las obras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templo de la nueva congregación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iniciaron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3 de junio de 1670 y se bendijeron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1676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siendo el encargado de las obras arquitectónicas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maestro mayor Carlos García Durango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encargado también de la torre norte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catedral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ED5A0AA-1D16-4953-808E-C1461A1FF97B}"/>
              </a:ext>
            </a:extLst>
          </p:cNvPr>
          <p:cNvSpPr/>
          <p:nvPr/>
        </p:nvSpPr>
        <p:spPr>
          <a:xfrm>
            <a:off x="8976001" y="729000"/>
            <a:ext cx="2880000" cy="55425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Venerable Concordia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Sacerdotes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bajo el patrocinio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san Felipe Neri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formó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el periodo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obispo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Palafox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Mendoza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siendo la primera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la Nueva España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que sirvió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ejemplo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la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1657.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4E4BE8B-E213-474D-A31B-18A9BB10E10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846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2" y="2352463"/>
            <a:ext cx="5616576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Tenía como finalidad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subvenir las necesidades físicas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espirituales dedicándose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la instrucción de niños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la recolección de limosnas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el socorro de los pobres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clérigos en desgracia.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3AC4009-F997-466F-824F-FABC3B2264F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8851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6254750" y="3069000"/>
            <a:ext cx="5602288" cy="6930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8000" b="1" kern="0" dirty="0">
                <a:ln w="254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Características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017172-E128-486B-AA68-A4312AACDD5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62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6000" y="1449000"/>
            <a:ext cx="5602289" cy="39395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conjunto arquitectónico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concebido por García Durango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lo compone el templo mismo,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 casa sacerdotal,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Casa de Ejercicios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que alberga actualmente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la Escuela Primaria Oficial "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Gabino Barreda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lugar donde se imprimió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Plan de Iguala,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el famoso sitio conocido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como El Patio de los Azulejos.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93493C5-A79F-4AE4-A7D1-09BD1F1424C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5996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5000" t="25000" r="25000" b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3" y="5915780"/>
            <a:ext cx="11522076" cy="7532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9600" b="1" kern="0" dirty="0">
                <a:ln w="254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Interior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37678C9-AB4F-49FD-9A13-3121C8389C4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8837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9000" r="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2" y="1188259"/>
            <a:ext cx="3239999" cy="45807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interior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estilo barroco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fue transformado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 neoclásico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1831,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visible en su retablo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sus altares laterales,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siendo la excepción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las pinturas barrocas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pintor poblano Miguel Jerónimo Zendejas.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75C4B6D-1E6F-4BA9-ABED-0265F5F387BC}"/>
              </a:ext>
            </a:extLst>
          </p:cNvPr>
          <p:cNvSpPr/>
          <p:nvPr/>
        </p:nvSpPr>
        <p:spPr>
          <a:xfrm>
            <a:off x="8616001" y="1809000"/>
            <a:ext cx="3240000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 de una sola nave en forma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cruz latina comprendida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cuatro tramos abovedados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lunetos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molduras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media caña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399E739-3D5E-4E34-A892-B674085766C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7239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0" y="3067669"/>
            <a:ext cx="7315200" cy="7532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9600" b="1" kern="0" dirty="0">
                <a:ln w="254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Datos Adicionales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CA796CD-1475-456F-B717-A20CDCC5A67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9359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4881716" y="2774265"/>
            <a:ext cx="6975322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 un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mucha riqueza arquitectónica;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 una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que data de 1676.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201EE8F-9B2D-4A43-A148-63A426F9884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8573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4962" y="2595718"/>
            <a:ext cx="5761037" cy="26571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Anteriormente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este lugar lo ocupaba un Templo llamado "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Santa Cruz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que fue importante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porque sirvió de Catedral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cuando estuvo en reparación,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por eso se le llama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Concordia o De la Santa Cruz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“.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397367C-CB95-43E1-9E8F-1CB2F61D6A8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9706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5486400" y="3052916"/>
            <a:ext cx="6705600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Aunque no tiene atrio,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cruzando la calle hay un parque pequeño muy "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colonial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“.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5BDCAE4-DC7A-4A98-B3B2-0AD9AD6D64C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815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>
            <a:extLst>
              <a:ext uri="{FF2B5EF4-FFF2-40B4-BE49-F238E27FC236}">
                <a16:creationId xmlns:a16="http://schemas.microsoft.com/office/drawing/2014/main" id="{CFDD9CEB-8DBA-474D-8297-641B54600682}"/>
              </a:ext>
            </a:extLst>
          </p:cNvPr>
          <p:cNvSpPr/>
          <p:nvPr/>
        </p:nvSpPr>
        <p:spPr>
          <a:xfrm>
            <a:off x="336000" y="1809000"/>
            <a:ext cx="2520000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Hay pequeños altarcitos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los lados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nave,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me llama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atención que tienen pequeñas "</a:t>
            </a:r>
            <a:r>
              <a:rPr lang="es-MX" sz="2400" b="1" dirty="0">
                <a:ln w="28575">
                  <a:solidFill>
                    <a:srgbClr val="6C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guarniciones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" de piedra.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3797E45-94C5-43DC-82F1-C6416624475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766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0466D11-673D-477A-BDE0-5FA48DEE0F6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, exterior, cielo, grande&#10;&#10;Descripción generada con confianza muy alta">
            <a:extLst>
              <a:ext uri="{FF2B5EF4-FFF2-40B4-BE49-F238E27FC236}">
                <a16:creationId xmlns:a16="http://schemas.microsoft.com/office/drawing/2014/main" id="{32DF2738-1FE0-491B-8F4D-02CA334F7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6760" cy="6858000"/>
          </a:xfrm>
          <a:prstGeom prst="rect">
            <a:avLst/>
          </a:prstGeom>
        </p:spPr>
      </p:pic>
      <p:pic>
        <p:nvPicPr>
          <p:cNvPr id="6" name="Imagen 5" descr="Imagen que contiene edificio, interior, suelo, reloj&#10;&#10;Descripción generada con confianza muy alta">
            <a:extLst>
              <a:ext uri="{FF2B5EF4-FFF2-40B4-BE49-F238E27FC236}">
                <a16:creationId xmlns:a16="http://schemas.microsoft.com/office/drawing/2014/main" id="{AE75BE21-D8A0-4A44-90B1-965110D7B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839" y="0"/>
            <a:ext cx="3859161" cy="686412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55CC373-8653-4088-99B8-3294EDB946EE}"/>
              </a:ext>
            </a:extLst>
          </p:cNvPr>
          <p:cNvSpPr/>
          <p:nvPr/>
        </p:nvSpPr>
        <p:spPr>
          <a:xfrm>
            <a:off x="4556760" y="1809000"/>
            <a:ext cx="3776079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Enfrente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tiene un parque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muy pequeño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donde hay puestecitos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garnachas,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por esa zona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puedes encontrar mariachis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contratar.</a:t>
            </a:r>
          </a:p>
        </p:txBody>
      </p:sp>
    </p:spTree>
    <p:extLst>
      <p:ext uri="{BB962C8B-B14F-4D97-AF65-F5344CB8AC3E}">
        <p14:creationId xmlns:p14="http://schemas.microsoft.com/office/powerpoint/2010/main" val="195597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0466D11-673D-477A-BDE0-5FA48DEE0F6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8D64371-B829-4E7A-81FF-D59049CF65E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34368" y="770220"/>
            <a:ext cx="10560541" cy="5387094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8BFE95D-AE14-411F-B22D-7252F75F89DE}"/>
              </a:ext>
            </a:extLst>
          </p:cNvPr>
          <p:cNvSpPr/>
          <p:nvPr/>
        </p:nvSpPr>
        <p:spPr>
          <a:xfrm rot="397173">
            <a:off x="2688711" y="1172213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7F8DEA3-F2FB-4F5A-A7FB-0D5F631CED1C}"/>
              </a:ext>
            </a:extLst>
          </p:cNvPr>
          <p:cNvSpPr/>
          <p:nvPr/>
        </p:nvSpPr>
        <p:spPr>
          <a:xfrm rot="397173">
            <a:off x="2889151" y="2766153"/>
            <a:ext cx="7304432" cy="1158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</a:rPr>
              <a:t> </a:t>
            </a:r>
            <a:r>
              <a:rPr kumimoji="0" lang="es-MX" sz="6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6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</a:rPr>
              <a:t> </a:t>
            </a:r>
            <a:r>
              <a:rPr kumimoji="0" lang="es-MX" sz="6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6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6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E951603-599B-4CBF-B53D-285222489D9E}"/>
              </a:ext>
            </a:extLst>
          </p:cNvPr>
          <p:cNvSpPr/>
          <p:nvPr/>
        </p:nvSpPr>
        <p:spPr>
          <a:xfrm rot="397173">
            <a:off x="2713171" y="4013357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o </a:t>
            </a: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partidos políticos…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69C7789-3D51-4A03-98AB-155DB2C474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692662" y="4762870"/>
            <a:ext cx="1404913" cy="600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949B51B-5F1F-4117-A003-43DB07ADE115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6122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4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9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9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825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58333E-6 -4.44444E-6 L 0.53151 0.11922 " pathEditMode="relative" rAng="0" ptsTypes="AA">
                                      <p:cBhvr>
                                        <p:cTn id="3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732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build="p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La Concordia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8BD51DA-9445-4CD2-932F-D4E12125B5F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árbol, exterior, cielo, edificio&#10;&#10;Descripción generada con confianza muy alta">
            <a:extLst>
              <a:ext uri="{FF2B5EF4-FFF2-40B4-BE49-F238E27FC236}">
                <a16:creationId xmlns:a16="http://schemas.microsoft.com/office/drawing/2014/main" id="{F9C93DE6-3BCE-426D-A0B0-686C8C6D2B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3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15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La Concordia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94FE1C2A-B0F6-41A4-910B-E85E3A190B8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árbol, exterior, cielo, edificio&#10;&#10;Descripción generada con confianza muy alta">
            <a:extLst>
              <a:ext uri="{FF2B5EF4-FFF2-40B4-BE49-F238E27FC236}">
                <a16:creationId xmlns:a16="http://schemas.microsoft.com/office/drawing/2014/main" id="{F9C93DE6-3BCE-426D-A0B0-686C8C6D2B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6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3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8488</TotalTime>
  <Words>825</Words>
  <Application>Microsoft Office PowerPoint</Application>
  <PresentationFormat>Panorámica</PresentationFormat>
  <Paragraphs>246</Paragraphs>
  <Slides>29</Slides>
  <Notes>2</Notes>
  <HiddenSlides>2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32m  Templo de La Concordia  13' 00''</dc:title>
  <dc:creator>Eagle's nest</dc:creator>
  <cp:lastModifiedBy>Eagle's nest</cp:lastModifiedBy>
  <cp:revision>570</cp:revision>
  <dcterms:created xsi:type="dcterms:W3CDTF">2018-02-11T10:42:39Z</dcterms:created>
  <dcterms:modified xsi:type="dcterms:W3CDTF">2018-12-19T01:45:23Z</dcterms:modified>
</cp:coreProperties>
</file>