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1208" r:id="rId2"/>
    <p:sldId id="549" r:id="rId3"/>
    <p:sldId id="798" r:id="rId4"/>
    <p:sldId id="1179" r:id="rId5"/>
    <p:sldId id="1204" r:id="rId6"/>
    <p:sldId id="1193" r:id="rId7"/>
    <p:sldId id="1211" r:id="rId8"/>
    <p:sldId id="1212" r:id="rId9"/>
    <p:sldId id="273" r:id="rId10"/>
    <p:sldId id="274" r:id="rId11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rh8HPnbdGzgRIMTBNSWbQ==" hashData="itFu5RWAt6RIK9n2MdhRyfwzTieKlzLebwa2fwVQ6vWPmmcwKnosTrxTHA1fYcn36WUO+mPFhFVZZqnWQqedt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orient="horz" pos="4320" userDrawn="1">
          <p15:clr>
            <a:srgbClr val="000000"/>
          </p15:clr>
        </p15:guide>
        <p15:guide id="4" orient="horz" pos="4065" userDrawn="1">
          <p15:clr>
            <a:srgbClr val="000000"/>
          </p15:clr>
        </p15:guide>
        <p15:guide id="5" orient="horz" pos="5" userDrawn="1">
          <p15:clr>
            <a:srgbClr val="000000"/>
          </p15:clr>
        </p15:guide>
        <p15:guide id="6" orient="horz" pos="255" userDrawn="1">
          <p15:clr>
            <a:srgbClr val="000000"/>
          </p15:clr>
        </p15:guide>
        <p15:guide id="7" orient="horz" pos="2341" userDrawn="1">
          <p15:clr>
            <a:srgbClr val="000000"/>
          </p15:clr>
        </p15:guide>
        <p15:guide id="8" orient="horz" pos="2001" userDrawn="1">
          <p15:clr>
            <a:srgbClr val="000000"/>
          </p15:clr>
        </p15:guide>
        <p15:guide id="9" pos="7680" userDrawn="1">
          <p15:clr>
            <a:srgbClr val="000000"/>
          </p15:clr>
        </p15:guide>
        <p15:guide id="10" pos="7469" userDrawn="1">
          <p15:clr>
            <a:srgbClr val="000000"/>
          </p15:clr>
        </p15:guide>
        <p15:guide id="11" userDrawn="1">
          <p15:clr>
            <a:srgbClr val="000000"/>
          </p15:clr>
        </p15:guide>
        <p15:guide id="12" pos="211" userDrawn="1">
          <p15:clr>
            <a:srgbClr val="000000"/>
          </p15:clr>
        </p15:guide>
        <p15:guide id="13" pos="3659" userDrawn="1">
          <p15:clr>
            <a:srgbClr val="000000"/>
          </p15:clr>
        </p15:guide>
        <p15:guide id="14" pos="4021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0000"/>
    <a:srgbClr val="324D1F"/>
    <a:srgbClr val="5D2884"/>
    <a:srgbClr val="9C5BCD"/>
    <a:srgbClr val="FCEEE4"/>
    <a:srgbClr val="1B1B1B"/>
    <a:srgbClr val="0F0F0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50" autoAdjust="0"/>
    <p:restoredTop sz="94333" autoAdjust="0"/>
  </p:normalViewPr>
  <p:slideViewPr>
    <p:cSldViewPr snapToGrid="0" showGuides="1">
      <p:cViewPr>
        <p:scale>
          <a:sx n="55" d="100"/>
          <a:sy n="55" d="100"/>
        </p:scale>
        <p:origin x="-276" y="234"/>
      </p:cViewPr>
      <p:guideLst>
        <p:guide orient="horz" pos="2160"/>
        <p:guide pos="3840"/>
        <p:guide orient="horz" pos="4320"/>
        <p:guide orient="horz" pos="4065"/>
        <p:guide orient="horz" pos="5"/>
        <p:guide orient="horz" pos="255"/>
        <p:guide orient="horz" pos="2341"/>
        <p:guide orient="horz" pos="2001"/>
        <p:guide pos="7680"/>
        <p:guide pos="7469"/>
        <p:guide/>
        <p:guide pos="211"/>
        <p:guide pos="3659"/>
        <p:guide pos="4021"/>
      </p:guideLst>
    </p:cSldViewPr>
  </p:slideViewPr>
  <p:outlineViewPr>
    <p:cViewPr>
      <p:scale>
        <a:sx n="33" d="100"/>
        <a:sy n="33" d="100"/>
      </p:scale>
      <p:origin x="0" y="-214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18/12/2018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C6336-E10E-44D8-A72E-6DF8FA7E0841}" type="slidenum">
              <a:rPr lang="es-MX" smtClean="0"/>
              <a:pPr/>
              <a:t>7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28273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18/12/2018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18/12/2018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18/12/2018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18/12/2018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18/12/2018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18/12/2018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18/12/2018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18/12/2018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18/12/2018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18/12/2018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18/12/2018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18/12/2018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7.jpg"/><Relationship Id="rId7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Relationship Id="rId9" Type="http://schemas.openxmlformats.org/officeDocument/2006/relationships/image" Target="../media/image13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15.jpg"/><Relationship Id="rId7" Type="http://schemas.openxmlformats.org/officeDocument/2006/relationships/image" Target="../media/image19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10" Type="http://schemas.openxmlformats.org/officeDocument/2006/relationships/image" Target="../media/image22.jpg"/><Relationship Id="rId4" Type="http://schemas.openxmlformats.org/officeDocument/2006/relationships/image" Target="../media/image16.jpg"/><Relationship Id="rId9" Type="http://schemas.openxmlformats.org/officeDocument/2006/relationships/image" Target="../media/image2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13" Type="http://schemas.openxmlformats.org/officeDocument/2006/relationships/image" Target="../media/image38.jpg"/><Relationship Id="rId3" Type="http://schemas.openxmlformats.org/officeDocument/2006/relationships/image" Target="../media/image28.jpg"/><Relationship Id="rId7" Type="http://schemas.openxmlformats.org/officeDocument/2006/relationships/image" Target="../media/image32.jpg"/><Relationship Id="rId12" Type="http://schemas.openxmlformats.org/officeDocument/2006/relationships/image" Target="../media/image37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g"/><Relationship Id="rId11" Type="http://schemas.openxmlformats.org/officeDocument/2006/relationships/image" Target="../media/image36.jpg"/><Relationship Id="rId5" Type="http://schemas.openxmlformats.org/officeDocument/2006/relationships/image" Target="../media/image30.jpg"/><Relationship Id="rId10" Type="http://schemas.openxmlformats.org/officeDocument/2006/relationships/image" Target="../media/image35.jpg"/><Relationship Id="rId4" Type="http://schemas.openxmlformats.org/officeDocument/2006/relationships/image" Target="../media/image29.jpg"/><Relationship Id="rId9" Type="http://schemas.openxmlformats.org/officeDocument/2006/relationships/image" Target="../media/image34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0.png"/><Relationship Id="rId5" Type="http://schemas.openxmlformats.org/officeDocument/2006/relationships/image" Target="../media/image39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11C852B-CAAE-47FE-8A39-2E994F0914EE}"/>
              </a:ext>
            </a:extLst>
          </p:cNvPr>
          <p:cNvSpPr txBox="1"/>
          <p:nvPr/>
        </p:nvSpPr>
        <p:spPr>
          <a:xfrm rot="192117">
            <a:off x="1740821" y="6109968"/>
            <a:ext cx="959288" cy="501449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120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32’ 11”</a:t>
            </a:r>
            <a:endParaRPr kumimoji="0" lang="es-MX" sz="2000" b="1" i="0" u="none" strike="noStrike" kern="120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266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14:vortex dir="d"/>
        <p:sndAc>
          <p:stSnd>
            <p:snd r:embed="rId2" name="Museo Medley 000 - Eaglenest 1.wav"/>
          </p:stSnd>
        </p:sndAc>
      </p:transition>
    </mc:Choice>
    <mc:Fallback xmlns="">
      <p:transition spd="slow" advTm="5000">
        <p:fade/>
        <p:sndAc>
          <p:stSnd>
            <p:snd r:embed="rId4" name="Museo Medley 000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suelo, edificio, interior, personas&#10;&#10;Descripción generada con confianza muy alta">
            <a:extLst>
              <a:ext uri="{FF2B5EF4-FFF2-40B4-BE49-F238E27FC236}">
                <a16:creationId xmlns:a16="http://schemas.microsoft.com/office/drawing/2014/main" id="{D26CEC85-3279-4A6C-B3C4-6852C44241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1" name="1 Rectángulo">
            <a:extLst>
              <a:ext uri="{FF2B5EF4-FFF2-40B4-BE49-F238E27FC236}">
                <a16:creationId xmlns:a16="http://schemas.microsoft.com/office/drawing/2014/main" id="{4835E117-DF6B-4475-B45F-A497F7B4D2A5}"/>
              </a:ext>
            </a:extLst>
          </p:cNvPr>
          <p:cNvSpPr/>
          <p:nvPr/>
        </p:nvSpPr>
        <p:spPr>
          <a:xfrm>
            <a:off x="2599655" y="1593063"/>
            <a:ext cx="7747505" cy="94648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cs typeface="Arial"/>
              </a:rPr>
              <a:t>  El Museo Amparo</a:t>
            </a: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754FCCCA-7DF4-463B-905B-0EA6681FA749}"/>
              </a:ext>
            </a:extLst>
          </p:cNvPr>
          <p:cNvSpPr/>
          <p:nvPr/>
        </p:nvSpPr>
        <p:spPr>
          <a:xfrm>
            <a:off x="4459706" y="3136352"/>
            <a:ext cx="4196023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</a:t>
            </a: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uLnTx/>
                <a:uFillTx/>
                <a:latin typeface="Arial"/>
                <a:cs typeface="Arial"/>
              </a:rPr>
              <a:t>Puebla de Zaragoza 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uLnTx/>
              <a:uFillTx/>
              <a:latin typeface="Arial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321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" name="Rectángulo 1046">
            <a:extLst>
              <a:ext uri="{FF2B5EF4-FFF2-40B4-BE49-F238E27FC236}">
                <a16:creationId xmlns:a16="http://schemas.microsoft.com/office/drawing/2014/main" id="{6EC64C13-8F06-4A7E-8B73-A572669ED3FC}"/>
              </a:ext>
            </a:extLst>
          </p:cNvPr>
          <p:cNvSpPr/>
          <p:nvPr/>
        </p:nvSpPr>
        <p:spPr>
          <a:xfrm>
            <a:off x="3487508" y="467180"/>
            <a:ext cx="5239395" cy="47500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>
              <a:lnSpc>
                <a:spcPts val="2500"/>
              </a:lnSpc>
            </a:pPr>
            <a:r>
              <a:rPr lang="es-MX" sz="3600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El Museo</a:t>
            </a:r>
            <a:r>
              <a:rPr lang="es-MX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D" panose="03000000000000000000" pitchFamily="66" charset="0"/>
              </a:rPr>
              <a:t> </a:t>
            </a:r>
            <a:r>
              <a:rPr lang="es-MX" sz="3600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rial"/>
              </a:rPr>
              <a:t>Amparo 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E870072-2664-4681-9E04-F905AE6F8F24}"/>
              </a:ext>
            </a:extLst>
          </p:cNvPr>
          <p:cNvSpPr/>
          <p:nvPr/>
        </p:nvSpPr>
        <p:spPr>
          <a:xfrm>
            <a:off x="6383337" y="1554519"/>
            <a:ext cx="5473699" cy="490134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Presidenta</a:t>
            </a: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	Lucia I. Alonso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Espinosa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Información visitantes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Visitantes/año</a:t>
            </a: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	90,000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por año (2011)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Horarios de apertura</a:t>
            </a: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	Abierto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de miércoles a lunes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de 10 am a 6 pm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Sitio web</a:t>
            </a: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	www.museoamparo.com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Planta(s) y mapa(s) del edificio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Mapa del Estado de Puebla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Coordenadas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19° 02′ 27″ 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098° 11′ 55″ W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93898F02-B2D2-4518-9D72-3A300497E827}"/>
              </a:ext>
            </a:extLst>
          </p:cNvPr>
          <p:cNvSpPr/>
          <p:nvPr/>
        </p:nvSpPr>
        <p:spPr>
          <a:xfrm>
            <a:off x="334963" y="1532754"/>
            <a:ext cx="5473700" cy="490134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Localización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País</a:t>
            </a: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	           México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Ciudad</a:t>
            </a: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de Zaragoza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Información general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</a:t>
            </a: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Colecciones</a:t>
            </a: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Arte Prehispánico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Arte Virreinal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y Siglo XIX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Creación</a:t>
            </a: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	1991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Inauguración            </a:t>
            </a: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28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   de febrero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    de  1991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Director          </a:t>
            </a: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Ramiro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Martínez Estrada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(2009 a la fecha)</a:t>
            </a:r>
          </a:p>
        </p:txBody>
      </p:sp>
      <p:pic>
        <p:nvPicPr>
          <p:cNvPr id="6" name="Imagen 5" descr="Imagen que contiene edificio, interior, tren&#10;&#10;Descripción generada con confianza muy alta">
            <a:extLst>
              <a:ext uri="{FF2B5EF4-FFF2-40B4-BE49-F238E27FC236}">
                <a16:creationId xmlns:a16="http://schemas.microsoft.com/office/drawing/2014/main" id="{F54CB467-BAFC-43DD-9DBC-D6D9547D8E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2F910086-7484-40D9-BA52-57BD34AD465A}"/>
              </a:ext>
            </a:extLst>
          </p:cNvPr>
          <p:cNvSpPr/>
          <p:nvPr/>
        </p:nvSpPr>
        <p:spPr>
          <a:xfrm>
            <a:off x="288468" y="415431"/>
            <a:ext cx="11676223" cy="233653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472C4">
                    <a:lumMod val="40000"/>
                    <a:lumOff val="60000"/>
                  </a:srgb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El Museo Amparo, esta ubicado en el Centro Histórico de Puebla de Zaragoza, y es un espacio cultural  contemporáneo… es una institución privada fundada en 1991 en memoria de Amparo </a:t>
            </a:r>
            <a:r>
              <a:rPr lang="es-MX" sz="2400" b="1" dirty="0" err="1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472C4">
                    <a:lumMod val="40000"/>
                    <a:lumOff val="60000"/>
                  </a:srgb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Rugarcía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472C4">
                    <a:lumMod val="40000"/>
                    <a:lumOff val="60000"/>
                  </a:srgb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de Espinoza esposa del banquero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472C4">
                    <a:lumMod val="40000"/>
                    <a:lumOff val="60000"/>
                  </a:srgb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filántropo mexicano Manuel Espinosa Iglesias, a través de la Fundación Amparo por iniciativa de su hija Ángeles Espinosa Iglesias,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472C4">
                    <a:lumMod val="40000"/>
                    <a:lumOff val="60000"/>
                  </a:srgb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con el compromiso de conservar, investigar, exhibir y divulgar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472C4">
                    <a:lumMod val="40000"/>
                    <a:lumOff val="60000"/>
                  </a:srgb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el arte prehispánico, virreinal, moderno y contemporáneo de México.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51288CA-EAF9-48E9-B048-A69D7851BC89}"/>
              </a:ext>
            </a:extLst>
          </p:cNvPr>
          <p:cNvSpPr/>
          <p:nvPr/>
        </p:nvSpPr>
        <p:spPr>
          <a:xfrm>
            <a:off x="334960" y="4974701"/>
            <a:ext cx="11522077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472C4">
                    <a:lumMod val="40000"/>
                    <a:lumOff val="60000"/>
                  </a:srgb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Es considerado uno de los centros culturales y de exhibición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472C4">
                    <a:lumMod val="40000"/>
                    <a:lumOff val="60000"/>
                  </a:srgb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más importantes de México.</a:t>
            </a:r>
          </a:p>
        </p:txBody>
      </p:sp>
      <p:pic>
        <p:nvPicPr>
          <p:cNvPr id="9" name="Imagen 8" descr="Imagen que contiene interior, suelo, pared, techo&#10;&#10;Descripción generada con confianza muy alta">
            <a:extLst>
              <a:ext uri="{FF2B5EF4-FFF2-40B4-BE49-F238E27FC236}">
                <a16:creationId xmlns:a16="http://schemas.microsoft.com/office/drawing/2014/main" id="{150B6A1C-50F6-4288-88C0-8F7DEC5007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85888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423F7011-2B54-4654-A024-6BC08CA3390C}"/>
              </a:ext>
            </a:extLst>
          </p:cNvPr>
          <p:cNvSpPr/>
          <p:nvPr/>
        </p:nvSpPr>
        <p:spPr>
          <a:xfrm>
            <a:off x="334962" y="412949"/>
            <a:ext cx="11522075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Su finalidad es difundir la cultura a través de todas sus formas: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las artes plásticas, la música, el cine, la literatura y la danza.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2431E4E1-5194-46D5-A647-1C009F500D12}"/>
              </a:ext>
            </a:extLst>
          </p:cNvPr>
          <p:cNvSpPr/>
          <p:nvPr/>
        </p:nvSpPr>
        <p:spPr>
          <a:xfrm>
            <a:off x="1782305" y="1474830"/>
            <a:ext cx="3347634" cy="233653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Cuenta con salas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para la exhibición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de su acervo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arte prehispánico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uno de los más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importantes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en México.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29F64768-C1A2-44E0-A95E-ABA9D50102C0}"/>
              </a:ext>
            </a:extLst>
          </p:cNvPr>
          <p:cNvSpPr/>
          <p:nvPr/>
        </p:nvSpPr>
        <p:spPr>
          <a:xfrm>
            <a:off x="334962" y="5070672"/>
            <a:ext cx="11567736" cy="13747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Además de la colección de obras de arte virreinal y de los siglos XIX y XX, presenta un programa permanente de exposiciones temporales nacionales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 internacionales, al igual que un intenso programa de actividades académicas, artísticas, educativas y lúdicas dirigidas a todo tipo de públicos.</a:t>
            </a:r>
          </a:p>
        </p:txBody>
      </p:sp>
      <p:pic>
        <p:nvPicPr>
          <p:cNvPr id="15" name="Imagen 14" descr="Imagen que contiene interior, edificio, foto&#10;&#10;Descripción generada con confianza alta">
            <a:extLst>
              <a:ext uri="{FF2B5EF4-FFF2-40B4-BE49-F238E27FC236}">
                <a16:creationId xmlns:a16="http://schemas.microsoft.com/office/drawing/2014/main" id="{8728DC96-FD61-45C6-8AAB-E4CB39E5A61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795239DF-EF4D-4AD8-A0A3-8F63CCF0DC78}"/>
              </a:ext>
            </a:extLst>
          </p:cNvPr>
          <p:cNvSpPr/>
          <p:nvPr/>
        </p:nvSpPr>
        <p:spPr>
          <a:xfrm>
            <a:off x="298942" y="424179"/>
            <a:ext cx="11758684" cy="588869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El 28 de febrero de 1991 el Museo Amparo abrió por primera vez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sus puertas, desde entonces exhibe gran parte de su colección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      de Arte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 Prehispánico,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 Arte Virreinal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   y Siglo XIX,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   ofreciendo 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       a la par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una amplia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    agenda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de exposiciones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temporales,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nacionales e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internacionales,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sumando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a estas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    diversidad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de actividades lúdicas, creativas, educativas y de investigación.</a:t>
            </a:r>
          </a:p>
        </p:txBody>
      </p:sp>
      <p:pic>
        <p:nvPicPr>
          <p:cNvPr id="17" name="Imagen 16" descr="Imagen que contiene edificio, interior&#10;&#10;Descripción generada con confianza alta">
            <a:extLst>
              <a:ext uri="{FF2B5EF4-FFF2-40B4-BE49-F238E27FC236}">
                <a16:creationId xmlns:a16="http://schemas.microsoft.com/office/drawing/2014/main" id="{AE815A30-C1CF-4979-AA75-7C8462B255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95BD9B05-920D-4ED3-9207-9DE4A7D6E8D3}"/>
              </a:ext>
            </a:extLst>
          </p:cNvPr>
          <p:cNvSpPr/>
          <p:nvPr/>
        </p:nvSpPr>
        <p:spPr>
          <a:xfrm>
            <a:off x="334962" y="1702793"/>
            <a:ext cx="7216211" cy="58907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ts val="2500"/>
              </a:lnSpc>
              <a:defRPr/>
            </a:pP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Blackletter686 BT" panose="03040802020608040804" pitchFamily="66" charset="0"/>
                <a:cs typeface="Arial"/>
              </a:rPr>
              <a:t>Misión y visión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3E6F64BE-D526-4CE7-9F63-F78A7CD69EB5}"/>
              </a:ext>
            </a:extLst>
          </p:cNvPr>
          <p:cNvSpPr/>
          <p:nvPr/>
        </p:nvSpPr>
        <p:spPr>
          <a:xfrm>
            <a:off x="334962" y="2762647"/>
            <a:ext cx="7201463" cy="297773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Ser uno de los museos más importantes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 nivel nacional e internacional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en cuanto a exhibición, investigación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divulgación del arte prehispánico, virreinal, moderno y contemporáneo,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dinamizando la cultura de la región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mediante un estrecho trabajo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con otras instituciones culturales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México y del mundo.</a:t>
            </a:r>
          </a:p>
        </p:txBody>
      </p:sp>
      <p:pic>
        <p:nvPicPr>
          <p:cNvPr id="20" name="Imagen 19" descr="Imagen que contiene interior, pared, edificio, ventana&#10;&#10;Descripción generada con confianza alta">
            <a:extLst>
              <a:ext uri="{FF2B5EF4-FFF2-40B4-BE49-F238E27FC236}">
                <a16:creationId xmlns:a16="http://schemas.microsoft.com/office/drawing/2014/main" id="{B0E1965B-5A1C-49A2-B645-F2C52072E91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2" cy="6858000"/>
          </a:xfrm>
          <a:prstGeom prst="rect">
            <a:avLst/>
          </a:prstGeom>
        </p:spPr>
      </p:pic>
      <p:sp>
        <p:nvSpPr>
          <p:cNvPr id="21" name="Rectángulo 20">
            <a:extLst>
              <a:ext uri="{FF2B5EF4-FFF2-40B4-BE49-F238E27FC236}">
                <a16:creationId xmlns:a16="http://schemas.microsoft.com/office/drawing/2014/main" id="{9678F459-4E00-429D-A1A5-638A85499AD2}"/>
              </a:ext>
            </a:extLst>
          </p:cNvPr>
          <p:cNvSpPr/>
          <p:nvPr/>
        </p:nvSpPr>
        <p:spPr>
          <a:xfrm>
            <a:off x="247971" y="501940"/>
            <a:ext cx="3580110" cy="586314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Contribuir de manera significativa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al desarrollo cultural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los habitantes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del estado de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de México a través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las artes visuales, fomentando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el fortalecimiento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la persona mediante experiencias significativas, formativas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de disfrute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para mejorar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su nivel de vida,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el de su comunidad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el del país.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BF2A811D-BFCD-4B37-A8B3-AF01D34D4EC9}"/>
              </a:ext>
            </a:extLst>
          </p:cNvPr>
          <p:cNvSpPr/>
          <p:nvPr/>
        </p:nvSpPr>
        <p:spPr>
          <a:xfrm>
            <a:off x="8441409" y="2429449"/>
            <a:ext cx="3415628" cy="201593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Ser una institución que sitúe a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como un referente cultural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 nivel nacional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 internacional.</a:t>
            </a:r>
          </a:p>
        </p:txBody>
      </p:sp>
      <p:pic>
        <p:nvPicPr>
          <p:cNvPr id="23" name="Imagen 22" descr="Imagen que contiene cielo, exterior, edificio, carretera&#10;&#10;Descripción generada con confianza muy alta">
            <a:extLst>
              <a:ext uri="{FF2B5EF4-FFF2-40B4-BE49-F238E27FC236}">
                <a16:creationId xmlns:a16="http://schemas.microsoft.com/office/drawing/2014/main" id="{07479B4E-CE2B-464C-90B5-B84829CA3D0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24" name="Rectángulo 23">
            <a:extLst>
              <a:ext uri="{FF2B5EF4-FFF2-40B4-BE49-F238E27FC236}">
                <a16:creationId xmlns:a16="http://schemas.microsoft.com/office/drawing/2014/main" id="{42E7EB9F-1174-4D57-AE3D-87CF7CD5D252}"/>
              </a:ext>
            </a:extLst>
          </p:cNvPr>
          <p:cNvSpPr/>
          <p:nvPr/>
        </p:nvSpPr>
        <p:spPr>
          <a:xfrm>
            <a:off x="334964" y="690647"/>
            <a:ext cx="5761036" cy="58907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ts val="2500"/>
              </a:lnSpc>
            </a:pP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Blackletter686 BT" panose="03040802020608040804" pitchFamily="66" charset="0"/>
                <a:cs typeface="Arial"/>
              </a:rPr>
              <a:t>Historia del edificio</a:t>
            </a: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885160AB-F5AE-4BCB-B3B7-CF516764B97A}"/>
              </a:ext>
            </a:extLst>
          </p:cNvPr>
          <p:cNvSpPr/>
          <p:nvPr/>
        </p:nvSpPr>
        <p:spPr>
          <a:xfrm>
            <a:off x="334960" y="1229092"/>
            <a:ext cx="5761040" cy="13747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El inmueble del Museo Amparo formó parte de un conjunto de edificios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que tuvieron distintos usos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a lo largo del tiempo.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BA969D0C-FE3C-4AC0-B409-8177C54D78B2}"/>
              </a:ext>
            </a:extLst>
          </p:cNvPr>
          <p:cNvSpPr/>
          <p:nvPr/>
        </p:nvSpPr>
        <p:spPr>
          <a:xfrm>
            <a:off x="334960" y="3244363"/>
            <a:ext cx="3865082" cy="169533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Ha sido testigo prácticamente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toda la historia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la ciudad de Puebla de los Ángeles:</a:t>
            </a: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BFC829AA-5783-43D5-884D-32D9F2ED3FC0}"/>
              </a:ext>
            </a:extLst>
          </p:cNvPr>
          <p:cNvSpPr/>
          <p:nvPr/>
        </p:nvSpPr>
        <p:spPr>
          <a:xfrm>
            <a:off x="216975" y="5750851"/>
            <a:ext cx="11717554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Apenas a siete años de la fundación de la ciudad (1531) el ayuntamiento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cedió cuatro solares (</a:t>
            </a: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calle 2 sur número 700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) para edificar un hospital.</a:t>
            </a:r>
          </a:p>
        </p:txBody>
      </p:sp>
      <p:pic>
        <p:nvPicPr>
          <p:cNvPr id="31" name="Imagen 30" descr="Imagen que contiene interior, suelo, pared, mesa&#10;&#10;Descripción generada con confianza muy alta">
            <a:extLst>
              <a:ext uri="{FF2B5EF4-FFF2-40B4-BE49-F238E27FC236}">
                <a16:creationId xmlns:a16="http://schemas.microsoft.com/office/drawing/2014/main" id="{F1528D99-0F6D-420B-8D39-AAA6411920A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2" name="Rectángulo 31">
            <a:extLst>
              <a:ext uri="{FF2B5EF4-FFF2-40B4-BE49-F238E27FC236}">
                <a16:creationId xmlns:a16="http://schemas.microsoft.com/office/drawing/2014/main" id="{08D2E41A-D43E-482A-832F-AD9F2046086A}"/>
              </a:ext>
            </a:extLst>
          </p:cNvPr>
          <p:cNvSpPr/>
          <p:nvPr/>
        </p:nvSpPr>
        <p:spPr>
          <a:xfrm>
            <a:off x="334963" y="5718610"/>
            <a:ext cx="11522076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Éste llevaría el nombre Hospital de San Juan de Letrán,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mejor conocido como el Hospitalito.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0866FBE8-736B-4C71-A41C-9193EDECBE84}"/>
              </a:ext>
            </a:extLst>
          </p:cNvPr>
          <p:cNvSpPr/>
          <p:nvPr/>
        </p:nvSpPr>
        <p:spPr>
          <a:xfrm>
            <a:off x="334963" y="417180"/>
            <a:ext cx="11522076" cy="169533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Su historia se remonta al siglo XVI, Cuentan los archivos que en 1538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se funda     el primer hospital de la ciudad de Puebla, en su construcción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colaboraron el primer virrey de la Nueva España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Antonio de Mendoza y el Rey Carlos I de España,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  además   de todos los fieles de la ciudad.</a:t>
            </a:r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3DE93233-B5CB-43D4-B03E-8955F896892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2385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4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775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165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6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11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1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775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250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34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250"/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50"/>
                                        <p:tgtEl>
                                          <p:spTgt spid="1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250"/>
                                        <p:tgtEl>
                                          <p:spTgt spid="1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775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5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665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5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19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25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25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8525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25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25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25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9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25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24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25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8025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25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2775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250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6275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250"/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9965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250"/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2900"/>
                            </p:stCondLst>
                            <p:childTnLst>
                              <p:par>
                                <p:cTn id="116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094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624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73775"/>
                            </p:stCondLst>
                            <p:childTnLst>
                              <p:par>
                                <p:cTn id="128" presetID="8" presetClass="entr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83275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98525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11775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44900"/>
                            </p:stCondLst>
                            <p:childTnLst>
                              <p:par>
                                <p:cTn id="144" presetID="42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544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94525"/>
                            </p:stCondLst>
                            <p:childTnLst>
                              <p:par>
                                <p:cTn id="154" presetID="22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304025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308925"/>
                            </p:stCondLst>
                            <p:childTnLst>
                              <p:par>
                                <p:cTn id="16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344050"/>
                            </p:stCondLst>
                            <p:childTnLst>
                              <p:par>
                                <p:cTn id="16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349050"/>
                            </p:stCondLst>
                            <p:childTnLst>
                              <p:par>
                                <p:cTn id="17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383550"/>
                            </p:stCondLst>
                            <p:childTnLst>
                              <p:par>
                                <p:cTn id="17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396175"/>
                            </p:stCondLst>
                            <p:childTnLst>
                              <p:par>
                                <p:cTn id="178" presetID="31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405675"/>
                            </p:stCondLst>
                            <p:childTnLst>
                              <p:par>
                                <p:cTn id="18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411775"/>
                            </p:stCondLst>
                            <p:childTnLst>
                              <p:par>
                                <p:cTn id="18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426775"/>
                            </p:stCondLst>
                            <p:childTnLst>
                              <p:par>
                                <p:cTn id="19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438025"/>
                            </p:stCondLst>
                            <p:childTnLst>
                              <p:par>
                                <p:cTn id="19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455150"/>
                            </p:stCondLst>
                            <p:childTnLst>
                              <p:par>
                                <p:cTn id="201" presetID="8" presetClass="entr" presetSubtype="1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464650"/>
                            </p:stCondLst>
                            <p:childTnLst>
                              <p:par>
                                <p:cTn id="2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494025"/>
                            </p:stCondLst>
                            <p:childTnLst>
                              <p:par>
                                <p:cTn id="20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1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505775"/>
                            </p:stCondLst>
                            <p:childTnLst>
                              <p:par>
                                <p:cTn id="21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7" grpId="0"/>
      <p:bldP spid="11" grpId="0" build="p"/>
      <p:bldP spid="12" grpId="0" build="p"/>
      <p:bldP spid="7" grpId="0"/>
      <p:bldP spid="8" grpId="0"/>
      <p:bldP spid="10" grpId="0"/>
      <p:bldP spid="13" grpId="0"/>
      <p:bldP spid="14" grpId="0"/>
      <p:bldP spid="16" grpId="0"/>
      <p:bldP spid="18" grpId="0"/>
      <p:bldP spid="19" grpId="0"/>
      <p:bldP spid="21" grpId="0"/>
      <p:bldP spid="22" grpId="0"/>
      <p:bldP spid="24" grpId="0"/>
      <p:bldP spid="25" grpId="0"/>
      <p:bldP spid="26" grpId="0"/>
      <p:bldP spid="27" grpId="0"/>
      <p:bldP spid="32" grpId="0"/>
      <p:bldP spid="33" grpId="0"/>
      <p:bldP spid="4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805EF3EE-8E31-424B-BF9D-DB1006D4F9FB}"/>
              </a:ext>
            </a:extLst>
          </p:cNvPr>
          <p:cNvSpPr/>
          <p:nvPr/>
        </p:nvSpPr>
        <p:spPr>
          <a:xfrm>
            <a:off x="162236" y="1460090"/>
            <a:ext cx="11769214" cy="13747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Durante los siglos XVII y XVIII el edificio que fuera el primer hospital de Puebla cambió su vocación, de la sanitaria a la educativa, puesto que a casi cien años de funcionamiento, el obispo Juan de Palafox y Mendoza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decidió convertirlo en el Colegio para Niñas(</a:t>
            </a:r>
            <a:r>
              <a:rPr lang="es-MX" sz="2400" b="1" dirty="0">
                <a:ln w="28575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1642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).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22B18B9-B0D4-42E4-870B-52A2C13334EE}"/>
              </a:ext>
            </a:extLst>
          </p:cNvPr>
          <p:cNvSpPr/>
          <p:nvPr/>
        </p:nvSpPr>
        <p:spPr>
          <a:xfrm>
            <a:off x="334962" y="402925"/>
            <a:ext cx="11522076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Hacia 1642, el obispo Juan de Palafox y Mendoza solicitó que los enfermos se trasladaran a otro hospital.</a:t>
            </a:r>
          </a:p>
        </p:txBody>
      </p:sp>
      <p:pic>
        <p:nvPicPr>
          <p:cNvPr id="8" name="Imagen 7" descr="Imagen que contiene cielo, exterior, edificio, suelo&#10;&#10;Descripción generada con confianza muy alta">
            <a:extLst>
              <a:ext uri="{FF2B5EF4-FFF2-40B4-BE49-F238E27FC236}">
                <a16:creationId xmlns:a16="http://schemas.microsoft.com/office/drawing/2014/main" id="{9EC0CFD0-7F17-4F6B-8439-20A5B03212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C6D644F2-81A3-48F0-8B0C-99D245698BA0}"/>
              </a:ext>
            </a:extLst>
          </p:cNvPr>
          <p:cNvSpPr/>
          <p:nvPr/>
        </p:nvSpPr>
        <p:spPr>
          <a:xfrm>
            <a:off x="334962" y="400675"/>
            <a:ext cx="11522075" cy="201593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Alojando a varios colegios, como el Colegio para Niñas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dedicado  a la Purísima Concepción,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un albergue para mujeres casadas o viudas, (</a:t>
            </a:r>
            <a:r>
              <a:rPr lang="es-MX" sz="2400" b="1" dirty="0">
                <a:ln w="28575">
                  <a:solidFill>
                    <a:srgbClr val="ED7D31">
                      <a:lumMod val="5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1718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),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instituciones que permitían vivir honorablemente a mujeres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que por        orfandad,     situación          de           viudez,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divorcio        o separa     </a:t>
            </a:r>
            <a:r>
              <a:rPr lang="es-MX" sz="2400" b="1" dirty="0" err="1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ción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y se         </a:t>
            </a:r>
            <a:r>
              <a:rPr lang="es-MX" sz="2400" b="1" dirty="0" err="1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encon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traban solas.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9C4B247C-3CE5-4DED-A49D-D6AFFB862F85}"/>
              </a:ext>
            </a:extLst>
          </p:cNvPr>
          <p:cNvSpPr/>
          <p:nvPr/>
        </p:nvSpPr>
        <p:spPr>
          <a:xfrm>
            <a:off x="334962" y="3845568"/>
            <a:ext cx="11522076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Asimismo,                sus              muros          vieron          pasar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una casa de sacerdotes, un asilo de ancianos y viviendas particulares.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47195B29-916B-4672-BB95-C81FCD1624F3}"/>
              </a:ext>
            </a:extLst>
          </p:cNvPr>
          <p:cNvSpPr/>
          <p:nvPr/>
        </p:nvSpPr>
        <p:spPr>
          <a:xfrm>
            <a:off x="334962" y="5397393"/>
            <a:ext cx="11522076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En el siglo XIX con la promulgación de las Leyes de Reforma (</a:t>
            </a:r>
            <a:r>
              <a:rPr lang="es-MX" sz="2400" b="1" dirty="0">
                <a:ln w="28575">
                  <a:solidFill>
                    <a:srgbClr val="ED7D31">
                      <a:lumMod val="5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1855-1860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)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las edificaciones cambiaron su uso, dejando de ser colegio y depósito,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para transformarse en casa habitación.</a:t>
            </a:r>
          </a:p>
        </p:txBody>
      </p:sp>
      <p:pic>
        <p:nvPicPr>
          <p:cNvPr id="12" name="Imagen 11" descr="Imagen que contiene pared, interior, suelo, sala&#10;&#10;Descripción generada con confianza muy alta">
            <a:extLst>
              <a:ext uri="{FF2B5EF4-FFF2-40B4-BE49-F238E27FC236}">
                <a16:creationId xmlns:a16="http://schemas.microsoft.com/office/drawing/2014/main" id="{C755DE58-C289-43DA-861A-58CF818B88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FF793A48-8F44-475B-A9B8-4A4CC8715EB9}"/>
              </a:ext>
            </a:extLst>
          </p:cNvPr>
          <p:cNvSpPr/>
          <p:nvPr/>
        </p:nvSpPr>
        <p:spPr>
          <a:xfrm>
            <a:off x="334963" y="425682"/>
            <a:ext cx="11522076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Desde 1871, una parte del  edificio albergó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la casa de Vicente Espinosa </a:t>
            </a:r>
            <a:r>
              <a:rPr lang="es-MX" sz="2400" b="1" dirty="0" err="1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Bandini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abuelo de Manuel Espinosa Iglesias, fundador del Museo Amparo.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3236C125-1E4D-4089-92C2-06AC10D62D77}"/>
              </a:ext>
            </a:extLst>
          </p:cNvPr>
          <p:cNvSpPr/>
          <p:nvPr/>
        </p:nvSpPr>
        <p:spPr>
          <a:xfrm>
            <a:off x="334961" y="2087266"/>
            <a:ext cx="11522076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En el siglo XX,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el conjunto de edificios fue adaptado por el Arq. Pedro Ramírez Vázquez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para ser sede del Museo Amparo, inaugurado en febrero de 1991.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8BEEEBAA-E6D0-42CB-B960-5F56F74200EB}"/>
              </a:ext>
            </a:extLst>
          </p:cNvPr>
          <p:cNvSpPr/>
          <p:nvPr/>
        </p:nvSpPr>
        <p:spPr>
          <a:xfrm>
            <a:off x="334960" y="3798602"/>
            <a:ext cx="11522077" cy="201593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Finalmente en el siglo XX, específicamente en 1991, el Museo Amparo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fue fundado en este inmueble,                                  y en 2011 se inició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una cuidadosa              </a:t>
            </a:r>
            <a:r>
              <a:rPr lang="es-MX" sz="2400" b="1" dirty="0" err="1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transfor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</a:t>
            </a:r>
            <a:r>
              <a:rPr lang="es-MX" sz="2400" b="1" dirty="0" err="1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mación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arquitectónica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para convertir                                        lo en un museo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</a:t>
            </a:r>
            <a:r>
              <a:rPr lang="es-MX" sz="2400" b="1" dirty="0" err="1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contemporá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neo con amplios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y funcionales espacios de exhibición y de servicios,</a:t>
            </a:r>
          </a:p>
        </p:txBody>
      </p:sp>
      <p:pic>
        <p:nvPicPr>
          <p:cNvPr id="16" name="Imagen 15" descr="Imagen que contiene pared, interior, suelo&#10;&#10;Descripción generada con confianza muy alta">
            <a:extLst>
              <a:ext uri="{FF2B5EF4-FFF2-40B4-BE49-F238E27FC236}">
                <a16:creationId xmlns:a16="http://schemas.microsoft.com/office/drawing/2014/main" id="{CBBBF185-1389-42D8-BE35-E4017B8E414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8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00BDC81E-7569-41AA-8075-B20675F94B85}"/>
              </a:ext>
            </a:extLst>
          </p:cNvPr>
          <p:cNvSpPr/>
          <p:nvPr/>
        </p:nvSpPr>
        <p:spPr>
          <a:xfrm>
            <a:off x="334963" y="1694292"/>
            <a:ext cx="11522075" cy="4129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Cuenta con un acervo de más de 1,700 piezas de arte prehispánico 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BED9FAA2-7D2F-42F5-A982-0470B953CF03}"/>
              </a:ext>
            </a:extLst>
          </p:cNvPr>
          <p:cNvSpPr/>
          <p:nvPr/>
        </p:nvSpPr>
        <p:spPr>
          <a:xfrm>
            <a:off x="334963" y="5403314"/>
            <a:ext cx="7724155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también resguarda más de 1,300 obras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arte virreinal y de los siglos XIX y XX.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75BBA97E-331C-4043-B3AF-03752334C593}"/>
              </a:ext>
            </a:extLst>
          </p:cNvPr>
          <p:cNvSpPr/>
          <p:nvPr/>
        </p:nvSpPr>
        <p:spPr>
          <a:xfrm>
            <a:off x="334962" y="3181044"/>
            <a:ext cx="11522075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es considerada         la colección más                    importante      que alberga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un museo                     privado en         México;    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A2206600-B4D1-4613-BBFB-E50CC28CE497}"/>
              </a:ext>
            </a:extLst>
          </p:cNvPr>
          <p:cNvSpPr/>
          <p:nvPr/>
        </p:nvSpPr>
        <p:spPr>
          <a:xfrm>
            <a:off x="1999281" y="821127"/>
            <a:ext cx="5501899" cy="58907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ts val="2500"/>
              </a:lnSpc>
              <a:defRPr/>
            </a:pP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Museo</a:t>
            </a:r>
            <a:r>
              <a:rPr lang="es-MX" sz="5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 Amparo</a:t>
            </a:r>
          </a:p>
        </p:txBody>
      </p:sp>
      <p:pic>
        <p:nvPicPr>
          <p:cNvPr id="21" name="Imagen 20" descr="Imagen que contiene interior, pared, suelo, galería&#10;&#10;Descripción generada con confianza muy alta">
            <a:extLst>
              <a:ext uri="{FF2B5EF4-FFF2-40B4-BE49-F238E27FC236}">
                <a16:creationId xmlns:a16="http://schemas.microsoft.com/office/drawing/2014/main" id="{94288029-CDEC-4851-AE9D-BC0C178A7FC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22" name="Rectángulo 21">
            <a:extLst>
              <a:ext uri="{FF2B5EF4-FFF2-40B4-BE49-F238E27FC236}">
                <a16:creationId xmlns:a16="http://schemas.microsoft.com/office/drawing/2014/main" id="{954C3BF5-FE4A-45CE-A304-E548606A1B59}"/>
              </a:ext>
            </a:extLst>
          </p:cNvPr>
          <p:cNvSpPr/>
          <p:nvPr/>
        </p:nvSpPr>
        <p:spPr>
          <a:xfrm>
            <a:off x="334962" y="438683"/>
            <a:ext cx="11522076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Para la fundación del Museo Amparo, estos edificios fueron restaurados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unificados con un proyecto de rescate arquitectónico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bajo la dirección del arquitecto Pedro Ramírez Vázquez.</a:t>
            </a: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EC20C62A-EB02-4C58-85D8-09DC18BC3C70}"/>
              </a:ext>
            </a:extLst>
          </p:cNvPr>
          <p:cNvSpPr/>
          <p:nvPr/>
        </p:nvSpPr>
        <p:spPr>
          <a:xfrm>
            <a:off x="3425135" y="4122515"/>
            <a:ext cx="7889472" cy="233653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Recientemente, el Museo Amparo celebró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su vigésimo aniversario con un concurso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para actualización arquitectónica,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museográfica y pedagógica,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del cual resultó seleccionado lo propuesto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por el despacho TEN Arquitectos,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encabezado por Enrique </a:t>
            </a:r>
            <a:r>
              <a:rPr lang="es-MX" sz="2400" b="1" dirty="0" err="1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Norten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pic>
        <p:nvPicPr>
          <p:cNvPr id="24" name="Imagen 23" descr="Imagen que contiene escultura, edificio&#10;&#10;Descripción generada con confianza muy alta">
            <a:extLst>
              <a:ext uri="{FF2B5EF4-FFF2-40B4-BE49-F238E27FC236}">
                <a16:creationId xmlns:a16="http://schemas.microsoft.com/office/drawing/2014/main" id="{7CCAEA1D-CDE5-4903-B235-596A5BC74BB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5" name="Rectángulo 24">
            <a:extLst>
              <a:ext uri="{FF2B5EF4-FFF2-40B4-BE49-F238E27FC236}">
                <a16:creationId xmlns:a16="http://schemas.microsoft.com/office/drawing/2014/main" id="{A164DD4B-80A0-4DC1-85EE-6640A617C711}"/>
              </a:ext>
            </a:extLst>
          </p:cNvPr>
          <p:cNvSpPr/>
          <p:nvPr/>
        </p:nvSpPr>
        <p:spPr>
          <a:xfrm>
            <a:off x="334963" y="423935"/>
            <a:ext cx="11522075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La actualización tiene el propósito de cumplir las demandas culturales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la sociedad contemporánea y ofrecer una nueva experiencia a su público.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D0342B40-F8A4-47E3-8AE1-601D6DC59B69}"/>
              </a:ext>
            </a:extLst>
          </p:cNvPr>
          <p:cNvSpPr/>
          <p:nvPr/>
        </p:nvSpPr>
        <p:spPr>
          <a:xfrm>
            <a:off x="334962" y="1826523"/>
            <a:ext cx="11522075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Hoy día, la riqueza de la experiencia de visitar las colecciones del museo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se complementa con exposiciones temporales de calidad global.</a:t>
            </a: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E6B99350-B1DC-4460-9308-287B5129169E}"/>
              </a:ext>
            </a:extLst>
          </p:cNvPr>
          <p:cNvSpPr/>
          <p:nvPr/>
        </p:nvSpPr>
        <p:spPr>
          <a:xfrm>
            <a:off x="334963" y="3880302"/>
            <a:ext cx="11522076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Aunado a ello, el Museo Amparo ofrece actividades lúdicas,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creativas, educativas y de investigación.</a:t>
            </a:r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A46864EB-E54A-47CA-BCA3-34B03996A116}"/>
              </a:ext>
            </a:extLst>
          </p:cNvPr>
          <p:cNvSpPr/>
          <p:nvPr/>
        </p:nvSpPr>
        <p:spPr>
          <a:xfrm>
            <a:off x="334962" y="5712105"/>
            <a:ext cx="11522075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Se creó una propuesta arquitectónica contemporánea que convive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con los edificios históricos y el patrimonio artístico que alberga al Museo.</a:t>
            </a:r>
          </a:p>
        </p:txBody>
      </p:sp>
      <p:pic>
        <p:nvPicPr>
          <p:cNvPr id="29" name="Imagen 28" descr="Imagen que contiene edificio, exterior, cielo, valla&#10;&#10;Descripción generada con confianza muy alta">
            <a:extLst>
              <a:ext uri="{FF2B5EF4-FFF2-40B4-BE49-F238E27FC236}">
                <a16:creationId xmlns:a16="http://schemas.microsoft.com/office/drawing/2014/main" id="{74F2D92B-B2FF-4967-B44C-E2CD0AEFA5A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30" name="Rectángulo 29">
            <a:extLst>
              <a:ext uri="{FF2B5EF4-FFF2-40B4-BE49-F238E27FC236}">
                <a16:creationId xmlns:a16="http://schemas.microsoft.com/office/drawing/2014/main" id="{0388690A-537F-4F27-BB58-78D96A6C3B6E}"/>
              </a:ext>
            </a:extLst>
          </p:cNvPr>
          <p:cNvSpPr/>
          <p:nvPr/>
        </p:nvSpPr>
        <p:spPr>
          <a:xfrm>
            <a:off x="8167606" y="674416"/>
            <a:ext cx="3689431" cy="58907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ts val="2500"/>
              </a:lnSpc>
              <a:defRPr/>
            </a:pPr>
            <a:r>
              <a:rPr lang="es-MX" sz="6000" b="1" kern="0" dirty="0">
                <a:ln w="3175"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Actualización</a:t>
            </a:r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id="{36BF0E9D-4024-4FA5-884F-0DD2851D862C}"/>
              </a:ext>
            </a:extLst>
          </p:cNvPr>
          <p:cNvSpPr/>
          <p:nvPr/>
        </p:nvSpPr>
        <p:spPr>
          <a:xfrm>
            <a:off x="241974" y="553814"/>
            <a:ext cx="8344087" cy="13747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La actualización arquitectónica del Museo Amparo consistió en renovar áreas y construir nuevos espacios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conservando la distribución original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del edificio.</a:t>
            </a: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1554D2D7-9444-44F3-BAA9-4D09F77D0CD1}"/>
              </a:ext>
            </a:extLst>
          </p:cNvPr>
          <p:cNvSpPr/>
          <p:nvPr/>
        </p:nvSpPr>
        <p:spPr>
          <a:xfrm>
            <a:off x="3549112" y="2221028"/>
            <a:ext cx="3161654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Planeado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en tres etapas.</a:t>
            </a:r>
          </a:p>
        </p:txBody>
      </p:sp>
      <p:pic>
        <p:nvPicPr>
          <p:cNvPr id="33" name="Imagen 32" descr="Imagen que contiene tren, seguimiento, exterior, cielo&#10;&#10;Descripción generada con confianza muy alta">
            <a:extLst>
              <a:ext uri="{FF2B5EF4-FFF2-40B4-BE49-F238E27FC236}">
                <a16:creationId xmlns:a16="http://schemas.microsoft.com/office/drawing/2014/main" id="{B44C706D-8EC6-4CA3-9DF1-215AE39FD2F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065" cy="6858000"/>
          </a:xfrm>
          <a:prstGeom prst="rect">
            <a:avLst/>
          </a:prstGeom>
        </p:spPr>
      </p:pic>
      <p:sp>
        <p:nvSpPr>
          <p:cNvPr id="35" name="Rectángulo 34">
            <a:extLst>
              <a:ext uri="{FF2B5EF4-FFF2-40B4-BE49-F238E27FC236}">
                <a16:creationId xmlns:a16="http://schemas.microsoft.com/office/drawing/2014/main" id="{ABB85E15-1DF9-4267-B3E7-C6D99410D423}"/>
              </a:ext>
            </a:extLst>
          </p:cNvPr>
          <p:cNvSpPr/>
          <p:nvPr/>
        </p:nvSpPr>
        <p:spPr>
          <a:xfrm>
            <a:off x="334962" y="1258341"/>
            <a:ext cx="8003126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En febrero de 2013, se inauguró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la primera etapa de actualización.</a:t>
            </a: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AA7DDFE5-180F-4465-A15C-72A6B58DD3B1}"/>
              </a:ext>
            </a:extLst>
          </p:cNvPr>
          <p:cNvSpPr/>
          <p:nvPr/>
        </p:nvSpPr>
        <p:spPr>
          <a:xfrm>
            <a:off x="334963" y="675147"/>
            <a:ext cx="9289484" cy="58907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ts val="2500"/>
              </a:lnSpc>
              <a:defRPr/>
            </a:pPr>
            <a:r>
              <a:rPr lang="es-MX" sz="6000" b="1" kern="0" dirty="0">
                <a:ln w="3175">
                  <a:solidFill>
                    <a:srgbClr val="996633"/>
                  </a:solidFill>
                </a:ln>
                <a:solidFill>
                  <a:srgbClr val="7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Primera etapa</a:t>
            </a:r>
          </a:p>
        </p:txBody>
      </p:sp>
      <p:pic>
        <p:nvPicPr>
          <p:cNvPr id="36" name="Imagen 35" descr="Imagen que contiene interior, suelo, mesa, sala&#10;&#10;Descripción generada con confianza muy alta">
            <a:extLst>
              <a:ext uri="{FF2B5EF4-FFF2-40B4-BE49-F238E27FC236}">
                <a16:creationId xmlns:a16="http://schemas.microsoft.com/office/drawing/2014/main" id="{C0FD8F1A-830D-4F23-B006-1FAFE6127CC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7" name="Rectángulo 36">
            <a:extLst>
              <a:ext uri="{FF2B5EF4-FFF2-40B4-BE49-F238E27FC236}">
                <a16:creationId xmlns:a16="http://schemas.microsoft.com/office/drawing/2014/main" id="{EC6A5F37-B93B-4E02-B0DE-C4FB2276CBE5}"/>
              </a:ext>
            </a:extLst>
          </p:cNvPr>
          <p:cNvSpPr/>
          <p:nvPr/>
        </p:nvSpPr>
        <p:spPr>
          <a:xfrm>
            <a:off x="334964" y="422675"/>
            <a:ext cx="11522074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Se generaron nuevos espacios en interiores  sumando otras estrategias: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ofrecer mejores servicios y      optimizar los espacios dedicados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a exposiciones                temporales.</a:t>
            </a:r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15B0E718-13C2-4CCD-AAE4-3D1CC180E36A}"/>
              </a:ext>
            </a:extLst>
          </p:cNvPr>
          <p:cNvSpPr/>
          <p:nvPr/>
        </p:nvSpPr>
        <p:spPr>
          <a:xfrm>
            <a:off x="334963" y="5380636"/>
            <a:ext cx="11522075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Se consiguió neutralidad mediante los materiales y acabados,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además de que se les dio un nuevo valor a los edificios históricos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mediante una mayor fluidez espacial.</a:t>
            </a:r>
          </a:p>
        </p:txBody>
      </p:sp>
      <p:sp>
        <p:nvSpPr>
          <p:cNvPr id="92" name="CuadroTexto 91">
            <a:extLst>
              <a:ext uri="{FF2B5EF4-FFF2-40B4-BE49-F238E27FC236}">
                <a16:creationId xmlns:a16="http://schemas.microsoft.com/office/drawing/2014/main" id="{184A8946-A150-43EE-9A55-EEA43AECA7E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14683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6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75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7375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175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3125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8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65625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96375"/>
                            </p:stCondLst>
                            <p:childTnLst>
                              <p:par>
                                <p:cTn id="51" presetID="2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5875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10375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19125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30125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40375"/>
                            </p:stCondLst>
                            <p:childTnLst>
                              <p:par>
                                <p:cTn id="71" presetID="22" presetClass="entr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49875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71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125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9625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2725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43875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56875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74000"/>
                            </p:stCondLst>
                            <p:childTnLst>
                              <p:par>
                                <p:cTn id="103" presetID="26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835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8675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625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11000"/>
                            </p:stCondLst>
                            <p:childTnLst>
                              <p:par>
                                <p:cTn id="132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4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419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21625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430750"/>
                            </p:stCondLst>
                            <p:childTnLst>
                              <p:par>
                                <p:cTn id="144" presetID="18" presetClass="entr" presetSubtype="1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440250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59125"/>
                            </p:stCondLst>
                            <p:childTnLst>
                              <p:par>
                                <p:cTn id="15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78625"/>
                            </p:stCondLst>
                            <p:childTnLst>
                              <p:par>
                                <p:cTn id="15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9" grpId="0"/>
      <p:bldP spid="10" grpId="0"/>
      <p:bldP spid="11" grpId="0"/>
      <p:bldP spid="13" grpId="0" animBg="1"/>
      <p:bldP spid="14" grpId="0" animBg="1"/>
      <p:bldP spid="15" grpId="0"/>
      <p:bldP spid="17" grpId="0"/>
      <p:bldP spid="18" grpId="0"/>
      <p:bldP spid="19" grpId="0"/>
      <p:bldP spid="20" grpId="0"/>
      <p:bldP spid="22" grpId="0"/>
      <p:bldP spid="23" grpId="0"/>
      <p:bldP spid="25" grpId="0"/>
      <p:bldP spid="26" grpId="0"/>
      <p:bldP spid="27" grpId="0"/>
      <p:bldP spid="28" grpId="0"/>
      <p:bldP spid="30" grpId="0"/>
      <p:bldP spid="31" grpId="0"/>
      <p:bldP spid="32" grpId="0"/>
      <p:bldP spid="35" grpId="0"/>
      <p:bldP spid="34" grpId="0"/>
      <p:bldP spid="37" grpId="0" animBg="1"/>
      <p:bldP spid="38" grpId="0" animBg="1"/>
      <p:bldP spid="9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suelo, vida, sofá, interior&#10;&#10;Descripción generada con confianza muy alta">
            <a:extLst>
              <a:ext uri="{FF2B5EF4-FFF2-40B4-BE49-F238E27FC236}">
                <a16:creationId xmlns:a16="http://schemas.microsoft.com/office/drawing/2014/main" id="{E65F5C3F-163E-4192-8785-6E15D090ED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2"/>
          </a:xfrm>
          <a:prstGeom prst="rect">
            <a:avLst/>
          </a:prstGeom>
        </p:spPr>
      </p:pic>
      <p:pic>
        <p:nvPicPr>
          <p:cNvPr id="7" name="Imagen 6" descr="Imagen que contiene pared, interior, mesa&#10;&#10;Descripción generada con confianza muy alta">
            <a:extLst>
              <a:ext uri="{FF2B5EF4-FFF2-40B4-BE49-F238E27FC236}">
                <a16:creationId xmlns:a16="http://schemas.microsoft.com/office/drawing/2014/main" id="{3B53DBC0-7245-478B-96F5-CE28214CC0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"/>
            <a:ext cx="12191999" cy="6858002"/>
          </a:xfrm>
          <a:prstGeom prst="rect">
            <a:avLst/>
          </a:prstGeom>
        </p:spPr>
      </p:pic>
      <p:pic>
        <p:nvPicPr>
          <p:cNvPr id="8" name="Imagen 7" descr="Imagen que contiene pared, suelo, edificio, mobiliario&#10;&#10;Descripción generada con confianza alta">
            <a:extLst>
              <a:ext uri="{FF2B5EF4-FFF2-40B4-BE49-F238E27FC236}">
                <a16:creationId xmlns:a16="http://schemas.microsoft.com/office/drawing/2014/main" id="{ABC29141-F9D7-4D1F-AF49-9932F81A5B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192000" cy="6858002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7A72262F-B464-4408-8AB5-1AEC0C924EF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88041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lythrough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500"/>
                            </p:stCondLst>
                            <p:childTnLst>
                              <p:par>
                                <p:cTn id="12" presetID="17" presetClass="entr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000"/>
                            </p:stCondLst>
                            <p:childTnLst>
                              <p:par>
                                <p:cTn id="19" presetID="17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8500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9A697C1-B24F-4F2D-9F34-E7B7F50FEEAA}"/>
              </a:ext>
            </a:extLst>
          </p:cNvPr>
          <p:cNvSpPr/>
          <p:nvPr/>
        </p:nvSpPr>
        <p:spPr>
          <a:xfrm>
            <a:off x="598166" y="852595"/>
            <a:ext cx="2640978" cy="58907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Resultados: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EF3C84C-23EF-45A5-A6C2-D7AE316E859A}"/>
              </a:ext>
            </a:extLst>
          </p:cNvPr>
          <p:cNvSpPr/>
          <p:nvPr/>
        </p:nvSpPr>
        <p:spPr>
          <a:xfrm>
            <a:off x="1466076" y="1747289"/>
            <a:ext cx="9274252" cy="426014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•  Renovación de salas de exposiciones temporales </a:t>
            </a:r>
          </a:p>
          <a:p>
            <a:pPr>
              <a:lnSpc>
                <a:spcPts val="2500"/>
              </a:lnSpc>
            </a:pPr>
            <a:endParaRPr lang="es-MX" sz="2400" b="1" dirty="0">
              <a:ln w="28575">
                <a:solidFill>
                  <a:srgbClr val="002060"/>
                </a:soli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•  Actualización de la Biblioteca </a:t>
            </a:r>
          </a:p>
          <a:p>
            <a:pPr>
              <a:lnSpc>
                <a:spcPts val="2500"/>
              </a:lnSpc>
            </a:pPr>
            <a:endParaRPr lang="es-MX" sz="2400" b="1" dirty="0">
              <a:ln w="28575">
                <a:solidFill>
                  <a:srgbClr val="002060"/>
                </a:soli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•  Modernización del Auditorio </a:t>
            </a:r>
          </a:p>
          <a:p>
            <a:pPr>
              <a:lnSpc>
                <a:spcPts val="2500"/>
              </a:lnSpc>
            </a:pPr>
            <a:endParaRPr lang="es-MX" sz="2400" b="1" dirty="0">
              <a:ln w="28575">
                <a:solidFill>
                  <a:srgbClr val="002060"/>
                </a:soli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•  Salas didácticas </a:t>
            </a:r>
          </a:p>
          <a:p>
            <a:pPr>
              <a:lnSpc>
                <a:spcPts val="2500"/>
              </a:lnSpc>
            </a:pPr>
            <a:endParaRPr lang="es-MX" sz="2400" b="1" dirty="0">
              <a:ln w="28575">
                <a:solidFill>
                  <a:srgbClr val="002060"/>
                </a:soli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•  Instalaciones óptimas para resguardo de obra </a:t>
            </a:r>
          </a:p>
          <a:p>
            <a:pPr>
              <a:lnSpc>
                <a:spcPts val="2500"/>
              </a:lnSpc>
            </a:pPr>
            <a:endParaRPr lang="es-MX" sz="2400" b="1" dirty="0">
              <a:ln w="28575">
                <a:solidFill>
                  <a:srgbClr val="002060"/>
                </a:soli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•  Mayor capacidad en espacios para actividades Educativas 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002060"/>
                </a:soli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•  Tienda</a:t>
            </a:r>
          </a:p>
        </p:txBody>
      </p:sp>
      <p:pic>
        <p:nvPicPr>
          <p:cNvPr id="42" name="Imagen 41" descr="Imagen que contiene edificio, mesa, exterior, cielo&#10;&#10;Descripción generada con confianza muy alta">
            <a:extLst>
              <a:ext uri="{FF2B5EF4-FFF2-40B4-BE49-F238E27FC236}">
                <a16:creationId xmlns:a16="http://schemas.microsoft.com/office/drawing/2014/main" id="{95B03848-679D-4878-9658-0E58AF5843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584"/>
            <a:ext cx="12192000" cy="6865583"/>
          </a:xfrm>
          <a:prstGeom prst="rect">
            <a:avLst/>
          </a:prstGeom>
        </p:spPr>
      </p:pic>
      <p:sp>
        <p:nvSpPr>
          <p:cNvPr id="43" name="Rectángulo 42">
            <a:extLst>
              <a:ext uri="{FF2B5EF4-FFF2-40B4-BE49-F238E27FC236}">
                <a16:creationId xmlns:a16="http://schemas.microsoft.com/office/drawing/2014/main" id="{201E7230-2DF2-462B-B58E-E1228CA9B141}"/>
              </a:ext>
            </a:extLst>
          </p:cNvPr>
          <p:cNvSpPr/>
          <p:nvPr/>
        </p:nvSpPr>
        <p:spPr>
          <a:xfrm>
            <a:off x="613927" y="1142860"/>
            <a:ext cx="10964409" cy="458074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5B9BD5">
                    <a:lumMod val="60000"/>
                    <a:lumOff val="40000"/>
                  </a:srgb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•  Terraza con panorámica </a:t>
            </a:r>
          </a:p>
          <a:p>
            <a:pPr>
              <a:lnSpc>
                <a:spcPts val="2500"/>
              </a:lnSpc>
            </a:pPr>
            <a:endParaRPr lang="es-MX" sz="2400" b="1" dirty="0">
              <a:ln w="28575">
                <a:solidFill>
                  <a:srgbClr val="002060"/>
                </a:solidFill>
                <a:prstDash val="solid"/>
              </a:ln>
              <a:solidFill>
                <a:srgbClr val="5B9BD5">
                  <a:lumMod val="60000"/>
                  <a:lumOff val="40000"/>
                </a:srgbClr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5B9BD5">
                    <a:lumMod val="60000"/>
                    <a:lumOff val="40000"/>
                  </a:srgb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•  Cafetería </a:t>
            </a:r>
          </a:p>
          <a:p>
            <a:pPr>
              <a:lnSpc>
                <a:spcPts val="2500"/>
              </a:lnSpc>
            </a:pPr>
            <a:endParaRPr lang="es-MX" sz="2400" b="1" dirty="0">
              <a:ln w="28575">
                <a:solidFill>
                  <a:srgbClr val="002060"/>
                </a:solidFill>
                <a:prstDash val="solid"/>
              </a:ln>
              <a:solidFill>
                <a:srgbClr val="5B9BD5">
                  <a:lumMod val="60000"/>
                  <a:lumOff val="40000"/>
                </a:srgbClr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5B9BD5">
                    <a:lumMod val="60000"/>
                    <a:lumOff val="40000"/>
                  </a:srgb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•  Acceso a las Salas de Arte Virreinal y Siglo XIX a través del Vestíbulo,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5B9BD5">
                    <a:lumMod val="60000"/>
                    <a:lumOff val="40000"/>
                  </a:srgb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elemento central de conexión y distribución con las diferentes áreas </a:t>
            </a:r>
          </a:p>
          <a:p>
            <a:pPr>
              <a:lnSpc>
                <a:spcPts val="2500"/>
              </a:lnSpc>
            </a:pPr>
            <a:endParaRPr lang="es-MX" sz="2400" b="1" dirty="0">
              <a:ln w="28575">
                <a:solidFill>
                  <a:srgbClr val="002060"/>
                </a:solidFill>
                <a:prstDash val="solid"/>
              </a:ln>
              <a:solidFill>
                <a:srgbClr val="5B9BD5">
                  <a:lumMod val="60000"/>
                  <a:lumOff val="40000"/>
                </a:srgbClr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5B9BD5">
                    <a:lumMod val="60000"/>
                    <a:lumOff val="40000"/>
                  </a:srgb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•  Adecuación de las azoteas para </a:t>
            </a:r>
            <a:r>
              <a:rPr lang="es-MX" sz="2400" b="1" dirty="0" err="1">
                <a:ln w="28575">
                  <a:solidFill>
                    <a:srgbClr val="002060"/>
                  </a:solidFill>
                  <a:prstDash val="solid"/>
                </a:ln>
                <a:solidFill>
                  <a:srgbClr val="5B9BD5">
                    <a:lumMod val="60000"/>
                    <a:lumOff val="40000"/>
                  </a:srgb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estableceruna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5B9BD5">
                    <a:lumMod val="60000"/>
                    <a:lumOff val="40000"/>
                  </a:srgb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nueva relación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5B9BD5">
                    <a:lumMod val="60000"/>
                    <a:lumOff val="40000"/>
                  </a:srgb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con el paisaje urbano y el skyline del Centro Histórico de Puebla,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5B9BD5">
                    <a:lumMod val="60000"/>
                    <a:lumOff val="40000"/>
                  </a:srgb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replanteando la relación del edificio con su contexto </a:t>
            </a:r>
          </a:p>
          <a:p>
            <a:pPr>
              <a:lnSpc>
                <a:spcPts val="2500"/>
              </a:lnSpc>
            </a:pPr>
            <a:endParaRPr lang="es-MX" sz="2400" b="1" dirty="0">
              <a:ln w="28575">
                <a:solidFill>
                  <a:srgbClr val="002060"/>
                </a:solidFill>
                <a:prstDash val="solid"/>
              </a:ln>
              <a:solidFill>
                <a:srgbClr val="5B9BD5">
                  <a:lumMod val="60000"/>
                  <a:lumOff val="40000"/>
                </a:srgbClr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5B9BD5">
                    <a:lumMod val="60000"/>
                    <a:lumOff val="40000"/>
                  </a:srgb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•  Mayor aprovechamiento de la luz natural </a:t>
            </a:r>
          </a:p>
          <a:p>
            <a:pPr>
              <a:lnSpc>
                <a:spcPts val="2500"/>
              </a:lnSpc>
            </a:pPr>
            <a:endParaRPr lang="es-MX" sz="2400" b="1" dirty="0">
              <a:ln w="28575">
                <a:solidFill>
                  <a:srgbClr val="002060"/>
                </a:solidFill>
                <a:prstDash val="solid"/>
              </a:ln>
              <a:solidFill>
                <a:srgbClr val="5B9BD5">
                  <a:lumMod val="60000"/>
                  <a:lumOff val="40000"/>
                </a:srgbClr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5B9BD5">
                    <a:lumMod val="60000"/>
                    <a:lumOff val="40000"/>
                  </a:srgbClr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•  Accesos óptimos para personas con capacidades diferentes</a:t>
            </a:r>
          </a:p>
        </p:txBody>
      </p:sp>
      <p:pic>
        <p:nvPicPr>
          <p:cNvPr id="44" name="Imagen 43">
            <a:extLst>
              <a:ext uri="{FF2B5EF4-FFF2-40B4-BE49-F238E27FC236}">
                <a16:creationId xmlns:a16="http://schemas.microsoft.com/office/drawing/2014/main" id="{0A6880EB-F266-45D9-A847-D2F612A010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0"/>
          </a:effectLst>
        </p:spPr>
      </p:pic>
      <p:sp>
        <p:nvSpPr>
          <p:cNvPr id="45" name="Rectángulo 44">
            <a:extLst>
              <a:ext uri="{FF2B5EF4-FFF2-40B4-BE49-F238E27FC236}">
                <a16:creationId xmlns:a16="http://schemas.microsoft.com/office/drawing/2014/main" id="{7832D0F6-D740-4BD5-9078-7D28EE8712F9}"/>
              </a:ext>
            </a:extLst>
          </p:cNvPr>
          <p:cNvSpPr/>
          <p:nvPr/>
        </p:nvSpPr>
        <p:spPr>
          <a:xfrm>
            <a:off x="4468758" y="682399"/>
            <a:ext cx="3259392" cy="58907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ts val="2500"/>
              </a:lnSpc>
            </a:pP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Segunda etapa</a:t>
            </a:r>
          </a:p>
        </p:txBody>
      </p:sp>
      <p:sp>
        <p:nvSpPr>
          <p:cNvPr id="46" name="Rectángulo 45">
            <a:extLst>
              <a:ext uri="{FF2B5EF4-FFF2-40B4-BE49-F238E27FC236}">
                <a16:creationId xmlns:a16="http://schemas.microsoft.com/office/drawing/2014/main" id="{BE10AD91-1C07-409B-91FF-89E7062DBC03}"/>
              </a:ext>
            </a:extLst>
          </p:cNvPr>
          <p:cNvSpPr/>
          <p:nvPr/>
        </p:nvSpPr>
        <p:spPr>
          <a:xfrm>
            <a:off x="1094366" y="1442137"/>
            <a:ext cx="9986908" cy="169533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Esta fase del proyecto, abierta al público en diciembre de 2013,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consistió en la reapertura de 1848 metros cuadrados de espacios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para exposiciones temporales, equipados según los parámetros internacionales de exhibición que permiten recibir proyectos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los más diversos tipos y procedencias.</a:t>
            </a:r>
          </a:p>
        </p:txBody>
      </p:sp>
      <p:sp>
        <p:nvSpPr>
          <p:cNvPr id="47" name="Rectángulo 46">
            <a:extLst>
              <a:ext uri="{FF2B5EF4-FFF2-40B4-BE49-F238E27FC236}">
                <a16:creationId xmlns:a16="http://schemas.microsoft.com/office/drawing/2014/main" id="{6EF849D2-E8AF-419A-8B3C-E012261B7C8E}"/>
              </a:ext>
            </a:extLst>
          </p:cNvPr>
          <p:cNvSpPr/>
          <p:nvPr/>
        </p:nvSpPr>
        <p:spPr>
          <a:xfrm>
            <a:off x="3425125" y="5718345"/>
            <a:ext cx="8431913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Se integraron también áreas de servicios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 sus visitantes con óptima funcionalidad.</a:t>
            </a:r>
          </a:p>
        </p:txBody>
      </p:sp>
      <p:pic>
        <p:nvPicPr>
          <p:cNvPr id="48" name="Imagen 47" descr="Imagen que contiene suelo, interior, techo, galería&#10;&#10;Descripción generada con confianza muy alta">
            <a:extLst>
              <a:ext uri="{FF2B5EF4-FFF2-40B4-BE49-F238E27FC236}">
                <a16:creationId xmlns:a16="http://schemas.microsoft.com/office/drawing/2014/main" id="{8246911C-8003-4A87-ACFA-1815C5CF697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44"/>
          <a:stretch/>
        </p:blipFill>
        <p:spPr>
          <a:xfrm>
            <a:off x="0" y="-7584"/>
            <a:ext cx="12192000" cy="6865584"/>
          </a:xfrm>
          <a:prstGeom prst="rect">
            <a:avLst/>
          </a:prstGeom>
        </p:spPr>
      </p:pic>
      <p:sp>
        <p:nvSpPr>
          <p:cNvPr id="49" name="Rectángulo 48">
            <a:extLst>
              <a:ext uri="{FF2B5EF4-FFF2-40B4-BE49-F238E27FC236}">
                <a16:creationId xmlns:a16="http://schemas.microsoft.com/office/drawing/2014/main" id="{39E07330-77C9-44A6-A24A-4836AE2F6E12}"/>
              </a:ext>
            </a:extLst>
          </p:cNvPr>
          <p:cNvSpPr/>
          <p:nvPr/>
        </p:nvSpPr>
        <p:spPr>
          <a:xfrm>
            <a:off x="0" y="1155598"/>
            <a:ext cx="12192000" cy="58907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ts val="2500"/>
              </a:lnSpc>
            </a:pPr>
            <a:r>
              <a:rPr lang="es-MX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Tercera etapa</a:t>
            </a:r>
          </a:p>
        </p:txBody>
      </p:sp>
      <p:sp>
        <p:nvSpPr>
          <p:cNvPr id="50" name="Rectángulo 49">
            <a:extLst>
              <a:ext uri="{FF2B5EF4-FFF2-40B4-BE49-F238E27FC236}">
                <a16:creationId xmlns:a16="http://schemas.microsoft.com/office/drawing/2014/main" id="{A063E62C-D746-4A99-8718-C090A4FE74CC}"/>
              </a:ext>
            </a:extLst>
          </p:cNvPr>
          <p:cNvSpPr/>
          <p:nvPr/>
        </p:nvSpPr>
        <p:spPr>
          <a:xfrm>
            <a:off x="334962" y="4302759"/>
            <a:ext cx="11522076" cy="169533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La tercera etapa, inaugurada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en abril de 2015, actualizó las salas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el discurso museográfico de la Colección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Permanente de Arte Prehispánico,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ubicada en una superficie de 1,285 metros cuadrados.</a:t>
            </a:r>
          </a:p>
        </p:txBody>
      </p:sp>
      <p:pic>
        <p:nvPicPr>
          <p:cNvPr id="14" name="Imagen 13" descr="Imagen que contiene suelo, interior, pared, sala&#10;&#10;Descripción generada con confianza muy alta">
            <a:extLst>
              <a:ext uri="{FF2B5EF4-FFF2-40B4-BE49-F238E27FC236}">
                <a16:creationId xmlns:a16="http://schemas.microsoft.com/office/drawing/2014/main" id="{E388213A-F66C-43CF-858F-0314F3EE38A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24" y="0"/>
            <a:ext cx="12201824" cy="6858000"/>
          </a:xfrm>
          <a:prstGeom prst="rect">
            <a:avLst/>
          </a:prstGeom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BC3BEFF6-9DFC-4731-B6D8-1DD7ED29E295}"/>
              </a:ext>
            </a:extLst>
          </p:cNvPr>
          <p:cNvSpPr/>
          <p:nvPr/>
        </p:nvSpPr>
        <p:spPr>
          <a:xfrm>
            <a:off x="334964" y="416185"/>
            <a:ext cx="11522076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Al concluir el proyecto, el Museo amplió sus espacios públicos,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exhibición y de almacenaje en cerca de 3,000 metros cuadrados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cuenta con una superficie total de casi 9,000 metros cuadrados.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B73A7299-02C6-4339-8013-CC2DA1A211E9}"/>
              </a:ext>
            </a:extLst>
          </p:cNvPr>
          <p:cNvSpPr/>
          <p:nvPr/>
        </p:nvSpPr>
        <p:spPr>
          <a:xfrm>
            <a:off x="241975" y="4749223"/>
            <a:ext cx="11522076" cy="169533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Con esta actualización arquitectónica, el Museo Amparo reafirma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su posición como centro cultural           de referencia en nuestro país,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tanto por la importancia de su colección permanente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exposiciones temporales, como por sus edificios e instalaciones y por el programa de actividades culturales y educativas que ofrece a la comunidad.</a:t>
            </a:r>
          </a:p>
        </p:txBody>
      </p:sp>
      <p:pic>
        <p:nvPicPr>
          <p:cNvPr id="17" name="Imagen 16" descr="Imagen que contiene interior, pared, mesa, suelo&#10;&#10;Descripción generada con confianza muy alta">
            <a:extLst>
              <a:ext uri="{FF2B5EF4-FFF2-40B4-BE49-F238E27FC236}">
                <a16:creationId xmlns:a16="http://schemas.microsoft.com/office/drawing/2014/main" id="{4EDA86AC-A535-48AD-A775-78C80A1FA82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1478" y="0"/>
            <a:ext cx="12393479" cy="6858000"/>
          </a:xfrm>
          <a:prstGeom prst="rect">
            <a:avLst/>
          </a:prstGeom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F64B845B-E483-4F61-829D-F72547819916}"/>
              </a:ext>
            </a:extLst>
          </p:cNvPr>
          <p:cNvSpPr/>
          <p:nvPr/>
        </p:nvSpPr>
        <p:spPr>
          <a:xfrm>
            <a:off x="1596325" y="628660"/>
            <a:ext cx="10260712" cy="58907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ts val="2500"/>
              </a:lnSpc>
            </a:pPr>
            <a:r>
              <a:rPr lang="es-MX" sz="60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Coleccion</a:t>
            </a:r>
            <a:endParaRPr lang="es-MX" sz="6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ackletter686 BT" panose="03040802020608040804" pitchFamily="66" charset="0"/>
              <a:cs typeface="Arial"/>
            </a:endParaRP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7CECF785-8690-4590-AB56-BA4091F4B05D}"/>
              </a:ext>
            </a:extLst>
          </p:cNvPr>
          <p:cNvSpPr/>
          <p:nvPr/>
        </p:nvSpPr>
        <p:spPr>
          <a:xfrm>
            <a:off x="1720312" y="1377321"/>
            <a:ext cx="10136725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El Museo Amparo alberga          una extensa colección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de arte mexicano prehispánico,       colonial, moderno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y contemporáneo.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93795AAD-19FD-4C56-B9BB-73FA939A22EF}"/>
              </a:ext>
            </a:extLst>
          </p:cNvPr>
          <p:cNvSpPr/>
          <p:nvPr/>
        </p:nvSpPr>
        <p:spPr>
          <a:xfrm>
            <a:off x="706919" y="5398882"/>
            <a:ext cx="11522074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La Fundación Amparo tiene como propósito apoyar e impulsar proyectos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relacionados con la educación, el desarrollo social,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las artes y la conservación del patrimonio cultural mexicano.</a:t>
            </a:r>
          </a:p>
        </p:txBody>
      </p:sp>
      <p:pic>
        <p:nvPicPr>
          <p:cNvPr id="21" name="Imagen 20" descr="Imagen que contiene pared, interior, mesa, suelo&#10;&#10;Descripción generada con confianza muy alta">
            <a:extLst>
              <a:ext uri="{FF2B5EF4-FFF2-40B4-BE49-F238E27FC236}">
                <a16:creationId xmlns:a16="http://schemas.microsoft.com/office/drawing/2014/main" id="{EEBEB8D6-39D8-43D7-A90C-1B4A3EC14E5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38"/>
            <a:ext cx="12192000" cy="6850062"/>
          </a:xfrm>
          <a:prstGeom prst="rect">
            <a:avLst/>
          </a:prstGeom>
        </p:spPr>
      </p:pic>
      <p:sp>
        <p:nvSpPr>
          <p:cNvPr id="22" name="Rectángulo 21">
            <a:extLst>
              <a:ext uri="{FF2B5EF4-FFF2-40B4-BE49-F238E27FC236}">
                <a16:creationId xmlns:a16="http://schemas.microsoft.com/office/drawing/2014/main" id="{767E024A-13DC-49B7-A8D8-7DE56F4459DB}"/>
              </a:ext>
            </a:extLst>
          </p:cNvPr>
          <p:cNvSpPr/>
          <p:nvPr/>
        </p:nvSpPr>
        <p:spPr>
          <a:xfrm>
            <a:off x="334963" y="423185"/>
            <a:ext cx="11522075" cy="13747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Ha tenido participación apoyando trabajos de investigación arqueológica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Tenochtitlán en la Ciudad de México, las obras de reconstrucción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de edificios afectados por el sismo de 1999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en el estado de Puebla:</a:t>
            </a: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B2C69938-48FD-4F1E-95C0-4F7381F0599B}"/>
              </a:ext>
            </a:extLst>
          </p:cNvPr>
          <p:cNvSpPr/>
          <p:nvPr/>
        </p:nvSpPr>
        <p:spPr>
          <a:xfrm>
            <a:off x="288469" y="4430272"/>
            <a:ext cx="11521240" cy="201593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La Catedral, el Templo de San Agustín                               y la Catedral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de la ciudad de Tehuacán; asimismo,                                 la restauración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una parte significativa de los murales                                 del exconvento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franciscano de Izúcar                                                     de Matamoros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y la restauración del Teatro                                                     Principal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de la Ciudad de Puebla.</a:t>
            </a:r>
          </a:p>
        </p:txBody>
      </p:sp>
      <p:pic>
        <p:nvPicPr>
          <p:cNvPr id="24" name="Imagen 23" descr="Imagen que contiene suelo, interior, pared, techo&#10;&#10;Descripción generada con confianza muy alta">
            <a:extLst>
              <a:ext uri="{FF2B5EF4-FFF2-40B4-BE49-F238E27FC236}">
                <a16:creationId xmlns:a16="http://schemas.microsoft.com/office/drawing/2014/main" id="{E7B0DE91-7BB3-4351-BB61-980FB35E6FB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5" name="Rectángulo 24">
            <a:extLst>
              <a:ext uri="{FF2B5EF4-FFF2-40B4-BE49-F238E27FC236}">
                <a16:creationId xmlns:a16="http://schemas.microsoft.com/office/drawing/2014/main" id="{469EB049-37B2-4A16-BEA4-9CBF34F2E0B5}"/>
              </a:ext>
            </a:extLst>
          </p:cNvPr>
          <p:cNvSpPr/>
          <p:nvPr/>
        </p:nvSpPr>
        <p:spPr>
          <a:xfrm>
            <a:off x="3967566" y="410931"/>
            <a:ext cx="7889470" cy="13747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La colección permanente del Museo Amparo contiene desde las manifestaciones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culturales                           del pasado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mexicano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9888764E-DD09-4FEF-898F-87A3F4D814D7}"/>
              </a:ext>
            </a:extLst>
          </p:cNvPr>
          <p:cNvSpPr/>
          <p:nvPr/>
        </p:nvSpPr>
        <p:spPr>
          <a:xfrm>
            <a:off x="3967566" y="4759539"/>
            <a:ext cx="7889471" cy="169533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partiendo de lo prehispánico hasta llegar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 sus expresiones más recientes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es testigo de imaginarios, sensibilidades, expresiones, estilos y lenguajes plásticos en México y a través de los siglos.</a:t>
            </a:r>
          </a:p>
        </p:txBody>
      </p:sp>
      <p:pic>
        <p:nvPicPr>
          <p:cNvPr id="27" name="Imagen 26" descr="Imagen que contiene pared, interior, espejo, cuarto de baño&#10;&#10;Descripción generada con confianza muy alta">
            <a:extLst>
              <a:ext uri="{FF2B5EF4-FFF2-40B4-BE49-F238E27FC236}">
                <a16:creationId xmlns:a16="http://schemas.microsoft.com/office/drawing/2014/main" id="{5783DB8B-677D-428C-BC5A-2FA0E72F17B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938"/>
            <a:ext cx="12192000" cy="6858000"/>
          </a:xfrm>
          <a:prstGeom prst="rect">
            <a:avLst/>
          </a:prstGeom>
        </p:spPr>
      </p:pic>
      <p:sp>
        <p:nvSpPr>
          <p:cNvPr id="28" name="Rectángulo 27">
            <a:extLst>
              <a:ext uri="{FF2B5EF4-FFF2-40B4-BE49-F238E27FC236}">
                <a16:creationId xmlns:a16="http://schemas.microsoft.com/office/drawing/2014/main" id="{6BDA8BCA-8DF0-4B4B-A529-67549736C233}"/>
              </a:ext>
            </a:extLst>
          </p:cNvPr>
          <p:cNvSpPr/>
          <p:nvPr/>
        </p:nvSpPr>
        <p:spPr>
          <a:xfrm>
            <a:off x="334962" y="425128"/>
            <a:ext cx="11522075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La colección     está articulada a partir de dos ejes fundamentales: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el arte     prehispánico (</a:t>
            </a: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cerámica,      escultura, objetos tallados,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                      textiles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)         y el arte          virreinal.</a:t>
            </a: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702B4EAB-1640-41EE-AC89-056271B5D0C2}"/>
              </a:ext>
            </a:extLst>
          </p:cNvPr>
          <p:cNvSpPr/>
          <p:nvPr/>
        </p:nvSpPr>
        <p:spPr>
          <a:xfrm>
            <a:off x="334962" y="4193465"/>
            <a:ext cx="11522075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El acervo del periodo prehispánico supera los 1,700 registros,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y es por lo tanto la colección de arte en su tipo más importante albergada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en un museo privado en México.</a:t>
            </a:r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9BA398AF-898A-4CD4-89A4-E699BCEFB9B3}"/>
              </a:ext>
            </a:extLst>
          </p:cNvPr>
          <p:cNvSpPr/>
          <p:nvPr/>
        </p:nvSpPr>
        <p:spPr>
          <a:xfrm>
            <a:off x="334962" y="5420837"/>
            <a:ext cx="11522076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Una parte considerable de la colección se obtuvo en 1986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gracias a un comodato (</a:t>
            </a:r>
            <a:r>
              <a:rPr lang="es-MX" sz="2400" b="1" dirty="0">
                <a:ln w="28575">
                  <a:solidFill>
                    <a:srgbClr val="7E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regulado por el INAH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) de la colección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del doctor Josué Sáenz y su esposa Jacqueline </a:t>
            </a:r>
            <a:r>
              <a:rPr lang="es-MX" sz="2400" b="1" dirty="0" err="1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Sarralde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de Sáenz.</a:t>
            </a:r>
          </a:p>
        </p:txBody>
      </p:sp>
      <p:pic>
        <p:nvPicPr>
          <p:cNvPr id="31" name="Imagen 30" descr="Imagen que contiene suelo, interior, vida, sala&#10;&#10;Descripción generada con confianza muy alta">
            <a:extLst>
              <a:ext uri="{FF2B5EF4-FFF2-40B4-BE49-F238E27FC236}">
                <a16:creationId xmlns:a16="http://schemas.microsoft.com/office/drawing/2014/main" id="{E9728F55-9530-4A50-A41A-7F64B76FA0A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3" name="Rectángulo 32">
            <a:extLst>
              <a:ext uri="{FF2B5EF4-FFF2-40B4-BE49-F238E27FC236}">
                <a16:creationId xmlns:a16="http://schemas.microsoft.com/office/drawing/2014/main" id="{D2B2BDDF-6DF4-4A36-B4F4-6CB461479261}"/>
              </a:ext>
            </a:extLst>
          </p:cNvPr>
          <p:cNvSpPr/>
          <p:nvPr/>
        </p:nvSpPr>
        <p:spPr>
          <a:xfrm>
            <a:off x="334964" y="2033691"/>
            <a:ext cx="8452576" cy="13747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Abarca piezas              diversas y significativas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en distintos               aspectos huma    nos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que van desde el               fervor religioso       hasta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Un suntuoso                armario francés del       siglo XVIII.</a:t>
            </a: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8A587ED1-26B4-478E-9F65-4424C4666483}"/>
              </a:ext>
            </a:extLst>
          </p:cNvPr>
          <p:cNvSpPr/>
          <p:nvPr/>
        </p:nvSpPr>
        <p:spPr>
          <a:xfrm>
            <a:off x="334964" y="390887"/>
            <a:ext cx="11522074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La colección de Arte Virreinal y del Siglo XIX comprende pinturas,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mobiliario, y ornamentos             de la época virreinal ambientados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en     salas que recrean                una            casa de ese periodo.</a:t>
            </a:r>
          </a:p>
        </p:txBody>
      </p:sp>
      <p:pic>
        <p:nvPicPr>
          <p:cNvPr id="35" name="Imagen 34" descr="Imagen que contiene suelo, interior, vida, sala&#10;&#10;Descripción generada con confianza muy alta">
            <a:extLst>
              <a:ext uri="{FF2B5EF4-FFF2-40B4-BE49-F238E27FC236}">
                <a16:creationId xmlns:a16="http://schemas.microsoft.com/office/drawing/2014/main" id="{F4A16A2B-145E-4D41-880C-9B12DFD1B9A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6" name="Rectángulo 35">
            <a:extLst>
              <a:ext uri="{FF2B5EF4-FFF2-40B4-BE49-F238E27FC236}">
                <a16:creationId xmlns:a16="http://schemas.microsoft.com/office/drawing/2014/main" id="{D708D477-3EAE-4350-979E-63CC883F99D2}"/>
              </a:ext>
            </a:extLst>
          </p:cNvPr>
          <p:cNvSpPr/>
          <p:nvPr/>
        </p:nvSpPr>
        <p:spPr>
          <a:xfrm>
            <a:off x="334962" y="308159"/>
            <a:ext cx="11522075" cy="73353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La colección de arte virreinal permite vislumbrar, como guiños a su historia,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           distintos momentos               de la vida de las obras:</a:t>
            </a: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B8BB45A2-FBA3-4B72-8AEE-74A941EF0ACA}"/>
              </a:ext>
            </a:extLst>
          </p:cNvPr>
          <p:cNvSpPr/>
          <p:nvPr/>
        </p:nvSpPr>
        <p:spPr>
          <a:xfrm>
            <a:off x="334964" y="5068126"/>
            <a:ext cx="10079898" cy="13747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El de la creación           de                       la    s piezas, la manera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en que fueron usadas     y algunas de        ellas veneradas,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las funciones que      adquirieron en     nuevos entornos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y su selección por la coleccionista.</a:t>
            </a:r>
          </a:p>
        </p:txBody>
      </p:sp>
      <p:pic>
        <p:nvPicPr>
          <p:cNvPr id="58" name="Imagen 57">
            <a:extLst>
              <a:ext uri="{FF2B5EF4-FFF2-40B4-BE49-F238E27FC236}">
                <a16:creationId xmlns:a16="http://schemas.microsoft.com/office/drawing/2014/main" id="{AA4C1877-1927-43E2-8D8C-2A7AD9B1B21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9" name="Rectángulo 58">
            <a:extLst>
              <a:ext uri="{FF2B5EF4-FFF2-40B4-BE49-F238E27FC236}">
                <a16:creationId xmlns:a16="http://schemas.microsoft.com/office/drawing/2014/main" id="{AEF9562B-941F-4A73-B2C9-938D8FC8DB6A}"/>
              </a:ext>
            </a:extLst>
          </p:cNvPr>
          <p:cNvSpPr/>
          <p:nvPr/>
        </p:nvSpPr>
        <p:spPr>
          <a:xfrm>
            <a:off x="334962" y="397679"/>
            <a:ext cx="6360805" cy="297773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Para presentar lo diverso del arte,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sus expresiones pasadas y sus nuevas tendencias, el Museo Amparo ofrece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una amplia gama de exposiciones temporales nacionales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 internacionales, dando cabida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 sugerentes propuestas curatoriales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investigadores del arte prehispánico,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            virreinal y            contemporáneo,</a:t>
            </a:r>
          </a:p>
        </p:txBody>
      </p:sp>
      <p:sp>
        <p:nvSpPr>
          <p:cNvPr id="60" name="Rectángulo 59">
            <a:extLst>
              <a:ext uri="{FF2B5EF4-FFF2-40B4-BE49-F238E27FC236}">
                <a16:creationId xmlns:a16="http://schemas.microsoft.com/office/drawing/2014/main" id="{47032736-CC09-4F58-9E6D-DA630D713011}"/>
              </a:ext>
            </a:extLst>
          </p:cNvPr>
          <p:cNvSpPr/>
          <p:nvPr/>
        </p:nvSpPr>
        <p:spPr>
          <a:xfrm>
            <a:off x="334962" y="5761028"/>
            <a:ext cx="6360805" cy="74571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así como a proyectos artísticos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consolidados y nuevos creadores.</a:t>
            </a:r>
          </a:p>
        </p:txBody>
      </p:sp>
      <p:pic>
        <p:nvPicPr>
          <p:cNvPr id="61" name="Imagen 60" descr="Imagen que contiene pared, interior, espejo&#10;&#10;Descripción generada con confianza alta">
            <a:extLst>
              <a:ext uri="{FF2B5EF4-FFF2-40B4-BE49-F238E27FC236}">
                <a16:creationId xmlns:a16="http://schemas.microsoft.com/office/drawing/2014/main" id="{5133118F-FADE-430E-A748-73C8E66F43C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7584"/>
            <a:ext cx="12200483" cy="6865584"/>
          </a:xfrm>
          <a:prstGeom prst="rect">
            <a:avLst/>
          </a:prstGeom>
        </p:spPr>
      </p:pic>
      <p:sp>
        <p:nvSpPr>
          <p:cNvPr id="62" name="Rectángulo 61">
            <a:extLst>
              <a:ext uri="{FF2B5EF4-FFF2-40B4-BE49-F238E27FC236}">
                <a16:creationId xmlns:a16="http://schemas.microsoft.com/office/drawing/2014/main" id="{F9F084F8-0B45-4C9F-B6CC-80D78CEDA108}"/>
              </a:ext>
            </a:extLst>
          </p:cNvPr>
          <p:cNvSpPr/>
          <p:nvPr/>
        </p:nvSpPr>
        <p:spPr>
          <a:xfrm>
            <a:off x="356455" y="353707"/>
            <a:ext cx="4943965" cy="619592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Dirección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2 Sur 708, Centro Histórico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002060"/>
                </a:solidFill>
                <a:prstDash val="solid"/>
              </a:ln>
              <a:solidFill>
                <a:srgbClr val="47C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Horario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Lunes, miércoles, viernes y domingo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10:00 a 18:00 </a:t>
            </a:r>
            <a:r>
              <a:rPr lang="es-MX" sz="2400" b="1" dirty="0" err="1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Hrs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.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Sábado 10:00 a 21:00 </a:t>
            </a:r>
            <a:r>
              <a:rPr lang="es-MX" sz="2400" b="1" dirty="0" err="1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Hrs</a:t>
            </a: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.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002060"/>
                </a:solidFill>
                <a:prstDash val="solid"/>
              </a:ln>
              <a:solidFill>
                <a:srgbClr val="47C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Costo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Adultos: $35.00 pesos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Estudiantes y Maestros con credencial vigente: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$25.00 pesos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002060"/>
                </a:solidFill>
                <a:prstDash val="solid"/>
              </a:ln>
              <a:solidFill>
                <a:srgbClr val="47C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Lunes: Entrada libre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8575">
                <a:solidFill>
                  <a:srgbClr val="002060"/>
                </a:solidFill>
                <a:prstDash val="solid"/>
              </a:ln>
              <a:solidFill>
                <a:srgbClr val="47C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Sitio web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http://www.museoamparo.com</a:t>
            </a: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0674DF58-FBF1-466C-9F82-231977AFED3A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1662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8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8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125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ntr" presetSubtype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2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625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9625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250"/>
                                        <p:tgtEl>
                                          <p:spTgt spid="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6625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250"/>
                                        <p:tgtEl>
                                          <p:spTgt spid="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250"/>
                                        <p:tgtEl>
                                          <p:spTgt spid="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50"/>
                                        <p:tgtEl>
                                          <p:spTgt spid="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775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250"/>
                                        <p:tgtEl>
                                          <p:spTgt spid="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425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250"/>
                                        <p:tgtEl>
                                          <p:spTgt spid="4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2750"/>
                            </p:stCondLst>
                            <p:childTnLst>
                              <p:par>
                                <p:cTn id="76" presetID="21" presetClass="entr" presetSubtype="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8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2225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695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6095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72075"/>
                            </p:stCondLst>
                            <p:childTnLst>
                              <p:par>
                                <p:cTn id="92" presetID="9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4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81575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847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8075"/>
                            </p:stCondLst>
                            <p:childTnLst>
                              <p:par>
                                <p:cTn id="104" presetID="2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17575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39575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76825"/>
                            </p:stCondLst>
                            <p:childTnLst>
                              <p:par>
                                <p:cTn id="116" presetID="17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84825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87075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1325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323200"/>
                            </p:stCondLst>
                            <p:childTnLst>
                              <p:par>
                                <p:cTn id="133" presetID="3" presetClass="entr" presetSubtype="5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32700"/>
                            </p:stCondLst>
                            <p:childTnLst>
                              <p:par>
                                <p:cTn id="1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56325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85450"/>
                            </p:stCondLst>
                            <p:childTnLst>
                              <p:par>
                                <p:cTn id="145" presetID="2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94950"/>
                            </p:stCondLst>
                            <p:childTnLst>
                              <p:par>
                                <p:cTn id="15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408200"/>
                            </p:stCondLst>
                            <p:childTnLst>
                              <p:par>
                                <p:cTn id="16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31325"/>
                            </p:stCondLst>
                            <p:childTnLst>
                              <p:par>
                                <p:cTn id="164" presetID="2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440825"/>
                            </p:stCondLst>
                            <p:childTnLst>
                              <p:par>
                                <p:cTn id="17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459325"/>
                            </p:stCondLst>
                            <p:childTnLst>
                              <p:par>
                                <p:cTn id="17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478825"/>
                            </p:stCondLst>
                            <p:childTnLst>
                              <p:par>
                                <p:cTn id="18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499825"/>
                            </p:stCondLst>
                            <p:childTnLst>
                              <p:par>
                                <p:cTn id="187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509325"/>
                            </p:stCondLst>
                            <p:childTnLst>
                              <p:par>
                                <p:cTn id="19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1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528950"/>
                            </p:stCondLst>
                            <p:childTnLst>
                              <p:par>
                                <p:cTn id="19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547575"/>
                            </p:stCondLst>
                            <p:childTnLst>
                              <p:par>
                                <p:cTn id="199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553075"/>
                            </p:stCondLst>
                            <p:childTnLst>
                              <p:par>
                                <p:cTn id="20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67450"/>
                            </p:stCondLst>
                            <p:childTnLst>
                              <p:par>
                                <p:cTn id="20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1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592700"/>
                            </p:stCondLst>
                            <p:childTnLst>
                              <p:par>
                                <p:cTn id="211" presetID="21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13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601700"/>
                            </p:stCondLst>
                            <p:childTnLst>
                              <p:par>
                                <p:cTn id="2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635700"/>
                            </p:stCondLst>
                            <p:childTnLst>
                              <p:par>
                                <p:cTn id="2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1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645075"/>
                            </p:stCondLst>
                            <p:childTnLst>
                              <p:par>
                                <p:cTn id="223" presetID="21" presetClass="entr" presetSubtype="3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25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654575"/>
                            </p:stCondLst>
                            <p:childTnLst>
                              <p:par>
                                <p:cTn id="22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125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657325"/>
                            </p:stCondLst>
                            <p:childTnLst>
                              <p:par>
                                <p:cTn id="23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1250"/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661825"/>
                            </p:stCondLst>
                            <p:childTnLst>
                              <p:par>
                                <p:cTn id="23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1250"/>
                                        <p:tgtEl>
                                          <p:spTgt spid="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1250"/>
                                        <p:tgtEl>
                                          <p:spTgt spid="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1250"/>
                                        <p:tgtEl>
                                          <p:spTgt spid="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1250"/>
                                        <p:tgtEl>
                                          <p:spTgt spid="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673575"/>
                            </p:stCondLst>
                            <p:childTnLst>
                              <p:par>
                                <p:cTn id="24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1250"/>
                                        <p:tgtEl>
                                          <p:spTgt spid="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676825"/>
                            </p:stCondLst>
                            <p:childTnLst>
                              <p:par>
                                <p:cTn id="25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4" dur="1250"/>
                                        <p:tgtEl>
                                          <p:spTgt spid="6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1250"/>
                                        <p:tgtEl>
                                          <p:spTgt spid="6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1250"/>
                                        <p:tgtEl>
                                          <p:spTgt spid="6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687075"/>
                            </p:stCondLst>
                            <p:childTnLst>
                              <p:par>
                                <p:cTn id="26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4" dur="1250"/>
                                        <p:tgtEl>
                                          <p:spTgt spid="6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>
                            <p:stCondLst>
                              <p:cond delay="691450"/>
                            </p:stCondLst>
                            <p:childTnLst>
                              <p:par>
                                <p:cTn id="26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1250"/>
                                        <p:tgtEl>
                                          <p:spTgt spid="6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695075"/>
                            </p:stCondLst>
                            <p:childTnLst>
                              <p:par>
                                <p:cTn id="27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1250"/>
                                        <p:tgtEl>
                                          <p:spTgt spid="6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699950"/>
                            </p:stCondLst>
                            <p:childTnLst>
                              <p:par>
                                <p:cTn id="274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7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3" grpId="0" build="p"/>
      <p:bldP spid="45" grpId="0"/>
      <p:bldP spid="46" grpId="0"/>
      <p:bldP spid="47" grpId="0"/>
      <p:bldP spid="49" grpId="0"/>
      <p:bldP spid="50" grpId="0"/>
      <p:bldP spid="15" grpId="0"/>
      <p:bldP spid="16" grpId="0"/>
      <p:bldP spid="18" grpId="0"/>
      <p:bldP spid="19" grpId="0"/>
      <p:bldP spid="20" grpId="0"/>
      <p:bldP spid="22" grpId="0"/>
      <p:bldP spid="23" grpId="0"/>
      <p:bldP spid="25" grpId="0"/>
      <p:bldP spid="26" grpId="0"/>
      <p:bldP spid="28" grpId="0" uiExpand="1"/>
      <p:bldP spid="29" grpId="0"/>
      <p:bldP spid="30" grpId="0"/>
      <p:bldP spid="33" grpId="0"/>
      <p:bldP spid="34" grpId="0"/>
      <p:bldP spid="36" grpId="0"/>
      <p:bldP spid="37" grpId="0"/>
      <p:bldP spid="59" grpId="0"/>
      <p:bldP spid="60" grpId="0"/>
      <p:bldP spid="62" grpId="0" build="p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6889153" y="104551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241401" y="73349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747074" y="13048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Museo Amparo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Richard </a:t>
            </a: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Clayderman</a:t>
            </a:r>
            <a:endParaRPr kumimoji="0" lang="es-ES" sz="3200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32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11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1162890A-F06F-49E2-921D-E16F5127C50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5" name="Imagen 14" descr="Imagen que contiene persona, interior, pared, de pie&#10;&#10;Descripción generada con confianza muy alta">
            <a:extLst>
              <a:ext uri="{FF2B5EF4-FFF2-40B4-BE49-F238E27FC236}">
                <a16:creationId xmlns:a16="http://schemas.microsoft.com/office/drawing/2014/main" id="{3D1EBDB2-8A3E-47B4-84D0-BF2DB41E0B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58" y="-1"/>
            <a:ext cx="12197858" cy="6842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88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825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316C251-05D7-4C7D-B86C-36AE0D610CC2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1843">
            <a:off x="542048" y="71281"/>
            <a:ext cx="10254875" cy="6016623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F4C86E9F-E5DE-4FD6-99D3-B73159830C73}"/>
              </a:ext>
            </a:extLst>
          </p:cNvPr>
          <p:cNvSpPr/>
          <p:nvPr/>
        </p:nvSpPr>
        <p:spPr>
          <a:xfrm>
            <a:off x="2519758" y="558366"/>
            <a:ext cx="8160387" cy="13747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Esta presentación es con el fin </a:t>
            </a:r>
          </a:p>
          <a:p>
            <a:pPr algn="ctr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de pasar un rato agradable </a:t>
            </a:r>
          </a:p>
          <a:p>
            <a:pPr algn="ctr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con la música y las diapositivas, </a:t>
            </a:r>
          </a:p>
          <a:p>
            <a:pPr algn="ctr">
              <a:lnSpc>
                <a:spcPts val="2500"/>
              </a:lnSpc>
              <a:defRPr/>
            </a:pPr>
            <a:r>
              <a:rPr lang="es-MX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mostrando las joyas turísticas de Puebla, México…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6581053-1659-408F-B8B7-3F2DEF17BB4C}"/>
              </a:ext>
            </a:extLst>
          </p:cNvPr>
          <p:cNvSpPr/>
          <p:nvPr/>
        </p:nvSpPr>
        <p:spPr>
          <a:xfrm rot="21562255">
            <a:off x="3187582" y="1587404"/>
            <a:ext cx="7304432" cy="163121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  <a:defRPr/>
            </a:pPr>
            <a:r>
              <a:rPr lang="es-MX" sz="4000" b="1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4000"/>
              </a:lnSpc>
              <a:defRPr/>
            </a:pPr>
            <a:r>
              <a:rPr lang="es-MX" sz="4000" b="1" kern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NO</a:t>
            </a:r>
            <a:r>
              <a:rPr lang="es-MX" sz="4000" b="1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4000" b="1" kern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pretende</a:t>
            </a:r>
            <a:r>
              <a:rPr lang="es-MX" sz="4000" b="1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4000"/>
              </a:lnSpc>
              <a:defRPr/>
            </a:pPr>
            <a:r>
              <a:rPr lang="es-MX" sz="4000" b="1" kern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Lucro alguno…</a:t>
            </a:r>
            <a:endParaRPr lang="es-MX" sz="4000" b="1" dirty="0">
              <a:ln w="38100">
                <a:solidFill>
                  <a:srgbClr val="ED7D31">
                    <a:lumMod val="50000"/>
                  </a:srgb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204774B-F091-4B28-B66B-CF596D399CCB}"/>
              </a:ext>
            </a:extLst>
          </p:cNvPr>
          <p:cNvSpPr/>
          <p:nvPr/>
        </p:nvSpPr>
        <p:spPr>
          <a:xfrm rot="21562255">
            <a:off x="2894925" y="3869444"/>
            <a:ext cx="7076414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  <a:defRPr/>
            </a:pPr>
            <a:r>
              <a:rPr lang="es-ES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ni tiene nexos con el gobierno </a:t>
            </a:r>
          </a:p>
          <a:p>
            <a:pPr algn="ctr">
              <a:lnSpc>
                <a:spcPts val="2500"/>
              </a:lnSpc>
              <a:defRPr/>
            </a:pPr>
            <a:r>
              <a:rPr lang="es-ES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o partidos políticos… </a:t>
            </a:r>
          </a:p>
          <a:p>
            <a:pPr algn="ctr">
              <a:lnSpc>
                <a:spcPts val="2500"/>
              </a:lnSpc>
              <a:defRPr/>
            </a:pPr>
            <a:r>
              <a:rPr lang="es-ES" sz="2400" b="1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Rounded MT Bold" panose="020F0704030504030204" pitchFamily="34" charset="0"/>
              </a:rPr>
              <a:t>solo es para informar y entretener. </a:t>
            </a:r>
            <a:endParaRPr lang="es-MX" sz="2400" b="1" dirty="0">
              <a:ln w="28575">
                <a:solidFill>
                  <a:srgbClr val="002060"/>
                </a:solidFill>
                <a:prstDash val="solid"/>
              </a:ln>
              <a:solidFill>
                <a:srgbClr val="47C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8D0B9E4-5B7D-41DF-B2AA-139273A3E2D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1E3305DD-869B-4CCC-9F48-211B4E8D900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94267">
            <a:off x="2806718" y="4944076"/>
            <a:ext cx="1404913" cy="6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7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6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37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17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7575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0.00417 -0.00208 L 0.46823 -0.01088 " pathEditMode="relative" rAng="0" ptsTypes="AA">
                                      <p:cBhvr>
                                        <p:cTn id="37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20" y="-44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9075"/>
                            </p:stCondLst>
                            <p:childTnLst>
                              <p:par>
                                <p:cTn id="4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build="p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100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10173</TotalTime>
  <Words>2106</Words>
  <Application>Microsoft Office PowerPoint</Application>
  <PresentationFormat>Panorámica</PresentationFormat>
  <Paragraphs>332</Paragraphs>
  <Slides>10</Slides>
  <Notes>1</Notes>
  <HiddenSlides>0</HiddenSlides>
  <MMClips>2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24" baseType="lpstr">
      <vt:lpstr>Algerian</vt:lpstr>
      <vt:lpstr>Arial</vt:lpstr>
      <vt:lpstr>Arial Narrow</vt:lpstr>
      <vt:lpstr>Arial Rounded MT Bold</vt:lpstr>
      <vt:lpstr>Blackletter686 BT</vt:lpstr>
      <vt:lpstr>Calibri</vt:lpstr>
      <vt:lpstr>Calibri Light</vt:lpstr>
      <vt:lpstr>CommercialScrD</vt:lpstr>
      <vt:lpstr>Cooper Black</vt:lpstr>
      <vt:lpstr>Edwardian Script ITC</vt:lpstr>
      <vt:lpstr>Kristen ITC</vt:lpstr>
      <vt:lpstr>Times New Roman</vt:lpstr>
      <vt:lpstr>Verdana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31  El Museo Amparo  32' 11''</dc:title>
  <dc:creator>Eagle's nest</dc:creator>
  <cp:lastModifiedBy>Eagle's nest</cp:lastModifiedBy>
  <cp:revision>677</cp:revision>
  <dcterms:created xsi:type="dcterms:W3CDTF">2018-02-11T10:42:39Z</dcterms:created>
  <dcterms:modified xsi:type="dcterms:W3CDTF">2018-12-18T09:17:21Z</dcterms:modified>
</cp:coreProperties>
</file>