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</p:sldMasterIdLst>
  <p:notesMasterIdLst>
    <p:notesMasterId r:id="rId15"/>
  </p:notesMasterIdLst>
  <p:handoutMasterIdLst>
    <p:handoutMasterId r:id="rId16"/>
  </p:handoutMasterIdLst>
  <p:sldIdLst>
    <p:sldId id="1488" r:id="rId4"/>
    <p:sldId id="1486" r:id="rId5"/>
    <p:sldId id="549" r:id="rId6"/>
    <p:sldId id="1362" r:id="rId7"/>
    <p:sldId id="1515" r:id="rId8"/>
    <p:sldId id="1513" r:id="rId9"/>
    <p:sldId id="1195" r:id="rId10"/>
    <p:sldId id="1517" r:id="rId11"/>
    <p:sldId id="465" r:id="rId12"/>
    <p:sldId id="273" r:id="rId13"/>
    <p:sldId id="274" r:id="rId14"/>
  </p:sldIdLst>
  <p:sldSz cx="12192000" cy="6858000"/>
  <p:notesSz cx="9144000" cy="6858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C1d9/jH+taVZUY2vuuXBQ==" hashData="LvY5MBxZ191uI58wm7DrL+qPAnvYWEZ6ayE5cIB3IqyutW2IEXOjcIO8MfPfHOs+BhORiHdvpYvrMXGKiEDtV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000000"/>
          </p15:clr>
        </p15:guide>
        <p15:guide id="2" pos="3689" userDrawn="1">
          <p15:clr>
            <a:srgbClr val="000000"/>
          </p15:clr>
        </p15:guide>
        <p15:guide id="3" orient="horz" pos="2311" userDrawn="1">
          <p15:clr>
            <a:srgbClr val="000000"/>
          </p15:clr>
        </p15:guide>
        <p15:guide id="4" orient="horz" pos="2009" userDrawn="1">
          <p15:clr>
            <a:srgbClr val="000000"/>
          </p15:clr>
        </p15:guide>
        <p15:guide id="5" orient="horz" pos="195" userDrawn="1">
          <p15:clr>
            <a:srgbClr val="000000"/>
          </p15:clr>
        </p15:guide>
        <p15:guide id="6" orient="horz" userDrawn="1">
          <p15:clr>
            <a:srgbClr val="000000"/>
          </p15:clr>
        </p15:guide>
        <p15:guide id="7" orient="horz" pos="4125" userDrawn="1">
          <p15:clr>
            <a:srgbClr val="000000"/>
          </p15:clr>
        </p15:guide>
        <p15:guide id="8" orient="horz" pos="4320" userDrawn="1">
          <p15:clr>
            <a:srgbClr val="000000"/>
          </p15:clr>
        </p15:guide>
        <p15:guide id="9" pos="3840" userDrawn="1">
          <p15:clr>
            <a:srgbClr val="000000"/>
          </p15:clr>
        </p15:guide>
        <p15:guide id="10" pos="3985" userDrawn="1">
          <p15:clr>
            <a:srgbClr val="000000"/>
          </p15:clr>
        </p15:guide>
        <p15:guide id="11" pos="212" userDrawn="1">
          <p15:clr>
            <a:srgbClr val="000000"/>
          </p15:clr>
        </p15:guide>
        <p15:guide id="12" pos="7468" userDrawn="1">
          <p15:clr>
            <a:srgbClr val="000000"/>
          </p15:clr>
        </p15:guide>
        <p15:guide id="13" userDrawn="1">
          <p15:clr>
            <a:srgbClr val="000000"/>
          </p15:clr>
        </p15:guide>
        <p15:guide id="14" pos="7680" userDrawn="1">
          <p15:clr>
            <a:srgbClr val="000000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E0000"/>
    <a:srgbClr val="FCF688"/>
    <a:srgbClr val="9C5BCD"/>
    <a:srgbClr val="FFAFAF"/>
    <a:srgbClr val="A40000"/>
    <a:srgbClr val="FFF3E1"/>
    <a:srgbClr val="FCEEE4"/>
    <a:srgbClr val="5D2884"/>
    <a:srgbClr val="1B1B1B"/>
    <a:srgbClr val="0F0F0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363" autoAdjust="0"/>
    <p:restoredTop sz="94322" autoAdjust="0"/>
  </p:normalViewPr>
  <p:slideViewPr>
    <p:cSldViewPr showGuides="1">
      <p:cViewPr varScale="1">
        <p:scale>
          <a:sx n="65" d="100"/>
          <a:sy n="65" d="100"/>
        </p:scale>
        <p:origin x="1068" y="72"/>
      </p:cViewPr>
      <p:guideLst>
        <p:guide orient="horz" pos="2160"/>
        <p:guide pos="3689"/>
        <p:guide orient="horz" pos="2311"/>
        <p:guide orient="horz" pos="2009"/>
        <p:guide orient="horz" pos="195"/>
        <p:guide orient="horz"/>
        <p:guide orient="horz" pos="4125"/>
        <p:guide orient="horz" pos="4320"/>
        <p:guide pos="3840"/>
        <p:guide pos="3985"/>
        <p:guide pos="212"/>
        <p:guide pos="7468"/>
        <p:guide/>
        <p:guide pos="76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howGuides="1">
      <p:cViewPr varScale="1">
        <p:scale>
          <a:sx n="70" d="100"/>
          <a:sy n="70" d="100"/>
        </p:scale>
        <p:origin x="546" y="60"/>
      </p:cViewPr>
      <p:guideLst>
        <p:guide orient="horz" pos="2160"/>
        <p:guide pos="2880"/>
      </p:guideLst>
    </p:cSldViewPr>
  </p:notesViewPr>
  <p:gridSpacing cx="120000" cy="1200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7.xml"/><Relationship Id="rId19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id="{B58F0387-AE6F-445B-9494-D7A966A1CD7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C4DCB8CC-6B94-486C-AD86-9C60CDC868C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5180013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F64FA2-9090-4FB1-BA8A-9CC04B0E9BB1}" type="datetimeFigureOut">
              <a:rPr lang="es-MX" smtClean="0"/>
              <a:t>07/10/2018</a:t>
            </a:fld>
            <a:endParaRPr lang="es-MX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7B2E84C6-8C5A-4AE8-8E62-232084F1A10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965F1CF9-55A4-48CC-88E3-60AAE0FE32B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061608-D4DA-444F-BC85-B411E6B5D21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8782694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5179484" y="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400">
                <a:latin typeface="Algerian" panose="04020705040A02060702" pitchFamily="82" charset="0"/>
              </a:defRPr>
            </a:lvl1pPr>
          </a:lstStyle>
          <a:p>
            <a:fld id="{98FC6336-E10E-44D8-A72E-6DF8FA7E0841}" type="slidenum">
              <a:rPr lang="es-MX" smtClean="0"/>
              <a:pPr/>
              <a:t>‹Nº›</a:t>
            </a:fld>
            <a:endParaRPr lang="es-MX" dirty="0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475B8324-6975-481F-96FA-53DBF4034E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7" y="6531081"/>
            <a:ext cx="970697" cy="344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988125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996924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14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FC6336-E10E-44D8-A72E-6DF8FA7E0841}" type="slidenum">
              <a:rPr lang="es-MX" smtClean="0"/>
              <a:pPr/>
              <a:t>9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485381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22C37-51EF-449E-9AA3-5E2D9EABD785}" type="datetime1">
              <a:rPr lang="es-MX" smtClean="0"/>
              <a:t>07/10/2018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501331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D69CD-D3C2-41DB-80D1-DE736E6D91F9}" type="datetime1">
              <a:rPr lang="es-MX" smtClean="0"/>
              <a:t>07/10/2018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576557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CB84D-5798-4C12-883A-A2E316F77D80}" type="datetime1">
              <a:rPr lang="es-MX" smtClean="0"/>
              <a:t>07/10/2018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913013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FA32B-25F7-434C-BA36-70C7930F223A}" type="datetime1">
              <a:rPr lang="es-MX" smtClean="0"/>
              <a:t>07/10/2018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964981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2DBBD-5526-4781-A4E7-B25551BD78C0}" type="datetime1">
              <a:rPr lang="es-MX" smtClean="0"/>
              <a:t>07/10/2018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9899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85F38-8493-49AF-A8EA-70F071D16E7C}" type="datetime1">
              <a:rPr lang="es-MX" smtClean="0"/>
              <a:t>07/10/2018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355427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51A15-E9D6-459F-87E7-78403CE1BECF}" type="datetime1">
              <a:rPr lang="es-MX" smtClean="0"/>
              <a:t>07/10/2018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625908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D2FD5-46A8-42C0-AA9C-201E7C177DF5}" type="datetime1">
              <a:rPr lang="es-MX" smtClean="0"/>
              <a:t>07/10/2018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428772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84A01-4274-42EF-84BD-7505DE45BD98}" type="datetime1">
              <a:rPr lang="es-MX" smtClean="0"/>
              <a:t>07/10/2018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783051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B2BE3-3266-41F1-B0FE-F285D1C269DE}" type="datetime1">
              <a:rPr lang="es-MX" smtClean="0"/>
              <a:t>07/10/2018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095507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A2507-57B7-4CD4-AEBD-AC60CAEDB053}" type="datetime1">
              <a:rPr lang="es-MX" smtClean="0"/>
              <a:t>07/10/2018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940916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5235851-31E6-44D3-B977-019170A7BF3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DBEF27E8-63DC-4FA6-9138-E7C7E6F1989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02F1253-66C9-4266-A88B-28D13A071C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06643-A382-4D6E-95D4-5655C011F010}" type="datetimeFigureOut">
              <a:rPr lang="es-MX" smtClean="0"/>
              <a:t>07/10/2018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275FBA3-725D-4F8D-BD26-7CE10AFB05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23E16D3-0C2A-4C3F-A31D-A9EAB76FA1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A07E6-F00C-4A52-AB58-382FDAAFF7A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1915264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A66E49B-9DC7-4A7B-99E4-E82BEEF8EF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F04CAAA-5127-4E2D-A02C-98D1BA8B42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E5AF65F-9F47-4137-9C61-72F8D7DFCE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06643-A382-4D6E-95D4-5655C011F010}" type="datetimeFigureOut">
              <a:rPr lang="es-MX" smtClean="0"/>
              <a:t>07/10/2018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1DE56D9-68D3-4664-BF53-2AF5B23414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8FBD72F-AE8B-49EC-9949-9C0EA5B2B9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A07E6-F00C-4A52-AB58-382FDAAFF7A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9033860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A9B34E9-DA71-4027-B731-C5FD2FBF82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C7393123-22DF-4A23-A164-AD61417C0ED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CA48BF8-1685-4CB7-AF29-D151E6039C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06643-A382-4D6E-95D4-5655C011F010}" type="datetimeFigureOut">
              <a:rPr lang="es-MX" smtClean="0"/>
              <a:t>07/10/2018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85F8660-47A9-4122-9B14-F4D99BE3E4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90E5706-A274-42DA-84A6-04CCBA5D46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A07E6-F00C-4A52-AB58-382FDAAFF7A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215275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2C04877-21AE-4488-BEF2-B294CA1A93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72BDE04-8E69-4ADF-A057-5577F9D9E20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58F67D08-F5DC-49D4-820B-F09A231F82D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7BB79EB5-BA0D-4159-AF2E-774EDF23AC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06643-A382-4D6E-95D4-5655C011F010}" type="datetimeFigureOut">
              <a:rPr lang="es-MX" smtClean="0"/>
              <a:t>07/10/2018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3FFD880F-A473-46F2-B86B-AD984429EB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E6749EA5-31B1-4704-838C-81FEE47EE4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A07E6-F00C-4A52-AB58-382FDAAFF7A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5324973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B9D154B-120D-4D6A-9E4F-917FF9C5F0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CE2CD36-F064-41AF-9C09-304E107C18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5A2D1CF3-3A38-47CC-A390-E7AFA69B8AF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DD5F57BA-DCAF-4E5E-8C3C-48C13CE5927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73D788D2-1219-4993-BE58-346214D9AC1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EC2DEECF-20B8-4E91-AD0C-13C3ED5A24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06643-A382-4D6E-95D4-5655C011F010}" type="datetimeFigureOut">
              <a:rPr lang="es-MX" smtClean="0"/>
              <a:t>07/10/2018</a:t>
            </a:fld>
            <a:endParaRPr lang="es-MX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17A1DF68-A075-420A-B620-1B567CF5EE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20C81E94-72D0-4ABF-B6C1-869ED8E282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A07E6-F00C-4A52-AB58-382FDAAFF7A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8589056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E9B8E71-DEA7-40EF-870B-290E17FD6F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3DA0DD06-3606-4B34-BAFF-6DB5A21DAE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06643-A382-4D6E-95D4-5655C011F010}" type="datetimeFigureOut">
              <a:rPr lang="es-MX" smtClean="0"/>
              <a:t>07/10/2018</a:t>
            </a:fld>
            <a:endParaRPr lang="es-MX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C342EBEE-087C-4379-B6B2-7A414CBEA6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7B94BDDA-AD5C-4ABA-BBD0-2DFE161591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A07E6-F00C-4A52-AB58-382FDAAFF7A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3909856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EFF7CFC2-EAED-486B-9843-3962D9BF16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06643-A382-4D6E-95D4-5655C011F010}" type="datetimeFigureOut">
              <a:rPr lang="es-MX" smtClean="0"/>
              <a:t>07/10/2018</a:t>
            </a:fld>
            <a:endParaRPr lang="es-MX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CE22EABB-F2D6-4D5E-96D3-4F68E64920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A4E7609F-29A5-4EAE-B0BF-B90565D2B0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A07E6-F00C-4A52-AB58-382FDAAFF7A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3790888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03CC5D7-C451-4A55-85B6-2FBB52E9F2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32BD185-5382-440D-9BC4-B326F36A9C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BA8B70AC-7DCD-4ECF-AA6C-808E33AF8B4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4F00D71C-E5D1-4F3C-8B89-3EF550E7A0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06643-A382-4D6E-95D4-5655C011F010}" type="datetimeFigureOut">
              <a:rPr lang="es-MX" smtClean="0"/>
              <a:t>07/10/2018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4A629D80-42C5-4493-9CFD-3BE1623A7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2A938901-711D-4DE3-9D36-AB5F459737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A07E6-F00C-4A52-AB58-382FDAAFF7A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5969319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D14E7C4-ACF6-4D8D-A37C-1B6240D8CA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78D5DE71-7B33-4D71-B8A8-092C379A777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E29B6612-121F-45E9-8F93-C4E3E221B9F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B4D2AD40-1342-4A63-88D4-3387F9C2DB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06643-A382-4D6E-95D4-5655C011F010}" type="datetimeFigureOut">
              <a:rPr lang="es-MX" smtClean="0"/>
              <a:t>07/10/2018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024C687B-08BF-43FF-A066-B9AE77814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FCC728A7-1033-4A87-926C-E254421C3E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A07E6-F00C-4A52-AB58-382FDAAFF7A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9623943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9B8CFF5-7A54-44E3-BEEC-9F98243005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B556E074-66AA-4F22-A011-54DD22A9630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0279183-38AC-4D7B-903B-BF06601A7D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06643-A382-4D6E-95D4-5655C011F010}" type="datetimeFigureOut">
              <a:rPr lang="es-MX" smtClean="0"/>
              <a:t>07/10/2018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FC651F5-C5A9-47DC-A87F-32C6709FDA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610FC4D-4DDF-4177-93EE-D55C936146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A07E6-F00C-4A52-AB58-382FDAAFF7A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94057945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30898A89-9464-472E-A9A8-954FBE63F4D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E668DBE2-6E71-434B-964F-E6F3FF45542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FF4ECCA-D0BE-4082-910D-D98D804540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06643-A382-4D6E-95D4-5655C011F010}" type="datetimeFigureOut">
              <a:rPr lang="es-MX" smtClean="0"/>
              <a:t>07/10/2018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9D8FF97-CDD7-4C3C-9693-C4D4ECBCBE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2231A28-389B-449F-BDD0-C9C52A7CFB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A07E6-F00C-4A52-AB58-382FDAAFF7A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3524376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>
            <a:extLst>
              <a:ext uri="{FF2B5EF4-FFF2-40B4-BE49-F238E27FC236}">
                <a16:creationId xmlns:a16="http://schemas.microsoft.com/office/drawing/2014/main" id="{41427B35-A7EB-4A40-B80F-8356273DB3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3253709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2C171F4-5936-47DC-9C9A-D9DA4E37B2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CE32F0D-1F9A-4887-B6A7-6FF423376B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8296050-3DD1-4696-A240-D3914FB9C6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EA387-04AE-48AD-98D9-669D5921B27D}" type="datetime1">
              <a:rPr lang="es-MX" smtClean="0"/>
              <a:t>07/10/2018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317096B-2B6F-4544-99A7-EED2E1D02E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52EA72A-46D3-40DF-8427-3248807A32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4564180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8E9DA12-FF04-412A-9502-E543A01F09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D25ADCB-FCFA-4C6D-B650-9C4F7FA432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E6548AD-64CA-4B34-925E-7099B56F7E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F55C7-1963-4F57-9D33-F1932E616E6F}" type="datetime1">
              <a:rPr lang="es-MX" smtClean="0"/>
              <a:t>07/10/2018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808B373-58D2-41BF-8CAB-D3D3FAADD5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6F34DD4-52EA-477D-AA3D-A72330D6BB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0689515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CA425C7-A3E1-4AFB-93B8-D64E259479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BDD5007-F19A-47FD-A824-7801B384474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33287AEE-6A3B-4F88-93F4-B5BF0D763F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BD300EB5-5783-4FDF-A234-6F7E8D225A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F10F2-5128-4261-842B-D3CB9B76B9B1}" type="datetime1">
              <a:rPr lang="es-MX" smtClean="0"/>
              <a:t>07/10/2018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4B5A0AE-61CF-48F2-8518-3852C7CD6F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A720E75-9585-4E76-9389-C8123FFCA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03833255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D858C82-19D5-4125-BA9D-189706DEB6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510E22A-30F5-4136-B4AC-6629C2870B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E6C24C5E-031A-4162-8A83-117EC8F060F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7AB83A1B-17C7-4644-82DF-8CE62955819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F70D03B5-C0E0-4E7E-B389-C6045306AC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A6850DF7-7BC8-48A5-BAE3-89C687AE4D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A7BFB-FBA7-4746-8BFE-3A2894152F54}" type="datetime1">
              <a:rPr lang="es-MX" smtClean="0"/>
              <a:t>07/10/2018</a:t>
            </a:fld>
            <a:endParaRPr lang="es-MX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ED172839-A6DC-4F7D-B346-8B115552E2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621ECE62-9175-4456-ABE7-5146D1FEC1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7228576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D194DF9-C2BF-4F71-BB1C-F8418CA7B2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3AF2EA75-39EC-48A8-824C-6F3F7BE0C3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F32B0-AD24-4A16-A4AC-4FCF90341624}" type="datetime1">
              <a:rPr lang="es-MX" smtClean="0"/>
              <a:t>07/10/2018</a:t>
            </a:fld>
            <a:endParaRPr lang="es-MX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A30AF138-40ED-4452-BA67-CAD051C87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D0FB7741-55A6-4DE5-BD62-1B7E67FFD9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01542822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B68FA58C-3D68-413F-B5F6-768DB11814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36752-503E-4FA7-B662-4B5E17886291}" type="datetime1">
              <a:rPr lang="es-MX" smtClean="0"/>
              <a:t>07/10/2018</a:t>
            </a:fld>
            <a:endParaRPr lang="es-MX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4333EB14-5FCF-431C-BB86-D38A103661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D9283A3-22AF-41E6-B83A-ECC73B05A3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6548475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A1DF9B0-E8FC-4E1F-B426-DF578ED9CF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974399C-7513-4CFA-A928-772261E661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00597A33-2287-4D2B-9957-565334BF5A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3EC1042-D42C-4FA5-A021-620C25A239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060EC-CE87-4179-8E3A-725B8BDD5527}" type="datetime1">
              <a:rPr lang="es-MX" smtClean="0"/>
              <a:t>07/10/2018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5076181-72D4-49C2-A787-41A105B4C4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FC2C856-EF43-42FD-8049-E8FF78CDC6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56461186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E30B1D3-A186-4733-9471-554157B44B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78A1C751-2FEC-4D7A-B91A-BEE38B7433D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6856B397-A4CF-4E22-B1C6-6998E324EE2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D7273FB-A8BA-4884-9FD1-89FFC9DA8C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7DA35-578A-4372-8CEF-2D272497937D}" type="datetime1">
              <a:rPr lang="es-MX" smtClean="0"/>
              <a:t>07/10/2018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6B476BF-7ED6-41E9-9FD6-495B2E7B6D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C712CDF-444B-4C07-B1C5-3BF012D642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7840733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444B4D8-FF0B-496E-BA3D-744E549231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4F6C0BEB-9B2D-4E68-96F1-684C79B9B8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F81557C-5D44-48EF-AD2B-A6B7A70983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5C52C-38CB-4D8D-A79C-63EE4836F1F4}" type="datetime1">
              <a:rPr lang="es-MX" smtClean="0"/>
              <a:t>07/10/2018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1DDEE1E-C5F7-4C25-A5A4-D3B180FA4B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4B23398-393B-4008-902C-999040638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5115037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EDA49456-1349-43EF-B2EC-4C6A8032C87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F6251E08-92E6-44A4-B43C-DF430993AE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9B49008-0988-430B-A3D2-027C10DC7A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E8E71-5002-4E13-873A-8ED4E159DC0A}" type="datetime1">
              <a:rPr lang="es-MX" smtClean="0"/>
              <a:t>07/10/2018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BA27EC0-A978-49A6-AFB6-1A7E470D7D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995751A-F79E-4E37-BEDC-B22172AB29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037546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809F0E-B1E6-41A4-AC21-B3ABC66DD32E}" type="datetime1">
              <a:rPr lang="es-MX" smtClean="0"/>
              <a:t>07/10/2018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042910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9213D511-3113-4E89-986B-0C2C81D4CB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7F2DBC49-37C7-42EE-B787-A6E7827A5F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363F837-F3B4-49C0-8D2F-85D36A38337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806643-A382-4D6E-95D4-5655C011F010}" type="datetimeFigureOut">
              <a:rPr lang="es-MX" smtClean="0"/>
              <a:t>07/10/2018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2AC7358-3B0B-4194-8D08-14EA1E8BB40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F345CAC-B23C-483B-B115-9729AA228C5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EA07E6-F00C-4A52-AB58-382FDAAFF7A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183230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CE8E0CBB-BA3C-4420-AF44-0A21925974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5ED4555-B48E-4499-9A45-ED361FB4BE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C2B8AC4-B6E0-4B3F-9217-59D00991655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0FA690-F69A-4F56-B3FD-5E92D6F0DB51}" type="datetime1">
              <a:rPr lang="es-MX" smtClean="0"/>
              <a:t>07/10/2018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1C557D9-7A91-4C2A-AB7B-9516F92DEDC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240AA4E-3A63-44E3-AEC2-EA4B8DAB64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682358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7" Type="http://schemas.openxmlformats.org/officeDocument/2006/relationships/image" Target="../media/image13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g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g"/><Relationship Id="rId3" Type="http://schemas.openxmlformats.org/officeDocument/2006/relationships/image" Target="../media/image15.jpg"/><Relationship Id="rId7" Type="http://schemas.openxmlformats.org/officeDocument/2006/relationships/image" Target="../media/image18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7.jpg"/><Relationship Id="rId11" Type="http://schemas.openxmlformats.org/officeDocument/2006/relationships/image" Target="../media/image22.jpg"/><Relationship Id="rId5" Type="http://schemas.openxmlformats.org/officeDocument/2006/relationships/image" Target="../media/image3.jpg"/><Relationship Id="rId10" Type="http://schemas.openxmlformats.org/officeDocument/2006/relationships/image" Target="../media/image21.jpg"/><Relationship Id="rId4" Type="http://schemas.openxmlformats.org/officeDocument/2006/relationships/image" Target="../media/image16.jpg"/><Relationship Id="rId9" Type="http://schemas.openxmlformats.org/officeDocument/2006/relationships/image" Target="../media/image20.jp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g"/><Relationship Id="rId3" Type="http://schemas.openxmlformats.org/officeDocument/2006/relationships/image" Target="../media/image24.jpg"/><Relationship Id="rId7" Type="http://schemas.openxmlformats.org/officeDocument/2006/relationships/image" Target="../media/image28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7.jpg"/><Relationship Id="rId5" Type="http://schemas.openxmlformats.org/officeDocument/2006/relationships/image" Target="../media/image26.jpg"/><Relationship Id="rId4" Type="http://schemas.openxmlformats.org/officeDocument/2006/relationships/image" Target="../media/image25.jpg"/><Relationship Id="rId9" Type="http://schemas.openxmlformats.org/officeDocument/2006/relationships/image" Target="../media/image30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g"/><Relationship Id="rId4" Type="http://schemas.openxmlformats.org/officeDocument/2006/relationships/image" Target="../media/image33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36.png"/><Relationship Id="rId5" Type="http://schemas.openxmlformats.org/officeDocument/2006/relationships/image" Target="../media/image35.jpg"/><Relationship Id="rId4" Type="http://schemas.openxmlformats.org/officeDocument/2006/relationships/notesSlide" Target="../notesSlides/notesSlide2.xml"/><Relationship Id="rId9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8.png"/><Relationship Id="rId10" Type="http://schemas.openxmlformats.org/officeDocument/2006/relationships/image" Target="../media/image4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3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111C852B-CAAE-47FE-8A39-2E994F0914EE}"/>
              </a:ext>
            </a:extLst>
          </p:cNvPr>
          <p:cNvSpPr txBox="1"/>
          <p:nvPr/>
        </p:nvSpPr>
        <p:spPr>
          <a:xfrm rot="192117">
            <a:off x="1883456" y="2615400"/>
            <a:ext cx="959288" cy="501449"/>
          </a:xfrm>
          <a:prstGeom prst="rect">
            <a:avLst/>
          </a:prstGeom>
          <a:noFill/>
        </p:spPr>
        <p:txBody>
          <a:bodyPr wrap="square" rtlCol="0">
            <a:prstTxWarp prst="textDeflateBottom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000" b="1" i="0" u="none" strike="noStrike" kern="1200" normalizeH="0" baseline="0" noProof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34’ 40”</a:t>
            </a:r>
            <a:endParaRPr kumimoji="0" lang="es-MX" sz="2000" b="1" i="0" u="none" strike="noStrike" kern="1200" normalizeH="0" baseline="0" noProof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27615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14:vortex dir="u"/>
        <p:sndAc>
          <p:stSnd>
            <p:snd r:embed="rId2" name="Penitenciaria Medley 001 - Eaglenest 1.wav"/>
          </p:stSnd>
        </p:sndAc>
      </p:transition>
    </mc:Choice>
    <mc:Fallback xmlns="">
      <p:transition spd="slow" advTm="5000">
        <p:fade/>
        <p:sndAc>
          <p:stSnd>
            <p:snd r:embed="rId4" name="Penitenciaria Medley 001 - Eaglenest 1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id="{345F29F4-8C97-4C07-ACF4-08A4177DBF63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2BB27DFB-85B6-47CB-A803-36AEE5D17999}"/>
              </a:ext>
            </a:extLst>
          </p:cNvPr>
          <p:cNvSpPr/>
          <p:nvPr/>
        </p:nvSpPr>
        <p:spPr>
          <a:xfrm>
            <a:off x="2016000" y="1814265"/>
            <a:ext cx="8160387" cy="137473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Esta presentación es con el fin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de pasar un rato agradable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con la música y las diapositivas,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mostrando las joyas turísticas de Puebla, México…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8F7B88DC-5247-4C16-83D7-B2A8746E67AC}"/>
              </a:ext>
            </a:extLst>
          </p:cNvPr>
          <p:cNvSpPr txBox="1"/>
          <p:nvPr/>
        </p:nvSpPr>
        <p:spPr>
          <a:xfrm>
            <a:off x="12344400" y="12192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4B867290-BBB3-4EC6-BC63-DAD9F431371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1916" y="4120206"/>
            <a:ext cx="1404913" cy="576005"/>
          </a:xfrm>
          <a:prstGeom prst="rect">
            <a:avLst/>
          </a:prstGeom>
        </p:spPr>
      </p:pic>
      <p:sp>
        <p:nvSpPr>
          <p:cNvPr id="9" name="Rectángulo 8">
            <a:extLst>
              <a:ext uri="{FF2B5EF4-FFF2-40B4-BE49-F238E27FC236}">
                <a16:creationId xmlns:a16="http://schemas.microsoft.com/office/drawing/2014/main" id="{89931660-BA6C-4859-95FC-5D8E0C9B8B8B}"/>
              </a:ext>
            </a:extLst>
          </p:cNvPr>
          <p:cNvSpPr/>
          <p:nvPr/>
        </p:nvSpPr>
        <p:spPr>
          <a:xfrm>
            <a:off x="393700" y="2949000"/>
            <a:ext cx="11404599" cy="769313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000" b="1" i="0" u="none" strike="noStrike" kern="1200" cap="none" spc="0" normalizeH="0" baseline="0" noProof="0" dirty="0">
                <a:ln w="381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000" b="1" i="0" u="none" strike="noStrike" kern="0" cap="none" spc="0" normalizeH="0" baseline="0" noProof="0" dirty="0">
                <a:ln w="381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Arial"/>
              </a:rPr>
              <a:t>NO</a:t>
            </a:r>
            <a:r>
              <a:rPr kumimoji="0" lang="es-MX" sz="4000" b="1" i="0" u="none" strike="noStrike" kern="1200" cap="none" spc="0" normalizeH="0" baseline="0" noProof="0" dirty="0">
                <a:ln w="381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 se </a:t>
            </a:r>
            <a:r>
              <a:rPr kumimoji="0" lang="es-MX" sz="4000" b="1" i="0" u="none" strike="noStrike" kern="0" cap="none" spc="0" normalizeH="0" baseline="0" noProof="0" dirty="0">
                <a:ln w="381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Arial"/>
              </a:rPr>
              <a:t>pretende</a:t>
            </a:r>
            <a:r>
              <a:rPr kumimoji="0" lang="es-MX" sz="4000" b="1" i="0" u="none" strike="noStrike" kern="1200" cap="none" spc="0" normalizeH="0" baseline="0" noProof="0" dirty="0">
                <a:ln w="381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 </a:t>
            </a:r>
            <a:r>
              <a:rPr kumimoji="0" lang="es-MX" sz="4000" b="1" i="0" u="none" strike="noStrike" kern="0" cap="none" spc="0" normalizeH="0" baseline="0" noProof="0" dirty="0">
                <a:ln w="381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Arial"/>
              </a:rPr>
              <a:t>ningún</a:t>
            </a:r>
            <a:r>
              <a:rPr kumimoji="0" lang="es-MX" sz="4000" b="1" i="0" u="none" strike="noStrike" kern="1200" cap="none" spc="0" normalizeH="0" baseline="0" noProof="0" dirty="0">
                <a:ln w="381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 </a:t>
            </a:r>
            <a:r>
              <a:rPr kumimoji="0" lang="es-MX" sz="4000" b="1" i="0" u="none" strike="noStrike" kern="0" cap="none" spc="0" normalizeH="0" baseline="0" noProof="0" dirty="0">
                <a:ln w="381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Arial"/>
              </a:rPr>
              <a:t>fin</a:t>
            </a:r>
            <a:r>
              <a:rPr kumimoji="0" lang="es-MX" sz="4000" b="1" i="0" u="none" strike="noStrike" kern="1200" cap="none" spc="0" normalizeH="0" baseline="0" noProof="0" dirty="0">
                <a:ln w="381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 </a:t>
            </a:r>
            <a:r>
              <a:rPr kumimoji="0" lang="es-MX" sz="4000" b="1" i="0" u="none" strike="noStrike" kern="0" cap="none" spc="0" normalizeH="0" baseline="0" noProof="0" dirty="0">
                <a:ln w="381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Arial"/>
              </a:rPr>
              <a:t>de</a:t>
            </a:r>
            <a:r>
              <a:rPr kumimoji="0" lang="es-MX" sz="4000" b="1" i="0" u="none" strike="noStrike" kern="1200" cap="none" spc="0" normalizeH="0" baseline="0" noProof="0" dirty="0">
                <a:ln w="381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 </a:t>
            </a:r>
            <a:r>
              <a:rPr kumimoji="0" lang="es-MX" sz="4000" b="1" i="0" u="none" strike="noStrike" kern="0" cap="none" spc="0" normalizeH="0" baseline="0" noProof="0" dirty="0">
                <a:ln w="381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Arial"/>
              </a:rPr>
              <a:t>lucro</a:t>
            </a:r>
            <a:endParaRPr kumimoji="0" lang="es-MX" sz="4000" b="1" i="0" u="none" strike="noStrike" kern="1200" cap="none" spc="0" normalizeH="0" baseline="0" noProof="0" dirty="0">
              <a:ln w="38100">
                <a:solidFill>
                  <a:srgbClr val="ED7D31">
                    <a:lumMod val="50000"/>
                  </a:srgbClr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 Rounded MT Bold" panose="020F0704030504030204" pitchFamily="34" charset="0"/>
              <a:ea typeface="+mn-ea"/>
            </a:endParaRPr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CEADE96D-030F-4ED6-8A5F-B74A277B901B}"/>
              </a:ext>
            </a:extLst>
          </p:cNvPr>
          <p:cNvSpPr/>
          <p:nvPr/>
        </p:nvSpPr>
        <p:spPr>
          <a:xfrm>
            <a:off x="853184" y="3789000"/>
            <a:ext cx="8602816" cy="733534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1" i="0" u="none" strike="noStrike" kern="1200" cap="none" spc="0" normalizeH="0" baseline="0" noProof="0" dirty="0">
                <a:ln w="28575">
                  <a:solidFill>
                    <a:srgbClr val="7030A0"/>
                  </a:solidFill>
                </a:ln>
                <a:solidFill>
                  <a:srgbClr val="D1B2E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ni tiene nexos con partido político alguno…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1" i="0" u="none" strike="noStrike" kern="1200" cap="none" spc="0" normalizeH="0" baseline="0" noProof="0" dirty="0">
                <a:ln w="28575">
                  <a:solidFill>
                    <a:srgbClr val="7030A0"/>
                  </a:solidFill>
                </a:ln>
                <a:solidFill>
                  <a:srgbClr val="D1B2E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solo es para informar y entretener. </a:t>
            </a:r>
            <a:endParaRPr kumimoji="0" lang="es-MX" sz="2400" b="1" i="0" u="none" strike="noStrike" kern="1200" cap="none" spc="0" normalizeH="0" baseline="0" noProof="0" dirty="0">
              <a:ln w="28575">
                <a:solidFill>
                  <a:srgbClr val="7030A0"/>
                </a:solidFill>
              </a:ln>
              <a:solidFill>
                <a:srgbClr val="D1B2E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 Rounded MT Bold" panose="020F0704030504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14340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94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66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2525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9525"/>
                            </p:stCondLst>
                            <p:childTnLst>
                              <p:par>
                                <p:cTn id="29" presetID="1" presetClass="entr" presetSubtype="0" fill="hold" grpId="0" nodeType="afterEffect" nodePh="1">
                                  <p:stCondLst>
                                    <p:cond delay="2500"/>
                                  </p:stCondLst>
                                  <p:endCondLst>
                                    <p:cond evt="begin" delay="0">
                                      <p:tn val="2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6" grpId="0"/>
      <p:bldP spid="9" grpId="0"/>
      <p:bldP spid="14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1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n 13" descr="Imagen que contiene cielo, exterior, carretera, suelo&#10;&#10;Descripción generada con confianza muy alta">
            <a:extLst>
              <a:ext uri="{FF2B5EF4-FFF2-40B4-BE49-F238E27FC236}">
                <a16:creationId xmlns:a16="http://schemas.microsoft.com/office/drawing/2014/main" id="{583F0D03-53AD-4E34-BA01-63AC4717157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052" y="0"/>
            <a:ext cx="12200052" cy="6858000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250719"/>
            <a:ext cx="230025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39037" y="88489"/>
            <a:ext cx="1330981" cy="468238"/>
          </a:xfrm>
          <a:prstGeom prst="rect">
            <a:avLst/>
          </a:prstGeom>
        </p:spPr>
      </p:pic>
      <p:sp>
        <p:nvSpPr>
          <p:cNvPr id="11" name="1 Rectángulo">
            <a:extLst>
              <a:ext uri="{FF2B5EF4-FFF2-40B4-BE49-F238E27FC236}">
                <a16:creationId xmlns:a16="http://schemas.microsoft.com/office/drawing/2014/main" id="{4835E117-DF6B-4475-B45F-A497F7B4D2A5}"/>
              </a:ext>
            </a:extLst>
          </p:cNvPr>
          <p:cNvSpPr/>
          <p:nvPr/>
        </p:nvSpPr>
        <p:spPr>
          <a:xfrm>
            <a:off x="-8056" y="1002890"/>
            <a:ext cx="6527880" cy="161197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  La Ex Penitenciaria</a:t>
            </a:r>
          </a:p>
        </p:txBody>
      </p:sp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1 Rectángulo">
            <a:extLst>
              <a:ext uri="{FF2B5EF4-FFF2-40B4-BE49-F238E27FC236}">
                <a16:creationId xmlns:a16="http://schemas.microsoft.com/office/drawing/2014/main" id="{D40AB045-351D-46B9-8619-456BA0708E6C}"/>
              </a:ext>
            </a:extLst>
          </p:cNvPr>
          <p:cNvSpPr/>
          <p:nvPr/>
        </p:nvSpPr>
        <p:spPr>
          <a:xfrm>
            <a:off x="1290097" y="2029589"/>
            <a:ext cx="4172209" cy="527709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MX" sz="3600" b="1" kern="0" dirty="0">
                <a:ln w="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letter686 BT" panose="03040802020608040804" pitchFamily="66" charset="0"/>
                <a:cs typeface="Arial"/>
              </a:rPr>
              <a:t> Puebla de los Ángeles </a:t>
            </a:r>
            <a:endParaRPr lang="es-ES" sz="3600" b="1" kern="0" dirty="0">
              <a:ln w="0">
                <a:solidFill>
                  <a:srgbClr val="00206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lackletter686 BT" panose="03040802020608040804" pitchFamily="66" charset="0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8323215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7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2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1" nodeType="withEffect">
                                  <p:stCondLst>
                                    <p:cond delay="2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9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0" presetID="36" presetClass="path" presetSubtype="0" accel="50000" decel="50000" fill="hold" nodeType="withEffect">
                                  <p:stCondLst>
                                    <p:cond delay="185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41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5" presetClass="path" presetSubtype="0" accel="50000" decel="50000" fill="hold" nodeType="withEffect">
                                  <p:stCondLst>
                                    <p:cond delay="285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48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5" grpId="0"/>
      <p:bldP spid="10" grpId="0"/>
      <p:bldP spid="10" grpId="1"/>
      <p:bldP spid="11" grpId="0"/>
      <p:bldP spid="11" grpId="1"/>
      <p:bldP spid="13" grpId="0"/>
      <p:bldP spid="13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ángulo 6">
            <a:extLst>
              <a:ext uri="{FF2B5EF4-FFF2-40B4-BE49-F238E27FC236}">
                <a16:creationId xmlns:a16="http://schemas.microsoft.com/office/drawing/2014/main" id="{F00CC06E-3E93-4688-A604-CC15F61BFB33}"/>
              </a:ext>
            </a:extLst>
          </p:cNvPr>
          <p:cNvSpPr/>
          <p:nvPr/>
        </p:nvSpPr>
        <p:spPr>
          <a:xfrm>
            <a:off x="456000" y="651074"/>
            <a:ext cx="11399450" cy="61792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defTabSz="1219170">
              <a:lnSpc>
                <a:spcPts val="2800"/>
              </a:lnSpc>
            </a:pPr>
            <a:r>
              <a:rPr lang="es-MX" sz="6000" b="1" kern="0" dirty="0">
                <a:ln w="254">
                  <a:solidFill>
                    <a:srgbClr val="92D05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letter686 BT" panose="03040802020608040804" pitchFamily="66" charset="0"/>
                <a:cs typeface="Arial"/>
              </a:rPr>
              <a:t>De paseo por la Ex Penitenciaría     de Puebla</a:t>
            </a:r>
          </a:p>
        </p:txBody>
      </p:sp>
      <p:sp>
        <p:nvSpPr>
          <p:cNvPr id="33" name="CuadroTexto 32">
            <a:extLst>
              <a:ext uri="{FF2B5EF4-FFF2-40B4-BE49-F238E27FC236}">
                <a16:creationId xmlns:a16="http://schemas.microsoft.com/office/drawing/2014/main" id="{D6ACA0F8-AFF8-459B-BE32-593F61EDD539}"/>
              </a:ext>
            </a:extLst>
          </p:cNvPr>
          <p:cNvSpPr txBox="1"/>
          <p:nvPr/>
        </p:nvSpPr>
        <p:spPr>
          <a:xfrm>
            <a:off x="12208042" y="-5550"/>
            <a:ext cx="247958" cy="4345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91" name="Rectángulo 90">
            <a:extLst>
              <a:ext uri="{FF2B5EF4-FFF2-40B4-BE49-F238E27FC236}">
                <a16:creationId xmlns:a16="http://schemas.microsoft.com/office/drawing/2014/main" id="{576CFCE3-A12C-436D-A937-7089BA6C6372}"/>
              </a:ext>
            </a:extLst>
          </p:cNvPr>
          <p:cNvSpPr/>
          <p:nvPr/>
        </p:nvSpPr>
        <p:spPr>
          <a:xfrm>
            <a:off x="2256000" y="1093337"/>
            <a:ext cx="49200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6000" b="1" dirty="0"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letter686 BT" panose="03040802020608040804" pitchFamily="66" charset="0"/>
              </a:rPr>
              <a:t>Historia del inmueble</a:t>
            </a:r>
          </a:p>
        </p:txBody>
      </p:sp>
      <p:pic>
        <p:nvPicPr>
          <p:cNvPr id="92" name="Imagen 91" descr="Imagen que contiene edificio, exterior, antiguo, frente&#10;&#10;Descripción generada con confianza muy alta">
            <a:extLst>
              <a:ext uri="{FF2B5EF4-FFF2-40B4-BE49-F238E27FC236}">
                <a16:creationId xmlns:a16="http://schemas.microsoft.com/office/drawing/2014/main" id="{9E5CB757-FBC5-4D31-A962-07D4D3E046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846" y="-5549"/>
            <a:ext cx="12197845" cy="6863549"/>
          </a:xfrm>
          <a:prstGeom prst="rect">
            <a:avLst/>
          </a:prstGeom>
        </p:spPr>
      </p:pic>
      <p:sp>
        <p:nvSpPr>
          <p:cNvPr id="93" name="Rectángulo 92">
            <a:extLst>
              <a:ext uri="{FF2B5EF4-FFF2-40B4-BE49-F238E27FC236}">
                <a16:creationId xmlns:a16="http://schemas.microsoft.com/office/drawing/2014/main" id="{7F01D2F0-2CED-473C-8793-B42114DBA3C3}"/>
              </a:ext>
            </a:extLst>
          </p:cNvPr>
          <p:cNvSpPr/>
          <p:nvPr/>
        </p:nvSpPr>
        <p:spPr>
          <a:xfrm>
            <a:off x="336000" y="309000"/>
            <a:ext cx="10679451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La Avenida Reforma es una de las vialidades  con mayor circulación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de automovilistas y peatones en la capital      poblana;</a:t>
            </a:r>
          </a:p>
        </p:txBody>
      </p:sp>
      <p:sp>
        <p:nvSpPr>
          <p:cNvPr id="94" name="Rectángulo 93">
            <a:extLst>
              <a:ext uri="{FF2B5EF4-FFF2-40B4-BE49-F238E27FC236}">
                <a16:creationId xmlns:a16="http://schemas.microsoft.com/office/drawing/2014/main" id="{79FA3E03-108B-4237-AC2E-9324622F9858}"/>
              </a:ext>
            </a:extLst>
          </p:cNvPr>
          <p:cNvSpPr/>
          <p:nvPr/>
        </p:nvSpPr>
        <p:spPr>
          <a:xfrm>
            <a:off x="336546" y="5494865"/>
            <a:ext cx="11518903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sin embargo,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pocos se interesan en detenerse e ingresar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a este gigantesco inmueble que está lleno de historias.</a:t>
            </a:r>
          </a:p>
        </p:txBody>
      </p:sp>
      <p:sp>
        <p:nvSpPr>
          <p:cNvPr id="95" name="Rectángulo 94">
            <a:extLst>
              <a:ext uri="{FF2B5EF4-FFF2-40B4-BE49-F238E27FC236}">
                <a16:creationId xmlns:a16="http://schemas.microsoft.com/office/drawing/2014/main" id="{217CE31E-F5E5-4857-B0DD-15C3CD703BDB}"/>
              </a:ext>
            </a:extLst>
          </p:cNvPr>
          <p:cNvSpPr/>
          <p:nvPr/>
        </p:nvSpPr>
        <p:spPr>
          <a:xfrm>
            <a:off x="216000" y="1269000"/>
            <a:ext cx="11398353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En el # 1305      de la calle de Reforma del </a:t>
            </a:r>
            <a:r>
              <a:rPr lang="es-MX" sz="2400" b="1" dirty="0" err="1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Cen</a:t>
            </a: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</a:t>
            </a:r>
            <a:r>
              <a:rPr lang="es-MX" sz="2400" b="1" dirty="0" err="1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tro</a:t>
            </a: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Histórico de Puebla,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                          se encuentra este          imponente edificio,</a:t>
            </a:r>
          </a:p>
        </p:txBody>
      </p:sp>
      <p:pic>
        <p:nvPicPr>
          <p:cNvPr id="96" name="Imagen 95" descr="Imagen que contiene edificio, exterior, antiguo, frente&#10;&#10;Descripción generada con confianza muy alta">
            <a:extLst>
              <a:ext uri="{FF2B5EF4-FFF2-40B4-BE49-F238E27FC236}">
                <a16:creationId xmlns:a16="http://schemas.microsoft.com/office/drawing/2014/main" id="{241ED242-8EAF-4D98-B86D-700A8372F9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846" y="-5549"/>
            <a:ext cx="12197845" cy="6863549"/>
          </a:xfrm>
          <a:prstGeom prst="rect">
            <a:avLst/>
          </a:prstGeom>
        </p:spPr>
      </p:pic>
      <p:sp>
        <p:nvSpPr>
          <p:cNvPr id="97" name="Rectángulo 96">
            <a:extLst>
              <a:ext uri="{FF2B5EF4-FFF2-40B4-BE49-F238E27FC236}">
                <a16:creationId xmlns:a16="http://schemas.microsoft.com/office/drawing/2014/main" id="{D12E02A7-8D33-4F81-8247-29F19F203432}"/>
              </a:ext>
            </a:extLst>
          </p:cNvPr>
          <p:cNvSpPr/>
          <p:nvPr/>
        </p:nvSpPr>
        <p:spPr>
          <a:xfrm>
            <a:off x="316761" y="309000"/>
            <a:ext cx="11518901" cy="1695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    El estilo arquitectónico del inmueble,  construido en el siglo XVIII,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es imponente, pero al mismo tiempo provoca      que no dejes de apreciarlo;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            das los primeros pasos dentro           y te queda la impresión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de que       el tiempo se detuvo en el hoy         Instituto Cultural Poblano,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que hasta             1985 fue la Penitenciaría              de Puebla.</a:t>
            </a:r>
          </a:p>
        </p:txBody>
      </p:sp>
      <p:pic>
        <p:nvPicPr>
          <p:cNvPr id="98" name="Imagen 97" descr="Imagen que contiene edificio, exterior, foto, antiguo&#10;&#10;Descripción generada con confianza muy alta">
            <a:extLst>
              <a:ext uri="{FF2B5EF4-FFF2-40B4-BE49-F238E27FC236}">
                <a16:creationId xmlns:a16="http://schemas.microsoft.com/office/drawing/2014/main" id="{358B1A67-1217-4FA9-8657-84BEEB7BFBB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19"/>
          <a:stretch/>
        </p:blipFill>
        <p:spPr>
          <a:xfrm>
            <a:off x="-1" y="-5549"/>
            <a:ext cx="12192000" cy="6966788"/>
          </a:xfrm>
          <a:prstGeom prst="rect">
            <a:avLst/>
          </a:prstGeom>
        </p:spPr>
      </p:pic>
      <p:sp>
        <p:nvSpPr>
          <p:cNvPr id="99" name="Rectángulo 98">
            <a:extLst>
              <a:ext uri="{FF2B5EF4-FFF2-40B4-BE49-F238E27FC236}">
                <a16:creationId xmlns:a16="http://schemas.microsoft.com/office/drawing/2014/main" id="{8FA1A441-201C-4C81-85CC-D26445432B13}"/>
              </a:ext>
            </a:extLst>
          </p:cNvPr>
          <p:cNvSpPr/>
          <p:nvPr/>
        </p:nvSpPr>
        <p:spPr>
          <a:xfrm>
            <a:off x="220746" y="318573"/>
            <a:ext cx="11634701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Si bien, por     fuera luce descuidado por el poco mantenimiento que recibe,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sus              instalaciones están casi </a:t>
            </a:r>
            <a:r>
              <a:rPr lang="es-MX" sz="2400" b="1" dirty="0" err="1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intac</a:t>
            </a: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tas, tanto que al caminar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por los           pasillos te da la sensación de     que cualquier pre so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                   podría salir de las celdas.</a:t>
            </a:r>
          </a:p>
        </p:txBody>
      </p:sp>
      <p:sp>
        <p:nvSpPr>
          <p:cNvPr id="100" name="Rectángulo 99">
            <a:extLst>
              <a:ext uri="{FF2B5EF4-FFF2-40B4-BE49-F238E27FC236}">
                <a16:creationId xmlns:a16="http://schemas.microsoft.com/office/drawing/2014/main" id="{341A4B1A-2D20-4509-A597-88726DD9625E}"/>
              </a:ext>
            </a:extLst>
          </p:cNvPr>
          <p:cNvSpPr/>
          <p:nvPr/>
        </p:nvSpPr>
        <p:spPr>
          <a:xfrm rot="20919723">
            <a:off x="1886955" y="4954200"/>
            <a:ext cx="10195360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Penitenciaria del Estado de Puebla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fue inaugurada por Porfirio Díaz, siendo la primera en todo el país;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contaba con 36 pabellones, 522 celdas y 202 reos; </a:t>
            </a:r>
          </a:p>
        </p:txBody>
      </p:sp>
      <p:pic>
        <p:nvPicPr>
          <p:cNvPr id="101" name="Imagen 100" descr="Imagen que contiene edificio, exterior, foto, antiguo&#10;&#10;Descripción generada con confianza muy alta">
            <a:extLst>
              <a:ext uri="{FF2B5EF4-FFF2-40B4-BE49-F238E27FC236}">
                <a16:creationId xmlns:a16="http://schemas.microsoft.com/office/drawing/2014/main" id="{D74FA00E-2AB8-4979-8D40-5B9559BC0B4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54"/>
          <a:stretch/>
        </p:blipFill>
        <p:spPr>
          <a:xfrm>
            <a:off x="9653" y="0"/>
            <a:ext cx="12198388" cy="6858000"/>
          </a:xfrm>
          <a:prstGeom prst="rect">
            <a:avLst/>
          </a:prstGeom>
        </p:spPr>
      </p:pic>
      <p:sp>
        <p:nvSpPr>
          <p:cNvPr id="102" name="Rectángulo 101">
            <a:extLst>
              <a:ext uri="{FF2B5EF4-FFF2-40B4-BE49-F238E27FC236}">
                <a16:creationId xmlns:a16="http://schemas.microsoft.com/office/drawing/2014/main" id="{27DAF29B-2C2C-4C5D-90EE-184429FFED7C}"/>
              </a:ext>
            </a:extLst>
          </p:cNvPr>
          <p:cNvSpPr/>
          <p:nvPr/>
        </p:nvSpPr>
        <p:spPr>
          <a:xfrm>
            <a:off x="336549" y="318573"/>
            <a:ext cx="11518901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comenzó siendo la penitenciaria más moderna y eficiente de América Latina,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pero en sus últimos años f </a:t>
            </a:r>
            <a:r>
              <a:rPr lang="es-MX" sz="2400" b="1" dirty="0" err="1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uncionales</a:t>
            </a: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                   tuvo un sobrecupo de hasta     900 reos.</a:t>
            </a:r>
          </a:p>
        </p:txBody>
      </p:sp>
      <p:sp>
        <p:nvSpPr>
          <p:cNvPr id="103" name="Rectángulo 102">
            <a:extLst>
              <a:ext uri="{FF2B5EF4-FFF2-40B4-BE49-F238E27FC236}">
                <a16:creationId xmlns:a16="http://schemas.microsoft.com/office/drawing/2014/main" id="{C71610FB-002E-4A62-A562-2E8366E2218B}"/>
              </a:ext>
            </a:extLst>
          </p:cNvPr>
          <p:cNvSpPr/>
          <p:nvPr/>
        </p:nvSpPr>
        <p:spPr>
          <a:xfrm rot="20851473">
            <a:off x="3900009" y="5283597"/>
            <a:ext cx="6826586" cy="4129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Inició sus operaciones el 2 de abril de 1891.</a:t>
            </a:r>
          </a:p>
        </p:txBody>
      </p:sp>
      <p:pic>
        <p:nvPicPr>
          <p:cNvPr id="104" name="Imagen 103" descr="Imagen que contiene árbol, exterior, carretera, cielo&#10;&#10;Descripción generada con confianza muy alta">
            <a:extLst>
              <a:ext uri="{FF2B5EF4-FFF2-40B4-BE49-F238E27FC236}">
                <a16:creationId xmlns:a16="http://schemas.microsoft.com/office/drawing/2014/main" id="{0A9B207A-615B-41A7-A927-D85F5F71473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94" y="0"/>
            <a:ext cx="12169006" cy="6858000"/>
          </a:xfrm>
          <a:prstGeom prst="rect">
            <a:avLst/>
          </a:prstGeom>
        </p:spPr>
      </p:pic>
      <p:sp>
        <p:nvSpPr>
          <p:cNvPr id="105" name="Rectángulo 104">
            <a:extLst>
              <a:ext uri="{FF2B5EF4-FFF2-40B4-BE49-F238E27FC236}">
                <a16:creationId xmlns:a16="http://schemas.microsoft.com/office/drawing/2014/main" id="{365B0C75-D66C-4964-8A44-7C43D770E66F}"/>
              </a:ext>
            </a:extLst>
          </p:cNvPr>
          <p:cNvSpPr/>
          <p:nvPr/>
        </p:nvSpPr>
        <p:spPr>
          <a:xfrm>
            <a:off x="2856000" y="334865"/>
            <a:ext cx="8999450" cy="2015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penitenciaria esta como si vigilara el Paseo Bravo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ya que este sólido  y moderno edificio demuestra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el avance en tecnología                   y ciencia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  que se alcanzó                          en el siglo XIX,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                                                             y como se aplicó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                                                                en la vida diaria.</a:t>
            </a:r>
          </a:p>
        </p:txBody>
      </p:sp>
      <p:pic>
        <p:nvPicPr>
          <p:cNvPr id="106" name="Imagen 105" descr="Imagen que contiene música&#10;&#10;Descripción generada con confianza muy alta">
            <a:extLst>
              <a:ext uri="{FF2B5EF4-FFF2-40B4-BE49-F238E27FC236}">
                <a16:creationId xmlns:a16="http://schemas.microsoft.com/office/drawing/2014/main" id="{A4DDDFE3-BB25-47D7-851F-CBB84159602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7" name="Rectángulo 106">
            <a:extLst>
              <a:ext uri="{FF2B5EF4-FFF2-40B4-BE49-F238E27FC236}">
                <a16:creationId xmlns:a16="http://schemas.microsoft.com/office/drawing/2014/main" id="{B4D0652B-DE3B-431E-B65E-8108B5DC7ED4}"/>
              </a:ext>
            </a:extLst>
          </p:cNvPr>
          <p:cNvSpPr/>
          <p:nvPr/>
        </p:nvSpPr>
        <p:spPr>
          <a:xfrm>
            <a:off x="336550" y="318573"/>
            <a:ext cx="6479450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Las cárceles tienen ese halo tenebroso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siniestro que nos atrae con cierto temor, por las historias oscuras y terribles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surgen dentro de sus muros.</a:t>
            </a:r>
          </a:p>
        </p:txBody>
      </p:sp>
      <p:sp>
        <p:nvSpPr>
          <p:cNvPr id="108" name="Rectángulo 107">
            <a:extLst>
              <a:ext uri="{FF2B5EF4-FFF2-40B4-BE49-F238E27FC236}">
                <a16:creationId xmlns:a16="http://schemas.microsoft.com/office/drawing/2014/main" id="{11D6A6E5-8119-4221-87FB-1F6595EB4B8E}"/>
              </a:ext>
            </a:extLst>
          </p:cNvPr>
          <p:cNvSpPr/>
          <p:nvPr/>
        </p:nvSpPr>
        <p:spPr>
          <a:xfrm>
            <a:off x="336550" y="3891862"/>
            <a:ext cx="7679450" cy="2336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con ese miedo palpitante tuve el gusto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disfrutar un recorrido nocturno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por las celdas, pabellones y patios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la Antigua Penitenciaría de Puebla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(</a:t>
            </a:r>
            <a:r>
              <a:rPr lang="es-MX" sz="2400" b="1" dirty="0">
                <a:ln w="28575">
                  <a:solidFill>
                    <a:srgbClr val="C00000"/>
                  </a:solidFill>
                </a:ln>
                <a:solidFill>
                  <a:srgbClr val="FFAFA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sí, nocturno para ponerle más emoción al asunto</a:t>
            </a: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)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cual además celebraba la apertura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su primera exposición.</a:t>
            </a:r>
          </a:p>
        </p:txBody>
      </p:sp>
      <p:pic>
        <p:nvPicPr>
          <p:cNvPr id="109" name="Imagen 108" descr="Imagen que contiene edificio, interior, suelo, pared&#10;&#10;Descripción generada con confianza muy alta">
            <a:extLst>
              <a:ext uri="{FF2B5EF4-FFF2-40B4-BE49-F238E27FC236}">
                <a16:creationId xmlns:a16="http://schemas.microsoft.com/office/drawing/2014/main" id="{25222071-3BFC-427B-BDCD-816E8B296E1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110" name="Rectángulo 109">
            <a:extLst>
              <a:ext uri="{FF2B5EF4-FFF2-40B4-BE49-F238E27FC236}">
                <a16:creationId xmlns:a16="http://schemas.microsoft.com/office/drawing/2014/main" id="{CFDA5EE9-9DDA-4FA8-8186-B32BA589BADC}"/>
              </a:ext>
            </a:extLst>
          </p:cNvPr>
          <p:cNvSpPr/>
          <p:nvPr/>
        </p:nvSpPr>
        <p:spPr>
          <a:xfrm>
            <a:off x="216000" y="1173064"/>
            <a:ext cx="6239451" cy="2015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Este recinto, más antiguo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el Palacio de Lecumberri,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 encuentra ubicado en el corazón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la Ciudad de Puebla,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apenas a unas cinco cuadras del zócalo y frente al famoso Paseo Bravo.</a:t>
            </a:r>
          </a:p>
        </p:txBody>
      </p:sp>
      <p:sp>
        <p:nvSpPr>
          <p:cNvPr id="111" name="Rectángulo 110">
            <a:extLst>
              <a:ext uri="{FF2B5EF4-FFF2-40B4-BE49-F238E27FC236}">
                <a16:creationId xmlns:a16="http://schemas.microsoft.com/office/drawing/2014/main" id="{E334F704-633B-4774-AC86-7DCAEEFABF07}"/>
              </a:ext>
            </a:extLst>
          </p:cNvPr>
          <p:cNvSpPr/>
          <p:nvPr/>
        </p:nvSpPr>
        <p:spPr>
          <a:xfrm>
            <a:off x="336549" y="4534865"/>
            <a:ext cx="6118901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 trata de un lugar que alguna vez fungió como una Penitenciaría, albergando a los criminales de Puebla.</a:t>
            </a:r>
          </a:p>
        </p:txBody>
      </p:sp>
      <p:pic>
        <p:nvPicPr>
          <p:cNvPr id="112" name="Imagen 111" descr="Imagen que contiene edificio, exterior&#10;&#10;Descripción generada con confianza muy alta">
            <a:extLst>
              <a:ext uri="{FF2B5EF4-FFF2-40B4-BE49-F238E27FC236}">
                <a16:creationId xmlns:a16="http://schemas.microsoft.com/office/drawing/2014/main" id="{A91B94A3-0933-4B04-8C1B-BE2DAFD5D5A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12173346" cy="6872957"/>
          </a:xfrm>
          <a:prstGeom prst="rect">
            <a:avLst/>
          </a:prstGeom>
        </p:spPr>
      </p:pic>
      <p:sp>
        <p:nvSpPr>
          <p:cNvPr id="113" name="Rectángulo 112">
            <a:extLst>
              <a:ext uri="{FF2B5EF4-FFF2-40B4-BE49-F238E27FC236}">
                <a16:creationId xmlns:a16="http://schemas.microsoft.com/office/drawing/2014/main" id="{178CEE38-06B2-4DCB-83BA-4950C42CD902}"/>
              </a:ext>
            </a:extLst>
          </p:cNvPr>
          <p:cNvSpPr/>
          <p:nvPr/>
        </p:nvSpPr>
        <p:spPr>
          <a:xfrm>
            <a:off x="336550" y="318573"/>
            <a:ext cx="5759450" cy="2336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Las torres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donde     los celadores cuidaban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a los encarcelados,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    dentro de los que estuvo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            Enri  que Flores Magón,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                         anarquista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                               del  Porfiriato.</a:t>
            </a:r>
          </a:p>
        </p:txBody>
      </p:sp>
      <p:sp>
        <p:nvSpPr>
          <p:cNvPr id="114" name="Rectángulo 113">
            <a:extLst>
              <a:ext uri="{FF2B5EF4-FFF2-40B4-BE49-F238E27FC236}">
                <a16:creationId xmlns:a16="http://schemas.microsoft.com/office/drawing/2014/main" id="{DAE05D90-0965-4C4A-8321-3F685B255E53}"/>
              </a:ext>
            </a:extLst>
          </p:cNvPr>
          <p:cNvSpPr/>
          <p:nvPr/>
        </p:nvSpPr>
        <p:spPr>
          <a:xfrm>
            <a:off x="6326188" y="333064"/>
            <a:ext cx="5529262" cy="29777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                          La celda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                      de castigo que,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                         como todas,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                     era muy angosta, tanto que solo cabía un catre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apenas si tenía ventilación,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son parte de un pasado en uno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los sitios más            importantes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de la             ciudad.  </a:t>
            </a:r>
          </a:p>
        </p:txBody>
      </p:sp>
    </p:spTree>
    <p:extLst>
      <p:ext uri="{BB962C8B-B14F-4D97-AF65-F5344CB8AC3E}">
        <p14:creationId xmlns:p14="http://schemas.microsoft.com/office/powerpoint/2010/main" val="3452391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8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4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64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99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29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5775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1775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25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5650"/>
                            </p:stCondLst>
                            <p:childTnLst>
                              <p:par>
                                <p:cTn id="37" presetID="6" presetClass="entr" presetSubtype="16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5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1515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25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3965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25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58025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64025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25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81275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25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87525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97025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25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19400"/>
                            </p:stCondLst>
                            <p:childTnLst>
                              <p:par>
                                <p:cTn id="69" presetID="42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289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25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464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25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76025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285525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25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305775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25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318900"/>
                            </p:stCondLst>
                            <p:childTnLst>
                              <p:par>
                                <p:cTn id="95" presetID="17" presetClass="entr" presetSubtype="2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3284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25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344275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25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365525"/>
                            </p:stCondLst>
                            <p:childTnLst>
                              <p:par>
                                <p:cTn id="110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1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33" grpId="0"/>
      <p:bldP spid="91" grpId="0"/>
      <p:bldP spid="93" grpId="0"/>
      <p:bldP spid="94" grpId="0" animBg="1"/>
      <p:bldP spid="95" grpId="0"/>
      <p:bldP spid="97" grpId="0" animBg="1"/>
      <p:bldP spid="99" grpId="0"/>
      <p:bldP spid="100" grpId="0"/>
      <p:bldP spid="102" grpId="0"/>
      <p:bldP spid="103" grpId="0"/>
      <p:bldP spid="105" grpId="0"/>
      <p:bldP spid="107" grpId="0"/>
      <p:bldP spid="108" grpId="0"/>
      <p:bldP spid="110" grpId="0"/>
      <p:bldP spid="111" grpId="0"/>
      <p:bldP spid="113" grpId="0"/>
      <p:bldP spid="1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16F148F0-3086-479E-881C-7862837D47BB}"/>
              </a:ext>
            </a:extLst>
          </p:cNvPr>
          <p:cNvSpPr/>
          <p:nvPr/>
        </p:nvSpPr>
        <p:spPr>
          <a:xfrm>
            <a:off x="336547" y="3789000"/>
            <a:ext cx="11531603" cy="733534"/>
          </a:xfrm>
          <a:prstGeom prst="rect">
            <a:avLst/>
          </a:prstGeom>
          <a:ln w="38100"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el área donde posteriormente fue construida la cárcel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 encontraban los huertos y jardines.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7ED35914-3864-4425-8387-A4B38A1147D2}"/>
              </a:ext>
            </a:extLst>
          </p:cNvPr>
          <p:cNvSpPr/>
          <p:nvPr/>
        </p:nvSpPr>
        <p:spPr>
          <a:xfrm>
            <a:off x="336551" y="309000"/>
            <a:ext cx="11531676" cy="49750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MX" sz="36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La construcción de la Ex Penitenciaría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46E33093-FE36-491E-8980-1008538DE79B}"/>
              </a:ext>
            </a:extLst>
          </p:cNvPr>
          <p:cNvSpPr/>
          <p:nvPr/>
        </p:nvSpPr>
        <p:spPr>
          <a:xfrm>
            <a:off x="317893" y="1989000"/>
            <a:ext cx="11531207" cy="1374735"/>
          </a:xfrm>
          <a:prstGeom prst="rect">
            <a:avLst/>
          </a:prstGeom>
          <a:ln w="38100"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terreno donde se ubica este inmueble perteneció a los jesuitas </a:t>
            </a:r>
          </a:p>
          <a:p>
            <a:pPr lvl="0"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se instalaron ahí, </a:t>
            </a: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Ellos eran los encargados del templo de San Javier </a:t>
            </a:r>
          </a:p>
          <a:p>
            <a:pPr lvl="0"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(</a:t>
            </a:r>
            <a:r>
              <a:rPr lang="es-MX" sz="2400" b="1" dirty="0">
                <a:ln w="28575">
                  <a:solidFill>
                    <a:srgbClr val="ED7D31">
                      <a:lumMod val="50000"/>
                    </a:srgbClr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ubicado en la 13 Sur y Reforma</a:t>
            </a: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)</a:t>
            </a:r>
          </a:p>
          <a:p>
            <a:pPr algn="ctr">
              <a:lnSpc>
                <a:spcPts val="2500"/>
              </a:lnSpc>
            </a:pPr>
            <a:endParaRPr lang="es-MX" sz="2400" b="1" dirty="0">
              <a:ln w="28575">
                <a:solidFill>
                  <a:srgbClr val="00206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8956655F-566D-4E21-8267-CB2E292E843B}"/>
              </a:ext>
            </a:extLst>
          </p:cNvPr>
          <p:cNvSpPr/>
          <p:nvPr/>
        </p:nvSpPr>
        <p:spPr>
          <a:xfrm>
            <a:off x="1176000" y="6136066"/>
            <a:ext cx="10698106" cy="4129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sus inicios, tenían el Colegio de San Juan Francisco Javier</a:t>
            </a:r>
          </a:p>
        </p:txBody>
      </p:sp>
      <p:pic>
        <p:nvPicPr>
          <p:cNvPr id="11" name="Imagen 10" descr="Imagen que contiene edificio, antiguo, foto, suelo&#10;&#10;Descripción generada con confianza alta">
            <a:extLst>
              <a:ext uri="{FF2B5EF4-FFF2-40B4-BE49-F238E27FC236}">
                <a16:creationId xmlns:a16="http://schemas.microsoft.com/office/drawing/2014/main" id="{F1AAC2C0-D88F-4226-A917-BCF1F6A6D5A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33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2" name="Rectángulo 11">
            <a:extLst>
              <a:ext uri="{FF2B5EF4-FFF2-40B4-BE49-F238E27FC236}">
                <a16:creationId xmlns:a16="http://schemas.microsoft.com/office/drawing/2014/main" id="{AA0BA32A-71AC-4CEA-953A-992024074ECF}"/>
              </a:ext>
            </a:extLst>
          </p:cNvPr>
          <p:cNvSpPr/>
          <p:nvPr/>
        </p:nvSpPr>
        <p:spPr>
          <a:xfrm>
            <a:off x="336550" y="309000"/>
            <a:ext cx="3599450" cy="1695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1767 los jesuitas fueron expulsados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la Nueva España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el gobierno expropió todos los terrenos.</a:t>
            </a: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C3A03F0B-EB7B-427D-97E9-B017B693E8AA}"/>
              </a:ext>
            </a:extLst>
          </p:cNvPr>
          <p:cNvSpPr/>
          <p:nvPr/>
        </p:nvSpPr>
        <p:spPr>
          <a:xfrm>
            <a:off x="1176000" y="5134865"/>
            <a:ext cx="3360000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Después se utilizó como camposanto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cuartel militar.</a:t>
            </a:r>
          </a:p>
        </p:txBody>
      </p:sp>
      <p:pic>
        <p:nvPicPr>
          <p:cNvPr id="14" name="Imagen 13">
            <a:extLst>
              <a:ext uri="{FF2B5EF4-FFF2-40B4-BE49-F238E27FC236}">
                <a16:creationId xmlns:a16="http://schemas.microsoft.com/office/drawing/2014/main" id="{CD7C383D-F8D5-4070-AB32-AB6AF934190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8278"/>
            <a:ext cx="12216000" cy="7167278"/>
          </a:xfrm>
          <a:prstGeom prst="rect">
            <a:avLst/>
          </a:prstGeom>
        </p:spPr>
      </p:pic>
      <p:sp>
        <p:nvSpPr>
          <p:cNvPr id="15" name="Rectángulo 14">
            <a:extLst>
              <a:ext uri="{FF2B5EF4-FFF2-40B4-BE49-F238E27FC236}">
                <a16:creationId xmlns:a16="http://schemas.microsoft.com/office/drawing/2014/main" id="{C3A9FA10-600F-463F-AC71-4CA1A3152142}"/>
              </a:ext>
            </a:extLst>
          </p:cNvPr>
          <p:cNvSpPr/>
          <p:nvPr/>
        </p:nvSpPr>
        <p:spPr>
          <a:xfrm>
            <a:off x="346872" y="295466"/>
            <a:ext cx="8029128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principios de 1800 se comenzó a planear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y a construir el penal.</a:t>
            </a:r>
          </a:p>
        </p:txBody>
      </p:sp>
      <p:sp>
        <p:nvSpPr>
          <p:cNvPr id="16" name="Rectángulo 15">
            <a:extLst>
              <a:ext uri="{FF2B5EF4-FFF2-40B4-BE49-F238E27FC236}">
                <a16:creationId xmlns:a16="http://schemas.microsoft.com/office/drawing/2014/main" id="{C20553F0-2C5F-4FA9-BE75-62F1B4416373}"/>
              </a:ext>
            </a:extLst>
          </p:cNvPr>
          <p:cNvSpPr/>
          <p:nvPr/>
        </p:nvSpPr>
        <p:spPr>
          <a:xfrm>
            <a:off x="347180" y="5134865"/>
            <a:ext cx="8268820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 entonces cuando se ordena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construcción de la Penitenciaría,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bajo los planos del arquitecto José Manzo.</a:t>
            </a:r>
          </a:p>
        </p:txBody>
      </p:sp>
      <p:sp>
        <p:nvSpPr>
          <p:cNvPr id="17" name="Rectángulo 16">
            <a:extLst>
              <a:ext uri="{FF2B5EF4-FFF2-40B4-BE49-F238E27FC236}">
                <a16:creationId xmlns:a16="http://schemas.microsoft.com/office/drawing/2014/main" id="{B419894F-73C7-4641-A665-1D287309E501}"/>
              </a:ext>
            </a:extLst>
          </p:cNvPr>
          <p:cNvSpPr/>
          <p:nvPr/>
        </p:nvSpPr>
        <p:spPr>
          <a:xfrm>
            <a:off x="1663240" y="2573664"/>
            <a:ext cx="5632759" cy="1695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José Manzo Jaramillo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fue el primero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crear un diseño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para la penitenciaria,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1840.</a:t>
            </a:r>
          </a:p>
        </p:txBody>
      </p:sp>
      <p:pic>
        <p:nvPicPr>
          <p:cNvPr id="18" name="Imagen 17" descr="Imagen que contiene edificio, exterior&#10;&#10;Descripción generada con confianza muy alta">
            <a:extLst>
              <a:ext uri="{FF2B5EF4-FFF2-40B4-BE49-F238E27FC236}">
                <a16:creationId xmlns:a16="http://schemas.microsoft.com/office/drawing/2014/main" id="{294FB0BC-DDF5-4481-8754-8A7413A2A4D6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427"/>
          <a:stretch/>
        </p:blipFill>
        <p:spPr>
          <a:xfrm>
            <a:off x="-7651" y="0"/>
            <a:ext cx="12215693" cy="6858001"/>
          </a:xfrm>
          <a:prstGeom prst="rect">
            <a:avLst/>
          </a:prstGeom>
        </p:spPr>
      </p:pic>
      <p:sp>
        <p:nvSpPr>
          <p:cNvPr id="19" name="Rectángulo 18">
            <a:extLst>
              <a:ext uri="{FF2B5EF4-FFF2-40B4-BE49-F238E27FC236}">
                <a16:creationId xmlns:a16="http://schemas.microsoft.com/office/drawing/2014/main" id="{C25362FD-FC99-45B2-892E-D6E4B2BA78BB}"/>
              </a:ext>
            </a:extLst>
          </p:cNvPr>
          <p:cNvSpPr/>
          <p:nvPr/>
        </p:nvSpPr>
        <p:spPr>
          <a:xfrm>
            <a:off x="336550" y="1149000"/>
            <a:ext cx="11518900" cy="2336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Para su diseño se tomó como referencia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sistema penitenciario de los Estados Unidos,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por lo cual es semejante al de Cincinnati: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panóptico tipo octagonal,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(</a:t>
            </a:r>
            <a:r>
              <a:rPr lang="es-MX" sz="2400" b="1" dirty="0">
                <a:ln w="2857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ED7D31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 decir que desde cualquier punto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ED7D31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el que uno se coloque se tiene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ED7D31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una visión panorámica del edificio</a:t>
            </a: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)</a:t>
            </a:r>
            <a:r>
              <a:rPr lang="es-MX" sz="2400" b="1" dirty="0">
                <a:ln w="28575">
                  <a:solidFill>
                    <a:srgbClr val="9C5BCD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.</a:t>
            </a:r>
          </a:p>
        </p:txBody>
      </p:sp>
      <p:pic>
        <p:nvPicPr>
          <p:cNvPr id="20" name="Imagen 19">
            <a:extLst>
              <a:ext uri="{FF2B5EF4-FFF2-40B4-BE49-F238E27FC236}">
                <a16:creationId xmlns:a16="http://schemas.microsoft.com/office/drawing/2014/main" id="{1FEC55AA-01FD-4F78-B0A8-E817C3E8DE3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3" y="0"/>
            <a:ext cx="12192000" cy="6858000"/>
          </a:xfrm>
          <a:prstGeom prst="rect">
            <a:avLst/>
          </a:prstGeom>
        </p:spPr>
      </p:pic>
      <p:sp>
        <p:nvSpPr>
          <p:cNvPr id="21" name="Flecha: hacia abajo 20">
            <a:extLst>
              <a:ext uri="{FF2B5EF4-FFF2-40B4-BE49-F238E27FC236}">
                <a16:creationId xmlns:a16="http://schemas.microsoft.com/office/drawing/2014/main" id="{DF30A9EE-1F2B-483D-8647-841761FBFE93}"/>
              </a:ext>
            </a:extLst>
          </p:cNvPr>
          <p:cNvSpPr/>
          <p:nvPr/>
        </p:nvSpPr>
        <p:spPr>
          <a:xfrm rot="13761751">
            <a:off x="9127695" y="3303109"/>
            <a:ext cx="134888" cy="1676214"/>
          </a:xfrm>
          <a:prstGeom prst="downArrow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sp>
        <p:nvSpPr>
          <p:cNvPr id="22" name="Flecha: a la derecha 21">
            <a:extLst>
              <a:ext uri="{FF2B5EF4-FFF2-40B4-BE49-F238E27FC236}">
                <a16:creationId xmlns:a16="http://schemas.microsoft.com/office/drawing/2014/main" id="{62B25F43-41A6-43CD-A3EE-D41A5CC3195B}"/>
              </a:ext>
            </a:extLst>
          </p:cNvPr>
          <p:cNvSpPr/>
          <p:nvPr/>
        </p:nvSpPr>
        <p:spPr>
          <a:xfrm>
            <a:off x="5289592" y="1327354"/>
            <a:ext cx="1096459" cy="172485"/>
          </a:xfrm>
          <a:prstGeom prst="rightArrow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sp>
        <p:nvSpPr>
          <p:cNvPr id="23" name="Flecha: hacia abajo 22">
            <a:extLst>
              <a:ext uri="{FF2B5EF4-FFF2-40B4-BE49-F238E27FC236}">
                <a16:creationId xmlns:a16="http://schemas.microsoft.com/office/drawing/2014/main" id="{D93E6549-FD6A-43BF-B8BE-BA5BB0ED7FBC}"/>
              </a:ext>
            </a:extLst>
          </p:cNvPr>
          <p:cNvSpPr/>
          <p:nvPr/>
        </p:nvSpPr>
        <p:spPr>
          <a:xfrm rot="630987" flipH="1">
            <a:off x="4904841" y="2558220"/>
            <a:ext cx="152063" cy="847360"/>
          </a:xfrm>
          <a:prstGeom prst="downArrow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sp>
        <p:nvSpPr>
          <p:cNvPr id="24" name="Rectángulo 23">
            <a:extLst>
              <a:ext uri="{FF2B5EF4-FFF2-40B4-BE49-F238E27FC236}">
                <a16:creationId xmlns:a16="http://schemas.microsoft.com/office/drawing/2014/main" id="{9EDF0D75-17CA-426E-98EB-0DDF4ECC1092}"/>
              </a:ext>
            </a:extLst>
          </p:cNvPr>
          <p:cNvSpPr/>
          <p:nvPr/>
        </p:nvSpPr>
        <p:spPr>
          <a:xfrm>
            <a:off x="5972089" y="4005005"/>
            <a:ext cx="5999162" cy="2336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C5BCD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Incluso los cubos de escaleras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C5BCD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por los que los reos deben llegar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C5BCD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sus pabellones son de tipo Panóptico, por otro lado los torreones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C5BCD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donde estaban los guardias,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C5BCD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tienen pocas y pequeñas ventanas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C5BCD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para que estuvieran mejor protegidos.</a:t>
            </a:r>
          </a:p>
        </p:txBody>
      </p:sp>
      <p:sp>
        <p:nvSpPr>
          <p:cNvPr id="25" name="Rectángulo 24">
            <a:extLst>
              <a:ext uri="{FF2B5EF4-FFF2-40B4-BE49-F238E27FC236}">
                <a16:creationId xmlns:a16="http://schemas.microsoft.com/office/drawing/2014/main" id="{18FCD278-095B-4355-9709-24E64133C1CA}"/>
              </a:ext>
            </a:extLst>
          </p:cNvPr>
          <p:cNvSpPr/>
          <p:nvPr/>
        </p:nvSpPr>
        <p:spPr>
          <a:xfrm>
            <a:off x="336550" y="1200716"/>
            <a:ext cx="5068244" cy="2015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C5BCD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Todo el edificio está construido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C5BCD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según el sistema del Panóptico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C5BCD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tipo octagonal (</a:t>
            </a: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mientras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en el Palacio de Lecumberri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estructura es Panóptica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tipo estrella</a:t>
            </a:r>
            <a:r>
              <a:rPr lang="es-MX" sz="2400" b="1" dirty="0">
                <a:ln w="28575">
                  <a:solidFill>
                    <a:srgbClr val="9C5BCD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).</a:t>
            </a:r>
          </a:p>
        </p:txBody>
      </p:sp>
      <p:pic>
        <p:nvPicPr>
          <p:cNvPr id="26" name="Imagen 25">
            <a:extLst>
              <a:ext uri="{FF2B5EF4-FFF2-40B4-BE49-F238E27FC236}">
                <a16:creationId xmlns:a16="http://schemas.microsoft.com/office/drawing/2014/main" id="{640A75CF-F34E-4FDF-A775-EC1673E7256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7" name="Rectángulo 26">
            <a:extLst>
              <a:ext uri="{FF2B5EF4-FFF2-40B4-BE49-F238E27FC236}">
                <a16:creationId xmlns:a16="http://schemas.microsoft.com/office/drawing/2014/main" id="{86FB5998-2872-40F1-A012-50A438BFC9E1}"/>
              </a:ext>
            </a:extLst>
          </p:cNvPr>
          <p:cNvSpPr/>
          <p:nvPr/>
        </p:nvSpPr>
        <p:spPr>
          <a:xfrm>
            <a:off x="6096000" y="549000"/>
            <a:ext cx="5759451" cy="13869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C5BCD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Los trabajos de construcción comenzaron en 1840,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C5BCD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sin embargo se vio interrumpida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C5BCD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dos ocasiones.</a:t>
            </a:r>
          </a:p>
        </p:txBody>
      </p:sp>
      <p:sp>
        <p:nvSpPr>
          <p:cNvPr id="28" name="Rectángulo 27">
            <a:extLst>
              <a:ext uri="{FF2B5EF4-FFF2-40B4-BE49-F238E27FC236}">
                <a16:creationId xmlns:a16="http://schemas.microsoft.com/office/drawing/2014/main" id="{6F84F4B1-846E-43BF-9DEF-B224A315874A}"/>
              </a:ext>
            </a:extLst>
          </p:cNvPr>
          <p:cNvSpPr/>
          <p:nvPr/>
        </p:nvSpPr>
        <p:spPr>
          <a:xfrm>
            <a:off x="6106488" y="2134865"/>
            <a:ext cx="5759452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C5BCD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primera vez fue tras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C5BCD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intervención de EE.UU. en 1847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C5BCD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la segunda tras la francesa en 1862.</a:t>
            </a:r>
          </a:p>
        </p:txBody>
      </p:sp>
      <p:sp>
        <p:nvSpPr>
          <p:cNvPr id="29" name="Rectángulo 28">
            <a:extLst>
              <a:ext uri="{FF2B5EF4-FFF2-40B4-BE49-F238E27FC236}">
                <a16:creationId xmlns:a16="http://schemas.microsoft.com/office/drawing/2014/main" id="{9887E64F-A3DA-4F77-AF0B-5B021BBD6E04}"/>
              </a:ext>
            </a:extLst>
          </p:cNvPr>
          <p:cNvSpPr/>
          <p:nvPr/>
        </p:nvSpPr>
        <p:spPr>
          <a:xfrm>
            <a:off x="336550" y="4853664"/>
            <a:ext cx="6719450" cy="1695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C5BCD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Durante las diversas intervenciones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C5BCD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sufrió nuestro país (</a:t>
            </a: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norteamericana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las francesas de 1847 y 1862</a:t>
            </a:r>
            <a:r>
              <a:rPr lang="es-MX" sz="2400" b="1" dirty="0">
                <a:ln w="28575">
                  <a:solidFill>
                    <a:srgbClr val="9C5BCD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)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C5BCD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sirvió como recinto militar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C5BCD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recibió el nombre de Fuerte de Iturbide.</a:t>
            </a:r>
          </a:p>
        </p:txBody>
      </p:sp>
      <p:sp>
        <p:nvSpPr>
          <p:cNvPr id="30" name="Rectángulo 29">
            <a:extLst>
              <a:ext uri="{FF2B5EF4-FFF2-40B4-BE49-F238E27FC236}">
                <a16:creationId xmlns:a16="http://schemas.microsoft.com/office/drawing/2014/main" id="{364FDA98-77CB-4D57-AFF2-CEDD1092F65E}"/>
              </a:ext>
            </a:extLst>
          </p:cNvPr>
          <p:cNvSpPr/>
          <p:nvPr/>
        </p:nvSpPr>
        <p:spPr>
          <a:xfrm>
            <a:off x="347041" y="3909000"/>
            <a:ext cx="6708959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C5BCD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Fue en esta última batalla que se utilizó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C5BCD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como fuerte y cuartel.</a:t>
            </a:r>
          </a:p>
        </p:txBody>
      </p:sp>
      <p:pic>
        <p:nvPicPr>
          <p:cNvPr id="31" name="Imagen 30" descr="Imagen que contiene antiguo, edificio, pared, foto&#10;&#10;Descripción generada con confianza muy alta">
            <a:extLst>
              <a:ext uri="{FF2B5EF4-FFF2-40B4-BE49-F238E27FC236}">
                <a16:creationId xmlns:a16="http://schemas.microsoft.com/office/drawing/2014/main" id="{4EF831CB-748E-4D15-899D-605CF6672F1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32" name="Rectángulo 31">
            <a:extLst>
              <a:ext uri="{FF2B5EF4-FFF2-40B4-BE49-F238E27FC236}">
                <a16:creationId xmlns:a16="http://schemas.microsoft.com/office/drawing/2014/main" id="{79258D43-A518-4323-AF4A-1D71B6F7D64A}"/>
              </a:ext>
            </a:extLst>
          </p:cNvPr>
          <p:cNvSpPr/>
          <p:nvPr/>
        </p:nvSpPr>
        <p:spPr>
          <a:xfrm>
            <a:off x="336550" y="309000"/>
            <a:ext cx="11500194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Con la Intervención francesa, en </a:t>
            </a:r>
            <a:r>
              <a:rPr lang="es-MX" sz="2400" b="1" dirty="0" err="1">
                <a:ln w="28575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may</a:t>
            </a:r>
            <a:r>
              <a:rPr lang="es-MX" sz="2400" b="1" dirty="0">
                <a:ln w="28575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o de 1863,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todo el edificio incluyendo la parte de la </a:t>
            </a:r>
            <a:r>
              <a:rPr lang="es-MX" sz="2400" b="1" dirty="0" err="1">
                <a:ln w="28575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igle</a:t>
            </a:r>
            <a:r>
              <a:rPr lang="es-MX" sz="2400" b="1" dirty="0">
                <a:ln w="28575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400" b="1" dirty="0" err="1">
                <a:ln w="28575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sia</a:t>
            </a:r>
            <a:r>
              <a:rPr lang="es-MX" sz="2400" b="1" dirty="0">
                <a:ln w="28575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de San Javier,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fueron casi       destruidos por los </a:t>
            </a:r>
            <a:r>
              <a:rPr lang="es-MX" sz="2400" b="1" dirty="0" err="1">
                <a:ln w="28575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bo</a:t>
            </a:r>
            <a:r>
              <a:rPr lang="es-MX" sz="2400" b="1" dirty="0">
                <a:ln w="28575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400" b="1" dirty="0" err="1">
                <a:ln w="28575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mbardeos</a:t>
            </a:r>
            <a:r>
              <a:rPr lang="es-MX" sz="2400" b="1" dirty="0">
                <a:ln w="28575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.</a:t>
            </a:r>
          </a:p>
        </p:txBody>
      </p:sp>
      <p:pic>
        <p:nvPicPr>
          <p:cNvPr id="33" name="Imagen 32" descr="Imagen que contiene exterior, edificio, foto, antiguo&#10;&#10;Descripción generada con confianza muy alta">
            <a:extLst>
              <a:ext uri="{FF2B5EF4-FFF2-40B4-BE49-F238E27FC236}">
                <a16:creationId xmlns:a16="http://schemas.microsoft.com/office/drawing/2014/main" id="{C30299A5-7EC7-4DD1-9586-3BAEA2BA416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336001" cy="6858000"/>
          </a:xfrm>
          <a:prstGeom prst="rect">
            <a:avLst/>
          </a:prstGeom>
        </p:spPr>
      </p:pic>
      <p:sp>
        <p:nvSpPr>
          <p:cNvPr id="34" name="Rectángulo 33">
            <a:extLst>
              <a:ext uri="{FF2B5EF4-FFF2-40B4-BE49-F238E27FC236}">
                <a16:creationId xmlns:a16="http://schemas.microsoft.com/office/drawing/2014/main" id="{FDC22126-E3C1-49E3-ABC9-D890037A9010}"/>
              </a:ext>
            </a:extLst>
          </p:cNvPr>
          <p:cNvSpPr/>
          <p:nvPr/>
        </p:nvSpPr>
        <p:spPr>
          <a:xfrm>
            <a:off x="336550" y="309000"/>
            <a:ext cx="11518901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C5BCD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Aunque el edificio se termina de construir hasta 1867,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C5BCD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ya bajo la dirección del Arq. Eduardo Tamariz.</a:t>
            </a:r>
          </a:p>
        </p:txBody>
      </p:sp>
      <p:sp>
        <p:nvSpPr>
          <p:cNvPr id="35" name="Rectángulo 34">
            <a:extLst>
              <a:ext uri="{FF2B5EF4-FFF2-40B4-BE49-F238E27FC236}">
                <a16:creationId xmlns:a16="http://schemas.microsoft.com/office/drawing/2014/main" id="{9A0A9D6B-9A7E-46FE-8BF3-DF99687C4BA4}"/>
              </a:ext>
            </a:extLst>
          </p:cNvPr>
          <p:cNvSpPr/>
          <p:nvPr/>
        </p:nvSpPr>
        <p:spPr>
          <a:xfrm>
            <a:off x="336000" y="1149000"/>
            <a:ext cx="11500194" cy="7457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C5BCD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Para 1879 , ya en la administración de Juan Crisóstomo Bonilla,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C5BCD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inició el </a:t>
            </a:r>
            <a:r>
              <a:rPr lang="es-MX" sz="2400" b="1" dirty="0" err="1">
                <a:ln w="28575">
                  <a:solidFill>
                    <a:srgbClr val="9C5BCD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proces</a:t>
            </a:r>
            <a:r>
              <a:rPr lang="es-MX" sz="2400" b="1" dirty="0">
                <a:ln w="28575">
                  <a:solidFill>
                    <a:srgbClr val="9C5BCD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o de reconstrucción.</a:t>
            </a:r>
          </a:p>
        </p:txBody>
      </p:sp>
      <p:sp>
        <p:nvSpPr>
          <p:cNvPr id="36" name="Rectángulo 35">
            <a:extLst>
              <a:ext uri="{FF2B5EF4-FFF2-40B4-BE49-F238E27FC236}">
                <a16:creationId xmlns:a16="http://schemas.microsoft.com/office/drawing/2014/main" id="{FEFD33E5-4F24-4ED7-9926-C0992ECF6A5A}"/>
              </a:ext>
            </a:extLst>
          </p:cNvPr>
          <p:cNvSpPr/>
          <p:nvPr/>
        </p:nvSpPr>
        <p:spPr>
          <a:xfrm>
            <a:off x="2016550" y="4749000"/>
            <a:ext cx="9839450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C5BCD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Finalmente el Presidente Porfirio Díaz la inauguró en 1891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C5BCD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(</a:t>
            </a: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nueve años antes que Lecumberri</a:t>
            </a:r>
            <a:r>
              <a:rPr lang="es-MX" sz="2400" b="1" dirty="0">
                <a:ln w="28575">
                  <a:solidFill>
                    <a:srgbClr val="9C5BCD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)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C5BCD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siendo la más moderna de América Latina en ese entonces.</a:t>
            </a:r>
          </a:p>
        </p:txBody>
      </p:sp>
      <p:sp>
        <p:nvSpPr>
          <p:cNvPr id="37" name="Rectángulo 36">
            <a:extLst>
              <a:ext uri="{FF2B5EF4-FFF2-40B4-BE49-F238E27FC236}">
                <a16:creationId xmlns:a16="http://schemas.microsoft.com/office/drawing/2014/main" id="{27EACB0D-4BE4-42EB-AEDF-74DD51202FF2}"/>
              </a:ext>
            </a:extLst>
          </p:cNvPr>
          <p:cNvSpPr/>
          <p:nvPr/>
        </p:nvSpPr>
        <p:spPr>
          <a:xfrm>
            <a:off x="3336000" y="2229000"/>
            <a:ext cx="8519451" cy="7457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C5BCD"/>
                  </a:solidFill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Fue en el       periodo comprendido de 1881 a 1891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C5BCD"/>
                  </a:solidFill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                que la Ex Penitenciaría fue concluida.</a:t>
            </a:r>
          </a:p>
        </p:txBody>
      </p:sp>
      <p:pic>
        <p:nvPicPr>
          <p:cNvPr id="38" name="Imagen 37">
            <a:extLst>
              <a:ext uri="{FF2B5EF4-FFF2-40B4-BE49-F238E27FC236}">
                <a16:creationId xmlns:a16="http://schemas.microsoft.com/office/drawing/2014/main" id="{3092E3AA-AC2D-4447-863B-EE833648AF6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9" name="Rectángulo 38">
            <a:extLst>
              <a:ext uri="{FF2B5EF4-FFF2-40B4-BE49-F238E27FC236}">
                <a16:creationId xmlns:a16="http://schemas.microsoft.com/office/drawing/2014/main" id="{7724D73B-9A4D-4A42-A1B7-047F6B91FDD3}"/>
              </a:ext>
            </a:extLst>
          </p:cNvPr>
          <p:cNvSpPr/>
          <p:nvPr/>
        </p:nvSpPr>
        <p:spPr>
          <a:xfrm>
            <a:off x="336550" y="2229000"/>
            <a:ext cx="5722938" cy="50917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MX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Museo craneológico</a:t>
            </a:r>
          </a:p>
        </p:txBody>
      </p:sp>
      <p:sp>
        <p:nvSpPr>
          <p:cNvPr id="40" name="Rectángulo 39">
            <a:extLst>
              <a:ext uri="{FF2B5EF4-FFF2-40B4-BE49-F238E27FC236}">
                <a16:creationId xmlns:a16="http://schemas.microsoft.com/office/drawing/2014/main" id="{A1F79E4A-D447-4010-B2D4-27D166EF42FB}"/>
              </a:ext>
            </a:extLst>
          </p:cNvPr>
          <p:cNvSpPr/>
          <p:nvPr/>
        </p:nvSpPr>
        <p:spPr>
          <a:xfrm>
            <a:off x="334534" y="3254265"/>
            <a:ext cx="5724954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Los presos que morían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no eran reclamados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donaban amablemente sus cráneos para ser estudiados.</a:t>
            </a:r>
          </a:p>
        </p:txBody>
      </p:sp>
      <p:sp>
        <p:nvSpPr>
          <p:cNvPr id="41" name="Rectángulo 40">
            <a:extLst>
              <a:ext uri="{FF2B5EF4-FFF2-40B4-BE49-F238E27FC236}">
                <a16:creationId xmlns:a16="http://schemas.microsoft.com/office/drawing/2014/main" id="{9322E31B-2F8A-4A7B-9A57-4A983B3C6FD1}"/>
              </a:ext>
            </a:extLst>
          </p:cNvPr>
          <p:cNvSpPr/>
          <p:nvPr/>
        </p:nvSpPr>
        <p:spPr>
          <a:xfrm>
            <a:off x="336550" y="5174265"/>
            <a:ext cx="5759450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museo llamo mucho la atención porque toma las teorías criminalísticas italianas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Cesare Lombardo.</a:t>
            </a:r>
          </a:p>
        </p:txBody>
      </p:sp>
      <p:sp>
        <p:nvSpPr>
          <p:cNvPr id="42" name="Rectángulo 41">
            <a:extLst>
              <a:ext uri="{FF2B5EF4-FFF2-40B4-BE49-F238E27FC236}">
                <a16:creationId xmlns:a16="http://schemas.microsoft.com/office/drawing/2014/main" id="{B5825660-447E-404C-B2D1-D3A71DF13E87}"/>
              </a:ext>
            </a:extLst>
          </p:cNvPr>
          <p:cNvSpPr/>
          <p:nvPr/>
        </p:nvSpPr>
        <p:spPr>
          <a:xfrm>
            <a:off x="336551" y="309000"/>
            <a:ext cx="5722937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1906, la Penitenciaria de Puebla creo en su interior,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un laboratorio criminalístico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un museo craneológico.</a:t>
            </a:r>
          </a:p>
        </p:txBody>
      </p:sp>
      <p:pic>
        <p:nvPicPr>
          <p:cNvPr id="43" name="Imagen 42">
            <a:extLst>
              <a:ext uri="{FF2B5EF4-FFF2-40B4-BE49-F238E27FC236}">
                <a16:creationId xmlns:a16="http://schemas.microsoft.com/office/drawing/2014/main" id="{090AB8F9-4E04-4BC9-9B81-6F2A75CB838D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4" name="Rectángulo 43">
            <a:extLst>
              <a:ext uri="{FF2B5EF4-FFF2-40B4-BE49-F238E27FC236}">
                <a16:creationId xmlns:a16="http://schemas.microsoft.com/office/drawing/2014/main" id="{EFF1CEA2-A95A-48CF-9357-FCE1775018CC}"/>
              </a:ext>
            </a:extLst>
          </p:cNvPr>
          <p:cNvSpPr/>
          <p:nvPr/>
        </p:nvSpPr>
        <p:spPr>
          <a:xfrm>
            <a:off x="336550" y="1989000"/>
            <a:ext cx="5759450" cy="1695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la Penitenciaria hubo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más de 70 cráneos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presos clasificados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según el crimen que cometieron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su historia de vida.</a:t>
            </a:r>
          </a:p>
        </p:txBody>
      </p:sp>
      <p:sp>
        <p:nvSpPr>
          <p:cNvPr id="45" name="Rectángulo 44">
            <a:extLst>
              <a:ext uri="{FF2B5EF4-FFF2-40B4-BE49-F238E27FC236}">
                <a16:creationId xmlns:a16="http://schemas.microsoft.com/office/drawing/2014/main" id="{895769D5-2DA3-435E-8CCC-A4C7D3624FF3}"/>
              </a:ext>
            </a:extLst>
          </p:cNvPr>
          <p:cNvSpPr/>
          <p:nvPr/>
        </p:nvSpPr>
        <p:spPr>
          <a:xfrm>
            <a:off x="334534" y="3818018"/>
            <a:ext cx="5724954" cy="7457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Estos cráneos se donaron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la BUAP en 1970.</a:t>
            </a:r>
          </a:p>
        </p:txBody>
      </p:sp>
      <p:pic>
        <p:nvPicPr>
          <p:cNvPr id="46" name="Imagen 45" descr="Imagen que contiene edificio, suelo, pared, banco&#10;&#10;Descripción generada con confianza muy alta">
            <a:extLst>
              <a:ext uri="{FF2B5EF4-FFF2-40B4-BE49-F238E27FC236}">
                <a16:creationId xmlns:a16="http://schemas.microsoft.com/office/drawing/2014/main" id="{BA6394FB-05E0-4FF2-A4B5-C583979C2DA1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05253" cy="6871254"/>
          </a:xfrm>
          <a:prstGeom prst="rect">
            <a:avLst/>
          </a:prstGeom>
        </p:spPr>
      </p:pic>
      <p:sp>
        <p:nvSpPr>
          <p:cNvPr id="47" name="Rectángulo 46">
            <a:extLst>
              <a:ext uri="{FF2B5EF4-FFF2-40B4-BE49-F238E27FC236}">
                <a16:creationId xmlns:a16="http://schemas.microsoft.com/office/drawing/2014/main" id="{A330B42E-5A35-488A-8A75-6351E1117B51}"/>
              </a:ext>
            </a:extLst>
          </p:cNvPr>
          <p:cNvSpPr/>
          <p:nvPr/>
        </p:nvSpPr>
        <p:spPr>
          <a:xfrm>
            <a:off x="336548" y="1108504"/>
            <a:ext cx="5759452" cy="64049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MX" sz="6600" b="1" kern="0" dirty="0">
                <a:ln w="254">
                  <a:solidFill>
                    <a:srgbClr val="92D05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letter686 BT" panose="03040802020608040804" pitchFamily="66" charset="0"/>
                <a:cs typeface="Arial"/>
              </a:rPr>
              <a:t>Algunas curiosidades</a:t>
            </a:r>
          </a:p>
        </p:txBody>
      </p:sp>
      <p:sp>
        <p:nvSpPr>
          <p:cNvPr id="48" name="Rectángulo 47">
            <a:extLst>
              <a:ext uri="{FF2B5EF4-FFF2-40B4-BE49-F238E27FC236}">
                <a16:creationId xmlns:a16="http://schemas.microsoft.com/office/drawing/2014/main" id="{3BCE11A9-485F-4E89-ACBC-F4C761EE65C2}"/>
              </a:ext>
            </a:extLst>
          </p:cNvPr>
          <p:cNvSpPr/>
          <p:nvPr/>
        </p:nvSpPr>
        <p:spPr>
          <a:xfrm>
            <a:off x="2016261" y="5589000"/>
            <a:ext cx="5519739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Fue el primer reclusorio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se pensó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como un centro de readaptación.</a:t>
            </a:r>
          </a:p>
        </p:txBody>
      </p:sp>
      <p:pic>
        <p:nvPicPr>
          <p:cNvPr id="49" name="Imagen 48" descr="Imagen que contiene edificio, suelo, pared, banco&#10;&#10;Descripción generada con confianza muy alta">
            <a:extLst>
              <a:ext uri="{FF2B5EF4-FFF2-40B4-BE49-F238E27FC236}">
                <a16:creationId xmlns:a16="http://schemas.microsoft.com/office/drawing/2014/main" id="{DC5E6802-3723-460D-8E56-10342B107561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05253" cy="6871254"/>
          </a:xfrm>
          <a:prstGeom prst="rect">
            <a:avLst/>
          </a:prstGeom>
        </p:spPr>
      </p:pic>
      <p:sp>
        <p:nvSpPr>
          <p:cNvPr id="50" name="Rectángulo 49">
            <a:extLst>
              <a:ext uri="{FF2B5EF4-FFF2-40B4-BE49-F238E27FC236}">
                <a16:creationId xmlns:a16="http://schemas.microsoft.com/office/drawing/2014/main" id="{792347E7-FF53-44E2-AD7C-CC507F08C612}"/>
              </a:ext>
            </a:extLst>
          </p:cNvPr>
          <p:cNvSpPr/>
          <p:nvPr/>
        </p:nvSpPr>
        <p:spPr>
          <a:xfrm>
            <a:off x="336550" y="533664"/>
            <a:ext cx="10919450" cy="1695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C5BCD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 Maximino Ávila Camacho como Gobernador de Puebla inicia la idea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C5BCD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hacer de la Penitenciaria un lugar de readaptación proponiendo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C5BCD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los reos aprendan un oficio o que trabajen en los talleres textiles,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C5BCD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carpintería y de herrería que se instalaron en el edificio;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C5BCD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así nació la fábrica de sombreros “</a:t>
            </a: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Cuauhtémoc</a:t>
            </a:r>
            <a:r>
              <a:rPr lang="es-MX" sz="2400" b="1" dirty="0">
                <a:ln w="28575">
                  <a:solidFill>
                    <a:srgbClr val="9C5BCD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”.</a:t>
            </a:r>
          </a:p>
        </p:txBody>
      </p:sp>
      <p:pic>
        <p:nvPicPr>
          <p:cNvPr id="51" name="Imagen 50" descr="Imagen que contiene edificio, suelo, pared, banco&#10;&#10;Descripción generada con confianza muy alta">
            <a:extLst>
              <a:ext uri="{FF2B5EF4-FFF2-40B4-BE49-F238E27FC236}">
                <a16:creationId xmlns:a16="http://schemas.microsoft.com/office/drawing/2014/main" id="{9E390A67-87EB-4C79-ABC6-79FB1043DC48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05253" cy="6871254"/>
          </a:xfrm>
          <a:prstGeom prst="rect">
            <a:avLst/>
          </a:prstGeom>
        </p:spPr>
      </p:pic>
      <p:sp>
        <p:nvSpPr>
          <p:cNvPr id="52" name="Rectángulo 51">
            <a:extLst>
              <a:ext uri="{FF2B5EF4-FFF2-40B4-BE49-F238E27FC236}">
                <a16:creationId xmlns:a16="http://schemas.microsoft.com/office/drawing/2014/main" id="{BC52676C-285A-4445-897D-AF7AB3459AF3}"/>
              </a:ext>
            </a:extLst>
          </p:cNvPr>
          <p:cNvSpPr/>
          <p:nvPr/>
        </p:nvSpPr>
        <p:spPr>
          <a:xfrm>
            <a:off x="336549" y="1054865"/>
            <a:ext cx="8999451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C5BCD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Otra vez fue la primer Penitenciaria de México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C5BCD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acoger el lema “</a:t>
            </a: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Trabajo, industria y regeneración</a:t>
            </a:r>
            <a:r>
              <a:rPr lang="es-MX" sz="2400" b="1" dirty="0">
                <a:ln w="28575">
                  <a:solidFill>
                    <a:srgbClr val="9C5BCD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”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C5BCD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mismo que se pintó en el muro exterior de la penitenciaria.</a:t>
            </a:r>
          </a:p>
        </p:txBody>
      </p:sp>
      <p:sp>
        <p:nvSpPr>
          <p:cNvPr id="53" name="Rectángulo 52">
            <a:extLst>
              <a:ext uri="{FF2B5EF4-FFF2-40B4-BE49-F238E27FC236}">
                <a16:creationId xmlns:a16="http://schemas.microsoft.com/office/drawing/2014/main" id="{57A9D5F1-9F33-4F45-B1BB-B8491D14C5C6}"/>
              </a:ext>
            </a:extLst>
          </p:cNvPr>
          <p:cNvSpPr/>
          <p:nvPr/>
        </p:nvSpPr>
        <p:spPr>
          <a:xfrm>
            <a:off x="336550" y="5779123"/>
            <a:ext cx="10919449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C5BCD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Ello, debido a que se ideó una serie de talleres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9C5BCD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cursos para mantenerlos activos y generar ingresos para sus familias.</a:t>
            </a:r>
          </a:p>
        </p:txBody>
      </p:sp>
      <p:sp>
        <p:nvSpPr>
          <p:cNvPr id="54" name="CuadroTexto 53">
            <a:extLst>
              <a:ext uri="{FF2B5EF4-FFF2-40B4-BE49-F238E27FC236}">
                <a16:creationId xmlns:a16="http://schemas.microsoft.com/office/drawing/2014/main" id="{17CD5DBE-3487-4AC5-9281-93D2C5584034}"/>
              </a:ext>
            </a:extLst>
          </p:cNvPr>
          <p:cNvSpPr txBox="1"/>
          <p:nvPr/>
        </p:nvSpPr>
        <p:spPr>
          <a:xfrm>
            <a:off x="12208042" y="-5550"/>
            <a:ext cx="247958" cy="4345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6911689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9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9275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1525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150"/>
                            </p:stCondLst>
                            <p:childTnLst>
                              <p:par>
                                <p:cTn id="21" presetID="31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965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1775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79650"/>
                            </p:stCondLst>
                            <p:childTnLst>
                              <p:par>
                                <p:cTn id="36" presetID="4" presetClass="entr" presetSubtype="32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8915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974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8525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22150"/>
                            </p:stCondLst>
                            <p:childTnLst>
                              <p:par>
                                <p:cTn id="52" presetID="22" presetClass="entr" presetSubtype="4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3165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60650"/>
                            </p:stCondLst>
                            <p:childTnLst>
                              <p:par>
                                <p:cTn id="60" presetID="18" presetClass="entr" presetSubtype="12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2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7015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25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75275"/>
                            </p:stCondLst>
                            <p:childTnLst>
                              <p:par>
                                <p:cTn id="6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250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250"/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250"/>
                                        <p:tgtEl>
                                          <p:spTgt spid="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250"/>
                                        <p:tgtEl>
                                          <p:spTgt spid="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250"/>
                                        <p:tgtEl>
                                          <p:spTgt spid="2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1" fill="hold" grpId="0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904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2" presetClass="entr" presetSubtype="4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14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216775"/>
                            </p:stCondLst>
                            <p:childTnLst>
                              <p:par>
                                <p:cTn id="97" presetID="8" presetClass="entr" presetSubtype="32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9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226275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384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250275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1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259025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1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280275"/>
                            </p:stCondLst>
                            <p:childTnLst>
                              <p:par>
                                <p:cTn id="117" presetID="10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289775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1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307650"/>
                            </p:stCondLst>
                            <p:childTnLst>
                              <p:par>
                                <p:cTn id="125" presetID="31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317150"/>
                            </p:stCondLst>
                            <p:childTnLst>
                              <p:par>
                                <p:cTn id="13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1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329400"/>
                            </p:stCondLst>
                            <p:childTnLst>
                              <p:par>
                                <p:cTn id="13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1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342150"/>
                            </p:stCondLst>
                            <p:childTnLst>
                              <p:par>
                                <p:cTn id="14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1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352900"/>
                            </p:stCondLst>
                            <p:childTnLst>
                              <p:par>
                                <p:cTn id="14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1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370775"/>
                            </p:stCondLst>
                            <p:childTnLst>
                              <p:par>
                                <p:cTn id="148" presetID="9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0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380275"/>
                            </p:stCondLst>
                            <p:childTnLst>
                              <p:par>
                                <p:cTn id="15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1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393775"/>
                            </p:stCondLst>
                            <p:childTnLst>
                              <p:par>
                                <p:cTn id="156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400475"/>
                            </p:stCondLst>
                            <p:childTnLst>
                              <p:par>
                                <p:cTn id="160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1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413225"/>
                            </p:stCondLst>
                            <p:childTnLst>
                              <p:par>
                                <p:cTn id="16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1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426350"/>
                            </p:stCondLst>
                            <p:childTnLst>
                              <p:par>
                                <p:cTn id="168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432350"/>
                            </p:stCondLst>
                            <p:childTnLst>
                              <p:par>
                                <p:cTn id="17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4" dur="1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446350"/>
                            </p:stCondLst>
                            <p:childTnLst>
                              <p:par>
                                <p:cTn id="17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12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452850"/>
                            </p:stCondLst>
                            <p:childTnLst>
                              <p:par>
                                <p:cTn id="180" presetID="3" presetClass="entr" presetSubtype="5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2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>
                            <p:stCondLst>
                              <p:cond delay="462350"/>
                            </p:stCondLst>
                            <p:childTnLst>
                              <p:par>
                                <p:cTn id="18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6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468450"/>
                            </p:stCondLst>
                            <p:childTnLst>
                              <p:par>
                                <p:cTn id="18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0" dur="12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1" fill="hold">
                            <p:stCondLst>
                              <p:cond delay="478325"/>
                            </p:stCondLst>
                            <p:childTnLst>
                              <p:par>
                                <p:cTn id="192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4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5" fill="hold">
                            <p:stCondLst>
                              <p:cond delay="484325"/>
                            </p:stCondLst>
                            <p:childTnLst>
                              <p:par>
                                <p:cTn id="19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8" dur="12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519700"/>
                            </p:stCondLst>
                            <p:childTnLst>
                              <p:par>
                                <p:cTn id="200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2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3" fill="hold">
                            <p:stCondLst>
                              <p:cond delay="525700"/>
                            </p:stCondLst>
                            <p:childTnLst>
                              <p:par>
                                <p:cTn id="20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6" dur="12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7" fill="hold">
                            <p:stCondLst>
                              <p:cond delay="544075"/>
                            </p:stCondLst>
                            <p:childTnLst>
                              <p:par>
                                <p:cTn id="20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0" dur="12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1" fill="hold">
                            <p:stCondLst>
                              <p:cond delay="558700"/>
                            </p:stCondLst>
                            <p:childTnLst>
                              <p:par>
                                <p:cTn id="212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2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10" grpId="0"/>
      <p:bldP spid="12" grpId="0"/>
      <p:bldP spid="13" grpId="0"/>
      <p:bldP spid="15" grpId="0"/>
      <p:bldP spid="16" grpId="0"/>
      <p:bldP spid="17" grpId="0"/>
      <p:bldP spid="19" grpId="0"/>
      <p:bldP spid="21" grpId="0" animBg="1"/>
      <p:bldP spid="22" grpId="0" uiExpand="1" animBg="1"/>
      <p:bldP spid="23" grpId="0" uiExpand="1" animBg="1"/>
      <p:bldP spid="24" grpId="0"/>
      <p:bldP spid="25" grpId="0" build="p"/>
      <p:bldP spid="27" grpId="0"/>
      <p:bldP spid="28" grpId="0"/>
      <p:bldP spid="29" grpId="0"/>
      <p:bldP spid="30" grpId="0"/>
      <p:bldP spid="32" grpId="0"/>
      <p:bldP spid="34" grpId="0"/>
      <p:bldP spid="35" grpId="0"/>
      <p:bldP spid="36" grpId="0"/>
      <p:bldP spid="37" grpId="0"/>
      <p:bldP spid="39" grpId="0"/>
      <p:bldP spid="40" grpId="0"/>
      <p:bldP spid="41" grpId="0"/>
      <p:bldP spid="42" grpId="0"/>
      <p:bldP spid="44" grpId="0"/>
      <p:bldP spid="45" grpId="0"/>
      <p:bldP spid="47" grpId="0"/>
      <p:bldP spid="48" grpId="0"/>
      <p:bldP spid="50" grpId="0"/>
      <p:bldP spid="52" grpId="0"/>
      <p:bldP spid="53" grpId="0" animBg="1"/>
      <p:bldP spid="5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 8">
            <a:extLst>
              <a:ext uri="{FF2B5EF4-FFF2-40B4-BE49-F238E27FC236}">
                <a16:creationId xmlns:a16="http://schemas.microsoft.com/office/drawing/2014/main" id="{09CC67FD-0D19-4145-841D-1CC2ECB55160}"/>
              </a:ext>
            </a:extLst>
          </p:cNvPr>
          <p:cNvSpPr/>
          <p:nvPr/>
        </p:nvSpPr>
        <p:spPr>
          <a:xfrm>
            <a:off x="336550" y="309000"/>
            <a:ext cx="11518566" cy="4129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penitenciaria inició sus operaciones el 2 de abril de 1891.</a:t>
            </a: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35AED2A8-6E63-4680-92A3-21A068F1AF38}"/>
              </a:ext>
            </a:extLst>
          </p:cNvPr>
          <p:cNvSpPr/>
          <p:nvPr/>
        </p:nvSpPr>
        <p:spPr>
          <a:xfrm>
            <a:off x="336550" y="1389000"/>
            <a:ext cx="11518566" cy="4129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Un día antes… Porfirio Díaz había abolido la pena de muerte en México.</a:t>
            </a: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8D0523C3-0576-4A16-BBA0-2B775507A905}"/>
              </a:ext>
            </a:extLst>
          </p:cNvPr>
          <p:cNvSpPr/>
          <p:nvPr/>
        </p:nvSpPr>
        <p:spPr>
          <a:xfrm>
            <a:off x="337100" y="5815466"/>
            <a:ext cx="11518900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Por lo que albergaba tanto a hombres como a mujeres,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quienes eran separados por diferentes áreas.</a:t>
            </a:r>
          </a:p>
        </p:txBody>
      </p:sp>
      <p:sp>
        <p:nvSpPr>
          <p:cNvPr id="17" name="Rectángulo 16">
            <a:extLst>
              <a:ext uri="{FF2B5EF4-FFF2-40B4-BE49-F238E27FC236}">
                <a16:creationId xmlns:a16="http://schemas.microsoft.com/office/drawing/2014/main" id="{F691DC3D-A882-4146-824C-23007F77F6C2}"/>
              </a:ext>
            </a:extLst>
          </p:cNvPr>
          <p:cNvSpPr/>
          <p:nvPr/>
        </p:nvSpPr>
        <p:spPr>
          <a:xfrm>
            <a:off x="336549" y="2589000"/>
            <a:ext cx="11518566" cy="4129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Tenía casi medio millar de celdas, divididas en 36 pabellones.</a:t>
            </a:r>
          </a:p>
        </p:txBody>
      </p:sp>
      <p:pic>
        <p:nvPicPr>
          <p:cNvPr id="22" name="Imagen 21" descr="Imagen que contiene persona, grupo, personas, suelo&#10;&#10;Descripción generada con confianza muy alta">
            <a:extLst>
              <a:ext uri="{FF2B5EF4-FFF2-40B4-BE49-F238E27FC236}">
                <a16:creationId xmlns:a16="http://schemas.microsoft.com/office/drawing/2014/main" id="{6090742E-09AD-493D-A377-0FBE448D371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9710"/>
          </a:xfrm>
          <a:prstGeom prst="rect">
            <a:avLst/>
          </a:prstGeom>
        </p:spPr>
      </p:pic>
      <p:sp>
        <p:nvSpPr>
          <p:cNvPr id="23" name="Rectángulo 22">
            <a:extLst>
              <a:ext uri="{FF2B5EF4-FFF2-40B4-BE49-F238E27FC236}">
                <a16:creationId xmlns:a16="http://schemas.microsoft.com/office/drawing/2014/main" id="{7DCE7EE2-DA11-43C6-9BAE-327BC115AF9B}"/>
              </a:ext>
            </a:extLst>
          </p:cNvPr>
          <p:cNvSpPr/>
          <p:nvPr/>
        </p:nvSpPr>
        <p:spPr>
          <a:xfrm>
            <a:off x="336550" y="4735466"/>
            <a:ext cx="11518900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aunque en una proporción muy pequeña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(</a:t>
            </a:r>
            <a:r>
              <a:rPr lang="es-MX" sz="2400" b="1" dirty="0">
                <a:ln w="28575">
                  <a:solidFill>
                    <a:srgbClr val="7E0000"/>
                  </a:solidFill>
                </a:ln>
                <a:solidFill>
                  <a:srgbClr val="FFAFA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aproximadamente 1 mujer por cada 30 hombres</a:t>
            </a: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).</a:t>
            </a:r>
          </a:p>
        </p:txBody>
      </p:sp>
      <p:sp>
        <p:nvSpPr>
          <p:cNvPr id="24" name="Rectángulo 23">
            <a:extLst>
              <a:ext uri="{FF2B5EF4-FFF2-40B4-BE49-F238E27FC236}">
                <a16:creationId xmlns:a16="http://schemas.microsoft.com/office/drawing/2014/main" id="{019ACC21-048A-4E6F-BB5F-E62E04368210}"/>
              </a:ext>
            </a:extLst>
          </p:cNvPr>
          <p:cNvSpPr/>
          <p:nvPr/>
        </p:nvSpPr>
        <p:spPr>
          <a:xfrm>
            <a:off x="336550" y="5829000"/>
            <a:ext cx="11518900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Según dicen que todas o casi todas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habían cometido crímenes pasionales.</a:t>
            </a:r>
          </a:p>
        </p:txBody>
      </p:sp>
      <p:sp>
        <p:nvSpPr>
          <p:cNvPr id="25" name="Rectángulo 24">
            <a:extLst>
              <a:ext uri="{FF2B5EF4-FFF2-40B4-BE49-F238E27FC236}">
                <a16:creationId xmlns:a16="http://schemas.microsoft.com/office/drawing/2014/main" id="{8A95EAEF-DCDF-4202-B8F1-0CBFFD3DF9DD}"/>
              </a:ext>
            </a:extLst>
          </p:cNvPr>
          <p:cNvSpPr/>
          <p:nvPr/>
        </p:nvSpPr>
        <p:spPr>
          <a:xfrm>
            <a:off x="336550" y="309000"/>
            <a:ext cx="11518900" cy="4129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algún momento la Antigua Penitenciaría fue mixta, </a:t>
            </a:r>
          </a:p>
        </p:txBody>
      </p:sp>
      <p:pic>
        <p:nvPicPr>
          <p:cNvPr id="26" name="Imagen 25" descr="Imagen que contiene ropa, traje&#10;&#10;Descripción generada con confianza muy alta">
            <a:extLst>
              <a:ext uri="{FF2B5EF4-FFF2-40B4-BE49-F238E27FC236}">
                <a16:creationId xmlns:a16="http://schemas.microsoft.com/office/drawing/2014/main" id="{2C9BEC55-35A2-409C-A2C2-280E5D1EE34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7" name="Rectángulo 26">
            <a:extLst>
              <a:ext uri="{FF2B5EF4-FFF2-40B4-BE49-F238E27FC236}">
                <a16:creationId xmlns:a16="http://schemas.microsoft.com/office/drawing/2014/main" id="{224814A3-6A3D-4798-B920-336A1368A697}"/>
              </a:ext>
            </a:extLst>
          </p:cNvPr>
          <p:cNvSpPr/>
          <p:nvPr/>
        </p:nvSpPr>
        <p:spPr>
          <a:xfrm>
            <a:off x="3576000" y="309000"/>
            <a:ext cx="4284632" cy="48218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presos y Fugas</a:t>
            </a:r>
          </a:p>
        </p:txBody>
      </p:sp>
      <p:sp>
        <p:nvSpPr>
          <p:cNvPr id="28" name="Rectángulo 27">
            <a:extLst>
              <a:ext uri="{FF2B5EF4-FFF2-40B4-BE49-F238E27FC236}">
                <a16:creationId xmlns:a16="http://schemas.microsoft.com/office/drawing/2014/main" id="{A2C7A203-57A6-4A63-91F3-683D42BE6C57}"/>
              </a:ext>
            </a:extLst>
          </p:cNvPr>
          <p:cNvSpPr/>
          <p:nvPr/>
        </p:nvSpPr>
        <p:spPr>
          <a:xfrm>
            <a:off x="3576000" y="1029000"/>
            <a:ext cx="4348800" cy="26571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Los presos más destacados que estuvieron ahí fueron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los hermanos Ricardo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Enrique Flores Magón,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estuvieron detenidos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por el cargo de: “Rebelión”,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aunque también hubo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algunos zapatistas.</a:t>
            </a:r>
          </a:p>
        </p:txBody>
      </p:sp>
      <p:sp>
        <p:nvSpPr>
          <p:cNvPr id="29" name="Rectángulo 28">
            <a:extLst>
              <a:ext uri="{FF2B5EF4-FFF2-40B4-BE49-F238E27FC236}">
                <a16:creationId xmlns:a16="http://schemas.microsoft.com/office/drawing/2014/main" id="{9A9EFD6C-87EF-43A8-8A36-0405C6F90CEC}"/>
              </a:ext>
            </a:extLst>
          </p:cNvPr>
          <p:cNvSpPr/>
          <p:nvPr/>
        </p:nvSpPr>
        <p:spPr>
          <a:xfrm>
            <a:off x="3456000" y="4212463"/>
            <a:ext cx="4524630" cy="2336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Solo existió una fuga oficial,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fue en 1975,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donde los cuatro presos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al escapar mataron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al Lic. Jesús Huerta Blancas,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Director de la prisión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a un policía.</a:t>
            </a:r>
          </a:p>
        </p:txBody>
      </p:sp>
      <p:pic>
        <p:nvPicPr>
          <p:cNvPr id="30" name="Imagen 29" descr="Imagen que contiene persona, hombre, cielo, antiguo&#10;&#10;Descripción generada con confianza muy alta">
            <a:extLst>
              <a:ext uri="{FF2B5EF4-FFF2-40B4-BE49-F238E27FC236}">
                <a16:creationId xmlns:a16="http://schemas.microsoft.com/office/drawing/2014/main" id="{8BE256A2-7E1D-4D41-A609-49BE0D1F70D7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61" r="51345"/>
          <a:stretch/>
        </p:blipFill>
        <p:spPr>
          <a:xfrm>
            <a:off x="377936" y="898353"/>
            <a:ext cx="3198064" cy="510138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1" name="Imagen 30" descr="Imagen que contiene interior, suelo, pared, sucio&#10;&#10;Descripción generada con confianza muy alta">
            <a:extLst>
              <a:ext uri="{FF2B5EF4-FFF2-40B4-BE49-F238E27FC236}">
                <a16:creationId xmlns:a16="http://schemas.microsoft.com/office/drawing/2014/main" id="{12F0FFB7-945A-4C42-B0E0-A883C9899A9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19154" cy="6858000"/>
          </a:xfrm>
          <a:prstGeom prst="rect">
            <a:avLst/>
          </a:prstGeom>
        </p:spPr>
      </p:pic>
      <p:sp>
        <p:nvSpPr>
          <p:cNvPr id="32" name="Rectángulo 31">
            <a:extLst>
              <a:ext uri="{FF2B5EF4-FFF2-40B4-BE49-F238E27FC236}">
                <a16:creationId xmlns:a16="http://schemas.microsoft.com/office/drawing/2014/main" id="{BEE33C8E-C643-46C4-A399-2F106D9542A2}"/>
              </a:ext>
            </a:extLst>
          </p:cNvPr>
          <p:cNvSpPr/>
          <p:nvPr/>
        </p:nvSpPr>
        <p:spPr>
          <a:xfrm>
            <a:off x="336549" y="306817"/>
            <a:ext cx="11519451" cy="48218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amo SSi" panose="020B0500000000000000" pitchFamily="34" charset="0"/>
                <a:cs typeface="Arial"/>
              </a:rPr>
              <a:t>Celdas e historias de </a:t>
            </a:r>
            <a:r>
              <a:rPr 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amo SSi" panose="020B0500000000000000" pitchFamily="34" charset="0"/>
                <a:cs typeface="Arial"/>
              </a:rPr>
              <a:t>miedo</a:t>
            </a:r>
          </a:p>
        </p:txBody>
      </p:sp>
      <p:sp>
        <p:nvSpPr>
          <p:cNvPr id="33" name="Rectángulo 32">
            <a:extLst>
              <a:ext uri="{FF2B5EF4-FFF2-40B4-BE49-F238E27FC236}">
                <a16:creationId xmlns:a16="http://schemas.microsoft.com/office/drawing/2014/main" id="{C2025B3C-5978-4B88-B401-E7B6D09321A2}"/>
              </a:ext>
            </a:extLst>
          </p:cNvPr>
          <p:cNvSpPr/>
          <p:nvPr/>
        </p:nvSpPr>
        <p:spPr>
          <a:xfrm>
            <a:off x="336550" y="1336066"/>
            <a:ext cx="11519450" cy="4129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Los minúsculos cuartos de 1.20 x 1.70 </a:t>
            </a:r>
            <a:r>
              <a:rPr lang="es-MX" sz="2400" b="1" dirty="0" err="1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mts</a:t>
            </a: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. albergaban a un solo reo.</a:t>
            </a:r>
          </a:p>
        </p:txBody>
      </p:sp>
      <p:sp>
        <p:nvSpPr>
          <p:cNvPr id="34" name="Rectángulo 33">
            <a:extLst>
              <a:ext uri="{FF2B5EF4-FFF2-40B4-BE49-F238E27FC236}">
                <a16:creationId xmlns:a16="http://schemas.microsoft.com/office/drawing/2014/main" id="{6A158B54-1856-4322-A6A0-555B954B9A96}"/>
              </a:ext>
            </a:extLst>
          </p:cNvPr>
          <p:cNvSpPr/>
          <p:nvPr/>
        </p:nvSpPr>
        <p:spPr>
          <a:xfrm>
            <a:off x="336550" y="2296066"/>
            <a:ext cx="11519450" cy="4129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Carecían de lavabo y excusado como los de Lecumberri.</a:t>
            </a:r>
          </a:p>
        </p:txBody>
      </p:sp>
      <p:sp>
        <p:nvSpPr>
          <p:cNvPr id="35" name="Rectángulo 34">
            <a:extLst>
              <a:ext uri="{FF2B5EF4-FFF2-40B4-BE49-F238E27FC236}">
                <a16:creationId xmlns:a16="http://schemas.microsoft.com/office/drawing/2014/main" id="{524340EC-AF75-4891-A4E2-7EAF7970664C}"/>
              </a:ext>
            </a:extLst>
          </p:cNvPr>
          <p:cNvSpPr/>
          <p:nvPr/>
        </p:nvSpPr>
        <p:spPr>
          <a:xfrm>
            <a:off x="336550" y="3213064"/>
            <a:ext cx="11518900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las 6 de la mañana se les despertaba para iniciar las actividades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sus respectivos talleres y a las 9 de la noche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ya estaban de vuelta en sus cómodos aposentos.</a:t>
            </a:r>
          </a:p>
        </p:txBody>
      </p:sp>
      <p:sp>
        <p:nvSpPr>
          <p:cNvPr id="36" name="Rectángulo 35">
            <a:extLst>
              <a:ext uri="{FF2B5EF4-FFF2-40B4-BE49-F238E27FC236}">
                <a16:creationId xmlns:a16="http://schemas.microsoft.com/office/drawing/2014/main" id="{D9A12906-3579-4758-84BA-84CAB7A51669}"/>
              </a:ext>
            </a:extLst>
          </p:cNvPr>
          <p:cNvSpPr/>
          <p:nvPr/>
        </p:nvSpPr>
        <p:spPr>
          <a:xfrm>
            <a:off x="336549" y="4853664"/>
            <a:ext cx="11518900" cy="1695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pintoresco paseo va acompañado de un encierro corto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(</a:t>
            </a:r>
            <a:r>
              <a:rPr lang="es-MX" sz="2400" b="1" dirty="0">
                <a:ln w="28575">
                  <a:solidFill>
                    <a:srgbClr val="7E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sólo para el valiente</a:t>
            </a: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)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alrededor de 20 segundos en una celda;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una visita a las celdas de castigo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(</a:t>
            </a:r>
            <a:r>
              <a:rPr lang="es-MX" sz="2400" b="1" dirty="0">
                <a:ln w="28575">
                  <a:solidFill>
                    <a:srgbClr val="7E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las había interiores y exteriores</a:t>
            </a: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).</a:t>
            </a:r>
          </a:p>
        </p:txBody>
      </p:sp>
      <p:pic>
        <p:nvPicPr>
          <p:cNvPr id="37" name="Imagen 36" descr="Imagen que contiene interior, suelo, pared, sucio&#10;&#10;Descripción generada con confianza muy alta">
            <a:extLst>
              <a:ext uri="{FF2B5EF4-FFF2-40B4-BE49-F238E27FC236}">
                <a16:creationId xmlns:a16="http://schemas.microsoft.com/office/drawing/2014/main" id="{011466A4-6C7B-47C3-AAF7-1D768D8C40C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19154" cy="6858000"/>
          </a:xfrm>
          <a:prstGeom prst="rect">
            <a:avLst/>
          </a:prstGeom>
        </p:spPr>
      </p:pic>
      <p:sp>
        <p:nvSpPr>
          <p:cNvPr id="38" name="Rectángulo 37">
            <a:extLst>
              <a:ext uri="{FF2B5EF4-FFF2-40B4-BE49-F238E27FC236}">
                <a16:creationId xmlns:a16="http://schemas.microsoft.com/office/drawing/2014/main" id="{BD6DC719-1083-4EDA-B3B9-2F1E04016363}"/>
              </a:ext>
            </a:extLst>
          </p:cNvPr>
          <p:cNvSpPr/>
          <p:nvPr/>
        </p:nvSpPr>
        <p:spPr>
          <a:xfrm>
            <a:off x="336550" y="2709000"/>
            <a:ext cx="11518900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Los que eran encerrados afuera, además del pequeñísimo espacio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debían soportar las inclemencias del tiempo y una “</a:t>
            </a:r>
            <a:r>
              <a:rPr lang="es-MX" sz="2400" b="1" dirty="0">
                <a:ln w="28575">
                  <a:solidFill>
                    <a:srgbClr val="7E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asomadita</a:t>
            </a: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”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por los torreones donde los custodios vigilaban el patio principal.</a:t>
            </a:r>
          </a:p>
        </p:txBody>
      </p:sp>
      <p:sp>
        <p:nvSpPr>
          <p:cNvPr id="39" name="Rectángulo 38">
            <a:extLst>
              <a:ext uri="{FF2B5EF4-FFF2-40B4-BE49-F238E27FC236}">
                <a16:creationId xmlns:a16="http://schemas.microsoft.com/office/drawing/2014/main" id="{80CF8636-530E-474B-A325-91E016D2CDD6}"/>
              </a:ext>
            </a:extLst>
          </p:cNvPr>
          <p:cNvSpPr/>
          <p:nvPr/>
        </p:nvSpPr>
        <p:spPr>
          <a:xfrm>
            <a:off x="336551" y="4212463"/>
            <a:ext cx="11518900" cy="2336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guía nos aderezó el viaje con historias amenas sobre reos que por arte de magia desaparecían como el famoso “</a:t>
            </a:r>
            <a:r>
              <a:rPr lang="es-MX" sz="2400" b="1" dirty="0">
                <a:ln w="28575">
                  <a:solidFill>
                    <a:srgbClr val="7E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Capitán Fantasma</a:t>
            </a: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”: un ladrón vestido de militar al que le fue asignada una celda especial; sobre aquellos desesperados que invocaban al diablo para que los socorriera y sin mayor explicación amanecían con las ropas desgarradas; o la hilera de cruces colocadas en la planta baja del cubo de las escaleras por los “</a:t>
            </a:r>
            <a:r>
              <a:rPr lang="es-MX" sz="2400" b="1" dirty="0">
                <a:ln w="28575">
                  <a:solidFill>
                    <a:srgbClr val="7E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accidentes</a:t>
            </a: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” que sufrían los presos al caerse de ellas.</a:t>
            </a:r>
          </a:p>
        </p:txBody>
      </p:sp>
      <p:pic>
        <p:nvPicPr>
          <p:cNvPr id="40" name="Imagen 39" descr="Imagen que contiene pared, interior&#10;&#10;Descripción generada con confianza muy alta">
            <a:extLst>
              <a:ext uri="{FF2B5EF4-FFF2-40B4-BE49-F238E27FC236}">
                <a16:creationId xmlns:a16="http://schemas.microsoft.com/office/drawing/2014/main" id="{335DA962-CEFC-4133-8D74-C955DCA463C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90"/>
            <a:ext cx="12192000" cy="6883490"/>
          </a:xfrm>
          <a:prstGeom prst="rect">
            <a:avLst/>
          </a:prstGeom>
        </p:spPr>
      </p:pic>
      <p:sp>
        <p:nvSpPr>
          <p:cNvPr id="41" name="Rectángulo 40">
            <a:extLst>
              <a:ext uri="{FF2B5EF4-FFF2-40B4-BE49-F238E27FC236}">
                <a16:creationId xmlns:a16="http://schemas.microsoft.com/office/drawing/2014/main" id="{8E831DED-3FA4-42D7-B4AA-D93669EBA47D}"/>
              </a:ext>
            </a:extLst>
          </p:cNvPr>
          <p:cNvSpPr/>
          <p:nvPr/>
        </p:nvSpPr>
        <p:spPr>
          <a:xfrm>
            <a:off x="336548" y="2949000"/>
            <a:ext cx="5759449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la par de su funcionamiento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como penitenciaría,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también fungió de otras formas.</a:t>
            </a:r>
          </a:p>
        </p:txBody>
      </p:sp>
      <p:sp>
        <p:nvSpPr>
          <p:cNvPr id="42" name="Rectángulo 41">
            <a:extLst>
              <a:ext uri="{FF2B5EF4-FFF2-40B4-BE49-F238E27FC236}">
                <a16:creationId xmlns:a16="http://schemas.microsoft.com/office/drawing/2014/main" id="{2439BA94-EA78-4B73-B770-B1E25A852470}"/>
              </a:ext>
            </a:extLst>
          </p:cNvPr>
          <p:cNvSpPr/>
          <p:nvPr/>
        </p:nvSpPr>
        <p:spPr>
          <a:xfrm>
            <a:off x="336551" y="4853664"/>
            <a:ext cx="5759449" cy="1695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Bodega, hospital militar,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cuartel de bomberos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hasta departamento eléctrico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del estado,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fueron algunos de sus usos.</a:t>
            </a:r>
          </a:p>
        </p:txBody>
      </p:sp>
      <p:sp>
        <p:nvSpPr>
          <p:cNvPr id="43" name="Rectángulo 42">
            <a:extLst>
              <a:ext uri="{FF2B5EF4-FFF2-40B4-BE49-F238E27FC236}">
                <a16:creationId xmlns:a16="http://schemas.microsoft.com/office/drawing/2014/main" id="{C95675D0-7C2E-4F90-8C0A-FD6AF085A5D3}"/>
              </a:ext>
            </a:extLst>
          </p:cNvPr>
          <p:cNvSpPr/>
          <p:nvPr/>
        </p:nvSpPr>
        <p:spPr>
          <a:xfrm>
            <a:off x="336550" y="309000"/>
            <a:ext cx="5759450" cy="1695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Cabe mencionar que tenía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una capacidad para 522 personas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por lo cual “</a:t>
            </a:r>
            <a:r>
              <a:rPr lang="es-MX" sz="2400" b="1" dirty="0">
                <a:ln w="28575"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manera inusual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las cárceles del país</a:t>
            </a: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”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había sobrepoblación.</a:t>
            </a:r>
          </a:p>
        </p:txBody>
      </p:sp>
      <p:pic>
        <p:nvPicPr>
          <p:cNvPr id="44" name="Imagen 43" descr="Imagen que contiene edificio, cielo&#10;&#10;Descripción generada con confianza muy alta">
            <a:extLst>
              <a:ext uri="{FF2B5EF4-FFF2-40B4-BE49-F238E27FC236}">
                <a16:creationId xmlns:a16="http://schemas.microsoft.com/office/drawing/2014/main" id="{56F71D07-4EC3-497A-B0E4-BDC2A96DEF2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0" cy="6858000"/>
          </a:xfrm>
          <a:prstGeom prst="rect">
            <a:avLst/>
          </a:prstGeom>
        </p:spPr>
      </p:pic>
      <p:sp>
        <p:nvSpPr>
          <p:cNvPr id="45" name="Rectángulo 44">
            <a:extLst>
              <a:ext uri="{FF2B5EF4-FFF2-40B4-BE49-F238E27FC236}">
                <a16:creationId xmlns:a16="http://schemas.microsoft.com/office/drawing/2014/main" id="{94E091A7-72E9-4B20-9F3D-11722B8A0508}"/>
              </a:ext>
            </a:extLst>
          </p:cNvPr>
          <p:cNvSpPr/>
          <p:nvPr/>
        </p:nvSpPr>
        <p:spPr>
          <a:xfrm>
            <a:off x="336550" y="2974865"/>
            <a:ext cx="6704329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Luego de que se hiciera una consulta ciudadana, se tomó la decisión de reubicar a los reos al penal de San Miguel.</a:t>
            </a:r>
          </a:p>
        </p:txBody>
      </p:sp>
      <p:sp>
        <p:nvSpPr>
          <p:cNvPr id="46" name="Rectángulo 45">
            <a:extLst>
              <a:ext uri="{FF2B5EF4-FFF2-40B4-BE49-F238E27FC236}">
                <a16:creationId xmlns:a16="http://schemas.microsoft.com/office/drawing/2014/main" id="{2D1D28B8-4D19-4E7C-9123-8086E761CC5C}"/>
              </a:ext>
            </a:extLst>
          </p:cNvPr>
          <p:cNvSpPr/>
          <p:nvPr/>
        </p:nvSpPr>
        <p:spPr>
          <a:xfrm>
            <a:off x="336550" y="309000"/>
            <a:ext cx="6704330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1984 el Código Penal cambió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las Penitenciarias pasaron a ser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Centros de Readaptación.</a:t>
            </a:r>
          </a:p>
        </p:txBody>
      </p:sp>
      <p:sp>
        <p:nvSpPr>
          <p:cNvPr id="47" name="Rectángulo 46">
            <a:extLst>
              <a:ext uri="{FF2B5EF4-FFF2-40B4-BE49-F238E27FC236}">
                <a16:creationId xmlns:a16="http://schemas.microsoft.com/office/drawing/2014/main" id="{7F3A4F64-23BD-4FAE-A284-3B21D91FC5BF}"/>
              </a:ext>
            </a:extLst>
          </p:cNvPr>
          <p:cNvSpPr/>
          <p:nvPr/>
        </p:nvSpPr>
        <p:spPr>
          <a:xfrm>
            <a:off x="336550" y="1454265"/>
            <a:ext cx="6704329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Penitenciaria no se pudo adaptar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estos cambios porque ya estaba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el centro de la Ciudad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existía una gran sobre población de reos.</a:t>
            </a:r>
          </a:p>
        </p:txBody>
      </p:sp>
      <p:sp>
        <p:nvSpPr>
          <p:cNvPr id="48" name="Rectángulo 47">
            <a:extLst>
              <a:ext uri="{FF2B5EF4-FFF2-40B4-BE49-F238E27FC236}">
                <a16:creationId xmlns:a16="http://schemas.microsoft.com/office/drawing/2014/main" id="{40B22E46-135C-4D11-8A3B-E7D41754C2C5}"/>
              </a:ext>
            </a:extLst>
          </p:cNvPr>
          <p:cNvSpPr/>
          <p:nvPr/>
        </p:nvSpPr>
        <p:spPr>
          <a:xfrm>
            <a:off x="336550" y="4269000"/>
            <a:ext cx="6704329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Un día de marzo a la  medianoche,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sin más pertenencias que lo que llevaban puesto, se trasladaron a los más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900 reos al hoy </a:t>
            </a:r>
            <a:r>
              <a:rPr lang="es-MX" sz="2400" b="1" dirty="0" err="1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Cereso</a:t>
            </a: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de San Miguel.</a:t>
            </a:r>
          </a:p>
        </p:txBody>
      </p:sp>
      <p:sp>
        <p:nvSpPr>
          <p:cNvPr id="49" name="Rectángulo 48">
            <a:extLst>
              <a:ext uri="{FF2B5EF4-FFF2-40B4-BE49-F238E27FC236}">
                <a16:creationId xmlns:a16="http://schemas.microsoft.com/office/drawing/2014/main" id="{A84F5D8A-4FA5-4160-BCDE-E3FABEFADD38}"/>
              </a:ext>
            </a:extLst>
          </p:cNvPr>
          <p:cNvSpPr/>
          <p:nvPr/>
        </p:nvSpPr>
        <p:spPr>
          <a:xfrm>
            <a:off x="336550" y="5829000"/>
            <a:ext cx="6704329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1984…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penitenciaría cerró sus puertas…</a:t>
            </a:r>
          </a:p>
        </p:txBody>
      </p:sp>
      <p:sp>
        <p:nvSpPr>
          <p:cNvPr id="50" name="CuadroTexto 49">
            <a:extLst>
              <a:ext uri="{FF2B5EF4-FFF2-40B4-BE49-F238E27FC236}">
                <a16:creationId xmlns:a16="http://schemas.microsoft.com/office/drawing/2014/main" id="{31F2C1FC-D70D-40AF-9E79-564A502F3972}"/>
              </a:ext>
            </a:extLst>
          </p:cNvPr>
          <p:cNvSpPr txBox="1"/>
          <p:nvPr/>
        </p:nvSpPr>
        <p:spPr>
          <a:xfrm>
            <a:off x="12208042" y="-5549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51" name="Imagen 50" descr="Imagen que contiene interior, pared, suelo, mesa&#10;&#10;Descripción generada con confianza muy alta">
            <a:extLst>
              <a:ext uri="{FF2B5EF4-FFF2-40B4-BE49-F238E27FC236}">
                <a16:creationId xmlns:a16="http://schemas.microsoft.com/office/drawing/2014/main" id="{90A5FC4B-B0CB-4C82-88F7-4A2B7573F20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0" cy="6858000"/>
          </a:xfrm>
          <a:prstGeom prst="rect">
            <a:avLst/>
          </a:prstGeom>
        </p:spPr>
      </p:pic>
      <p:sp>
        <p:nvSpPr>
          <p:cNvPr id="52" name="Rectángulo 51">
            <a:extLst>
              <a:ext uri="{FF2B5EF4-FFF2-40B4-BE49-F238E27FC236}">
                <a16:creationId xmlns:a16="http://schemas.microsoft.com/office/drawing/2014/main" id="{F7A01417-969F-4FEC-B4B6-9F5F3F707D1D}"/>
              </a:ext>
            </a:extLst>
          </p:cNvPr>
          <p:cNvSpPr/>
          <p:nvPr/>
        </p:nvSpPr>
        <p:spPr>
          <a:xfrm>
            <a:off x="4416549" y="4853664"/>
            <a:ext cx="7439451" cy="1695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la actualidad  el Instituto Cultural Poblano,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Archivo General del Estado de Puebla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la Fototeca  Juan N. Troncoso,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están compartiendo lugar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entre las celdas y los pabellones.</a:t>
            </a:r>
          </a:p>
        </p:txBody>
      </p:sp>
      <p:sp>
        <p:nvSpPr>
          <p:cNvPr id="53" name="Rectángulo 52">
            <a:extLst>
              <a:ext uri="{FF2B5EF4-FFF2-40B4-BE49-F238E27FC236}">
                <a16:creationId xmlns:a16="http://schemas.microsoft.com/office/drawing/2014/main" id="{4E8E44AE-7F2C-4119-B8D7-0C14EE75B20B}"/>
              </a:ext>
            </a:extLst>
          </p:cNvPr>
          <p:cNvSpPr/>
          <p:nvPr/>
        </p:nvSpPr>
        <p:spPr>
          <a:xfrm rot="20859475">
            <a:off x="507379" y="2848779"/>
            <a:ext cx="8124104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Las celdas albergan todos los documentos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forman el Archivo General del Estado de Puebla.</a:t>
            </a:r>
          </a:p>
        </p:txBody>
      </p:sp>
      <p:sp>
        <p:nvSpPr>
          <p:cNvPr id="54" name="Rectángulo 53">
            <a:extLst>
              <a:ext uri="{FF2B5EF4-FFF2-40B4-BE49-F238E27FC236}">
                <a16:creationId xmlns:a16="http://schemas.microsoft.com/office/drawing/2014/main" id="{8318BF0B-B44D-433C-9AC3-C2360C65FFF9}"/>
              </a:ext>
            </a:extLst>
          </p:cNvPr>
          <p:cNvSpPr/>
          <p:nvPr/>
        </p:nvSpPr>
        <p:spPr>
          <a:xfrm>
            <a:off x="336549" y="309000"/>
            <a:ext cx="11518901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1985 se convirtió en el Instituto Cultural Poblano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actualmente es alojamiento del Archivo General del Estado de Puebla,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cuenta entre sus archivos más valiosos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 el acta de nacimiento original de los Hermanos Serdán.</a:t>
            </a:r>
          </a:p>
        </p:txBody>
      </p:sp>
    </p:spTree>
    <p:extLst>
      <p:ext uri="{BB962C8B-B14F-4D97-AF65-F5344CB8AC3E}">
        <p14:creationId xmlns:p14="http://schemas.microsoft.com/office/powerpoint/2010/main" val="2085318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12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62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8625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7625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4875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5875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75625"/>
                            </p:stCondLst>
                            <p:childTnLst>
                              <p:par>
                                <p:cTn id="37" presetID="17" presetClass="entr" presetSubtype="1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7" presetClass="entr" presetSubtype="1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82625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87325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09825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27950"/>
                            </p:stCondLst>
                            <p:childTnLst>
                              <p:par>
                                <p:cTn id="58" presetID="53" presetClass="entr" presetSubtype="16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4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3595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4045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2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50075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57825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76575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9895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0445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267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78700"/>
                            </p:stCondLst>
                            <p:childTnLst>
                              <p:par>
                                <p:cTn id="96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2877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303575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314325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1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328950"/>
                            </p:stCondLst>
                            <p:childTnLst>
                              <p:par>
                                <p:cTn id="112" presetID="2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4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12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345075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12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361325"/>
                            </p:stCondLst>
                            <p:childTnLst>
                              <p:par>
                                <p:cTn id="12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12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375075"/>
                            </p:stCondLst>
                            <p:childTnLst>
                              <p:par>
                                <p:cTn id="12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12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392075"/>
                            </p:stCondLst>
                            <p:childTnLst>
                              <p:par>
                                <p:cTn id="131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12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399450"/>
                            </p:stCondLst>
                            <p:childTnLst>
                              <p:par>
                                <p:cTn id="135" presetID="2" presetClass="entr" presetSubtype="2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408450"/>
                            </p:stCondLst>
                            <p:childTnLst>
                              <p:par>
                                <p:cTn id="14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12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433825"/>
                            </p:stCondLst>
                            <p:childTnLst>
                              <p:par>
                                <p:cTn id="14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12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445700"/>
                            </p:stCondLst>
                            <p:childTnLst>
                              <p:par>
                                <p:cTn id="14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12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466700"/>
                            </p:stCondLst>
                            <p:childTnLst>
                              <p:par>
                                <p:cTn id="152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15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2" grpId="0"/>
      <p:bldP spid="17" grpId="0"/>
      <p:bldP spid="23" grpId="0"/>
      <p:bldP spid="24" grpId="0"/>
      <p:bldP spid="25" grpId="0"/>
      <p:bldP spid="27" grpId="0"/>
      <p:bldP spid="28" grpId="0"/>
      <p:bldP spid="29" grpId="0"/>
      <p:bldP spid="32" grpId="0"/>
      <p:bldP spid="33" grpId="0"/>
      <p:bldP spid="34" grpId="0"/>
      <p:bldP spid="35" grpId="0"/>
      <p:bldP spid="36" grpId="0"/>
      <p:bldP spid="38" grpId="0"/>
      <p:bldP spid="39" grpId="0"/>
      <p:bldP spid="41" grpId="0"/>
      <p:bldP spid="42" grpId="0"/>
      <p:bldP spid="43" grpId="0"/>
      <p:bldP spid="45" grpId="0"/>
      <p:bldP spid="46" grpId="0"/>
      <p:bldP spid="47" grpId="0"/>
      <p:bldP spid="48" grpId="0"/>
      <p:bldP spid="49" grpId="0"/>
      <p:bldP spid="50" grpId="0"/>
      <p:bldP spid="52" grpId="0"/>
      <p:bldP spid="53" grpId="0"/>
      <p:bldP spid="5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253F97A5-364A-4789-B649-577261CB7C65}"/>
              </a:ext>
            </a:extLst>
          </p:cNvPr>
          <p:cNvSpPr/>
          <p:nvPr/>
        </p:nvSpPr>
        <p:spPr>
          <a:xfrm>
            <a:off x="336550" y="895466"/>
            <a:ext cx="5759450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Un año después comenzó a fungir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como Instituto Cultural Poblano.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52EFDC55-EF01-40F8-9F43-2F852E2E03DF}"/>
              </a:ext>
            </a:extLst>
          </p:cNvPr>
          <p:cNvSpPr/>
          <p:nvPr/>
        </p:nvSpPr>
        <p:spPr>
          <a:xfrm>
            <a:off x="4896000" y="1762682"/>
            <a:ext cx="5040000" cy="1066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Por esta razón,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en su interior solían impartirse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cursos y talleres artísticos.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3C787C5A-E3ED-439F-88C7-3738EEABF149}"/>
              </a:ext>
            </a:extLst>
          </p:cNvPr>
          <p:cNvSpPr/>
          <p:nvPr/>
        </p:nvSpPr>
        <p:spPr>
          <a:xfrm>
            <a:off x="4896000" y="2709000"/>
            <a:ext cx="4937812" cy="36189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Biblioteca, hemeroteca </a:t>
            </a:r>
          </a:p>
          <a:p>
            <a:pPr algn="ctr">
              <a:lnSpc>
                <a:spcPts val="2500"/>
              </a:lnSpc>
            </a:pPr>
            <a:endParaRPr lang="es-ES" sz="2400" b="1" dirty="0">
              <a:ln w="28575">
                <a:solidFill>
                  <a:schemeClr val="accent6">
                    <a:lumMod val="50000"/>
                  </a:schemeClr>
                </a:solidFill>
              </a:ln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>
              <a:lnSpc>
                <a:spcPts val="2500"/>
              </a:lnSpc>
            </a:pPr>
            <a:endParaRPr lang="es-ES" sz="2400" b="1" dirty="0">
              <a:ln w="28575">
                <a:solidFill>
                  <a:schemeClr val="accent6">
                    <a:lumMod val="50000"/>
                  </a:schemeClr>
                </a:solidFill>
              </a:ln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>
              <a:lnSpc>
                <a:spcPts val="2500"/>
              </a:lnSpc>
            </a:pPr>
            <a:endParaRPr lang="es-MX" sz="2400" b="1" dirty="0">
              <a:ln w="28575">
                <a:solidFill>
                  <a:schemeClr val="accent6">
                    <a:lumMod val="50000"/>
                  </a:schemeClr>
                </a:solidFill>
              </a:ln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presentación de exposiciones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como la de</a:t>
            </a:r>
          </a:p>
          <a:p>
            <a:pPr algn="ctr">
              <a:lnSpc>
                <a:spcPts val="2500"/>
              </a:lnSpc>
            </a:pPr>
            <a:endParaRPr lang="es-MX" sz="2400" b="1" dirty="0">
              <a:ln w="28575">
                <a:solidFill>
                  <a:schemeClr val="accent6">
                    <a:lumMod val="50000"/>
                  </a:schemeClr>
                </a:solidFill>
              </a:ln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>
              <a:lnSpc>
                <a:spcPts val="2500"/>
              </a:lnSpc>
            </a:pPr>
            <a:endParaRPr lang="es-MX" sz="2400" b="1" dirty="0">
              <a:ln w="28575">
                <a:solidFill>
                  <a:schemeClr val="accent6">
                    <a:lumMod val="50000"/>
                  </a:schemeClr>
                </a:solidFill>
              </a:ln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>
              <a:lnSpc>
                <a:spcPts val="2500"/>
              </a:lnSpc>
            </a:pPr>
            <a:endParaRPr lang="es-MX" sz="2400" b="1" dirty="0">
              <a:ln w="28575">
                <a:solidFill>
                  <a:schemeClr val="accent6">
                    <a:lumMod val="50000"/>
                  </a:schemeClr>
                </a:solidFill>
              </a:ln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E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‘</a:t>
            </a:r>
            <a:r>
              <a:rPr lang="es-MX" sz="2400" b="1" dirty="0">
                <a:ln w="28575">
                  <a:solidFill>
                    <a:srgbClr val="9C5BCD"/>
                  </a:solidFill>
                </a:ln>
                <a:solidFill>
                  <a:srgbClr val="FCF68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Anhelos de Libertad</a:t>
            </a:r>
            <a:r>
              <a:rPr lang="es-MX" sz="2400" b="1" dirty="0">
                <a:ln w="28575">
                  <a:solidFill>
                    <a:srgbClr val="7E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’</a:t>
            </a:r>
          </a:p>
        </p:txBody>
      </p:sp>
      <p:pic>
        <p:nvPicPr>
          <p:cNvPr id="7" name="Imagen 6" descr="Imagen que contiene edificio, hierba, exterior, piedra&#10;&#10;Descripción generada con confianza muy alta">
            <a:extLst>
              <a:ext uri="{FF2B5EF4-FFF2-40B4-BE49-F238E27FC236}">
                <a16:creationId xmlns:a16="http://schemas.microsoft.com/office/drawing/2014/main" id="{20EA9A9A-C0BB-4326-BE84-016FAD87CF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08042" cy="6858000"/>
          </a:xfrm>
          <a:prstGeom prst="rect">
            <a:avLst/>
          </a:prstGeom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AD669D34-926A-42F7-8DB4-4DD0E2F6BF6F}"/>
              </a:ext>
            </a:extLst>
          </p:cNvPr>
          <p:cNvSpPr/>
          <p:nvPr/>
        </p:nvSpPr>
        <p:spPr>
          <a:xfrm>
            <a:off x="336000" y="694865"/>
            <a:ext cx="5990188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actualmente se presenta;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son servicios adicionales del que hoy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funge como Instituto Cultural Poblano, 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2C53C8B3-6BFF-46B1-AC6E-3035EB98DD0B}"/>
              </a:ext>
            </a:extLst>
          </p:cNvPr>
          <p:cNvSpPr/>
          <p:nvPr/>
        </p:nvSpPr>
        <p:spPr>
          <a:xfrm>
            <a:off x="5616000" y="1989000"/>
            <a:ext cx="4320000" cy="26571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pero que, según los propios trabajadores del lugar,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poco tiempo podría </a:t>
            </a:r>
          </a:p>
          <a:p>
            <a:pPr algn="ctr">
              <a:lnSpc>
                <a:spcPts val="2500"/>
              </a:lnSpc>
            </a:pPr>
            <a:endParaRPr lang="es-MX" sz="2400" b="1" dirty="0">
              <a:ln w="28575">
                <a:solidFill>
                  <a:schemeClr val="accent6">
                    <a:lumMod val="50000"/>
                  </a:schemeClr>
                </a:solidFill>
              </a:ln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>
              <a:lnSpc>
                <a:spcPts val="2500"/>
              </a:lnSpc>
            </a:pPr>
            <a:endParaRPr lang="es-MX" sz="2400" b="1" dirty="0">
              <a:ln w="28575">
                <a:solidFill>
                  <a:schemeClr val="accent6">
                    <a:lumMod val="50000"/>
                  </a:schemeClr>
                </a:solidFill>
              </a:ln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>
              <a:lnSpc>
                <a:spcPts val="2500"/>
              </a:lnSpc>
            </a:pPr>
            <a:endParaRPr lang="es-MX" sz="2400" b="1" dirty="0">
              <a:ln w="28575">
                <a:solidFill>
                  <a:schemeClr val="accent6">
                    <a:lumMod val="50000"/>
                  </a:schemeClr>
                </a:solidFill>
              </a:ln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convertirse en Museo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dada la valía histórica.</a:t>
            </a:r>
          </a:p>
        </p:txBody>
      </p:sp>
      <p:pic>
        <p:nvPicPr>
          <p:cNvPr id="10" name="Imagen 9" descr="Imagen que contiene hierba, edificio&#10;&#10;Descripción generada con confianza muy alta">
            <a:extLst>
              <a:ext uri="{FF2B5EF4-FFF2-40B4-BE49-F238E27FC236}">
                <a16:creationId xmlns:a16="http://schemas.microsoft.com/office/drawing/2014/main" id="{124504A2-06F1-4F4B-88E9-018588BEB5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0" cy="6858000"/>
          </a:xfrm>
          <a:prstGeom prst="rect">
            <a:avLst/>
          </a:prstGeom>
        </p:spPr>
      </p:pic>
      <p:sp>
        <p:nvSpPr>
          <p:cNvPr id="11" name="Rectángulo 10">
            <a:extLst>
              <a:ext uri="{FF2B5EF4-FFF2-40B4-BE49-F238E27FC236}">
                <a16:creationId xmlns:a16="http://schemas.microsoft.com/office/drawing/2014/main" id="{9B52A541-7966-424B-A906-4599FADE3FEB}"/>
              </a:ext>
            </a:extLst>
          </p:cNvPr>
          <p:cNvSpPr/>
          <p:nvPr/>
        </p:nvSpPr>
        <p:spPr>
          <a:xfrm>
            <a:off x="3902268" y="1629000"/>
            <a:ext cx="3376812" cy="244201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</a:bodyPr>
          <a:lstStyle/>
          <a:p>
            <a:pPr algn="ctr" defTabSz="1219170">
              <a:lnSpc>
                <a:spcPts val="6000"/>
              </a:lnSpc>
            </a:pPr>
            <a:r>
              <a:rPr lang="es-MX" sz="5400" kern="0" dirty="0">
                <a:ln w="0">
                  <a:solidFill>
                    <a:srgbClr val="FFC000"/>
                  </a:solidFill>
                </a:ln>
                <a:solidFill>
                  <a:srgbClr val="FFFF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lackletter686 BT" panose="03040802020608040804" pitchFamily="66" charset="0"/>
                <a:cs typeface="Arial"/>
              </a:rPr>
              <a:t>Exposición</a:t>
            </a:r>
          </a:p>
          <a:p>
            <a:pPr algn="ctr" defTabSz="1219170">
              <a:lnSpc>
                <a:spcPts val="6000"/>
              </a:lnSpc>
            </a:pPr>
            <a:r>
              <a:rPr lang="es-MX" sz="5400" kern="0" dirty="0">
                <a:ln w="0">
                  <a:solidFill>
                    <a:srgbClr val="FFC000"/>
                  </a:solidFill>
                </a:ln>
                <a:solidFill>
                  <a:srgbClr val="FFFF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lackletter686 BT" panose="03040802020608040804" pitchFamily="66" charset="0"/>
                <a:cs typeface="Arial"/>
              </a:rPr>
              <a:t> “Anhelos </a:t>
            </a:r>
          </a:p>
          <a:p>
            <a:pPr algn="ctr" defTabSz="1219170">
              <a:lnSpc>
                <a:spcPts val="6000"/>
              </a:lnSpc>
            </a:pPr>
            <a:r>
              <a:rPr lang="es-MX" sz="5400" kern="0" dirty="0">
                <a:ln w="0">
                  <a:solidFill>
                    <a:srgbClr val="FFC000"/>
                  </a:solidFill>
                </a:ln>
                <a:solidFill>
                  <a:srgbClr val="FFFF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lackletter686 BT" panose="03040802020608040804" pitchFamily="66" charset="0"/>
                <a:cs typeface="Arial"/>
              </a:rPr>
              <a:t>de Libertad”</a:t>
            </a: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D9ADC8AD-8F3C-44EB-8060-23352F894312}"/>
              </a:ext>
            </a:extLst>
          </p:cNvPr>
          <p:cNvSpPr/>
          <p:nvPr/>
        </p:nvSpPr>
        <p:spPr>
          <a:xfrm>
            <a:off x="180499" y="309000"/>
            <a:ext cx="3541269" cy="5542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exposición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“</a:t>
            </a:r>
            <a:r>
              <a:rPr lang="es-MX" sz="2400" b="1" dirty="0">
                <a:ln w="28575">
                  <a:solidFill>
                    <a:srgbClr val="7E000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Anhelos de Libertad</a:t>
            </a: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” montada en el área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donde solían ser las regaderas </a:t>
            </a:r>
          </a:p>
          <a:p>
            <a:pPr algn="ctr">
              <a:lnSpc>
                <a:spcPts val="2500"/>
              </a:lnSpc>
            </a:pPr>
            <a:endParaRPr lang="es-MX" sz="2400" b="1" dirty="0">
              <a:ln w="28575">
                <a:solidFill>
                  <a:srgbClr val="70AD47">
                    <a:lumMod val="50000"/>
                  </a:srgbClr>
                </a:solidFill>
              </a:ln>
              <a:solidFill>
                <a:srgbClr val="70AD47">
                  <a:lumMod val="60000"/>
                  <a:lumOff val="4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>
              <a:lnSpc>
                <a:spcPts val="2500"/>
              </a:lnSpc>
            </a:pPr>
            <a:endParaRPr lang="es-MX" sz="2400" b="1" dirty="0">
              <a:ln w="28575">
                <a:solidFill>
                  <a:srgbClr val="70AD47">
                    <a:lumMod val="50000"/>
                  </a:srgbClr>
                </a:solidFill>
              </a:ln>
              <a:solidFill>
                <a:srgbClr val="70AD47">
                  <a:lumMod val="60000"/>
                  <a:lumOff val="4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>
              <a:lnSpc>
                <a:spcPts val="2500"/>
              </a:lnSpc>
            </a:pPr>
            <a:endParaRPr lang="es-MX" sz="2400" b="1" dirty="0">
              <a:ln w="28575">
                <a:solidFill>
                  <a:srgbClr val="70AD47">
                    <a:lumMod val="50000"/>
                  </a:srgbClr>
                </a:solidFill>
              </a:ln>
              <a:solidFill>
                <a:srgbClr val="70AD47">
                  <a:lumMod val="60000"/>
                  <a:lumOff val="4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>
              <a:lnSpc>
                <a:spcPts val="2500"/>
              </a:lnSpc>
            </a:pPr>
            <a:endParaRPr lang="es-MX" sz="2400" b="1" dirty="0">
              <a:ln w="28575">
                <a:solidFill>
                  <a:srgbClr val="70AD47">
                    <a:lumMod val="50000"/>
                  </a:srgbClr>
                </a:solidFill>
              </a:ln>
              <a:solidFill>
                <a:srgbClr val="70AD47">
                  <a:lumMod val="60000"/>
                  <a:lumOff val="4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>
              <a:lnSpc>
                <a:spcPts val="2500"/>
              </a:lnSpc>
            </a:pPr>
            <a:endParaRPr lang="es-ES" sz="2400" b="1" dirty="0">
              <a:ln w="28575">
                <a:solidFill>
                  <a:srgbClr val="70AD47">
                    <a:lumMod val="50000"/>
                  </a:srgbClr>
                </a:solidFill>
              </a:ln>
              <a:solidFill>
                <a:srgbClr val="70AD47">
                  <a:lumMod val="60000"/>
                  <a:lumOff val="4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>
              <a:lnSpc>
                <a:spcPts val="2500"/>
              </a:lnSpc>
            </a:pPr>
            <a:endParaRPr lang="es-MX" sz="2400" b="1" dirty="0">
              <a:ln w="28575">
                <a:solidFill>
                  <a:srgbClr val="70AD47">
                    <a:lumMod val="50000"/>
                  </a:srgbClr>
                </a:solidFill>
              </a:ln>
              <a:solidFill>
                <a:srgbClr val="70AD47">
                  <a:lumMod val="60000"/>
                  <a:lumOff val="4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para los varones,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recupera documentos históricos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referentes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las actividades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la penitenciaría.</a:t>
            </a: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C62E9726-FEFB-422C-B228-3A9D78BF419C}"/>
              </a:ext>
            </a:extLst>
          </p:cNvPr>
          <p:cNvSpPr/>
          <p:nvPr/>
        </p:nvSpPr>
        <p:spPr>
          <a:xfrm>
            <a:off x="7536000" y="812596"/>
            <a:ext cx="3757646" cy="29777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Entre ellos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encontramos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registro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los primeros reos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 sus respectivas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fotografías,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acompañadas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sus descripciones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físicas a mano.</a:t>
            </a:r>
          </a:p>
        </p:txBody>
      </p:sp>
      <p:pic>
        <p:nvPicPr>
          <p:cNvPr id="14" name="Imagen 13" descr="Imagen que contiene hierba, edificio&#10;&#10;Descripción generada con confianza muy alta">
            <a:extLst>
              <a:ext uri="{FF2B5EF4-FFF2-40B4-BE49-F238E27FC236}">
                <a16:creationId xmlns:a16="http://schemas.microsoft.com/office/drawing/2014/main" id="{F4E10F7C-4E8D-4661-8177-322039DA5A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0" cy="6858000"/>
          </a:xfrm>
          <a:prstGeom prst="rect">
            <a:avLst/>
          </a:prstGeom>
        </p:spPr>
      </p:pic>
      <p:sp>
        <p:nvSpPr>
          <p:cNvPr id="15" name="Rectángulo 14">
            <a:extLst>
              <a:ext uri="{FF2B5EF4-FFF2-40B4-BE49-F238E27FC236}">
                <a16:creationId xmlns:a16="http://schemas.microsoft.com/office/drawing/2014/main" id="{CEC6E67A-C525-43E2-A245-5B92B6793752}"/>
              </a:ext>
            </a:extLst>
          </p:cNvPr>
          <p:cNvSpPr/>
          <p:nvPr/>
        </p:nvSpPr>
        <p:spPr>
          <a:xfrm>
            <a:off x="0" y="309000"/>
            <a:ext cx="3696000" cy="5221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También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hay fotografías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nunca vistas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sobre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primera prisión</a:t>
            </a:r>
          </a:p>
          <a:p>
            <a:pPr algn="ctr">
              <a:lnSpc>
                <a:spcPts val="2500"/>
              </a:lnSpc>
            </a:pPr>
            <a:endParaRPr lang="es-MX" sz="2400" b="1" dirty="0">
              <a:ln w="28575">
                <a:solidFill>
                  <a:srgbClr val="70AD47">
                    <a:lumMod val="50000"/>
                  </a:srgbClr>
                </a:solidFill>
              </a:ln>
              <a:solidFill>
                <a:srgbClr val="70AD47">
                  <a:lumMod val="60000"/>
                  <a:lumOff val="4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>
              <a:lnSpc>
                <a:spcPts val="2500"/>
              </a:lnSpc>
            </a:pPr>
            <a:endParaRPr lang="es-MX" sz="2400" b="1" dirty="0">
              <a:ln w="28575">
                <a:solidFill>
                  <a:srgbClr val="70AD47">
                    <a:lumMod val="50000"/>
                  </a:srgbClr>
                </a:solidFill>
              </a:ln>
              <a:solidFill>
                <a:srgbClr val="70AD47">
                  <a:lumMod val="60000"/>
                  <a:lumOff val="4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>
              <a:lnSpc>
                <a:spcPts val="2500"/>
              </a:lnSpc>
            </a:pPr>
            <a:endParaRPr lang="es-MX" sz="2400" b="1" dirty="0">
              <a:ln w="28575">
                <a:solidFill>
                  <a:srgbClr val="70AD47">
                    <a:lumMod val="50000"/>
                  </a:srgbClr>
                </a:solidFill>
              </a:ln>
              <a:solidFill>
                <a:srgbClr val="70AD47">
                  <a:lumMod val="60000"/>
                  <a:lumOff val="4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>
              <a:lnSpc>
                <a:spcPts val="2500"/>
              </a:lnSpc>
            </a:pPr>
            <a:endParaRPr lang="es-MX" sz="2400" b="1" dirty="0">
              <a:ln w="28575">
                <a:solidFill>
                  <a:srgbClr val="70AD47">
                    <a:lumMod val="50000"/>
                  </a:srgbClr>
                </a:solidFill>
              </a:ln>
              <a:solidFill>
                <a:srgbClr val="70AD47">
                  <a:lumMod val="60000"/>
                  <a:lumOff val="4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>
              <a:lnSpc>
                <a:spcPts val="2500"/>
              </a:lnSpc>
            </a:pPr>
            <a:endParaRPr lang="es-MX" sz="2400" b="1" dirty="0">
              <a:ln w="28575">
                <a:solidFill>
                  <a:srgbClr val="70AD47">
                    <a:lumMod val="50000"/>
                  </a:srgbClr>
                </a:solidFill>
              </a:ln>
              <a:solidFill>
                <a:srgbClr val="70AD47">
                  <a:lumMod val="60000"/>
                  <a:lumOff val="4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>
              <a:lnSpc>
                <a:spcPts val="2500"/>
              </a:lnSpc>
            </a:pPr>
            <a:endParaRPr lang="es-MX" sz="2400" b="1" dirty="0">
              <a:ln w="28575">
                <a:solidFill>
                  <a:srgbClr val="70AD47">
                    <a:lumMod val="50000"/>
                  </a:srgbClr>
                </a:solidFill>
              </a:ln>
              <a:solidFill>
                <a:srgbClr val="70AD47">
                  <a:lumMod val="60000"/>
                  <a:lumOff val="4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ubicada en el pasaje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un costado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del Ayuntamiento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(</a:t>
            </a:r>
            <a:r>
              <a:rPr lang="es-MX" sz="2400" b="1" dirty="0">
                <a:ln w="28575">
                  <a:solidFill>
                    <a:srgbClr val="7E000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de la cual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E000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era fácil fugarse</a:t>
            </a: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), </a:t>
            </a:r>
          </a:p>
        </p:txBody>
      </p:sp>
      <p:sp>
        <p:nvSpPr>
          <p:cNvPr id="16" name="Rectángulo 15">
            <a:extLst>
              <a:ext uri="{FF2B5EF4-FFF2-40B4-BE49-F238E27FC236}">
                <a16:creationId xmlns:a16="http://schemas.microsoft.com/office/drawing/2014/main" id="{5BF4EDCE-FB44-4668-BB61-8791BFBDEA99}"/>
              </a:ext>
            </a:extLst>
          </p:cNvPr>
          <p:cNvSpPr/>
          <p:nvPr/>
        </p:nvSpPr>
        <p:spPr>
          <a:xfrm>
            <a:off x="7680000" y="461400"/>
            <a:ext cx="3696000" cy="32983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la destrucción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la penitenciaría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durante el sitio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Puebla en 1863,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así como de los presos en actividades diarias,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por ejemplo repartiendo el “rancho” por celda (</a:t>
            </a:r>
            <a:r>
              <a:rPr lang="es-MX" sz="2400" b="1" dirty="0">
                <a:ln w="28575">
                  <a:solidFill>
                    <a:srgbClr val="7E000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raquítica ración de comida</a:t>
            </a: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).</a:t>
            </a:r>
          </a:p>
        </p:txBody>
      </p:sp>
      <p:pic>
        <p:nvPicPr>
          <p:cNvPr id="17" name="Imagen 16" descr="Imagen que contiene edificio, exterior, cielo&#10;&#10;Descripción generada con confianza muy alta">
            <a:extLst>
              <a:ext uri="{FF2B5EF4-FFF2-40B4-BE49-F238E27FC236}">
                <a16:creationId xmlns:a16="http://schemas.microsoft.com/office/drawing/2014/main" id="{C61CE424-6E22-42E5-A92D-F23F9F77C79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8" name="Rectángulo 17">
            <a:extLst>
              <a:ext uri="{FF2B5EF4-FFF2-40B4-BE49-F238E27FC236}">
                <a16:creationId xmlns:a16="http://schemas.microsoft.com/office/drawing/2014/main" id="{21668EDD-30FD-45AF-AB81-C8E2621190BC}"/>
              </a:ext>
            </a:extLst>
          </p:cNvPr>
          <p:cNvSpPr/>
          <p:nvPr/>
        </p:nvSpPr>
        <p:spPr>
          <a:xfrm>
            <a:off x="336550" y="789000"/>
            <a:ext cx="6615550" cy="103464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3500"/>
              </a:lnSpc>
            </a:pPr>
            <a:r>
              <a:rPr lang="es-MX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BasSCD" pitchFamily="2" charset="0"/>
                <a:cs typeface="Arial"/>
              </a:rPr>
              <a:t>De Instituto Cultural </a:t>
            </a:r>
          </a:p>
          <a:p>
            <a:pPr algn="ctr" defTabSz="1219170">
              <a:lnSpc>
                <a:spcPts val="3500"/>
              </a:lnSpc>
            </a:pPr>
            <a:r>
              <a:rPr lang="es-MX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BasSCD" pitchFamily="2" charset="0"/>
                <a:cs typeface="Arial"/>
              </a:rPr>
              <a:t>a oficinas del CIS</a:t>
            </a:r>
          </a:p>
        </p:txBody>
      </p:sp>
      <p:sp>
        <p:nvSpPr>
          <p:cNvPr id="19" name="Rectángulo 18">
            <a:extLst>
              <a:ext uri="{FF2B5EF4-FFF2-40B4-BE49-F238E27FC236}">
                <a16:creationId xmlns:a16="http://schemas.microsoft.com/office/drawing/2014/main" id="{CA30CB35-CB25-4676-AC75-8C192F7BC8F7}"/>
              </a:ext>
            </a:extLst>
          </p:cNvPr>
          <p:cNvSpPr/>
          <p:nvPr/>
        </p:nvSpPr>
        <p:spPr>
          <a:xfrm>
            <a:off x="336550" y="2469000"/>
            <a:ext cx="6615550" cy="1695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Finalmente,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 la administración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Rafael Moreno Valle,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este lugar tendrá una nueva era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funcionamiento.</a:t>
            </a:r>
          </a:p>
        </p:txBody>
      </p:sp>
      <p:sp>
        <p:nvSpPr>
          <p:cNvPr id="20" name="Rectángulo 19">
            <a:extLst>
              <a:ext uri="{FF2B5EF4-FFF2-40B4-BE49-F238E27FC236}">
                <a16:creationId xmlns:a16="http://schemas.microsoft.com/office/drawing/2014/main" id="{D7C3C4FA-C6CC-445A-B2B3-AFC9807DFE1B}"/>
              </a:ext>
            </a:extLst>
          </p:cNvPr>
          <p:cNvSpPr/>
          <p:nvPr/>
        </p:nvSpPr>
        <p:spPr>
          <a:xfrm>
            <a:off x="-58300" y="4655910"/>
            <a:ext cx="7010400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Ha sido readaptado para funcionar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como Centro Integral de Servicios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(</a:t>
            </a:r>
            <a:r>
              <a:rPr lang="es-MX" sz="2400" b="1" dirty="0">
                <a:ln w="28575">
                  <a:solidFill>
                    <a:srgbClr val="7E000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CIS</a:t>
            </a: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).</a:t>
            </a:r>
          </a:p>
        </p:txBody>
      </p:sp>
      <p:pic>
        <p:nvPicPr>
          <p:cNvPr id="21" name="Imagen 20" descr="Imagen que contiene edificio, exterior, cielo&#10;&#10;Descripción generada con confianza muy alta">
            <a:extLst>
              <a:ext uri="{FF2B5EF4-FFF2-40B4-BE49-F238E27FC236}">
                <a16:creationId xmlns:a16="http://schemas.microsoft.com/office/drawing/2014/main" id="{0CC3E6A7-7BE4-4806-B1FC-98D9F12B65F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2" name="Rectángulo 21">
            <a:extLst>
              <a:ext uri="{FF2B5EF4-FFF2-40B4-BE49-F238E27FC236}">
                <a16:creationId xmlns:a16="http://schemas.microsoft.com/office/drawing/2014/main" id="{5A16CF40-F242-4A55-A639-82002B57A8FF}"/>
              </a:ext>
            </a:extLst>
          </p:cNvPr>
          <p:cNvSpPr/>
          <p:nvPr/>
        </p:nvSpPr>
        <p:spPr>
          <a:xfrm>
            <a:off x="336550" y="309000"/>
            <a:ext cx="6615550" cy="1695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decisión se tomó,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debido a que el inmueble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pertenece al gobierno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de esta manera se evitará pagar renta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por otro lugar.</a:t>
            </a:r>
          </a:p>
        </p:txBody>
      </p:sp>
      <p:sp>
        <p:nvSpPr>
          <p:cNvPr id="23" name="Rectángulo 22">
            <a:extLst>
              <a:ext uri="{FF2B5EF4-FFF2-40B4-BE49-F238E27FC236}">
                <a16:creationId xmlns:a16="http://schemas.microsoft.com/office/drawing/2014/main" id="{A5FDD9B6-A607-47F6-BDDD-AB02A45DF35D}"/>
              </a:ext>
            </a:extLst>
          </p:cNvPr>
          <p:cNvSpPr/>
          <p:nvPr/>
        </p:nvSpPr>
        <p:spPr>
          <a:xfrm>
            <a:off x="336550" y="2709000"/>
            <a:ext cx="6615550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Dicen por ahí que en este lugar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aún se pueden escuchar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los lamentos y quejas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los presos que aquí fallecieron.</a:t>
            </a:r>
          </a:p>
        </p:txBody>
      </p:sp>
      <p:sp>
        <p:nvSpPr>
          <p:cNvPr id="24" name="Rectángulo 23">
            <a:extLst>
              <a:ext uri="{FF2B5EF4-FFF2-40B4-BE49-F238E27FC236}">
                <a16:creationId xmlns:a16="http://schemas.microsoft.com/office/drawing/2014/main" id="{6F3018B0-046F-4D21-AEAE-B9FAB0618C3F}"/>
              </a:ext>
            </a:extLst>
          </p:cNvPr>
          <p:cNvSpPr/>
          <p:nvPr/>
        </p:nvSpPr>
        <p:spPr>
          <a:xfrm>
            <a:off x="336549" y="4869000"/>
            <a:ext cx="6673851" cy="1695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Posiblemente sea solo un rumor,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sin embargo, lo cierto es que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este lugar alberga una gran historia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es digna de contarse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una y otra vez.</a:t>
            </a:r>
          </a:p>
        </p:txBody>
      </p:sp>
      <p:pic>
        <p:nvPicPr>
          <p:cNvPr id="25" name="Imagen 24" descr="Imagen que contiene edificio, exterior&#10;&#10;Descripción generada con confianza muy alta">
            <a:extLst>
              <a:ext uri="{FF2B5EF4-FFF2-40B4-BE49-F238E27FC236}">
                <a16:creationId xmlns:a16="http://schemas.microsoft.com/office/drawing/2014/main" id="{92F199F7-EB83-4883-91F1-509A653E81F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0" cy="6858000"/>
          </a:xfrm>
          <a:prstGeom prst="rect">
            <a:avLst/>
          </a:prstGeom>
        </p:spPr>
      </p:pic>
      <p:sp>
        <p:nvSpPr>
          <p:cNvPr id="26" name="Rectángulo 25">
            <a:extLst>
              <a:ext uri="{FF2B5EF4-FFF2-40B4-BE49-F238E27FC236}">
                <a16:creationId xmlns:a16="http://schemas.microsoft.com/office/drawing/2014/main" id="{25B20F0A-F585-4932-965A-960DDBB771C4}"/>
              </a:ext>
            </a:extLst>
          </p:cNvPr>
          <p:cNvSpPr/>
          <p:nvPr/>
        </p:nvSpPr>
        <p:spPr>
          <a:xfrm>
            <a:off x="0" y="2333664"/>
            <a:ext cx="12192000" cy="1695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E000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esta forma la Antigua Penitenciaría,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E000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pasó de ser semillero de hombres cultos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E000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alojamiento de delincuentes,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E000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para después convertirse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E000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albergue de la historia de Puebla.</a:t>
            </a:r>
          </a:p>
        </p:txBody>
      </p:sp>
      <p:sp>
        <p:nvSpPr>
          <p:cNvPr id="27" name="CuadroTexto 26">
            <a:extLst>
              <a:ext uri="{FF2B5EF4-FFF2-40B4-BE49-F238E27FC236}">
                <a16:creationId xmlns:a16="http://schemas.microsoft.com/office/drawing/2014/main" id="{4CD44A91-2E31-44E9-A7AE-0AF622A21A91}"/>
              </a:ext>
            </a:extLst>
          </p:cNvPr>
          <p:cNvSpPr txBox="1"/>
          <p:nvPr/>
        </p:nvSpPr>
        <p:spPr>
          <a:xfrm>
            <a:off x="12208042" y="-5549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458106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9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9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8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2750"/>
                            </p:stCondLst>
                            <p:childTnLst>
                              <p:par>
                                <p:cTn id="29" presetID="2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175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77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8875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15875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20375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3725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60250"/>
                            </p:stCondLst>
                            <p:childTnLst>
                              <p:par>
                                <p:cTn id="57" presetID="2" presetClass="entr" presetSubtype="2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6925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75125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8875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98875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03375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217625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3125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47625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257125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278125"/>
                            </p:stCondLst>
                            <p:childTnLst>
                              <p:par>
                                <p:cTn id="98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9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8" grpId="0"/>
      <p:bldP spid="9" grpId="0"/>
      <p:bldP spid="11" grpId="0"/>
      <p:bldP spid="12" grpId="0"/>
      <p:bldP spid="13" grpId="0"/>
      <p:bldP spid="15" grpId="0"/>
      <p:bldP spid="16" grpId="0"/>
      <p:bldP spid="18" grpId="0"/>
      <p:bldP spid="19" grpId="0"/>
      <p:bldP spid="20" grpId="0"/>
      <p:bldP spid="22" grpId="0"/>
      <p:bldP spid="23" grpId="0"/>
      <p:bldP spid="24" grpId="0"/>
      <p:bldP spid="26" grpId="0"/>
      <p:bldP spid="2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ángulo 13">
            <a:extLst>
              <a:ext uri="{FF2B5EF4-FFF2-40B4-BE49-F238E27FC236}">
                <a16:creationId xmlns:a16="http://schemas.microsoft.com/office/drawing/2014/main" id="{E63A7401-EC5D-4687-A0CA-99C28721E838}"/>
              </a:ext>
            </a:extLst>
          </p:cNvPr>
          <p:cNvSpPr/>
          <p:nvPr/>
        </p:nvSpPr>
        <p:spPr>
          <a:xfrm>
            <a:off x="7776000" y="3010661"/>
            <a:ext cx="4079451" cy="32983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E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Sin duda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E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 un recorrido fascinante para quienes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E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nunca deseamos pisar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E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este tipo de inmuebles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E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funcionamiento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E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sólo queremos conocerlo (vacío)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E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por el misterio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E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encierran.</a:t>
            </a:r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D61F5527-5ABA-4569-8B40-A0E008C04405}"/>
              </a:ext>
            </a:extLst>
          </p:cNvPr>
          <p:cNvSpPr/>
          <p:nvPr/>
        </p:nvSpPr>
        <p:spPr>
          <a:xfrm>
            <a:off x="7896001" y="1784944"/>
            <a:ext cx="3960000" cy="7457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E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Lo recomiendo ampliamente.</a:t>
            </a:r>
          </a:p>
        </p:txBody>
      </p:sp>
      <p:pic>
        <p:nvPicPr>
          <p:cNvPr id="5" name="Imagen 4" descr="Imagen que contiene edificio, interior, pared&#10;&#10;Descripción generada con confianza muy alta">
            <a:extLst>
              <a:ext uri="{FF2B5EF4-FFF2-40B4-BE49-F238E27FC236}">
                <a16:creationId xmlns:a16="http://schemas.microsoft.com/office/drawing/2014/main" id="{E6993136-F024-4658-A822-0869E04A09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550" cy="6867044"/>
          </a:xfrm>
          <a:prstGeom prst="rect">
            <a:avLst/>
          </a:prstGeom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069C0089-B2AF-4836-9CE8-0BF1E5EE1100}"/>
              </a:ext>
            </a:extLst>
          </p:cNvPr>
          <p:cNvSpPr/>
          <p:nvPr/>
        </p:nvSpPr>
        <p:spPr>
          <a:xfrm>
            <a:off x="7656000" y="3250661"/>
            <a:ext cx="4320000" cy="32983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E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Para los interesados,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E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lunes a viernes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E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10 de la mañana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E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3 de la tarde,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E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pueden acudir al Archivo General del Estado,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E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dentro del edificio,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E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preguntar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E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por los recorridos del lugar, los cuales son gratuitos.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74B57495-66F3-4F1C-B057-E3C5A1E6BFB0}"/>
              </a:ext>
            </a:extLst>
          </p:cNvPr>
          <p:cNvSpPr/>
          <p:nvPr/>
        </p:nvSpPr>
        <p:spPr>
          <a:xfrm>
            <a:off x="7776550" y="1882682"/>
            <a:ext cx="4199449" cy="1066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E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Ubicación: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E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Av. Reforma y Calle 13 Sur. Puebla, Pue.</a:t>
            </a:r>
          </a:p>
        </p:txBody>
      </p:sp>
      <p:pic>
        <p:nvPicPr>
          <p:cNvPr id="9" name="Imagen 8" descr="Imagen que contiene edificio, interior, pared&#10;&#10;Descripción generada con confianza muy alta">
            <a:extLst>
              <a:ext uri="{FF2B5EF4-FFF2-40B4-BE49-F238E27FC236}">
                <a16:creationId xmlns:a16="http://schemas.microsoft.com/office/drawing/2014/main" id="{D5C69AD0-3620-428F-97B2-3D4F387BB0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550" cy="6858000"/>
          </a:xfrm>
          <a:prstGeom prst="rect">
            <a:avLst/>
          </a:prstGeom>
        </p:spPr>
      </p:pic>
      <p:sp>
        <p:nvSpPr>
          <p:cNvPr id="10" name="Rectángulo 9">
            <a:extLst>
              <a:ext uri="{FF2B5EF4-FFF2-40B4-BE49-F238E27FC236}">
                <a16:creationId xmlns:a16="http://schemas.microsoft.com/office/drawing/2014/main" id="{99A87AF5-AB0D-4CEB-84BD-9880944E8D00}"/>
              </a:ext>
            </a:extLst>
          </p:cNvPr>
          <p:cNvSpPr/>
          <p:nvPr/>
        </p:nvSpPr>
        <p:spPr>
          <a:xfrm>
            <a:off x="7892716" y="1989000"/>
            <a:ext cx="3962734" cy="45807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E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Los trabajadores 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E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del Archivo  General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E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del Estado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E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 turnan para dar recorridos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E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los visitantes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E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por las celdas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E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las que aún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E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hay “</a:t>
            </a:r>
            <a:r>
              <a:rPr lang="es-MX" sz="2400" b="1" dirty="0">
                <a:ln w="28575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presos</a:t>
            </a:r>
            <a:r>
              <a:rPr lang="es-MX" sz="2400" b="1" dirty="0">
                <a:ln w="28575">
                  <a:solidFill>
                    <a:srgbClr val="7E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”;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E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por los patios,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E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pasando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E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por el ‘</a:t>
            </a:r>
            <a:r>
              <a:rPr lang="es-MX" sz="2400" b="1" dirty="0">
                <a:ln w="28575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Poligonal</a:t>
            </a:r>
            <a:r>
              <a:rPr lang="es-MX" sz="2400" b="1" dirty="0">
                <a:ln w="28575">
                  <a:solidFill>
                    <a:srgbClr val="7E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’, 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E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cual simplemente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E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 impresionante.</a:t>
            </a: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6945A5EF-4375-464A-8588-ECF967E304EE}"/>
              </a:ext>
            </a:extLst>
          </p:cNvPr>
          <p:cNvSpPr/>
          <p:nvPr/>
        </p:nvSpPr>
        <p:spPr>
          <a:xfrm rot="190552">
            <a:off x="4532705" y="2249307"/>
            <a:ext cx="1545923" cy="42601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E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Visitas: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E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E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Lunes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E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Sábado de 8:00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E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E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20:00, domingo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E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8:00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E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E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14:00 horas.</a:t>
            </a:r>
          </a:p>
        </p:txBody>
      </p:sp>
      <p:pic>
        <p:nvPicPr>
          <p:cNvPr id="12" name="Imagen 11" descr="Imagen que contiene edificio, interior, pared&#10;&#10;Descripción generada con confianza muy alta">
            <a:extLst>
              <a:ext uri="{FF2B5EF4-FFF2-40B4-BE49-F238E27FC236}">
                <a16:creationId xmlns:a16="http://schemas.microsoft.com/office/drawing/2014/main" id="{2CBA5BB5-160D-431F-AD67-C9B5988783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550" cy="6858000"/>
          </a:xfrm>
          <a:prstGeom prst="rect">
            <a:avLst/>
          </a:prstGeom>
        </p:spPr>
      </p:pic>
      <p:sp>
        <p:nvSpPr>
          <p:cNvPr id="13" name="Rectángulo 12">
            <a:extLst>
              <a:ext uri="{FF2B5EF4-FFF2-40B4-BE49-F238E27FC236}">
                <a16:creationId xmlns:a16="http://schemas.microsoft.com/office/drawing/2014/main" id="{A0B944DD-C77F-4A0E-B044-FA6D6A17E1A5}"/>
              </a:ext>
            </a:extLst>
          </p:cNvPr>
          <p:cNvSpPr/>
          <p:nvPr/>
        </p:nvSpPr>
        <p:spPr>
          <a:xfrm>
            <a:off x="7896000" y="1629000"/>
            <a:ext cx="3959450" cy="26571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E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Existen visitas guiadas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E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la antigua Penitenciaria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E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la noche del último viernes de cada mes, solo se necesita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E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confirmar su lugar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E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al teléfono: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E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232-01-80.</a:t>
            </a:r>
          </a:p>
        </p:txBody>
      </p:sp>
      <p:sp>
        <p:nvSpPr>
          <p:cNvPr id="16" name="Rectángulo 15">
            <a:extLst>
              <a:ext uri="{FF2B5EF4-FFF2-40B4-BE49-F238E27FC236}">
                <a16:creationId xmlns:a16="http://schemas.microsoft.com/office/drawing/2014/main" id="{89AD51F3-4B52-4216-A6D1-8898BB4F84D9}"/>
              </a:ext>
            </a:extLst>
          </p:cNvPr>
          <p:cNvSpPr/>
          <p:nvPr/>
        </p:nvSpPr>
        <p:spPr>
          <a:xfrm>
            <a:off x="7748337" y="4509000"/>
            <a:ext cx="4107114" cy="2015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E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guía es bastante conocedor del tema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E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hace bien su papel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E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otorgarle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E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una emoción extra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E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al paseo.</a:t>
            </a:r>
          </a:p>
        </p:txBody>
      </p:sp>
      <p:pic>
        <p:nvPicPr>
          <p:cNvPr id="17" name="Imagen 16" descr="Imagen que contiene edificio, exterior, cielo, reloj&#10;&#10;Descripción generada con confianza muy alta">
            <a:extLst>
              <a:ext uri="{FF2B5EF4-FFF2-40B4-BE49-F238E27FC236}">
                <a16:creationId xmlns:a16="http://schemas.microsoft.com/office/drawing/2014/main" id="{68938132-2D92-4892-876D-F73D74BB7B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5549"/>
            <a:ext cx="12208043" cy="6879589"/>
          </a:xfrm>
          <a:prstGeom prst="rect">
            <a:avLst/>
          </a:prstGeom>
        </p:spPr>
      </p:pic>
      <p:sp>
        <p:nvSpPr>
          <p:cNvPr id="18" name="Rectángulo 17">
            <a:extLst>
              <a:ext uri="{FF2B5EF4-FFF2-40B4-BE49-F238E27FC236}">
                <a16:creationId xmlns:a16="http://schemas.microsoft.com/office/drawing/2014/main" id="{0F5C5FE0-D828-48C3-8DAA-664B1CB69DB4}"/>
              </a:ext>
            </a:extLst>
          </p:cNvPr>
          <p:cNvSpPr/>
          <p:nvPr/>
        </p:nvSpPr>
        <p:spPr>
          <a:xfrm>
            <a:off x="336550" y="376066"/>
            <a:ext cx="11518899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E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Ex Penitenciaría de Puebla,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E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lugar donde el tiempo se detuvo</a:t>
            </a:r>
          </a:p>
        </p:txBody>
      </p:sp>
      <p:sp>
        <p:nvSpPr>
          <p:cNvPr id="19" name="Rectángulo 18">
            <a:extLst>
              <a:ext uri="{FF2B5EF4-FFF2-40B4-BE49-F238E27FC236}">
                <a16:creationId xmlns:a16="http://schemas.microsoft.com/office/drawing/2014/main" id="{BAA9ACD7-F032-4213-B494-62D425F25B7D}"/>
              </a:ext>
            </a:extLst>
          </p:cNvPr>
          <p:cNvSpPr/>
          <p:nvPr/>
        </p:nvSpPr>
        <p:spPr>
          <a:xfrm>
            <a:off x="6456000" y="1375466"/>
            <a:ext cx="3313650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E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Texto publicado por: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E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Antonio Zamora.</a:t>
            </a:r>
          </a:p>
        </p:txBody>
      </p:sp>
      <p:pic>
        <p:nvPicPr>
          <p:cNvPr id="20" name="Imagen 19" descr="Imagen que contiene edificio, exterior, cielo, reloj&#10;&#10;Descripción generada con confianza muy alta">
            <a:extLst>
              <a:ext uri="{FF2B5EF4-FFF2-40B4-BE49-F238E27FC236}">
                <a16:creationId xmlns:a16="http://schemas.microsoft.com/office/drawing/2014/main" id="{53457E3C-7910-4CF7-ADA9-5C6B6C5A41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5549"/>
            <a:ext cx="12208043" cy="6879589"/>
          </a:xfrm>
          <a:prstGeom prst="rect">
            <a:avLst/>
          </a:prstGeom>
        </p:spPr>
      </p:pic>
      <p:sp>
        <p:nvSpPr>
          <p:cNvPr id="21" name="Rectángulo 20">
            <a:extLst>
              <a:ext uri="{FF2B5EF4-FFF2-40B4-BE49-F238E27FC236}">
                <a16:creationId xmlns:a16="http://schemas.microsoft.com/office/drawing/2014/main" id="{434D91B7-4833-4143-8E77-8D05457C7FE3}"/>
              </a:ext>
            </a:extLst>
          </p:cNvPr>
          <p:cNvSpPr/>
          <p:nvPr/>
        </p:nvSpPr>
        <p:spPr>
          <a:xfrm>
            <a:off x="2496000" y="1054865"/>
            <a:ext cx="7320000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E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Misterios de la Antigua Penitenciaría de Puebla </a:t>
            </a:r>
          </a:p>
          <a:p>
            <a:pPr algn="ctr">
              <a:lnSpc>
                <a:spcPts val="2500"/>
              </a:lnSpc>
            </a:pPr>
            <a:endParaRPr lang="es-MX" sz="2400" b="1" dirty="0">
              <a:ln w="28575">
                <a:solidFill>
                  <a:srgbClr val="7E00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E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                Texto por : Sarah Banderas</a:t>
            </a:r>
          </a:p>
        </p:txBody>
      </p:sp>
      <p:pic>
        <p:nvPicPr>
          <p:cNvPr id="22" name="Imagen 21" descr="Imagen que contiene edificio, exterior, cielo, reloj&#10;&#10;Descripción generada con confianza muy alta">
            <a:extLst>
              <a:ext uri="{FF2B5EF4-FFF2-40B4-BE49-F238E27FC236}">
                <a16:creationId xmlns:a16="http://schemas.microsoft.com/office/drawing/2014/main" id="{96E8F5BC-ED29-48C3-A51A-B3DB87AF3A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5549"/>
            <a:ext cx="12208043" cy="6879589"/>
          </a:xfrm>
          <a:prstGeom prst="rect">
            <a:avLst/>
          </a:prstGeom>
        </p:spPr>
      </p:pic>
      <p:sp>
        <p:nvSpPr>
          <p:cNvPr id="23" name="Rectángulo 22">
            <a:extLst>
              <a:ext uri="{FF2B5EF4-FFF2-40B4-BE49-F238E27FC236}">
                <a16:creationId xmlns:a16="http://schemas.microsoft.com/office/drawing/2014/main" id="{5F30F920-6BCE-44D4-A14B-C4591A8C522C}"/>
              </a:ext>
            </a:extLst>
          </p:cNvPr>
          <p:cNvSpPr/>
          <p:nvPr/>
        </p:nvSpPr>
        <p:spPr>
          <a:xfrm>
            <a:off x="3241263" y="643283"/>
            <a:ext cx="5734737" cy="4251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E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Penitenciaria Porfiriana en Puebla</a:t>
            </a:r>
          </a:p>
        </p:txBody>
      </p:sp>
      <p:sp>
        <p:nvSpPr>
          <p:cNvPr id="24" name="Rectángulo 23">
            <a:extLst>
              <a:ext uri="{FF2B5EF4-FFF2-40B4-BE49-F238E27FC236}">
                <a16:creationId xmlns:a16="http://schemas.microsoft.com/office/drawing/2014/main" id="{3EFD324C-D9DD-4BA1-B3DF-18D72F046989}"/>
              </a:ext>
            </a:extLst>
          </p:cNvPr>
          <p:cNvSpPr/>
          <p:nvPr/>
        </p:nvSpPr>
        <p:spPr>
          <a:xfrm>
            <a:off x="2496000" y="1363283"/>
            <a:ext cx="7320000" cy="7457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E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Texto publicado por: </a:t>
            </a:r>
            <a:r>
              <a:rPr lang="es-MX" sz="2400" b="1" dirty="0" err="1">
                <a:ln w="28575">
                  <a:solidFill>
                    <a:srgbClr val="7E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Fatima</a:t>
            </a:r>
            <a:r>
              <a:rPr lang="es-MX" sz="2400" b="1" dirty="0">
                <a:ln w="28575">
                  <a:solidFill>
                    <a:srgbClr val="7E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400" b="1" dirty="0" err="1">
                <a:ln w="28575">
                  <a:solidFill>
                    <a:srgbClr val="7E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Garcia</a:t>
            </a:r>
            <a:r>
              <a:rPr lang="es-MX" sz="2400" b="1" dirty="0">
                <a:ln w="28575">
                  <a:solidFill>
                    <a:srgbClr val="7E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de Loera en: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E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Historia Sin Comentarios</a:t>
            </a:r>
          </a:p>
        </p:txBody>
      </p:sp>
    </p:spTree>
    <p:extLst>
      <p:ext uri="{BB962C8B-B14F-4D97-AF65-F5344CB8AC3E}">
        <p14:creationId xmlns:p14="http://schemas.microsoft.com/office/powerpoint/2010/main" val="1582602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37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395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89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59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97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47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3575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845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1345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31825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442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37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61575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677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737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25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8045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250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85325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91325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96825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6" grpId="0"/>
      <p:bldP spid="7" grpId="0"/>
      <p:bldP spid="10" grpId="0"/>
      <p:bldP spid="11" grpId="0"/>
      <p:bldP spid="13" grpId="0"/>
      <p:bldP spid="16" grpId="0"/>
      <p:bldP spid="18" grpId="0" animBg="1"/>
      <p:bldP spid="19" grpId="0" animBg="1"/>
      <p:bldP spid="21" grpId="0" build="p"/>
      <p:bldP spid="23" grpId="0" animBg="1"/>
      <p:bldP spid="2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767304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6889153" y="1045513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9241401" y="73349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747074" y="13048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85676">
            <a:off x="-1600101" y="1835310"/>
            <a:ext cx="1269917" cy="446756"/>
          </a:xfrm>
          <a:prstGeom prst="rect">
            <a:avLst/>
          </a:prstGeom>
        </p:spPr>
      </p:pic>
      <p:sp>
        <p:nvSpPr>
          <p:cNvPr id="2" name="9 Rectángulo"/>
          <p:cNvSpPr/>
          <p:nvPr/>
        </p:nvSpPr>
        <p:spPr>
          <a:xfrm>
            <a:off x="3614737" y="-1"/>
            <a:ext cx="4981575" cy="684371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Presentación sin fines de lucro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 </a:t>
            </a:r>
            <a:r>
              <a:rPr kumimoji="0" lang="es-ES" sz="1867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Peni</a:t>
            </a: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 </a:t>
            </a:r>
            <a:r>
              <a:rPr kumimoji="0" lang="es-ES" sz="1867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medley</a:t>
            </a: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 000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Diversos Interpretes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34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40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  <p:pic>
        <p:nvPicPr>
          <p:cNvPr id="15" name="Imagen 14" descr="Imagen que contiene edificio, exterior, cielo, reloj&#10;&#10;Descripción generada con confianza muy alta">
            <a:extLst>
              <a:ext uri="{FF2B5EF4-FFF2-40B4-BE49-F238E27FC236}">
                <a16:creationId xmlns:a16="http://schemas.microsoft.com/office/drawing/2014/main" id="{DAA24507-987C-4AA1-BB70-B03B49C3771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6085"/>
            <a:ext cx="12192001" cy="6843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2176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5000"/>
                                  </p:stCondLst>
                                  <p:childTnLst>
                                    <p:animMotion origin="layout" path="M -3.33333E-6 -1.48148E-6 L 1.2237 -0.20671 " pathEditMode="relative" rAng="0" ptsTypes="AA">
                                      <p:cBhvr>
                                        <p:cTn id="38" dur="15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185" y="-10347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5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2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2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275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58" dur="3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63" dur="2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+mn-cs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881482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44899095"/>
      </p:ext>
    </p:extLst>
  </p:cSld>
  <p:clrMapOvr>
    <a:masterClrMapping/>
  </p:clrMapOvr>
  <p:transition spd="slow" advClick="0" advTm="0">
    <p:fade/>
  </p:transition>
</p:sld>
</file>

<file path=ppt/theme/theme1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12264</TotalTime>
  <Words>2580</Words>
  <Application>Microsoft Office PowerPoint</Application>
  <PresentationFormat>Panorámica</PresentationFormat>
  <Paragraphs>440</Paragraphs>
  <Slides>11</Slides>
  <Notes>2</Notes>
  <HiddenSlides>0</HiddenSlides>
  <MMClips>2</MMClips>
  <ScaleCrop>false</ScaleCrop>
  <HeadingPairs>
    <vt:vector size="6" baseType="variant">
      <vt:variant>
        <vt:lpstr>Fuentes usadas</vt:lpstr>
      </vt:variant>
      <vt:variant>
        <vt:i4>14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11</vt:i4>
      </vt:variant>
    </vt:vector>
  </HeadingPairs>
  <TitlesOfParts>
    <vt:vector size="28" baseType="lpstr">
      <vt:lpstr>Alamo SSi</vt:lpstr>
      <vt:lpstr>Algerian</vt:lpstr>
      <vt:lpstr>AlgerianBasSCD</vt:lpstr>
      <vt:lpstr>Arial</vt:lpstr>
      <vt:lpstr>Arial Narrow</vt:lpstr>
      <vt:lpstr>Arial Rounded MT Bold</vt:lpstr>
      <vt:lpstr>Blackletter686 BT</vt:lpstr>
      <vt:lpstr>Calibri</vt:lpstr>
      <vt:lpstr>Calibri Light</vt:lpstr>
      <vt:lpstr>Cooper Black</vt:lpstr>
      <vt:lpstr>Edwardian Script ITC</vt:lpstr>
      <vt:lpstr>Kristen ITC</vt:lpstr>
      <vt:lpstr>Times New Roman</vt:lpstr>
      <vt:lpstr>Verdana</vt:lpstr>
      <vt:lpstr>1_Tema de Office</vt:lpstr>
      <vt:lpstr>Tema de Office</vt:lpstr>
      <vt:lpstr>2_Tema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(HIa)  30  la Ex Penitenciaría de Puebla  34'40''  M</dc:title>
  <dc:creator>Eagle's nest</dc:creator>
  <cp:lastModifiedBy>Eagle's nest</cp:lastModifiedBy>
  <cp:revision>780</cp:revision>
  <dcterms:created xsi:type="dcterms:W3CDTF">2018-02-11T10:42:39Z</dcterms:created>
  <dcterms:modified xsi:type="dcterms:W3CDTF">2018-10-07T18:21:04Z</dcterms:modified>
</cp:coreProperties>
</file>