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8"/>
  </p:notesMasterIdLst>
  <p:handoutMasterIdLst>
    <p:handoutMasterId r:id="rId29"/>
  </p:handoutMasterIdLst>
  <p:sldIdLst>
    <p:sldId id="789" r:id="rId3"/>
    <p:sldId id="1461" r:id="rId4"/>
    <p:sldId id="549" r:id="rId5"/>
    <p:sldId id="1173" r:id="rId6"/>
    <p:sldId id="1197" r:id="rId7"/>
    <p:sldId id="1211" r:id="rId8"/>
    <p:sldId id="1171" r:id="rId9"/>
    <p:sldId id="1181" r:id="rId10"/>
    <p:sldId id="1210" r:id="rId11"/>
    <p:sldId id="1212" r:id="rId12"/>
    <p:sldId id="1468" r:id="rId13"/>
    <p:sldId id="1466" r:id="rId14"/>
    <p:sldId id="1469" r:id="rId15"/>
    <p:sldId id="1205" r:id="rId16"/>
    <p:sldId id="1470" r:id="rId17"/>
    <p:sldId id="1471" r:id="rId18"/>
    <p:sldId id="1472" r:id="rId19"/>
    <p:sldId id="1474" r:id="rId20"/>
    <p:sldId id="1473" r:id="rId21"/>
    <p:sldId id="1215" r:id="rId22"/>
    <p:sldId id="1213" r:id="rId23"/>
    <p:sldId id="1216" r:id="rId24"/>
    <p:sldId id="465" r:id="rId25"/>
    <p:sldId id="273" r:id="rId26"/>
    <p:sldId id="274" r:id="rId27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H4TuzC+8XTSaBBjycmOzw==" hashData="An5g31TurSswgHj255ET04fiIp0U81XHScR5rBUTcr+oRnfYfslbalGx7fF4zHj1MUdS0/5SkZlLvXD6Dzwm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3908" userDrawn="1">
          <p15:clr>
            <a:srgbClr val="000000"/>
          </p15:clr>
        </p15:guide>
        <p15:guide id="4" pos="3772" userDrawn="1">
          <p15:clr>
            <a:srgbClr val="000000"/>
          </p15:clr>
        </p15:guide>
        <p15:guide id="5" pos="234" userDrawn="1">
          <p15:clr>
            <a:srgbClr val="000000"/>
          </p15:clr>
        </p15:guide>
        <p15:guide id="6" userDrawn="1">
          <p15:clr>
            <a:srgbClr val="000000"/>
          </p15:clr>
        </p15:guide>
        <p15:guide id="7" pos="7446" userDrawn="1">
          <p15:clr>
            <a:srgbClr val="000000"/>
          </p15:clr>
        </p15:guide>
        <p15:guide id="8" pos="7680" userDrawn="1">
          <p15:clr>
            <a:srgbClr val="000000"/>
          </p15:clr>
        </p15:guide>
        <p15:guide id="9" orient="horz" userDrawn="1">
          <p15:clr>
            <a:srgbClr val="000000"/>
          </p15:clr>
        </p15:guide>
        <p15:guide id="10" orient="horz" pos="2228" userDrawn="1">
          <p15:clr>
            <a:srgbClr val="000000"/>
          </p15:clr>
        </p15:guide>
        <p15:guide id="12" orient="horz" pos="2092" userDrawn="1">
          <p15:clr>
            <a:srgbClr val="000000"/>
          </p15:clr>
        </p15:guide>
        <p15:guide id="13" orient="horz" pos="210" userDrawn="1">
          <p15:clr>
            <a:srgbClr val="000000"/>
          </p15:clr>
        </p15:guide>
        <p15:guide id="14" orient="horz" pos="4125" userDrawn="1">
          <p15:clr>
            <a:srgbClr val="000000"/>
          </p15:clr>
        </p15:guide>
        <p15:guide id="15" orient="horz" pos="4315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2884"/>
    <a:srgbClr val="7E0000"/>
    <a:srgbClr val="9C5BCD"/>
    <a:srgbClr val="FCEEE4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98" autoAdjust="0"/>
    <p:restoredTop sz="94333" autoAdjust="0"/>
  </p:normalViewPr>
  <p:slideViewPr>
    <p:cSldViewPr snapToGrid="0" showGuides="1">
      <p:cViewPr varScale="1">
        <p:scale>
          <a:sx n="62" d="100"/>
          <a:sy n="62" d="100"/>
        </p:scale>
        <p:origin x="558" y="42"/>
      </p:cViewPr>
      <p:guideLst>
        <p:guide orient="horz" pos="2160"/>
        <p:guide pos="3840"/>
        <p:guide pos="3908"/>
        <p:guide pos="3772"/>
        <p:guide pos="234"/>
        <p:guide/>
        <p:guide pos="7446"/>
        <p:guide pos="7680"/>
        <p:guide orient="horz"/>
        <p:guide orient="horz" pos="2228"/>
        <p:guide orient="horz" pos="2092"/>
        <p:guide orient="horz" pos="210"/>
        <p:guide orient="horz" pos="4125"/>
        <p:guide orient="horz" pos="4315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180000" cy="180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21/12/2018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3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23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8538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21/12/2018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21/12/2018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21/12/2018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21/12/2018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21/12/2018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21/12/2018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71030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21/12/2018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61915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21/12/2018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022582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21/12/2018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99551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21/12/2018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10512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21/12/2018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875032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21/12/2018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51562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21/12/2018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538044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21/12/2018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51579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21/12/2018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67289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21/12/2018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89666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21/12/2018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21/12/2018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203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6.png"/><Relationship Id="rId5" Type="http://schemas.openxmlformats.org/officeDocument/2006/relationships/image" Target="../media/image45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207588">
            <a:off x="5593254" y="3531848"/>
            <a:ext cx="12499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13’      27”</a:t>
            </a:r>
            <a:endParaRPr kumimoji="0" lang="es-MX" sz="2000" b="1" i="0" u="none" strike="noStrike" kern="120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769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14:vortex dir="u"/>
        <p:sndAc>
          <p:stSnd>
            <p:snd r:embed="rId2" name="La Victoria Medley 001 - Eaglenest 1.wav"/>
          </p:stSnd>
        </p:sndAc>
      </p:transition>
    </mc:Choice>
    <mc:Fallback xmlns="">
      <p:transition spd="slow" advTm="6000">
        <p:fade/>
        <p:sndAc>
          <p:stSnd>
            <p:snd r:embed="rId4" name="La Victoria Medley 001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>
            <a:extLst>
              <a:ext uri="{FF2B5EF4-FFF2-40B4-BE49-F238E27FC236}">
                <a16:creationId xmlns:a16="http://schemas.microsoft.com/office/drawing/2014/main" id="{A805D380-188B-48B6-BDA7-DF6988EA8E40}"/>
              </a:ext>
            </a:extLst>
          </p:cNvPr>
          <p:cNvSpPr/>
          <p:nvPr/>
        </p:nvSpPr>
        <p:spPr>
          <a:xfrm>
            <a:off x="2612505" y="659201"/>
            <a:ext cx="7685250" cy="4219716"/>
          </a:xfrm>
          <a:custGeom>
            <a:avLst/>
            <a:gdLst>
              <a:gd name="connsiteX0" fmla="*/ 0 w 7680389"/>
              <a:gd name="connsiteY0" fmla="*/ 2332875 h 4665750"/>
              <a:gd name="connsiteX1" fmla="*/ 3840195 w 7680389"/>
              <a:gd name="connsiteY1" fmla="*/ 0 h 4665750"/>
              <a:gd name="connsiteX2" fmla="*/ 7680390 w 7680389"/>
              <a:gd name="connsiteY2" fmla="*/ 2332875 h 4665750"/>
              <a:gd name="connsiteX3" fmla="*/ 3840195 w 7680389"/>
              <a:gd name="connsiteY3" fmla="*/ 4665750 h 4665750"/>
              <a:gd name="connsiteX4" fmla="*/ 0 w 7680389"/>
              <a:gd name="connsiteY4" fmla="*/ 2332875 h 4665750"/>
              <a:gd name="connsiteX0" fmla="*/ 37 w 7680427"/>
              <a:gd name="connsiteY0" fmla="*/ 2332875 h 4255203"/>
              <a:gd name="connsiteX1" fmla="*/ 3840232 w 7680427"/>
              <a:gd name="connsiteY1" fmla="*/ 0 h 4255203"/>
              <a:gd name="connsiteX2" fmla="*/ 7680427 w 7680427"/>
              <a:gd name="connsiteY2" fmla="*/ 2332875 h 4255203"/>
              <a:gd name="connsiteX3" fmla="*/ 3896216 w 7680427"/>
              <a:gd name="connsiteY3" fmla="*/ 4255203 h 4255203"/>
              <a:gd name="connsiteX4" fmla="*/ 37 w 7680427"/>
              <a:gd name="connsiteY4" fmla="*/ 2332875 h 4255203"/>
              <a:gd name="connsiteX0" fmla="*/ 37 w 7684434"/>
              <a:gd name="connsiteY0" fmla="*/ 2332875 h 4256995"/>
              <a:gd name="connsiteX1" fmla="*/ 3840232 w 7684434"/>
              <a:gd name="connsiteY1" fmla="*/ 0 h 4256995"/>
              <a:gd name="connsiteX2" fmla="*/ 7680427 w 7684434"/>
              <a:gd name="connsiteY2" fmla="*/ 2332875 h 4256995"/>
              <a:gd name="connsiteX3" fmla="*/ 3896216 w 7684434"/>
              <a:gd name="connsiteY3" fmla="*/ 4255203 h 4256995"/>
              <a:gd name="connsiteX4" fmla="*/ 37 w 7684434"/>
              <a:gd name="connsiteY4" fmla="*/ 2332875 h 4256995"/>
              <a:gd name="connsiteX0" fmla="*/ 66 w 7685250"/>
              <a:gd name="connsiteY0" fmla="*/ 2332875 h 4219716"/>
              <a:gd name="connsiteX1" fmla="*/ 3840261 w 7685250"/>
              <a:gd name="connsiteY1" fmla="*/ 0 h 4219716"/>
              <a:gd name="connsiteX2" fmla="*/ 7680456 w 7685250"/>
              <a:gd name="connsiteY2" fmla="*/ 2332875 h 4219716"/>
              <a:gd name="connsiteX3" fmla="*/ 3914907 w 7685250"/>
              <a:gd name="connsiteY3" fmla="*/ 4217881 h 4219716"/>
              <a:gd name="connsiteX4" fmla="*/ 66 w 7685250"/>
              <a:gd name="connsiteY4" fmla="*/ 2332875 h 4219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85250" h="4219716">
                <a:moveTo>
                  <a:pt x="66" y="2332875"/>
                </a:moveTo>
                <a:cubicBezTo>
                  <a:pt x="-12375" y="1629895"/>
                  <a:pt x="1719380" y="0"/>
                  <a:pt x="3840261" y="0"/>
                </a:cubicBezTo>
                <a:cubicBezTo>
                  <a:pt x="5961142" y="0"/>
                  <a:pt x="7680456" y="1044464"/>
                  <a:pt x="7680456" y="2332875"/>
                </a:cubicBezTo>
                <a:cubicBezTo>
                  <a:pt x="7680456" y="3621286"/>
                  <a:pt x="7976556" y="4161897"/>
                  <a:pt x="3914907" y="4217881"/>
                </a:cubicBezTo>
                <a:cubicBezTo>
                  <a:pt x="-146742" y="4273865"/>
                  <a:pt x="12507" y="3035855"/>
                  <a:pt x="66" y="2332875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>
            <a:off x="2827460" y="841355"/>
            <a:ext cx="7193617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Esta presentación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 con el fin de pasar un rato agradable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 la música y las diapositivas,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mostrando las joyas turísticas de Puebla, México…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21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867290-BBB3-4EC6-BC63-DAD9F43137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28" y="4642256"/>
            <a:ext cx="2093174" cy="736377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9931660-BA6C-4859-95FC-5D8E0C9B8B8B}"/>
              </a:ext>
            </a:extLst>
          </p:cNvPr>
          <p:cNvSpPr/>
          <p:nvPr/>
        </p:nvSpPr>
        <p:spPr>
          <a:xfrm>
            <a:off x="2407298" y="2525158"/>
            <a:ext cx="7952189" cy="9900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 Lucro alguno…</a:t>
            </a:r>
            <a:endParaRPr kumimoji="0" lang="es-MX" sz="40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EADE96D-030F-4ED6-8A5F-B74A277B901B}"/>
              </a:ext>
            </a:extLst>
          </p:cNvPr>
          <p:cNvSpPr/>
          <p:nvPr/>
        </p:nvSpPr>
        <p:spPr>
          <a:xfrm>
            <a:off x="2827460" y="3858757"/>
            <a:ext cx="74972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ES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ni tiene nexos con gobierno o partido político… </a:t>
            </a:r>
          </a:p>
          <a:p>
            <a:pPr algn="ctr">
              <a:lnSpc>
                <a:spcPts val="2700"/>
              </a:lnSpc>
            </a:pPr>
            <a:r>
              <a:rPr lang="es-ES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solo es para informar y entretener. </a:t>
            </a:r>
            <a:endParaRPr lang="es-MX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366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3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1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3125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375E-6 4.44444E-6 L 0.53868 -0.01459 " pathEditMode="relative" rAng="0" ptsTypes="AA">
                                      <p:cBhvr>
                                        <p:cTn id="3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27" y="-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262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6" grpId="0"/>
      <p:bldP spid="9" grpId="0" animBg="1"/>
      <p:bldP spid="14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 descr="Imagen que contiene exterior, edificio, foto, antiguo&#10;&#10;Descripción generada con confianza muy alta">
            <a:extLst>
              <a:ext uri="{FF2B5EF4-FFF2-40B4-BE49-F238E27FC236}">
                <a16:creationId xmlns:a16="http://schemas.microsoft.com/office/drawing/2014/main" id="{D4F6B3F0-28EB-467D-953B-D00921956E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8" y="0"/>
            <a:ext cx="12200057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>
            <a:off x="3241338" y="429208"/>
            <a:ext cx="6239547" cy="103062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Mercado La Victoria  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>
            <a:off x="4539913" y="1179218"/>
            <a:ext cx="4196023" cy="4975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cs typeface="Arial"/>
              </a:rPr>
              <a:t>Puebla de los Ángeles 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14D9D4B5-6A53-4921-8AF7-EADEEC06728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DCA5107-EE05-4EE2-BE91-BC06352ED089}"/>
              </a:ext>
            </a:extLst>
          </p:cNvPr>
          <p:cNvSpPr/>
          <p:nvPr/>
        </p:nvSpPr>
        <p:spPr>
          <a:xfrm>
            <a:off x="371474" y="1365730"/>
            <a:ext cx="5616575" cy="5260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Localización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País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	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México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Municipio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	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Puebla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Ciudad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	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Puebla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Dirección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	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5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Mayo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409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</a:t>
            </a:r>
          </a:p>
          <a:p>
            <a:pPr algn="ctr">
              <a:lnSpc>
                <a:spcPts val="2700"/>
              </a:lnSpc>
            </a:pPr>
            <a:endParaRPr lang="es-MX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Información general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Época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colección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	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Porfiriato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Creación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	             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1854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Inauguración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	                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5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mayo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1913</a:t>
            </a:r>
          </a:p>
          <a:p>
            <a:pPr algn="ctr">
              <a:lnSpc>
                <a:spcPts val="2700"/>
              </a:lnSpc>
            </a:pPr>
            <a:endParaRPr lang="es-MX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Información para visitantes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Coordenadas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:          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19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°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02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′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50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″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N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098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°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11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′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54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″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W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AE299DA-CA39-4178-849F-595B3F4C1F91}"/>
              </a:ext>
            </a:extLst>
          </p:cNvPr>
          <p:cNvSpPr/>
          <p:nvPr/>
        </p:nvSpPr>
        <p:spPr>
          <a:xfrm>
            <a:off x="6203951" y="1464680"/>
            <a:ext cx="5616575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 Mercado "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Victoria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 Mercado "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Guadalupe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Victoria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 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constituye como un edificio emblema dentro de la historia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 Centro Histórico de Puebla.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6C4D19E-56CB-4C6E-8E76-78A110F14FEF}"/>
              </a:ext>
            </a:extLst>
          </p:cNvPr>
          <p:cNvSpPr/>
          <p:nvPr/>
        </p:nvSpPr>
        <p:spPr>
          <a:xfrm>
            <a:off x="6203950" y="3703558"/>
            <a:ext cx="561657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 estilo clásico contrasta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 el devenir de la población local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su forma de vivir el día a día.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B55842B-5703-4073-95DE-C4EFCC1EA768}"/>
              </a:ext>
            </a:extLst>
          </p:cNvPr>
          <p:cNvSpPr/>
          <p:nvPr/>
        </p:nvSpPr>
        <p:spPr>
          <a:xfrm>
            <a:off x="6203950" y="5056993"/>
            <a:ext cx="56165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Voces, gritos e historias viven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estructura metálica del edificio construido en 1914 y que no deja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latir en la actualidad.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A7628E6-1970-4C21-9EBF-351582E3BF6F}"/>
              </a:ext>
            </a:extLst>
          </p:cNvPr>
          <p:cNvSpPr/>
          <p:nvPr/>
        </p:nvSpPr>
        <p:spPr>
          <a:xfrm>
            <a:off x="4116033" y="129055"/>
            <a:ext cx="4259929" cy="12369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Mercado La Victoria</a:t>
            </a:r>
          </a:p>
          <a:p>
            <a:pPr algn="ctr" defTabSz="1219170">
              <a:lnSpc>
                <a:spcPts val="2800"/>
              </a:lnSpc>
            </a:pPr>
            <a:r>
              <a:rPr lang="es-MX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“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Guadalupe</a:t>
            </a:r>
            <a:r>
              <a:rPr lang="es-MX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Victoria</a:t>
            </a:r>
            <a:r>
              <a:rPr lang="es-MX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”</a:t>
            </a:r>
          </a:p>
        </p:txBody>
      </p:sp>
      <p:pic>
        <p:nvPicPr>
          <p:cNvPr id="10" name="Imagen 9" descr="Imagen que contiene exterior, edificio, foto, antiguo&#10;&#10;Descripción generada con confianza muy alta">
            <a:extLst>
              <a:ext uri="{FF2B5EF4-FFF2-40B4-BE49-F238E27FC236}">
                <a16:creationId xmlns:a16="http://schemas.microsoft.com/office/drawing/2014/main" id="{2C2DB67F-1F77-4328-BA51-6FE37D6C87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8" y="0"/>
            <a:ext cx="12200057" cy="684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9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3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287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6" grpId="0"/>
      <p:bldP spid="7" grpId="0"/>
      <p:bldP spid="8" grpId="0"/>
      <p:bldP spid="9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6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3C0AC6C7-34FE-4E7E-9DBC-01E395915F28}"/>
              </a:ext>
            </a:extLst>
          </p:cNvPr>
          <p:cNvSpPr txBox="1"/>
          <p:nvPr/>
        </p:nvSpPr>
        <p:spPr>
          <a:xfrm>
            <a:off x="5496009" y="-417096"/>
            <a:ext cx="7074141" cy="77312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0D90616-E044-4B90-BB7F-3E864A229745}"/>
              </a:ext>
            </a:extLst>
          </p:cNvPr>
          <p:cNvSpPr/>
          <p:nvPr/>
        </p:nvSpPr>
        <p:spPr>
          <a:xfrm>
            <a:off x="371475" y="1142137"/>
            <a:ext cx="5124534" cy="135421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8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Historia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648B7D1-ABC6-4E47-9C84-16D939026D63}"/>
              </a:ext>
            </a:extLst>
          </p:cNvPr>
          <p:cNvSpPr/>
          <p:nvPr/>
        </p:nvSpPr>
        <p:spPr>
          <a:xfrm>
            <a:off x="371474" y="3051824"/>
            <a:ext cx="5124535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primera piedra del mercado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Guadalupe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Victoria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bautizado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honor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insurgente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homónimo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fue colocada alrededor de 1856,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el área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antes fuera conocida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“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huerta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convento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Santo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Domingo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”.</a:t>
            </a:r>
          </a:p>
        </p:txBody>
      </p:sp>
      <p:pic>
        <p:nvPicPr>
          <p:cNvPr id="9" name="Imagen 8" descr="Imagen que contiene edificio, exterior, calle, foto&#10;&#10;Descripción generada con confianza muy alta">
            <a:extLst>
              <a:ext uri="{FF2B5EF4-FFF2-40B4-BE49-F238E27FC236}">
                <a16:creationId xmlns:a16="http://schemas.microsoft.com/office/drawing/2014/main" id="{CD9FFC11-D449-4992-8B20-F9563737EE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006" y="489049"/>
            <a:ext cx="5879902" cy="5879902"/>
          </a:xfrm>
          <a:prstGeom prst="rect">
            <a:avLst/>
          </a:prstGeom>
          <a:ln w="228600" cap="sq" cmpd="thickThin">
            <a:solidFill>
              <a:srgbClr val="7E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58122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1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0" accel="50000" fill="hold">
                                          <p:stCondLst>
                                            <p:cond delay="1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0" accel="50000" fill="hold">
                                          <p:stCondLst>
                                            <p:cond delay="1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48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3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9F8881B4-EE92-4BC0-B362-93BDADC8294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5" name="Imagen 4" descr="Imagen que contiene edificio, foto, exterior, antiguo&#10;&#10;Descripción generada con confianza muy alta">
            <a:extLst>
              <a:ext uri="{FF2B5EF4-FFF2-40B4-BE49-F238E27FC236}">
                <a16:creationId xmlns:a16="http://schemas.microsoft.com/office/drawing/2014/main" id="{87C178BA-6F96-477B-95B7-F9497C714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67" y="462704"/>
            <a:ext cx="4594649" cy="59543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7E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605D96A0-C7B4-498F-BEB8-388672CEF477}"/>
              </a:ext>
            </a:extLst>
          </p:cNvPr>
          <p:cNvSpPr/>
          <p:nvPr/>
        </p:nvSpPr>
        <p:spPr>
          <a:xfrm>
            <a:off x="5196016" y="3399973"/>
            <a:ext cx="6624510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La obra tuvo que ser  inaugurada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sin terminar a causa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 Revolución mexicana,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lo que la construcción culminó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hasta el año siguiente.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4C1C41A-3A80-4450-ADD9-D23D2AE6E1FD}"/>
              </a:ext>
            </a:extLst>
          </p:cNvPr>
          <p:cNvSpPr/>
          <p:nvPr/>
        </p:nvSpPr>
        <p:spPr>
          <a:xfrm>
            <a:off x="5196015" y="1929025"/>
            <a:ext cx="6624509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Desde finales del siglo XIX, el mercado desarrolló una alta actividad comercial.</a:t>
            </a:r>
          </a:p>
        </p:txBody>
      </p:sp>
    </p:spTree>
    <p:extLst>
      <p:ext uri="{BB962C8B-B14F-4D97-AF65-F5344CB8AC3E}">
        <p14:creationId xmlns:p14="http://schemas.microsoft.com/office/powerpoint/2010/main" val="1713806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2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t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00238943-98FD-4022-8DF9-690D1F026EB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7" name="Imagen 6" descr="Imagen que contiene edificio, exterior, carretera, foto&#10;&#10;Descripción generada con confianza muy alta">
            <a:extLst>
              <a:ext uri="{FF2B5EF4-FFF2-40B4-BE49-F238E27FC236}">
                <a16:creationId xmlns:a16="http://schemas.microsoft.com/office/drawing/2014/main" id="{9C55F262-8737-4CD8-9E76-9F85983715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988" y="393329"/>
            <a:ext cx="4974292" cy="611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DA219A0E-110A-46F7-A9D3-FF3FDBF401D2}"/>
              </a:ext>
            </a:extLst>
          </p:cNvPr>
          <p:cNvSpPr/>
          <p:nvPr/>
        </p:nvSpPr>
        <p:spPr>
          <a:xfrm>
            <a:off x="371474" y="2793041"/>
            <a:ext cx="6314423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 construcción terminó en 1914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formó parte de un conjunto de obras pensadas para embellecer y modernizar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ciudad durante la época del Porfiriato,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siendo una de las últimas construcciones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 hierro forjado en México.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8377A08-42C1-4A53-98BD-F923B3403A08}"/>
              </a:ext>
            </a:extLst>
          </p:cNvPr>
          <p:cNvSpPr/>
          <p:nvPr/>
        </p:nvSpPr>
        <p:spPr>
          <a:xfrm>
            <a:off x="371475" y="5494813"/>
            <a:ext cx="6314422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Su burda belleza  albergaba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mercado más grande de la ciudad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de intensa actividad comercial.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B3B6133-54F4-415E-B09C-1DBB7541DE96}"/>
              </a:ext>
            </a:extLst>
          </p:cNvPr>
          <p:cNvSpPr/>
          <p:nvPr/>
        </p:nvSpPr>
        <p:spPr>
          <a:xfrm>
            <a:off x="396094" y="353687"/>
            <a:ext cx="6314423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obra fue dirigida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Julián de </a:t>
            </a:r>
            <a:r>
              <a:rPr lang="es-MX" sz="2800" b="1" kern="0" dirty="0" err="1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Saracíbar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fue inaugurada  oficialmente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 5 de mayo de 1913 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el gobernador Juan B. Carrasco.</a:t>
            </a:r>
          </a:p>
        </p:txBody>
      </p:sp>
    </p:spTree>
    <p:extLst>
      <p:ext uri="{BB962C8B-B14F-4D97-AF65-F5344CB8AC3E}">
        <p14:creationId xmlns:p14="http://schemas.microsoft.com/office/powerpoint/2010/main" val="2422960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6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812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7006FC7A-C7EF-4309-8392-046BD333FAF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D050FA4-571F-4790-A4B0-FFEA947A0B03}"/>
              </a:ext>
            </a:extLst>
          </p:cNvPr>
          <p:cNvSpPr/>
          <p:nvPr/>
        </p:nvSpPr>
        <p:spPr>
          <a:xfrm>
            <a:off x="7115984" y="3129005"/>
            <a:ext cx="4704542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Ocupaba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cerca de 2 manzanas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las cuales atraían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aun gran flujo de población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definieron su desarrollo.</a:t>
            </a:r>
          </a:p>
        </p:txBody>
      </p:sp>
      <p:pic>
        <p:nvPicPr>
          <p:cNvPr id="5" name="Imagen 4" descr="Imagen que contiene electrónica, circuito&#10;&#10;Descripción generada con confianza muy alta">
            <a:extLst>
              <a:ext uri="{FF2B5EF4-FFF2-40B4-BE49-F238E27FC236}">
                <a16:creationId xmlns:a16="http://schemas.microsoft.com/office/drawing/2014/main" id="{60BD71F1-7DC0-4EA5-BB6E-5A35D19E2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4" y="1500028"/>
            <a:ext cx="6659889" cy="49949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248E30D-894B-4266-B578-D17A438CA016}"/>
              </a:ext>
            </a:extLst>
          </p:cNvPr>
          <p:cNvSpPr/>
          <p:nvPr/>
        </p:nvSpPr>
        <p:spPr>
          <a:xfrm>
            <a:off x="371475" y="379248"/>
            <a:ext cx="11449050" cy="104644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Pasado político</a:t>
            </a:r>
          </a:p>
        </p:txBody>
      </p:sp>
    </p:spTree>
    <p:extLst>
      <p:ext uri="{BB962C8B-B14F-4D97-AF65-F5344CB8AC3E}">
        <p14:creationId xmlns:p14="http://schemas.microsoft.com/office/powerpoint/2010/main" val="4293562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7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4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654FF5D-64DA-4FDA-B656-D4B7EE77C79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36CD0ED-6A38-4611-B193-1CB8B7A01E83}"/>
              </a:ext>
            </a:extLst>
          </p:cNvPr>
          <p:cNvSpPr/>
          <p:nvPr/>
        </p:nvSpPr>
        <p:spPr>
          <a:xfrm>
            <a:off x="371475" y="2409017"/>
            <a:ext cx="4802461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Sirvió entre 1954 y 1986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el centro de venta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alimentos perecederos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más grande de la capital,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hasta que fue desocupado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el gobierno local.</a:t>
            </a:r>
          </a:p>
        </p:txBody>
      </p:sp>
      <p:pic>
        <p:nvPicPr>
          <p:cNvPr id="10" name="Imagen 9" descr="Imagen que contiene edificio, exterior, calle, carretera&#10;&#10;Descripción generada con confianza muy alta">
            <a:extLst>
              <a:ext uri="{FF2B5EF4-FFF2-40B4-BE49-F238E27FC236}">
                <a16:creationId xmlns:a16="http://schemas.microsoft.com/office/drawing/2014/main" id="{196AB8B1-C01B-4D51-BAAD-4F4866D81B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118" y="475710"/>
            <a:ext cx="6621969" cy="6058653"/>
          </a:xfrm>
          <a:prstGeom prst="snip2DiagRect">
            <a:avLst>
              <a:gd name="adj1" fmla="val 17922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62054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43200000">
                                      <p:cBhvr>
                                        <p:cTn id="18" dur="1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37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3C73CBD5-E3BF-4BE9-99D6-504E1B06F778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0D90616-E044-4B90-BB7F-3E864A229745}"/>
              </a:ext>
            </a:extLst>
          </p:cNvPr>
          <p:cNvSpPr/>
          <p:nvPr/>
        </p:nvSpPr>
        <p:spPr>
          <a:xfrm>
            <a:off x="5096158" y="2409017"/>
            <a:ext cx="6724367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Desde su apertura, el mercado se consolidó como el principal punto de abastecimiento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alimentos perecederos en Puebla,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hasta que el 14 de octubre de 1986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fue clausurado por órdenes del alcalde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Jorge Murad </a:t>
            </a:r>
            <a:r>
              <a:rPr lang="es-MX" sz="2800" b="1" kern="0" dirty="0" err="1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Macluf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6" name="Imagen 5" descr="Imagen que contiene edificio, exterior, calle, cielo&#10;&#10;Descripción generada con confianza muy alta">
            <a:extLst>
              <a:ext uri="{FF2B5EF4-FFF2-40B4-BE49-F238E27FC236}">
                <a16:creationId xmlns:a16="http://schemas.microsoft.com/office/drawing/2014/main" id="{CF3EF02B-A20A-4BC9-A9DC-A30974D0F3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44" y="333375"/>
            <a:ext cx="4694515" cy="62613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38402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6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1CCC4564-AD8A-4F5E-A7A9-AF27CF2951F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D5D64C5-94F7-4613-9B6B-BC3E93F936ED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 descr="Imagen que contiene edificio, exterior, cielo, calle&#10;&#10;Descripción generada con confianza muy alta">
            <a:extLst>
              <a:ext uri="{FF2B5EF4-FFF2-40B4-BE49-F238E27FC236}">
                <a16:creationId xmlns:a16="http://schemas.microsoft.com/office/drawing/2014/main" id="{A0C41F00-715A-4279-B8C6-27F9C2F4A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981" y="387127"/>
            <a:ext cx="4619923" cy="61618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2A66D66E-78F1-426B-8BCC-7F27CEC52CB0}"/>
              </a:ext>
            </a:extLst>
          </p:cNvPr>
          <p:cNvSpPr/>
          <p:nvPr/>
        </p:nvSpPr>
        <p:spPr>
          <a:xfrm>
            <a:off x="371475" y="2762070"/>
            <a:ext cx="6864506" cy="1386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Asimismo inicio la desocupación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reubicación de los locatarios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consecuencia del Plan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Desconcentración Comercial.</a:t>
            </a:r>
          </a:p>
        </p:txBody>
      </p:sp>
    </p:spTree>
    <p:extLst>
      <p:ext uri="{BB962C8B-B14F-4D97-AF65-F5344CB8AC3E}">
        <p14:creationId xmlns:p14="http://schemas.microsoft.com/office/powerpoint/2010/main" val="3826702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3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3C73CBD5-E3BF-4BE9-99D6-504E1B06F778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975090B-A1FE-4A1D-93F7-32DF41E27EDA}"/>
              </a:ext>
            </a:extLst>
          </p:cNvPr>
          <p:cNvSpPr/>
          <p:nvPr/>
        </p:nvSpPr>
        <p:spPr>
          <a:xfrm>
            <a:off x="4496147" y="3069006"/>
            <a:ext cx="7324377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 propósito era preservar y remodelar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edificio como monumento histórico.</a:t>
            </a:r>
          </a:p>
        </p:txBody>
      </p:sp>
      <p:pic>
        <p:nvPicPr>
          <p:cNvPr id="13" name="Imagen 12" descr="Imagen que contiene edificio, antiguo, carretera&#10;&#10;Descripción generada con confianza muy alta">
            <a:extLst>
              <a:ext uri="{FF2B5EF4-FFF2-40B4-BE49-F238E27FC236}">
                <a16:creationId xmlns:a16="http://schemas.microsoft.com/office/drawing/2014/main" id="{F834E47B-F795-42AE-957F-BAFFEF3EF2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5" y="380170"/>
            <a:ext cx="4100052" cy="63239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65550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37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BB754A21-DBDC-494B-BD9E-DC439B34A20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C5EF8AF3-6E20-47E8-8F15-7D484137C396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1E3E940-6FB3-44A2-8172-41C4EBD19D9E}"/>
              </a:ext>
            </a:extLst>
          </p:cNvPr>
          <p:cNvSpPr/>
          <p:nvPr/>
        </p:nvSpPr>
        <p:spPr>
          <a:xfrm>
            <a:off x="371474" y="369051"/>
            <a:ext cx="11484429" cy="1066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Durante ocho años el mercado La Victoria permaneció cerrado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hasta 1994 cuando la Fundación Amparo  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responsable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Museo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Amparo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 recibió el edifico en comodato por los 99 años de su fundación.</a:t>
            </a:r>
          </a:p>
        </p:txBody>
      </p:sp>
      <p:pic>
        <p:nvPicPr>
          <p:cNvPr id="10" name="Imagen 9" descr="Imagen que contiene interior, mercado, escena&#10;&#10;Descripción generada con confianza muy alta">
            <a:extLst>
              <a:ext uri="{FF2B5EF4-FFF2-40B4-BE49-F238E27FC236}">
                <a16:creationId xmlns:a16="http://schemas.microsoft.com/office/drawing/2014/main" id="{9D73F532-91A8-4D68-92A4-86D67C78F6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077" y="1633776"/>
            <a:ext cx="9239846" cy="4898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62662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37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0D90616-E044-4B90-BB7F-3E864A229745}"/>
              </a:ext>
            </a:extLst>
          </p:cNvPr>
          <p:cNvSpPr/>
          <p:nvPr/>
        </p:nvSpPr>
        <p:spPr>
          <a:xfrm>
            <a:off x="371475" y="2433047"/>
            <a:ext cx="6864506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un inicio, se contempló la creación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un museo de arte moderno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un centro de convenciones;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sin embargo, el inmueble fue ocupado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diversos comercios,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convirtiéndolo en una plaza comercial.</a:t>
            </a:r>
          </a:p>
        </p:txBody>
      </p:sp>
      <p:pic>
        <p:nvPicPr>
          <p:cNvPr id="7" name="Imagen 6" descr="Imagen que contiene edificio, exterior, calle, cielo&#10;&#10;Descripción generada con confianza muy alta">
            <a:extLst>
              <a:ext uri="{FF2B5EF4-FFF2-40B4-BE49-F238E27FC236}">
                <a16:creationId xmlns:a16="http://schemas.microsoft.com/office/drawing/2014/main" id="{5C264506-D527-45CC-8191-9E9B6D2E0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981" y="366345"/>
            <a:ext cx="4619923" cy="61618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6728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1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10AF82E-B75C-416F-B458-CCA3ADFA4CD2}"/>
              </a:ext>
            </a:extLst>
          </p:cNvPr>
          <p:cNvSpPr/>
          <p:nvPr/>
        </p:nvSpPr>
        <p:spPr>
          <a:xfrm>
            <a:off x="5044636" y="2589014"/>
            <a:ext cx="6775889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asociación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tenía como propósito principal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proteger y restaurar la edificación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para el desarrollo de la actividad comercial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artesanal de la ciudad.</a:t>
            </a:r>
          </a:p>
        </p:txBody>
      </p:sp>
      <p:pic>
        <p:nvPicPr>
          <p:cNvPr id="9" name="Imagen 8" descr="Imagen que contiene edificio, cielo, exterior, reloj&#10;&#10;Descripción generada con confianza muy alta">
            <a:extLst>
              <a:ext uri="{FF2B5EF4-FFF2-40B4-BE49-F238E27FC236}">
                <a16:creationId xmlns:a16="http://schemas.microsoft.com/office/drawing/2014/main" id="{3AC35943-79CD-4403-9C39-8A1C7CAA23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31" y="333375"/>
            <a:ext cx="4683305" cy="62444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32324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7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3FC81BF5-5D16-488B-B376-0A6C8E15BB90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7E2FB8D-EA53-4573-92D7-5F127AD8819D}"/>
              </a:ext>
            </a:extLst>
          </p:cNvPr>
          <p:cNvSpPr/>
          <p:nvPr/>
        </p:nvSpPr>
        <p:spPr>
          <a:xfrm>
            <a:off x="396095" y="2709012"/>
            <a:ext cx="5832475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pesar de ser proyectado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un museo de arte moderno,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renta de los locales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determinó su funcionamiento.</a:t>
            </a:r>
          </a:p>
        </p:txBody>
      </p:sp>
      <p:pic>
        <p:nvPicPr>
          <p:cNvPr id="5" name="Imagen 4" descr="Imagen que contiene exterior, cielo, edificio, personas&#10;&#10;Descripción generada con confianza muy alta">
            <a:extLst>
              <a:ext uri="{FF2B5EF4-FFF2-40B4-BE49-F238E27FC236}">
                <a16:creationId xmlns:a16="http://schemas.microsoft.com/office/drawing/2014/main" id="{15F71973-1FA7-44F2-8660-DDF021B1E4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706" y="332325"/>
            <a:ext cx="5611198" cy="62496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41503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3FC81BF5-5D16-488B-B376-0A6C8E15BB90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4003922-0999-4A39-9AF3-3289281912E7}"/>
              </a:ext>
            </a:extLst>
          </p:cNvPr>
          <p:cNvSpPr/>
          <p:nvPr/>
        </p:nvSpPr>
        <p:spPr>
          <a:xfrm>
            <a:off x="6277823" y="829569"/>
            <a:ext cx="568338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Actualmente  funciona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un centro comercial.</a:t>
            </a:r>
          </a:p>
        </p:txBody>
      </p:sp>
      <p:pic>
        <p:nvPicPr>
          <p:cNvPr id="4" name="Imagen 3" descr="Imagen que contiene edificio, carretera, exterior&#10;&#10;Descripción generada con confianza muy alta">
            <a:extLst>
              <a:ext uri="{FF2B5EF4-FFF2-40B4-BE49-F238E27FC236}">
                <a16:creationId xmlns:a16="http://schemas.microsoft.com/office/drawing/2014/main" id="{64398541-A90E-40FE-B6D8-835E9A26A6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87" y="-590934"/>
            <a:ext cx="5261056" cy="70198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2572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2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cielo, edificio, exterior, reloj&#10;&#10;Descripción generada con confianza muy alta">
            <a:extLst>
              <a:ext uri="{FF2B5EF4-FFF2-40B4-BE49-F238E27FC236}">
                <a16:creationId xmlns:a16="http://schemas.microsoft.com/office/drawing/2014/main" id="{774CFB3D-24D6-49B8-AF20-549B6472D8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12191998" cy="686593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4EFCC29A-7448-4AEC-A785-458660B86C3B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bicicleta, edificio, interior, reloj&#10;&#10;Descripción generada con confianza muy alta">
            <a:extLst>
              <a:ext uri="{FF2B5EF4-FFF2-40B4-BE49-F238E27FC236}">
                <a16:creationId xmlns:a16="http://schemas.microsoft.com/office/drawing/2014/main" id="{6C3E729B-7D5A-46D8-B59D-096C6322A5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8"/>
            <a:ext cx="12191998" cy="6865938"/>
          </a:xfrm>
          <a:prstGeom prst="rect">
            <a:avLst/>
          </a:prstGeom>
        </p:spPr>
      </p:pic>
      <p:pic>
        <p:nvPicPr>
          <p:cNvPr id="12" name="Imagen 11" descr="Imagen que contiene edificio, interior, metal&#10;&#10;Descripción generada con confianza muy alta">
            <a:extLst>
              <a:ext uri="{FF2B5EF4-FFF2-40B4-BE49-F238E27FC236}">
                <a16:creationId xmlns:a16="http://schemas.microsoft.com/office/drawing/2014/main" id="{EBE160AA-9087-4E94-B54E-EF29CFDFB4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3" y="-7938"/>
            <a:ext cx="12191998" cy="6865938"/>
          </a:xfrm>
          <a:prstGeom prst="rect">
            <a:avLst/>
          </a:prstGeom>
        </p:spPr>
      </p:pic>
      <p:pic>
        <p:nvPicPr>
          <p:cNvPr id="13" name="Imagen 12" descr="Imagen que contiene edificio, exterior, reloj, valla&#10;&#10;Descripción generada con confianza muy alta">
            <a:extLst>
              <a:ext uri="{FF2B5EF4-FFF2-40B4-BE49-F238E27FC236}">
                <a16:creationId xmlns:a16="http://schemas.microsoft.com/office/drawing/2014/main" id="{F9974829-F247-47EA-BCD4-7DCA417BF2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14"/>
            <a:ext cx="12206641" cy="6881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428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3FC81BF5-5D16-488B-B376-0A6C8E15BB90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D91D47F-AB0B-4A1A-8861-DCFD1C7B809D}"/>
              </a:ext>
            </a:extLst>
          </p:cNvPr>
          <p:cNvSpPr/>
          <p:nvPr/>
        </p:nvSpPr>
        <p:spPr>
          <a:xfrm>
            <a:off x="371476" y="2109022"/>
            <a:ext cx="3264565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Hoy en día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histórico espacio resguarda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 centro comercial enclavado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el ritmo frenético del Centro Histórico de Puebla.</a:t>
            </a:r>
          </a:p>
        </p:txBody>
      </p:sp>
      <p:pic>
        <p:nvPicPr>
          <p:cNvPr id="4" name="Imagen 3" descr="Imagen que contiene edificio, exterior, carretera, cielo&#10;&#10;Descripción generada con confianza muy alta">
            <a:extLst>
              <a:ext uri="{FF2B5EF4-FFF2-40B4-BE49-F238E27FC236}">
                <a16:creationId xmlns:a16="http://schemas.microsoft.com/office/drawing/2014/main" id="{59A7A5FD-ECC3-4BCA-8C5F-74E06A65E3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447" y="436043"/>
            <a:ext cx="7950788" cy="59929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1941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37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BB754A21-DBDC-494B-BD9E-DC439B34A20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C5EF8AF3-6E20-47E8-8F15-7D484137C396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 descr="Imagen que contiene edificio, interior&#10;&#10;Descripción generada con confianza alta">
            <a:extLst>
              <a:ext uri="{FF2B5EF4-FFF2-40B4-BE49-F238E27FC236}">
                <a16:creationId xmlns:a16="http://schemas.microsoft.com/office/drawing/2014/main" id="{A9A699F7-3DF4-4E14-A189-6CCDD4B284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5" y="369051"/>
            <a:ext cx="5219913" cy="6218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edificio, pared, exterior, cielo&#10;&#10;Descripción generada con confianza muy alta">
            <a:extLst>
              <a:ext uri="{FF2B5EF4-FFF2-40B4-BE49-F238E27FC236}">
                <a16:creationId xmlns:a16="http://schemas.microsoft.com/office/drawing/2014/main" id="{B3615BE4-20D3-47BF-8D99-759DC83057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468" y="369051"/>
            <a:ext cx="6119898" cy="61198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31000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7000" r="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7765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edificio, suelo, exterior&#10;&#10;Descripción generada con confianza alta">
            <a:extLst>
              <a:ext uri="{FF2B5EF4-FFF2-40B4-BE49-F238E27FC236}">
                <a16:creationId xmlns:a16="http://schemas.microsoft.com/office/drawing/2014/main" id="{7F5F95F9-4010-4A1D-8176-74A90E0CA0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0063"/>
          </a:xfrm>
          <a:prstGeom prst="rect">
            <a:avLst/>
          </a:prstGeom>
        </p:spPr>
      </p:pic>
      <p:pic>
        <p:nvPicPr>
          <p:cNvPr id="3" name="Imagen 2" descr="Imagen que contiene edificio, interior, personas, persona&#10;&#10;Descripción generada con confianza muy alta">
            <a:extLst>
              <a:ext uri="{FF2B5EF4-FFF2-40B4-BE49-F238E27FC236}">
                <a16:creationId xmlns:a16="http://schemas.microsoft.com/office/drawing/2014/main" id="{427F02F8-D761-49C6-A485-371469D9EE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243382" cy="68580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4EFCC29A-7448-4AEC-A785-458660B86C3B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16540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La Victoria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A2A6C8C-0727-4693-A894-8A5B9DA3F624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5" name="Imagen 14" descr="Imagen que contiene edificio, interior, personas, persona&#10;&#10;Descripción generada con confianza muy alta">
            <a:extLst>
              <a:ext uri="{FF2B5EF4-FFF2-40B4-BE49-F238E27FC236}">
                <a16:creationId xmlns:a16="http://schemas.microsoft.com/office/drawing/2014/main" id="{92D70832-D5EC-4C12-BD9E-DDA605DB4F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6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9302</TotalTime>
  <Words>459</Words>
  <Application>Microsoft Office PowerPoint</Application>
  <PresentationFormat>Panorámica</PresentationFormat>
  <Paragraphs>142</Paragraphs>
  <Slides>25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8" baseType="lpstr">
      <vt:lpstr>Algerian</vt:lpstr>
      <vt:lpstr>Arial</vt:lpstr>
      <vt:lpstr>Arial Narrow</vt:lpstr>
      <vt:lpstr>Arial Rounded MT Bold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25  El Mercado La Victoria  13' 27''  M</dc:title>
  <dc:creator>Eagle's nest</dc:creator>
  <cp:lastModifiedBy>Eagle's nest</cp:lastModifiedBy>
  <cp:revision>638</cp:revision>
  <dcterms:created xsi:type="dcterms:W3CDTF">2018-02-11T10:42:39Z</dcterms:created>
  <dcterms:modified xsi:type="dcterms:W3CDTF">2018-12-21T11:18:50Z</dcterms:modified>
</cp:coreProperties>
</file>