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6"/>
  </p:notesMasterIdLst>
  <p:handoutMasterIdLst>
    <p:handoutMasterId r:id="rId37"/>
  </p:handoutMasterIdLst>
  <p:sldIdLst>
    <p:sldId id="1147" r:id="rId3"/>
    <p:sldId id="791" r:id="rId4"/>
    <p:sldId id="549" r:id="rId5"/>
    <p:sldId id="1091" r:id="rId6"/>
    <p:sldId id="1097" r:id="rId7"/>
    <p:sldId id="1100" r:id="rId8"/>
    <p:sldId id="1465" r:id="rId9"/>
    <p:sldId id="1130" r:id="rId10"/>
    <p:sldId id="1466" r:id="rId11"/>
    <p:sldId id="1104" r:id="rId12"/>
    <p:sldId id="1468" r:id="rId13"/>
    <p:sldId id="1103" r:id="rId14"/>
    <p:sldId id="1467" r:id="rId15"/>
    <p:sldId id="1469" r:id="rId16"/>
    <p:sldId id="1142" r:id="rId17"/>
    <p:sldId id="1479" r:id="rId18"/>
    <p:sldId id="1137" r:id="rId19"/>
    <p:sldId id="1484" r:id="rId20"/>
    <p:sldId id="1120" r:id="rId21"/>
    <p:sldId id="1472" r:id="rId22"/>
    <p:sldId id="1473" r:id="rId23"/>
    <p:sldId id="1109" r:id="rId24"/>
    <p:sldId id="1471" r:id="rId25"/>
    <p:sldId id="1138" r:id="rId26"/>
    <p:sldId id="1488" r:id="rId27"/>
    <p:sldId id="1480" r:id="rId28"/>
    <p:sldId id="1481" r:id="rId29"/>
    <p:sldId id="1124" r:id="rId30"/>
    <p:sldId id="1486" r:id="rId31"/>
    <p:sldId id="1128" r:id="rId32"/>
    <p:sldId id="465" r:id="rId33"/>
    <p:sldId id="273" r:id="rId34"/>
    <p:sldId id="274" r:id="rId35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lrz6eskzV2TK+w/S0jOHg==" hashData="kHWi4JJQU6Zj3rcbNbdkV1TGWmJCds2WuogRsmt8Kmz4SdHbEBXHm6Z5vaJUI/xWK1wVdO6L+ufsibZoc0Xk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749" userDrawn="1">
          <p15:clr>
            <a:srgbClr val="000000"/>
          </p15:clr>
        </p15:guide>
        <p15:guide id="4" orient="horz" userDrawn="1">
          <p15:clr>
            <a:srgbClr val="000000"/>
          </p15:clr>
        </p15:guide>
        <p15:guide id="5" orient="horz" pos="4320" userDrawn="1">
          <p15:clr>
            <a:srgbClr val="000000"/>
          </p15:clr>
        </p15:guide>
        <p15:guide id="7" orient="horz" pos="2260" userDrawn="1">
          <p15:clr>
            <a:srgbClr val="000000"/>
          </p15:clr>
        </p15:guide>
        <p15:guide id="8" orient="horz" pos="2069" userDrawn="1">
          <p15:clr>
            <a:srgbClr val="000000"/>
          </p15:clr>
        </p15:guide>
        <p15:guide id="9" orient="horz" pos="4065" userDrawn="1">
          <p15:clr>
            <a:srgbClr val="000000"/>
          </p15:clr>
        </p15:guide>
        <p15:guide id="10" orient="horz" pos="278" userDrawn="1">
          <p15:clr>
            <a:srgbClr val="000000"/>
          </p15:clr>
        </p15:guide>
        <p15:guide id="11" pos="7680" userDrawn="1">
          <p15:clr>
            <a:srgbClr val="000000"/>
          </p15:clr>
        </p15:guide>
        <p15:guide id="14" pos="3953" userDrawn="1">
          <p15:clr>
            <a:srgbClr val="000000"/>
          </p15:clr>
        </p15:guide>
        <p15:guide id="15" userDrawn="1">
          <p15:clr>
            <a:srgbClr val="000000"/>
          </p15:clr>
        </p15:guide>
        <p15:guide id="17" pos="7469" userDrawn="1">
          <p15:clr>
            <a:srgbClr val="000000"/>
          </p15:clr>
        </p15:guide>
        <p15:guide id="19" pos="211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5D2884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99" autoAdjust="0"/>
    <p:restoredTop sz="94333" autoAdjust="0"/>
  </p:normalViewPr>
  <p:slideViewPr>
    <p:cSldViewPr snapToGrid="0" showGuides="1">
      <p:cViewPr varScale="1">
        <p:scale>
          <a:sx n="62" d="100"/>
          <a:sy n="62" d="100"/>
        </p:scale>
        <p:origin x="294" y="90"/>
      </p:cViewPr>
      <p:guideLst>
        <p:guide orient="horz" pos="2160"/>
        <p:guide pos="3840"/>
        <p:guide pos="3749"/>
        <p:guide orient="horz"/>
        <p:guide orient="horz" pos="4320"/>
        <p:guide orient="horz" pos="2260"/>
        <p:guide orient="horz" pos="2069"/>
        <p:guide orient="horz" pos="4065"/>
        <p:guide orient="horz" pos="278"/>
        <p:guide pos="7680"/>
        <p:guide pos="3953"/>
        <p:guide/>
        <p:guide pos="7469"/>
        <p:guide pos="211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31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12/12/2018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12/12/2018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0618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2975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9032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48976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12/12/2018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88650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12/12/2018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2731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12/12/2018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84772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5305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12/12/2018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09261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84254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6327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12/12/2018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659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g"/><Relationship Id="rId4" Type="http://schemas.openxmlformats.org/officeDocument/2006/relationships/image" Target="../media/image2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g"/><Relationship Id="rId4" Type="http://schemas.openxmlformats.org/officeDocument/2006/relationships/image" Target="../media/image54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53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9044382" y="3295876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22’ 43”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152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vortex dir="u"/>
        <p:sndAc>
          <p:stSnd>
            <p:snd r:embed="rId2" name="Revolucion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Revolucion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D5DE584D-2618-472A-A6F7-044C55F1C4A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ysClr val="window" lastClr="FFFFFF">
              <a:alpha val="7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7ACAF2A-8A64-4270-910E-851CB9B17DEF}"/>
              </a:ext>
            </a:extLst>
          </p:cNvPr>
          <p:cNvSpPr/>
          <p:nvPr/>
        </p:nvSpPr>
        <p:spPr>
          <a:xfrm>
            <a:off x="1219200" y="1751271"/>
            <a:ext cx="9629532" cy="105413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840FD0C8-1FA9-499B-B725-B4901527C0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23" y="4951219"/>
            <a:ext cx="2093174" cy="736377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2727FEB0-3DF7-470D-B567-E69D4116FAF3}"/>
              </a:ext>
            </a:extLst>
          </p:cNvPr>
          <p:cNvSpPr/>
          <p:nvPr/>
        </p:nvSpPr>
        <p:spPr>
          <a:xfrm>
            <a:off x="1380923" y="2856592"/>
            <a:ext cx="9191827" cy="769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</a:t>
            </a:r>
            <a:endParaRPr kumimoji="0" lang="es-MX" sz="40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470A49A-7104-44CB-B0BF-360F433DB021}"/>
              </a:ext>
            </a:extLst>
          </p:cNvPr>
          <p:cNvSpPr/>
          <p:nvPr/>
        </p:nvSpPr>
        <p:spPr>
          <a:xfrm>
            <a:off x="1380923" y="3907915"/>
            <a:ext cx="9191827" cy="73353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 o partido político…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5" name="Imagen 4" descr="Imagen que contiene interior, silla, sentado, mesa&#10;&#10;Descripción generada con confianza muy alta">
            <a:extLst>
              <a:ext uri="{FF2B5EF4-FFF2-40B4-BE49-F238E27FC236}">
                <a16:creationId xmlns:a16="http://schemas.microsoft.com/office/drawing/2014/main" id="{A8BC5822-A262-4467-B7B7-25A9C61B84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"/>
            <a:ext cx="12190971" cy="685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4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7643 -0.01574 L 0.66498 -0.01574 " pathEditMode="relative" rAng="0" ptsTypes="AA">
                                      <p:cBhvr>
                                        <p:cTn id="35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00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  <p:bldP spid="16" grpId="0" animBg="1"/>
      <p:bldP spid="18" grpId="0" animBg="1"/>
      <p:bldP spid="19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objeto&#10;&#10;Descripción generada con confianza alta">
            <a:extLst>
              <a:ext uri="{FF2B5EF4-FFF2-40B4-BE49-F238E27FC236}">
                <a16:creationId xmlns:a16="http://schemas.microsoft.com/office/drawing/2014/main" id="{D4AF6A21-687A-4C3A-BDD0-DAA55B33C6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 rot="21342760">
            <a:off x="2225070" y="1060383"/>
            <a:ext cx="7747505" cy="94648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La Casa de los Serdán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4267200" y="5363798"/>
            <a:ext cx="441960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cs typeface="Arial"/>
              </a:rPr>
              <a:t>Puebla de Zaragoza, México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56CE650F-B378-4D75-B18F-D7BBA6F0FFB2}"/>
              </a:ext>
            </a:extLst>
          </p:cNvPr>
          <p:cNvSpPr/>
          <p:nvPr/>
        </p:nvSpPr>
        <p:spPr>
          <a:xfrm>
            <a:off x="3383281" y="435543"/>
            <a:ext cx="5445968" cy="4858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Museo de la Revolución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DB1CA59-3202-4FFC-B176-CFB4F81F23B3}"/>
              </a:ext>
            </a:extLst>
          </p:cNvPr>
          <p:cNvSpPr/>
          <p:nvPr/>
        </p:nvSpPr>
        <p:spPr>
          <a:xfrm>
            <a:off x="6110288" y="240982"/>
            <a:ext cx="574675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Localización</a:t>
            </a:r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</a:p>
          <a:p>
            <a:pPr lvl="0" algn="ctr"/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Dirección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Avenida 6 Oriente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Nº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206</a:t>
            </a:r>
          </a:p>
          <a:p>
            <a:pPr lvl="0" algn="ctr"/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Ciudad              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 </a:t>
            </a:r>
          </a:p>
          <a:p>
            <a:pPr algn="ctr"/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País    	        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México</a:t>
            </a: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ES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ES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endParaRPr lang="es-MX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general</a:t>
            </a:r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</a:p>
          <a:p>
            <a:pPr algn="ctr"/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Inauguración	    </a:t>
            </a:r>
          </a:p>
          <a:p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18 de noviembre de 1960</a:t>
            </a:r>
            <a:endParaRPr lang="es" sz="2400" b="1" dirty="0">
              <a:solidFill>
                <a:srgbClr val="C00000"/>
              </a:solidFill>
              <a:highlight>
                <a:srgbClr val="FFFFFF"/>
              </a:highlight>
              <a:latin typeface="Arial Rounded MT Bold" panose="020F070403050403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33021DB-FA0C-48F6-8D11-ECD1D567BE48}"/>
              </a:ext>
            </a:extLst>
          </p:cNvPr>
          <p:cNvSpPr/>
          <p:nvPr/>
        </p:nvSpPr>
        <p:spPr>
          <a:xfrm>
            <a:off x="334962" y="500930"/>
            <a:ext cx="5761038" cy="58939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Museo de la Revolución Mexicana (Puebla)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	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Casa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Hermanos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Serdán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)</a:t>
            </a: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Monumento histórico</a:t>
            </a:r>
            <a:b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</a:b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05373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)	</a:t>
            </a:r>
            <a:endParaRPr lang="es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968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7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1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7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27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CD466B7-46ED-499B-8896-760F50E19E8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6379361" y="481248"/>
            <a:ext cx="5467683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Información para visitantes</a:t>
            </a:r>
            <a:endParaRPr lang="es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5" name="Imagen 4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02839920-55C1-4F0C-AB2B-9EC47590E9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363" y="1322847"/>
            <a:ext cx="5467682" cy="4144503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DDD67BC-97C3-463D-8B66-8E0C8E15F83D}"/>
              </a:ext>
            </a:extLst>
          </p:cNvPr>
          <p:cNvSpPr/>
          <p:nvPr/>
        </p:nvSpPr>
        <p:spPr>
          <a:xfrm>
            <a:off x="334963" y="417957"/>
            <a:ext cx="6044400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 Museo de la Revolución Mexicana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también conocido como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 Casa de los Hermanos Serdán,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ubicado en el centro histórico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ciudad de Puebla.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7036E92-58A7-45F8-944E-BF2744FB9300}"/>
              </a:ext>
            </a:extLst>
          </p:cNvPr>
          <p:cNvSpPr/>
          <p:nvPr/>
        </p:nvSpPr>
        <p:spPr>
          <a:xfrm>
            <a:off x="334962" y="2458754"/>
            <a:ext cx="6044400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Contiene material y colecciones relativos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vida cotidiana y la gesta heroica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familia Serdán Alatriste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de la que formaron parte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hermanos Carmen, Máximo y Aquiles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siendo este último un precursor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Revolución Mexicana.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632541E-5E5C-4E8D-8C1B-3F29523F8615}"/>
              </a:ext>
            </a:extLst>
          </p:cNvPr>
          <p:cNvSpPr/>
          <p:nvPr/>
        </p:nvSpPr>
        <p:spPr>
          <a:xfrm>
            <a:off x="334962" y="5718771"/>
            <a:ext cx="11512083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inaugurado el 18 de noviembre de 1960 en ocasión de los festejos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primeros 50 años del inicio de la Revolución Mexicana.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51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8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8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3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9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14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4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1D03768-F5D1-4EA9-9DDE-59A09256DAC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interior, pared, sala, vida&#10;&#10;Descripción generada con confianza muy alta">
            <a:extLst>
              <a:ext uri="{FF2B5EF4-FFF2-40B4-BE49-F238E27FC236}">
                <a16:creationId xmlns:a16="http://schemas.microsoft.com/office/drawing/2014/main" id="{F9219711-83CE-49E4-8CF1-A1906DC7E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89" y="411727"/>
            <a:ext cx="6252482" cy="604146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6588070" y="2310675"/>
            <a:ext cx="5268968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la única casa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donde se dio un grito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libertad y justicia,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actualmente se volvió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museo de la revolución…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1F1B9F0-D17C-4A81-A90D-800007DE3C1E}"/>
              </a:ext>
            </a:extLst>
          </p:cNvPr>
          <p:cNvSpPr/>
          <p:nvPr/>
        </p:nvSpPr>
        <p:spPr>
          <a:xfrm>
            <a:off x="6588071" y="441925"/>
            <a:ext cx="5268967" cy="106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el inmueble en el que se inició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Revolución Mexicana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noviembre de 1910.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571865D-1A23-4851-B45A-896E880B5EC1}"/>
              </a:ext>
            </a:extLst>
          </p:cNvPr>
          <p:cNvSpPr/>
          <p:nvPr/>
        </p:nvSpPr>
        <p:spPr>
          <a:xfrm>
            <a:off x="6587444" y="4768125"/>
            <a:ext cx="5268967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varias partes de la casa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pueden encontrar la tragedia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vivió la familia,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las habitaciones,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en sus muros…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05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5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4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1D03768-F5D1-4EA9-9DDE-59A09256DAC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EE2D5E0-9D45-4E6A-A5C4-71C1BA1869F7}"/>
              </a:ext>
            </a:extLst>
          </p:cNvPr>
          <p:cNvSpPr/>
          <p:nvPr/>
        </p:nvSpPr>
        <p:spPr>
          <a:xfrm>
            <a:off x="334962" y="5721228"/>
            <a:ext cx="11522075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construcción de la casa es </a:t>
            </a:r>
            <a:r>
              <a:rPr lang="es-MX" sz="28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caracteristica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del siglo XVII,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pero mantiene la decoración de fines del siglo XIX.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0" name="Imagen 9" descr="Imagen que contiene edificio, valla, interior, mesa&#10;&#10;Descripción generada con confianza alta">
            <a:extLst>
              <a:ext uri="{FF2B5EF4-FFF2-40B4-BE49-F238E27FC236}">
                <a16:creationId xmlns:a16="http://schemas.microsoft.com/office/drawing/2014/main" id="{D3A15BEA-8AD2-44A5-89ED-B99139D87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419100"/>
            <a:ext cx="7467600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1994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CB791C3-10DD-42DE-B6C3-2A9B6FA8A93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334962" y="461998"/>
            <a:ext cx="406558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museo se ubica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casa que habitó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familia Serdán Alatriste, de la que eran miembros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Aquiles, Carmen,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Natalia y Máximo.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F0F79C6-693A-4A70-B274-96DA5253B343}"/>
              </a:ext>
            </a:extLst>
          </p:cNvPr>
          <p:cNvSpPr/>
          <p:nvPr/>
        </p:nvSpPr>
        <p:spPr>
          <a:xfrm>
            <a:off x="4695409" y="423494"/>
            <a:ext cx="7161629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La Historia</a:t>
            </a:r>
            <a:endParaRPr lang="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F45A237-6ECE-4574-843E-7324CDA8DD68}"/>
              </a:ext>
            </a:extLst>
          </p:cNvPr>
          <p:cNvSpPr/>
          <p:nvPr/>
        </p:nvSpPr>
        <p:spPr>
          <a:xfrm>
            <a:off x="334962" y="3596160"/>
            <a:ext cx="450373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trata de una casa antigua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fue propiedad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suegro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Natalia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después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pasaría a manos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familia Serdán Alatriste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viudez de Natalia.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7" name="Imagen 6" descr="Imagen que contiene edificio, exterior, mesa&#10;&#10;Descripción generada con confianza muy alta">
            <a:extLst>
              <a:ext uri="{FF2B5EF4-FFF2-40B4-BE49-F238E27FC236}">
                <a16:creationId xmlns:a16="http://schemas.microsoft.com/office/drawing/2014/main" id="{A7FF36F2-663C-458F-AD82-3F1FE8001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00" y="1608898"/>
            <a:ext cx="6978422" cy="4273886"/>
          </a:xfrm>
          <a:prstGeom prst="snip2DiagRect">
            <a:avLst>
              <a:gd name="adj1" fmla="val 1733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256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4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r="-8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CB791C3-10DD-42DE-B6C3-2A9B6FA8A93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DEB0C2E-BCA2-42C4-8ECA-7BBA448B3429}"/>
              </a:ext>
            </a:extLst>
          </p:cNvPr>
          <p:cNvSpPr/>
          <p:nvPr/>
        </p:nvSpPr>
        <p:spPr>
          <a:xfrm>
            <a:off x="3295650" y="450064"/>
            <a:ext cx="856138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1910 la familia se adhiere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 movimiento antirreeleccionista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encabezado por Francisco I. Madero,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quien convoca al alzamiento armado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contra de Porfirio Díaz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el 20 de noviembre de ese año.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997CF07-1EF0-44B9-B451-4EB9B6104FC1}"/>
              </a:ext>
            </a:extLst>
          </p:cNvPr>
          <p:cNvSpPr/>
          <p:nvPr/>
        </p:nvSpPr>
        <p:spPr>
          <a:xfrm>
            <a:off x="2990850" y="5662330"/>
            <a:ext cx="92011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 que llevo al coronel Miguel Cabrera, jefe de la policía,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catear dicho inmueble.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5C4A91C-B6A9-40E2-BCB4-C39B0E7CE2CB}"/>
              </a:ext>
            </a:extLst>
          </p:cNvPr>
          <p:cNvSpPr/>
          <p:nvPr/>
        </p:nvSpPr>
        <p:spPr>
          <a:xfrm>
            <a:off x="3295650" y="2998924"/>
            <a:ext cx="8561389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mediados del mes de noviembre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estaban muy adelantados los preparativos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antirreeleccionistas poblanos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 mando de Aquiles Serdán;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día 18 la conjura es descubierta por la policía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expide una orden de cateo a la casa de los Serdán… 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9" name="Imagen 8" descr="Imagen que contiene persona, hombre, corbata, traje&#10;&#10;Descripción generada con confianza muy alta">
            <a:extLst>
              <a:ext uri="{FF2B5EF4-FFF2-40B4-BE49-F238E27FC236}">
                <a16:creationId xmlns:a16="http://schemas.microsoft.com/office/drawing/2014/main" id="{BBAA2D86-7FE7-416C-B0BD-1266635B97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9"/>
          <a:stretch/>
        </p:blipFill>
        <p:spPr>
          <a:xfrm>
            <a:off x="-219382" y="423560"/>
            <a:ext cx="4598419" cy="601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35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5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1" grpId="0"/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044900C9-FAC9-4174-959E-7B5AD95B509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01F8F13-02EB-4AB2-B296-1BDBEED43AF0}"/>
              </a:ext>
            </a:extLst>
          </p:cNvPr>
          <p:cNvSpPr/>
          <p:nvPr/>
        </p:nvSpPr>
        <p:spPr>
          <a:xfrm>
            <a:off x="334963" y="410593"/>
            <a:ext cx="11522075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Aquiles fue avisado del cateo por un obrero y se organizó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defenderla de la policía.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4" name="Imagen 13" descr="Imagen que contiene edificio, exterior, árbol, hombre&#10;&#10;Descripción generada con confianza muy alta">
            <a:extLst>
              <a:ext uri="{FF2B5EF4-FFF2-40B4-BE49-F238E27FC236}">
                <a16:creationId xmlns:a16="http://schemas.microsoft.com/office/drawing/2014/main" id="{F5EDFF44-2AB9-4AE4-90F6-4EC3CCDC3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466" y="1298872"/>
            <a:ext cx="7579961" cy="4263727"/>
          </a:xfrm>
          <a:prstGeom prst="roundRect">
            <a:avLst>
              <a:gd name="adj" fmla="val 16667"/>
            </a:avLst>
          </a:prstGeom>
          <a:ln w="127000">
            <a:solidFill>
              <a:srgbClr val="7E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DDC8B053-5D38-4C76-8CA7-BFD8C0341D90}"/>
              </a:ext>
            </a:extLst>
          </p:cNvPr>
          <p:cNvSpPr/>
          <p:nvPr/>
        </p:nvSpPr>
        <p:spPr>
          <a:xfrm>
            <a:off x="392577" y="2277482"/>
            <a:ext cx="3844461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cuanto el coronel Cabrera entró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otros dos hombres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catear la casa,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asesinado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los otros 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fueron heridos de bala.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54FD86CD-4430-4310-93B5-8853E6BC74AB}"/>
              </a:ext>
            </a:extLst>
          </p:cNvPr>
          <p:cNvSpPr/>
          <p:nvPr/>
        </p:nvSpPr>
        <p:spPr>
          <a:xfrm>
            <a:off x="334963" y="5720849"/>
            <a:ext cx="11522075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Poco después de poner en aviso al ejército, surgió el tiroteo donde murieron Máximo Serdán y varios seguidores del movimiento revolucionario.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17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7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11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044900C9-FAC9-4174-959E-7B5AD95B509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DB480756-7A13-4F7E-83DE-F650FE7E027C}"/>
              </a:ext>
            </a:extLst>
          </p:cNvPr>
          <p:cNvSpPr/>
          <p:nvPr/>
        </p:nvSpPr>
        <p:spPr>
          <a:xfrm>
            <a:off x="334963" y="463389"/>
            <a:ext cx="11522075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Aquiles se ocultó en un hoyo cuando ya iban a tomar la casa.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040963C5-E6CF-44ED-8E9C-F64DD8754EF3}"/>
              </a:ext>
            </a:extLst>
          </p:cNvPr>
          <p:cNvSpPr/>
          <p:nvPr/>
        </p:nvSpPr>
        <p:spPr>
          <a:xfrm>
            <a:off x="6702667" y="2296776"/>
            <a:ext cx="5163869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14 horas estuvo oculto hasta las dos de la madrugada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día 19 de noviembre,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que fue asesinado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cuando salió de su escondite.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20" name="Imagen 19" descr="Imagen que contiene persona, edificio, exterior&#10;&#10;Descripción generada con confianza alta">
            <a:extLst>
              <a:ext uri="{FF2B5EF4-FFF2-40B4-BE49-F238E27FC236}">
                <a16:creationId xmlns:a16="http://schemas.microsoft.com/office/drawing/2014/main" id="{6B99E903-83DD-4A95-927E-47E2CD7DE1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7"/>
          <a:stretch/>
        </p:blipFill>
        <p:spPr>
          <a:xfrm>
            <a:off x="436920" y="1151556"/>
            <a:ext cx="6265747" cy="3972894"/>
          </a:xfrm>
          <a:prstGeom prst="roundRect">
            <a:avLst>
              <a:gd name="adj" fmla="val 16667"/>
            </a:avLst>
          </a:prstGeom>
          <a:ln w="127000">
            <a:solidFill>
              <a:srgbClr val="7E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EAD380C0-7272-4953-B584-5126F1663A60}"/>
              </a:ext>
            </a:extLst>
          </p:cNvPr>
          <p:cNvSpPr/>
          <p:nvPr/>
        </p:nvSpPr>
        <p:spPr>
          <a:xfrm>
            <a:off x="334962" y="5400561"/>
            <a:ext cx="11522075" cy="1066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la refriega mueren alrededor de una docena de simpatizantes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correligionarios de los hermanos Serdán,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así como los propios Aquiles y Máximo.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43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6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18" grpId="0"/>
      <p:bldP spid="19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4C7D9DD-078E-4ACC-B5EC-32CE24312B6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7867652" y="538410"/>
            <a:ext cx="409451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Urnas de los restos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Hermanos Serdán.</a:t>
            </a:r>
            <a:endParaRPr lang="e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D8E0B7D-A9A1-4C7E-A466-7403A7DFD99D}"/>
              </a:ext>
            </a:extLst>
          </p:cNvPr>
          <p:cNvSpPr/>
          <p:nvPr/>
        </p:nvSpPr>
        <p:spPr>
          <a:xfrm>
            <a:off x="359878" y="439134"/>
            <a:ext cx="75326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urnas con los restos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tres hermanos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están en la antigua recámara de Aquiles Serdán, donde se encuentra una abertura sobre el piso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cual se escondían las armas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donde Aquiles se ocultó de la policía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 ver perdida la batalla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salir varias horas después y ser asesinado.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7" name="Imagen 6" descr="Imagen que contiene pared, interior, flor&#10;&#10;Descripción generada con confianza alta">
            <a:extLst>
              <a:ext uri="{FF2B5EF4-FFF2-40B4-BE49-F238E27FC236}">
                <a16:creationId xmlns:a16="http://schemas.microsoft.com/office/drawing/2014/main" id="{A928B870-D330-4B91-980D-D1F6E7C26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369" y="1390650"/>
            <a:ext cx="3763180" cy="5010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n 12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37EEE85B-3E9C-4576-8040-720F2F1FBB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51" y="3540175"/>
            <a:ext cx="7346951" cy="2926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1773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8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4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4C7D9DD-078E-4ACC-B5EC-32CE24312B6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foto, persona, antiguo, pared&#10;&#10;Descripción generada con confianza muy alta">
            <a:extLst>
              <a:ext uri="{FF2B5EF4-FFF2-40B4-BE49-F238E27FC236}">
                <a16:creationId xmlns:a16="http://schemas.microsoft.com/office/drawing/2014/main" id="{1737117F-F97F-4DD3-AB5D-5C12B5D2F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87" y="747711"/>
            <a:ext cx="4976813" cy="53383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E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FB7638-46D4-46D3-984A-40ACC4479324}"/>
              </a:ext>
            </a:extLst>
          </p:cNvPr>
          <p:cNvSpPr/>
          <p:nvPr/>
        </p:nvSpPr>
        <p:spPr>
          <a:xfrm>
            <a:off x="6240463" y="2267106"/>
            <a:ext cx="5616576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su parte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las mujeres de esa familia: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María del Carmen Alatriste,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Carmen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Filomena del Valle,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esposa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Aquiles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fueron arrestadas.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33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14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4B6CA02-75C4-4ACD-94BE-1450E4B39B3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10E6D8B-D494-4471-913E-BFCF5204A1E2}"/>
              </a:ext>
            </a:extLst>
          </p:cNvPr>
          <p:cNvSpPr/>
          <p:nvPr/>
        </p:nvSpPr>
        <p:spPr>
          <a:xfrm>
            <a:off x="334963" y="426628"/>
            <a:ext cx="11522075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Distribución de la casa</a:t>
            </a:r>
            <a:endParaRPr lang="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48CFDC3-F889-423D-ABCA-593384C70C3A}"/>
              </a:ext>
            </a:extLst>
          </p:cNvPr>
          <p:cNvSpPr/>
          <p:nvPr/>
        </p:nvSpPr>
        <p:spPr>
          <a:xfrm>
            <a:off x="378789" y="3073278"/>
            <a:ext cx="50482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cuenta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las siguientes habitaciones: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4" name="Imagen 13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C4D7F1F1-4BFE-4E3F-9339-FF851B6DE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038" y="1429526"/>
            <a:ext cx="6415304" cy="486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1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039DF4E7-E64D-49B6-A0A6-C28A592A155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334963" y="285272"/>
            <a:ext cx="11514137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Planta alta</a:t>
            </a:r>
            <a:endParaRPr lang="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D4D7BC7-5147-496A-8130-B23A743E2D3C}"/>
              </a:ext>
            </a:extLst>
          </p:cNvPr>
          <p:cNvSpPr/>
          <p:nvPr/>
        </p:nvSpPr>
        <p:spPr>
          <a:xfrm>
            <a:off x="334962" y="1120827"/>
            <a:ext cx="115220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planta alta se cuenta con un cinematógrafo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fue uno de los inventos que se encontraban de moda en México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 inicio de la revolución mexicana,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también se cuenta con una típica cocina poblana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se muestra una ludoteca donde explica el origen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lucha de los hermanos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el transcurso de los hechos incluyendo la balacera del 18 de noviembre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sala donde se muestran unas sillas desgarradas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un espejo quebrado por los balazos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así como el balcón donde según testimonios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Carmen Serdán salió a arengar a la población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que se unieran a la causa resultando herida.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7907DAF-03AF-4CA6-98E7-21F44BD0EF7E}"/>
              </a:ext>
            </a:extLst>
          </p:cNvPr>
          <p:cNvSpPr/>
          <p:nvPr/>
        </p:nvSpPr>
        <p:spPr>
          <a:xfrm>
            <a:off x="334962" y="5401399"/>
            <a:ext cx="1152207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puede observar también restos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 que fueron los departamentos rentados a personas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ajenas al movimiento revolucionario y sus testimonios al respecto.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7" name="Imagen 6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90BF78C4-E521-4146-9FD0-328A09EF1E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43"/>
            <a:ext cx="12192000" cy="68608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38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65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175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1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4" grpId="0"/>
      <p:bldP spid="5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interior, pared, mesa, suelo&#10;&#10;Descripción generada con confianza muy alta">
            <a:extLst>
              <a:ext uri="{FF2B5EF4-FFF2-40B4-BE49-F238E27FC236}">
                <a16:creationId xmlns:a16="http://schemas.microsoft.com/office/drawing/2014/main" id="{134DAA8F-384B-4269-B673-EB67B1161E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 descr="Imagen que contiene interior, suelo, pared, armario&#10;&#10;Descripción generada con confianza muy alta">
            <a:extLst>
              <a:ext uri="{FF2B5EF4-FFF2-40B4-BE49-F238E27FC236}">
                <a16:creationId xmlns:a16="http://schemas.microsoft.com/office/drawing/2014/main" id="{D9132910-5993-4890-AD14-D1266A787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33350"/>
            <a:ext cx="12529131" cy="72009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6275387" y="2068542"/>
            <a:ext cx="5581651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Cocina.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3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17" presetClass="exit" presetSubtype="10" fill="hold" grpId="1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100"/>
                            </p:stCondLst>
                            <p:childTnLst>
                              <p:par>
                                <p:cTn id="20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1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build="p"/>
      <p:bldP spid="20" grpI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6DF419D-0F81-4966-BF13-8F7D9427222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3867151" y="1764976"/>
            <a:ext cx="7989934" cy="32983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planta alta la colección está compuesta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documentos, fotografías, armamento,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así como documentos originales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familia Serdán y pertenencias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correligionarios de Aquiles Serdán…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objetos alusivos tanto a la jornada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18 de noviembre de 1910,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al contexto histórico nacional de esos años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comprenden desde el Porfiriato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hasta el Constitucionalismo.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0" name="Imagen 9" descr="Imagen que contiene texto, periódico&#10;&#10;Descripción generada con confianza muy alta">
            <a:extLst>
              <a:ext uri="{FF2B5EF4-FFF2-40B4-BE49-F238E27FC236}">
                <a16:creationId xmlns:a16="http://schemas.microsoft.com/office/drawing/2014/main" id="{A2BCD413-2F7B-4C3B-A252-24CBE34BA1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07" y="406505"/>
            <a:ext cx="3459918" cy="57466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485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3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6DF419D-0F81-4966-BF13-8F7D9427222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CE63F8F-CC02-4AE2-B6A5-DA872156D594}"/>
              </a:ext>
            </a:extLst>
          </p:cNvPr>
          <p:cNvSpPr/>
          <p:nvPr/>
        </p:nvSpPr>
        <p:spPr>
          <a:xfrm>
            <a:off x="0" y="1867605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dirty="0">
                <a:solidFill>
                  <a:srgbClr val="000000"/>
                </a:solidFill>
                <a:latin typeface="CommercialScrD" panose="03000000000000000000" pitchFamily="66" charset="0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11E763-2BF9-4F06-BE4C-F83C906DA402}"/>
              </a:ext>
            </a:extLst>
          </p:cNvPr>
          <p:cNvSpPr/>
          <p:nvPr/>
        </p:nvSpPr>
        <p:spPr>
          <a:xfrm>
            <a:off x="334963" y="368895"/>
            <a:ext cx="115220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último se tiene una exposición acerca del destino de las mujeres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el homenaje Nacional que comenzó a hacerse en memoria de los caídos, especialmente de los hermanos Serdán a los que se uniría Carmen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su fallecimiento.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9" name="Imagen 8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108CA19D-5648-4852-8FA4-2654CA600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50" y="1884920"/>
            <a:ext cx="8515350" cy="4524065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8625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7A8D8FC-7E00-4FF1-80C8-A37C32FC90A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F5BA171-CB40-4228-A860-A55D40655A52}"/>
              </a:ext>
            </a:extLst>
          </p:cNvPr>
          <p:cNvSpPr/>
          <p:nvPr/>
        </p:nvSpPr>
        <p:spPr>
          <a:xfrm>
            <a:off x="351176" y="425952"/>
            <a:ext cx="3009561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Planta baja</a:t>
            </a:r>
            <a:endParaRPr lang="es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51C2835-CE44-45C5-9B85-9D1AC0AF908D}"/>
              </a:ext>
            </a:extLst>
          </p:cNvPr>
          <p:cNvSpPr/>
          <p:nvPr/>
        </p:nvSpPr>
        <p:spPr>
          <a:xfrm>
            <a:off x="358871" y="5009010"/>
            <a:ext cx="11498167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planta baja del inmueble se distribuyen las recreaciones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espacios de las habitaciones de la casa tales como: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6A168BA-8CA0-4F80-9D71-42D105D636BF}"/>
              </a:ext>
            </a:extLst>
          </p:cNvPr>
          <p:cNvSpPr/>
          <p:nvPr/>
        </p:nvSpPr>
        <p:spPr>
          <a:xfrm>
            <a:off x="334963" y="6042641"/>
            <a:ext cx="1152207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zapatería, el despacho, el comedor,  la sala y el área de recámaras.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9" name="Imagen 8" descr="Imagen que contiene edificio, exterior, fuego&#10;&#10;Descripción generada con confianza muy alta">
            <a:extLst>
              <a:ext uri="{FF2B5EF4-FFF2-40B4-BE49-F238E27FC236}">
                <a16:creationId xmlns:a16="http://schemas.microsoft.com/office/drawing/2014/main" id="{1B15B773-B6DC-4A1E-97FD-D2B0A871B6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771" y="434735"/>
            <a:ext cx="8488606" cy="4483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48089969-6777-413C-B656-A5A4E84499B8}"/>
              </a:ext>
            </a:extLst>
          </p:cNvPr>
          <p:cNvSpPr/>
          <p:nvPr/>
        </p:nvSpPr>
        <p:spPr>
          <a:xfrm>
            <a:off x="285750" y="1530238"/>
            <a:ext cx="3074988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primera planta del museo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puede observar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 recreación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vida cotidiana de la familia Serdán a finales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siglo XIX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principios del XX.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09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81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/>
      <p:bldP spid="6" grpId="0"/>
      <p:bldP spid="7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ared, interior, vehículo militar, mesa&#10;&#10;Descripción generada con confianza muy alta">
            <a:extLst>
              <a:ext uri="{FF2B5EF4-FFF2-40B4-BE49-F238E27FC236}">
                <a16:creationId xmlns:a16="http://schemas.microsoft.com/office/drawing/2014/main" id="{4B02B21A-A395-4278-9F91-A2E9A6ABE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1999" cy="6858000"/>
          </a:xfrm>
          <a:prstGeom prst="rect">
            <a:avLst/>
          </a:prstGeom>
        </p:spPr>
      </p:pic>
      <p:pic>
        <p:nvPicPr>
          <p:cNvPr id="8" name="Imagen 7" descr="Imagen que contiene suelo, interior, pared, vida&#10;&#10;Descripción generada con confianza muy alta">
            <a:extLst>
              <a:ext uri="{FF2B5EF4-FFF2-40B4-BE49-F238E27FC236}">
                <a16:creationId xmlns:a16="http://schemas.microsoft.com/office/drawing/2014/main" id="{DBE9D753-3111-4CE2-A9B0-BBFB9EE16CD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" t="2177" r="1515" b="2313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374241" y="552450"/>
            <a:ext cx="5702710" cy="44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Taller de zapatos.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15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build="p"/>
      <p:bldP spid="20" grpId="1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B3749FC-8456-4D94-9A1D-8AE6B9094F2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5113338" y="1559724"/>
            <a:ext cx="5905500" cy="459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Despacho.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agen 3" descr="Imagen que contiene pared, interior, suelo, mesa&#10;&#10;Descripción generada con confianza muy alta">
            <a:extLst>
              <a:ext uri="{FF2B5EF4-FFF2-40B4-BE49-F238E27FC236}">
                <a16:creationId xmlns:a16="http://schemas.microsoft.com/office/drawing/2014/main" id="{A1159061-7DC1-456E-9CB7-FE7E2CA37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533400"/>
            <a:ext cx="5772150" cy="5772150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9722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9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2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736191" y="702474"/>
            <a:ext cx="5062948" cy="44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Comedor.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agen 3" descr="Imagen que contiene suelo, interior, pared, sala&#10;&#10;Descripción generada con confianza muy alta">
            <a:extLst>
              <a:ext uri="{FF2B5EF4-FFF2-40B4-BE49-F238E27FC236}">
                <a16:creationId xmlns:a16="http://schemas.microsoft.com/office/drawing/2014/main" id="{344C90C5-70C9-4D52-94A3-2AEC698960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" t="3010" r="3025" b="2739"/>
          <a:stretch/>
        </p:blipFill>
        <p:spPr>
          <a:xfrm>
            <a:off x="6679010" y="702474"/>
            <a:ext cx="4150379" cy="54530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E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0784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9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pared, vida, sala&#10;&#10;Descripción generada con confianza muy alta">
            <a:extLst>
              <a:ext uri="{FF2B5EF4-FFF2-40B4-BE49-F238E27FC236}">
                <a16:creationId xmlns:a16="http://schemas.microsoft.com/office/drawing/2014/main" id="{4CF66085-EAE3-4695-8AD2-389E2841E0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22"/>
            <a:ext cx="12192000" cy="6889322"/>
          </a:xfrm>
          <a:prstGeom prst="rect">
            <a:avLst/>
          </a:prstGeom>
        </p:spPr>
      </p:pic>
      <p:pic>
        <p:nvPicPr>
          <p:cNvPr id="14" name="Imagen 13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EA79FCA8-22E3-4E56-A802-1291DF6BB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5"/>
            <a:ext cx="12192000" cy="6889322"/>
          </a:xfrm>
          <a:prstGeom prst="rect">
            <a:avLst/>
          </a:prstGeom>
        </p:spPr>
      </p:pic>
      <p:pic>
        <p:nvPicPr>
          <p:cNvPr id="13" name="Imagen 12" descr="Imagen que contiene suelo, interior, pared, armario&#10;&#10;Descripción generada con confianza muy alta">
            <a:extLst>
              <a:ext uri="{FF2B5EF4-FFF2-40B4-BE49-F238E27FC236}">
                <a16:creationId xmlns:a16="http://schemas.microsoft.com/office/drawing/2014/main" id="{1F80DE64-D311-4F0A-A7FE-C9BE80D544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9342AFD-38D9-4382-A7EC-3A793F29F635}"/>
              </a:ext>
            </a:extLst>
          </p:cNvPr>
          <p:cNvSpPr/>
          <p:nvPr/>
        </p:nvSpPr>
        <p:spPr>
          <a:xfrm>
            <a:off x="3455772" y="255723"/>
            <a:ext cx="2030622" cy="44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Salas.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51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7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75"/>
                            </p:stCondLst>
                            <p:childTnLst>
                              <p:par>
                                <p:cTn id="13" presetID="17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375"/>
                            </p:stCondLst>
                            <p:childTnLst>
                              <p:par>
                                <p:cTn id="26" presetID="1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37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F5DDFEB0-AFD6-4B64-983E-ADF65B92626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pared, interior, armario, suelo&#10;&#10;Descripción generada con confianza muy alta">
            <a:extLst>
              <a:ext uri="{FF2B5EF4-FFF2-40B4-BE49-F238E27FC236}">
                <a16:creationId xmlns:a16="http://schemas.microsoft.com/office/drawing/2014/main" id="{D1B963E4-DA15-42D9-BF0F-218BD819A5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 descr="Imagen que contiene interior, pared, suelo, sala&#10;&#10;Descripción generada con confianza muy alta">
            <a:extLst>
              <a:ext uri="{FF2B5EF4-FFF2-40B4-BE49-F238E27FC236}">
                <a16:creationId xmlns:a16="http://schemas.microsoft.com/office/drawing/2014/main" id="{B3A400BC-C40A-47BA-9C4B-1C880AE17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196" y="481013"/>
            <a:ext cx="6174641" cy="5966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 descr="Imagen que contiene interior, pared, suelo, rosa&#10;&#10;Descripción generada con confianza muy alta">
            <a:extLst>
              <a:ext uri="{FF2B5EF4-FFF2-40B4-BE49-F238E27FC236}">
                <a16:creationId xmlns:a16="http://schemas.microsoft.com/office/drawing/2014/main" id="{C33FFC6B-B3F4-4BA1-9FA0-F822374B14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563" y="481013"/>
            <a:ext cx="4552950" cy="5966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1956AEA-FF90-44D1-B4F7-7D65F495933E}"/>
              </a:ext>
            </a:extLst>
          </p:cNvPr>
          <p:cNvSpPr/>
          <p:nvPr/>
        </p:nvSpPr>
        <p:spPr>
          <a:xfrm>
            <a:off x="5314950" y="264338"/>
            <a:ext cx="5962650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planta baja se encuentra la cama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Carmen Serdán donada al museo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sus descendientes.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363A6CA-DEE7-4895-903B-4DDD547C7D23}"/>
              </a:ext>
            </a:extLst>
          </p:cNvPr>
          <p:cNvSpPr/>
          <p:nvPr/>
        </p:nvSpPr>
        <p:spPr>
          <a:xfrm>
            <a:off x="334963" y="245274"/>
            <a:ext cx="11522076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Recámaras.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71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8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175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17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175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17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6" grpId="0"/>
      <p:bldP spid="6" grpId="1"/>
      <p:bldP spid="11" grpId="0" build="p"/>
      <p:bldP spid="11" grpI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34C7D9DD-078E-4ACC-B5EC-32CE24312B6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edificio, exterior, suelo, hombre&#10;&#10;Descripción generada con confianza muy alta">
            <a:extLst>
              <a:ext uri="{FF2B5EF4-FFF2-40B4-BE49-F238E27FC236}">
                <a16:creationId xmlns:a16="http://schemas.microsoft.com/office/drawing/2014/main" id="{37CBF850-5155-40D9-96B5-A23EC68D2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29" y="1246446"/>
            <a:ext cx="7813222" cy="49067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Imagen 9" descr="Imagen que contiene persona, edificio, interior, hombre&#10;&#10;Descripción generada con confianza alta">
            <a:extLst>
              <a:ext uri="{FF2B5EF4-FFF2-40B4-BE49-F238E27FC236}">
                <a16:creationId xmlns:a16="http://schemas.microsoft.com/office/drawing/2014/main" id="{CE0ABD79-75C5-4428-8F6E-BDDE6B861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0" y="4329482"/>
            <a:ext cx="4187877" cy="2150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66B0064-27FF-4876-BB47-7F70D20422D1}"/>
              </a:ext>
            </a:extLst>
          </p:cNvPr>
          <p:cNvSpPr/>
          <p:nvPr/>
        </p:nvSpPr>
        <p:spPr>
          <a:xfrm>
            <a:off x="334964" y="428414"/>
            <a:ext cx="11521510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En la habitación que ocupaba Aquiles Serdán como su recámara,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hoy se erige la denominada Sala del Sacrificio,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espacio en el cual se recrea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el escondite subterráneo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 donde permaneció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desde la tarde del 18,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hasta la madrugada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del 19 de noviembre,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      cuando al salir de él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fue asesinado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                                                                                            por la policía.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92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7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106363" y="988224"/>
            <a:ext cx="3017837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Baño.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17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EEB31DD9-E71D-4D2A-BC91-931BA1E863BA}"/>
              </a:ext>
            </a:extLst>
          </p:cNvPr>
          <p:cNvSpPr/>
          <p:nvPr/>
        </p:nvSpPr>
        <p:spPr>
          <a:xfrm>
            <a:off x="4821238" y="1815370"/>
            <a:ext cx="3998912" cy="563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6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Su Carruaje</a:t>
            </a:r>
            <a:endParaRPr lang="es" sz="6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FF"/>
              </a:highlight>
              <a:latin typeface="CommercialScrD" panose="03000000000000000000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EEA5C1-6EBB-4B29-A43B-729D4B2C1F64}"/>
              </a:ext>
            </a:extLst>
          </p:cNvPr>
          <p:cNvSpPr/>
          <p:nvPr/>
        </p:nvSpPr>
        <p:spPr>
          <a:xfrm>
            <a:off x="334963" y="645324"/>
            <a:ext cx="5832475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Caballeriza.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8AD5BE-62DC-4CC0-843A-2AA6F2AEB8FA}"/>
              </a:ext>
            </a:extLst>
          </p:cNvPr>
          <p:cNvSpPr/>
          <p:nvPr/>
        </p:nvSpPr>
        <p:spPr>
          <a:xfrm>
            <a:off x="7858126" y="416724"/>
            <a:ext cx="3998912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MX" sz="4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Mas un Cuarto de trebejos.</a:t>
            </a:r>
            <a:endParaRPr lang="es" sz="4000" b="1" dirty="0"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9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20" grpId="0" build="p"/>
      <p:bldP spid="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28DB848B-C568-4514-8926-2D5CE829776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FA1FA9C0-DD0F-48A0-89CF-F88E189545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863" y="545165"/>
            <a:ext cx="2981792" cy="5799586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334963" y="413046"/>
            <a:ext cx="8045802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Áreas exteriores</a:t>
            </a:r>
            <a:endParaRPr lang="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4C1E768-675D-425F-B379-83D2F82051A2}"/>
              </a:ext>
            </a:extLst>
          </p:cNvPr>
          <p:cNvSpPr/>
          <p:nvPr/>
        </p:nvSpPr>
        <p:spPr>
          <a:xfrm>
            <a:off x="-1" y="1844244"/>
            <a:ext cx="8653502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Hay un patio típico como existen muchos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centro histórico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encuentra un pozo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una pared donde se han colocado diversas placas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homenaje a la gesta heroica que ahí se desarrolló.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1E77205-959F-4823-AF03-37D0100917CC}"/>
              </a:ext>
            </a:extLst>
          </p:cNvPr>
          <p:cNvSpPr/>
          <p:nvPr/>
        </p:nvSpPr>
        <p:spPr>
          <a:xfrm>
            <a:off x="0" y="4482360"/>
            <a:ext cx="8653502" cy="74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presenta también un óleo de Carmen Serdán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una cabeza gigante de Aquiles Serdán.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25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3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1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7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4" grpId="0"/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28DB848B-C568-4514-8926-2D5CE8297760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FA1FA9C0-DD0F-48A0-89CF-F88E189545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3" y="392764"/>
            <a:ext cx="3141402" cy="6110027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943EFD3-4073-46DD-82BF-B276A1AE6B68}"/>
              </a:ext>
            </a:extLst>
          </p:cNvPr>
          <p:cNvSpPr/>
          <p:nvPr/>
        </p:nvSpPr>
        <p:spPr>
          <a:xfrm>
            <a:off x="3569104" y="586183"/>
            <a:ext cx="8284797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Reseña</a:t>
            </a:r>
            <a:endParaRPr lang="es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6479E42-8150-4A63-9255-AE7E40586BC7}"/>
              </a:ext>
            </a:extLst>
          </p:cNvPr>
          <p:cNvSpPr/>
          <p:nvPr/>
        </p:nvSpPr>
        <p:spPr>
          <a:xfrm>
            <a:off x="3535362" y="1762368"/>
            <a:ext cx="83223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1960, durante la administración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presidente Adolfo López Mateos,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fue adquirida por la Federación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transformada en museo.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C86DD1D-FDEA-4F23-8198-B13E8B308D22}"/>
              </a:ext>
            </a:extLst>
          </p:cNvPr>
          <p:cNvSpPr/>
          <p:nvPr/>
        </p:nvSpPr>
        <p:spPr>
          <a:xfrm>
            <a:off x="3535362" y="3882449"/>
            <a:ext cx="8322339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Abrió sus puertas el 18 de noviembre de 1960.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2F9D3DD-447B-412A-8223-578808830934}"/>
              </a:ext>
            </a:extLst>
          </p:cNvPr>
          <p:cNvSpPr/>
          <p:nvPr/>
        </p:nvSpPr>
        <p:spPr>
          <a:xfrm>
            <a:off x="3535363" y="4812209"/>
            <a:ext cx="81601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parte de los festejos del centenario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inicio de la Revolución Mexicana (2010),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se restauró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la puesta museográfica fue renovada.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57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1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7" grpId="0"/>
      <p:bldP spid="9" grpId="0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F29E8C4-8FFF-474F-96D4-F84812F1104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C00C1-7250-4BBB-9A27-EB67B3FA0A39}"/>
              </a:ext>
            </a:extLst>
          </p:cNvPr>
          <p:cNvSpPr/>
          <p:nvPr/>
        </p:nvSpPr>
        <p:spPr>
          <a:xfrm>
            <a:off x="277813" y="421032"/>
            <a:ext cx="6827837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Museo Regional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Revolución Mexicana,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Casa de los Hermanos Serdán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Av. 6 Oriente 206, Colonia Centro,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C.P. 72000, Puebla, Puebla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Categoría: Museos 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Teléfono: (222) 242 1076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A9392E5-FD1B-4874-9ACF-73BF94E8F61B}"/>
              </a:ext>
            </a:extLst>
          </p:cNvPr>
          <p:cNvSpPr/>
          <p:nvPr/>
        </p:nvSpPr>
        <p:spPr>
          <a:xfrm>
            <a:off x="5805953" y="4126563"/>
            <a:ext cx="605108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Horarios: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martes a domingo,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10:00 - 17:00 horas.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Precios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$25 </a:t>
            </a:r>
            <a:endParaRPr lang="es" sz="28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$20 con credencial: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maestros, niños, estudiantes e Inapam.</a:t>
            </a:r>
          </a:p>
        </p:txBody>
      </p:sp>
      <p:pic>
        <p:nvPicPr>
          <p:cNvPr id="8" name="Imagen 7" descr="Imagen que contiene pared, interior, suelo, sala&#10;&#10;Descripción generada con confianza muy alta">
            <a:extLst>
              <a:ext uri="{FF2B5EF4-FFF2-40B4-BE49-F238E27FC236}">
                <a16:creationId xmlns:a16="http://schemas.microsoft.com/office/drawing/2014/main" id="{09AF2654-FC4D-4DC4-BE96-913245954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4" y="3349444"/>
            <a:ext cx="5309419" cy="3290813"/>
          </a:xfrm>
          <a:prstGeom prst="snip2DiagRect">
            <a:avLst>
              <a:gd name="adj1" fmla="val 1811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 descr="Imagen que contiene suelo, edificio, interior, pared&#10;&#10;Descripción generada con confianza muy alta">
            <a:extLst>
              <a:ext uri="{FF2B5EF4-FFF2-40B4-BE49-F238E27FC236}">
                <a16:creationId xmlns:a16="http://schemas.microsoft.com/office/drawing/2014/main" id="{995FE2AB-57B1-4555-B498-0B181F2236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8906">
            <a:off x="6993513" y="1217246"/>
            <a:ext cx="4564747" cy="2567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edificio, chimenea, vida, fuego&#10;&#10;Descripción generada con confianza muy alta">
            <a:extLst>
              <a:ext uri="{FF2B5EF4-FFF2-40B4-BE49-F238E27FC236}">
                <a16:creationId xmlns:a16="http://schemas.microsoft.com/office/drawing/2014/main" id="{0016DB83-0962-45C0-8021-DDCF1C303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3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" dur="1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1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2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625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625"/>
                            </p:stCondLst>
                            <p:childTnLst>
                              <p:par>
                                <p:cTn id="7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animBg="1"/>
      <p:bldP spid="4" grpId="0" build="p"/>
      <p:bldP spid="6" grpId="0" build="p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 descr="Imagen que contiene edificio, chimenea, vida, fuego&#10;&#10;Descripción generada con confianza muy alta">
            <a:extLst>
              <a:ext uri="{FF2B5EF4-FFF2-40B4-BE49-F238E27FC236}">
                <a16:creationId xmlns:a16="http://schemas.microsoft.com/office/drawing/2014/main" id="{12D88D9E-B028-42ED-96CD-893072058C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2" cy="6858001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70535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5945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830682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355657" y="40432"/>
            <a:ext cx="4981575" cy="6727080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Serdán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4CD638E-49A6-47B2-9E14-BDEF3480D32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46 L -0.22031 0.00046 C -0.29726 -0.00139 -0.42057 -0.00301 -0.46302 -0.00695 C -0.53815 -0.02778 -0.65586 -0.07014 -0.69961 -0.09421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3" grpId="0"/>
      <p:bldP spid="13" grpId="1"/>
      <p:bldP spid="6" grpId="0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10434</TotalTime>
  <Words>1275</Words>
  <Application>Microsoft Office PowerPoint</Application>
  <PresentationFormat>Panorámica</PresentationFormat>
  <Paragraphs>264</Paragraphs>
  <Slides>33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7" baseType="lpstr">
      <vt:lpstr>Algerian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22  El Museo Casa de los Serdán  22' 43''  M</dc:title>
  <dc:creator>Eagle's nest</dc:creator>
  <cp:lastModifiedBy>Eagle's nest</cp:lastModifiedBy>
  <cp:revision>683</cp:revision>
  <dcterms:created xsi:type="dcterms:W3CDTF">2018-02-11T10:42:39Z</dcterms:created>
  <dcterms:modified xsi:type="dcterms:W3CDTF">2018-12-12T09:38:16Z</dcterms:modified>
</cp:coreProperties>
</file>