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handoutMasterIdLst>
    <p:handoutMasterId r:id="rId33"/>
  </p:handoutMasterIdLst>
  <p:sldIdLst>
    <p:sldId id="1238" r:id="rId3"/>
    <p:sldId id="1461" r:id="rId4"/>
    <p:sldId id="791" r:id="rId5"/>
    <p:sldId id="270" r:id="rId6"/>
    <p:sldId id="1244" r:id="rId7"/>
    <p:sldId id="1466" r:id="rId8"/>
    <p:sldId id="1254" r:id="rId9"/>
    <p:sldId id="1468" r:id="rId10"/>
    <p:sldId id="1255" r:id="rId11"/>
    <p:sldId id="1467" r:id="rId12"/>
    <p:sldId id="1257" r:id="rId13"/>
    <p:sldId id="1259" r:id="rId14"/>
    <p:sldId id="1469" r:id="rId15"/>
    <p:sldId id="1262" r:id="rId16"/>
    <p:sldId id="1470" r:id="rId17"/>
    <p:sldId id="1265" r:id="rId18"/>
    <p:sldId id="1471" r:id="rId19"/>
    <p:sldId id="1268" r:id="rId20"/>
    <p:sldId id="1270" r:id="rId21"/>
    <p:sldId id="1472" r:id="rId22"/>
    <p:sldId id="1274" r:id="rId23"/>
    <p:sldId id="1473" r:id="rId24"/>
    <p:sldId id="1276" r:id="rId25"/>
    <p:sldId id="1278" r:id="rId26"/>
    <p:sldId id="1475" r:id="rId27"/>
    <p:sldId id="1281" r:id="rId28"/>
    <p:sldId id="1236" r:id="rId29"/>
    <p:sldId id="273" r:id="rId30"/>
    <p:sldId id="274" r:id="rId31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A4Cp6LMP4+mJuSzxxqnDA==" hashData="WFRk9mmtNiAMCqbDHqle+HvYOfmz7nOmHRyKb0a6qZgOfgb4qdErqJlN7EnLj8ZEijBTceuUg0rlxHAO7nNS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60" userDrawn="1">
          <p15:clr>
            <a:srgbClr val="000000"/>
          </p15:clr>
        </p15:guide>
        <p15:guide id="4" orient="horz" pos="5" userDrawn="1">
          <p15:clr>
            <a:srgbClr val="000000"/>
          </p15:clr>
        </p15:guide>
        <p15:guide id="5" orient="horz" pos="278" userDrawn="1">
          <p15:clr>
            <a:srgbClr val="000000"/>
          </p15:clr>
        </p15:guide>
        <p15:guide id="6" orient="horz" pos="4065" userDrawn="1">
          <p15:clr>
            <a:srgbClr val="000000"/>
          </p15:clr>
        </p15:guide>
        <p15:guide id="7" orient="horz" pos="4320" userDrawn="1">
          <p15:clr>
            <a:srgbClr val="000000"/>
          </p15:clr>
        </p15:guide>
        <p15:guide id="8" orient="horz" pos="2069" userDrawn="1">
          <p15:clr>
            <a:srgbClr val="000000"/>
          </p15:clr>
        </p15:guide>
        <p15:guide id="9" pos="3940" userDrawn="1">
          <p15:clr>
            <a:srgbClr val="000000"/>
          </p15:clr>
        </p15:guide>
        <p15:guide id="10" pos="3727" userDrawn="1">
          <p15:clr>
            <a:srgbClr val="000000"/>
          </p15:clr>
        </p15:guide>
        <p15:guide id="11" pos="7378" userDrawn="1">
          <p15:clr>
            <a:srgbClr val="000000"/>
          </p15:clr>
        </p15:guide>
        <p15:guide id="12" pos="7680" userDrawn="1">
          <p15:clr>
            <a:srgbClr val="000000"/>
          </p15:clr>
        </p15:guide>
        <p15:guide id="13" pos="7" userDrawn="1">
          <p15:clr>
            <a:srgbClr val="000000"/>
          </p15:clr>
        </p15:guide>
        <p15:guide id="14" pos="302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2987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89" autoAdjust="0"/>
    <p:restoredTop sz="94333" autoAdjust="0"/>
  </p:normalViewPr>
  <p:slideViewPr>
    <p:cSldViewPr snapToGrid="0" showGuides="1">
      <p:cViewPr varScale="1">
        <p:scale>
          <a:sx n="62" d="100"/>
          <a:sy n="62" d="100"/>
        </p:scale>
        <p:origin x="258" y="78"/>
      </p:cViewPr>
      <p:guideLst>
        <p:guide orient="horz" pos="2160"/>
        <p:guide pos="3840"/>
        <p:guide orient="horz" pos="2260"/>
        <p:guide orient="horz" pos="5"/>
        <p:guide orient="horz" pos="278"/>
        <p:guide orient="horz" pos="4065"/>
        <p:guide orient="horz" pos="4320"/>
        <p:guide orient="horz" pos="2069"/>
        <p:guide pos="3940"/>
        <p:guide pos="3727"/>
        <p:guide pos="7378"/>
        <p:guide pos="7680"/>
        <p:guide pos="7"/>
        <p:guide pos="3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11/12/2018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4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50094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0336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3B68-F92D-4EE6-A2F3-225863CEDF10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F77F-C442-4BAB-888A-8A332EF51EF3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73D1-2B8C-4A5D-B670-4BB13EA07E3D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6A6A-3D08-43F1-922B-76C3F14FC313}" type="datetime1">
              <a:rPr lang="es-MX" smtClean="0"/>
              <a:t>11/12/2018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614DA-2FDB-4DB4-9921-B96B3E405EF1}" type="datetime1">
              <a:rPr lang="es-MX" smtClean="0"/>
              <a:t>11/12/2018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F756-73E0-4843-B8CE-0E4F7BA8C91A}" type="datetime1">
              <a:rPr lang="es-MX" smtClean="0"/>
              <a:t>11/12/2018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C56F-6BA8-468A-896F-7D9EA6770E2E}" type="datetime1">
              <a:rPr lang="es-MX" smtClean="0"/>
              <a:t>11/12/2018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BFE2-9178-4149-A713-6FC24DC62732}" type="datetime1">
              <a:rPr lang="es-MX" smtClean="0"/>
              <a:t>11/12/2018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C5A8E-E5A8-4B25-AF60-1C7D73BDBB70}" type="datetime1">
              <a:rPr lang="es-MX" smtClean="0"/>
              <a:t>11/12/2018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105BB-B581-45E2-8614-1062E500F194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3C034-89A3-44C7-99F6-F682432C0D88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2123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3CB3-7C20-4ABF-82EC-0C5024C23062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8387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D1AF3-DA6A-4D60-B20D-A22AE963D57C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0228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1760A-C6F6-4796-A79B-B2730F6736E5}" type="datetime1">
              <a:rPr lang="es-MX" smtClean="0"/>
              <a:t>11/12/2018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8610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AC467-D2F5-4022-82AC-89EF700FCD00}" type="datetime1">
              <a:rPr lang="es-MX" smtClean="0"/>
              <a:t>11/12/2018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65451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E3E5-B7A8-4F44-AEBC-4BB2299F08F3}" type="datetime1">
              <a:rPr lang="es-MX" smtClean="0"/>
              <a:t>11/12/2018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31047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1E7-133C-429E-9283-E979EA4666F5}" type="datetime1">
              <a:rPr lang="es-MX" smtClean="0"/>
              <a:t>11/12/2018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1992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11C7-496D-4A57-89CF-D2ACE1029EFC}" type="datetime1">
              <a:rPr lang="es-MX" smtClean="0"/>
              <a:t>11/12/2018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74824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55251-CC4A-48C7-B637-74DCB68C4DBB}" type="datetime1">
              <a:rPr lang="es-MX" smtClean="0"/>
              <a:t>11/12/2018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9304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CB06-AFB9-4B5F-9F70-9354DD3D0324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3560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6900-BBE5-489C-81FA-E635A899CC07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903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E0BD5-B9A0-443A-A8B8-4011DC9B7C7E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05E09-6578-4E64-8886-7A7EADF14072}" type="datetime1">
              <a:rPr lang="es-MX" smtClean="0"/>
              <a:t>11/12/2018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97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6.png"/><Relationship Id="rId5" Type="http://schemas.openxmlformats.org/officeDocument/2006/relationships/image" Target="../media/image45.jp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475EDBB-86C1-4B51-B24D-16F1CCBA7230}"/>
              </a:ext>
            </a:extLst>
          </p:cNvPr>
          <p:cNvSpPr txBox="1"/>
          <p:nvPr/>
        </p:nvSpPr>
        <p:spPr>
          <a:xfrm rot="320939">
            <a:off x="5536545" y="1572130"/>
            <a:ext cx="1139662" cy="348687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18’ 22’’</a:t>
            </a:r>
            <a:endParaRPr lang="es-MX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029ED329-16DB-4EBD-B7FD-F442662113F8}"/>
              </a:ext>
            </a:extLst>
          </p:cNvPr>
          <p:cNvSpPr/>
          <p:nvPr/>
        </p:nvSpPr>
        <p:spPr>
          <a:xfrm>
            <a:off x="5155676" y="622179"/>
            <a:ext cx="1816474" cy="3827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246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475EDBB-86C1-4B51-B24D-16F1CCBA7230}"/>
              </a:ext>
            </a:extLst>
          </p:cNvPr>
          <p:cNvSpPr txBox="1"/>
          <p:nvPr/>
        </p:nvSpPr>
        <p:spPr>
          <a:xfrm rot="320939">
            <a:off x="5536545" y="1572130"/>
            <a:ext cx="1139662" cy="348687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18’ 22’’</a:t>
            </a:r>
            <a:endParaRPr lang="es-MX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029ED329-16DB-4EBD-B7FD-F442662113F8}"/>
              </a:ext>
            </a:extLst>
          </p:cNvPr>
          <p:cNvSpPr/>
          <p:nvPr/>
        </p:nvSpPr>
        <p:spPr>
          <a:xfrm>
            <a:off x="5155676" y="622179"/>
            <a:ext cx="1816474" cy="3827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16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u"/>
        <p:sndAc>
          <p:stSnd>
            <p:snd r:embed="rId2" name="Dulces Medley 000 - Eaglenest 1.wav"/>
          </p:stSnd>
        </p:sndAc>
      </p:transition>
    </mc:Choice>
    <mc:Fallback xmlns="">
      <p:transition spd="slow" advTm="4000">
        <p:fade/>
        <p:sndAc>
          <p:stSnd>
            <p:snd r:embed="rId4" name="Dulces Medley 000 - Eaglenest 1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5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>
            <a:extLst>
              <a:ext uri="{FF2B5EF4-FFF2-40B4-BE49-F238E27FC236}">
                <a16:creationId xmlns:a16="http://schemas.microsoft.com/office/drawing/2014/main" id="{A805D380-188B-48B6-BDA7-DF6988EA8E40}"/>
              </a:ext>
            </a:extLst>
          </p:cNvPr>
          <p:cNvSpPr/>
          <p:nvPr/>
        </p:nvSpPr>
        <p:spPr>
          <a:xfrm rot="594788">
            <a:off x="711375" y="635354"/>
            <a:ext cx="10994714" cy="5548084"/>
          </a:xfrm>
          <a:prstGeom prst="ellips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 rot="346605">
            <a:off x="1742372" y="1988661"/>
            <a:ext cx="9106360" cy="105413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923" y="4284469"/>
            <a:ext cx="2093174" cy="736377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 rot="346605">
            <a:off x="2300078" y="2951842"/>
            <a:ext cx="8059409" cy="769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lucro alguno</a:t>
            </a:r>
            <a:endParaRPr kumimoji="0" lang="es-MX" sz="40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 rot="346605">
            <a:off x="1914603" y="3907915"/>
            <a:ext cx="8410133" cy="73353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</a:t>
            </a:r>
            <a:r>
              <a:rPr kumimoji="0" lang="es-ES" sz="2400" b="1" i="0" u="none" strike="noStrike" kern="1200" cap="none" spc="0" normalizeH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o </a:t>
            </a: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partido político…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59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11367 -0.02037 L 0.57695 0.1 " pathEditMode="relative" rAng="0" ptsTypes="AA">
                                      <p:cBhvr>
                                        <p:cTn id="3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31" y="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300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6" grpId="0"/>
      <p:bldP spid="9" grpId="0" animBg="1"/>
      <p:bldP spid="1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8ED65857-C3DD-4C30-BF38-B0BF779F25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0"/>
            <a:ext cx="12200056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 rot="174842">
            <a:off x="6554669" y="382192"/>
            <a:ext cx="5269746" cy="164566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scad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La calle 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De los dulces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típicos 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 rot="20883036">
            <a:off x="8636819" y="5627321"/>
            <a:ext cx="1816474" cy="3827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50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4" grpId="1"/>
      <p:bldP spid="16" grpId="0"/>
      <p:bldP spid="1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2966BFEE-845D-4A05-B6CC-2BCDD285FCD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2949596D-6346-4EDD-92F2-60B985CDD9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3016"/>
            <a:ext cx="12200056" cy="6858000"/>
          </a:xfrm>
          <a:prstGeom prst="rect">
            <a:avLst/>
          </a:prstGeom>
        </p:spPr>
      </p:pic>
      <p:pic>
        <p:nvPicPr>
          <p:cNvPr id="8" name="Imagen 7" descr="Imagen que contiene tarta, comida, mesa, plato&#10;&#10;Descripción generada con confianza alta">
            <a:extLst>
              <a:ext uri="{FF2B5EF4-FFF2-40B4-BE49-F238E27FC236}">
                <a16:creationId xmlns:a16="http://schemas.microsoft.com/office/drawing/2014/main" id="{3DF3ECC1-A268-4C0F-B512-9A1EDDC2CB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87" y="1872681"/>
            <a:ext cx="6071791" cy="3951022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00C7FC1-C39F-4B9F-B014-7B6B384BB06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0" y="512110"/>
            <a:ext cx="12192000" cy="509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La Calle de los Dulces Típicos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962DFA0D-4B3F-4977-8E44-6C101FB10C4F}"/>
              </a:ext>
            </a:extLst>
          </p:cNvPr>
          <p:cNvSpPr/>
          <p:nvPr/>
        </p:nvSpPr>
        <p:spPr>
          <a:xfrm>
            <a:off x="8299938" y="5325742"/>
            <a:ext cx="343168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 Horario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Lunes a Domingo de 09:00 a 20:00 horas.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47F4D08-E688-40C9-A037-B73B49792FBC}"/>
              </a:ext>
            </a:extLst>
          </p:cNvPr>
          <p:cNvSpPr/>
          <p:nvPr/>
        </p:nvSpPr>
        <p:spPr>
          <a:xfrm>
            <a:off x="495662" y="1139147"/>
            <a:ext cx="1121691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Dirección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6 Oriente, entre 5 de Mayo y 4 Norte, Col. Centro</a:t>
            </a:r>
          </a:p>
        </p:txBody>
      </p:sp>
    </p:spTree>
    <p:extLst>
      <p:ext uri="{BB962C8B-B14F-4D97-AF65-F5344CB8AC3E}">
        <p14:creationId xmlns:p14="http://schemas.microsoft.com/office/powerpoint/2010/main" val="201505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  <p:bldP spid="4" grpId="0"/>
      <p:bldP spid="15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2966BFEE-845D-4A05-B6CC-2BCDD285FCD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botella, interior, mesa, refrigerador&#10;&#10;Descripción generada con confianza muy alta">
            <a:extLst>
              <a:ext uri="{FF2B5EF4-FFF2-40B4-BE49-F238E27FC236}">
                <a16:creationId xmlns:a16="http://schemas.microsoft.com/office/drawing/2014/main" id="{566792E5-A329-4074-819D-F991F0F99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969039"/>
            <a:ext cx="7438103" cy="4938412"/>
          </a:xfrm>
          <a:prstGeom prst="ellips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00C7FC1-C39F-4B9F-B014-7B6B384BB06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D449E63-E769-4DF0-BB86-6812982A53DA}"/>
              </a:ext>
            </a:extLst>
          </p:cNvPr>
          <p:cNvSpPr/>
          <p:nvPr/>
        </p:nvSpPr>
        <p:spPr>
          <a:xfrm>
            <a:off x="495663" y="1168411"/>
            <a:ext cx="4038237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También llamada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calle de Santa Clara,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porque ahí se encuentra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antiguo convento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monjas clarisas,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quienes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desde el siglo XVIII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elaboran deliciosos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rompopes,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 y galletas,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diferentes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formas y presentaciones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combinan recetas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 ingredientes.</a:t>
            </a:r>
          </a:p>
        </p:txBody>
      </p:sp>
    </p:spTree>
    <p:extLst>
      <p:ext uri="{BB962C8B-B14F-4D97-AF65-F5344CB8AC3E}">
        <p14:creationId xmlns:p14="http://schemas.microsoft.com/office/powerpoint/2010/main" val="2561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62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570EB0EA-D69A-4851-8E06-AF3C94DDD13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D4DF971-01F0-4016-98D3-DC3397235071}"/>
              </a:ext>
            </a:extLst>
          </p:cNvPr>
          <p:cNvSpPr/>
          <p:nvPr/>
        </p:nvSpPr>
        <p:spPr>
          <a:xfrm>
            <a:off x="6734477" y="1227406"/>
            <a:ext cx="497809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Entre los dulces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más representativos del estado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 encuentran el camote, </a:t>
            </a:r>
          </a:p>
        </p:txBody>
      </p:sp>
      <p:pic>
        <p:nvPicPr>
          <p:cNvPr id="9" name="Imagen 8" descr="Imagen que contiene interior, mesa, comida&#10;&#10;Descripción generada con confianza alta">
            <a:extLst>
              <a:ext uri="{FF2B5EF4-FFF2-40B4-BE49-F238E27FC236}">
                <a16:creationId xmlns:a16="http://schemas.microsoft.com/office/drawing/2014/main" id="{B511C9DC-7B9F-473D-B8A7-1756251E3D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0" y="-75380"/>
            <a:ext cx="5883887" cy="36240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F7693B1-9427-4CF5-B43A-02989CD98FE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sentado, interior, sofá, superior&#10;&#10;Descripción generada con confianza alta">
            <a:extLst>
              <a:ext uri="{FF2B5EF4-FFF2-40B4-BE49-F238E27FC236}">
                <a16:creationId xmlns:a16="http://schemas.microsoft.com/office/drawing/2014/main" id="{D95F9550-7976-4013-8FF6-2798CA0709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159" y="3944853"/>
            <a:ext cx="2859292" cy="2189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Imagen 9" descr="Imagen que contiene mesa, plato, comida, dulce&#10;&#10;Descripción generada con confianza muy alta">
            <a:extLst>
              <a:ext uri="{FF2B5EF4-FFF2-40B4-BE49-F238E27FC236}">
                <a16:creationId xmlns:a16="http://schemas.microsoft.com/office/drawing/2014/main" id="{275B5753-C432-47C0-9F19-F59B116D7B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75" y="4152900"/>
            <a:ext cx="6073775" cy="23322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EE1EAA84-EA66-43B6-9EBB-F5CFC48FC369}"/>
              </a:ext>
            </a:extLst>
          </p:cNvPr>
          <p:cNvSpPr/>
          <p:nvPr/>
        </p:nvSpPr>
        <p:spPr>
          <a:xfrm>
            <a:off x="938515" y="3605803"/>
            <a:ext cx="4978098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las tortitas de Santa Clara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8AC03DD8-DEA5-4FEA-9024-E7E5E0428F74}"/>
              </a:ext>
            </a:extLst>
          </p:cNvPr>
          <p:cNvSpPr/>
          <p:nvPr/>
        </p:nvSpPr>
        <p:spPr>
          <a:xfrm>
            <a:off x="6237289" y="4890955"/>
            <a:ext cx="2220911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el muégano.</a:t>
            </a:r>
          </a:p>
        </p:txBody>
      </p:sp>
    </p:spTree>
    <p:extLst>
      <p:ext uri="{BB962C8B-B14F-4D97-AF65-F5344CB8AC3E}">
        <p14:creationId xmlns:p14="http://schemas.microsoft.com/office/powerpoint/2010/main" val="132890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50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11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570EB0EA-D69A-4851-8E06-AF3C94DDD13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76249" y="460488"/>
            <a:ext cx="11236325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Actualmente, a lo largo de esta calle hay numerosos comercios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ofrecen los populares dulces y dan a conocer la tradición poblana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 trabajo artesanal, creatividad doméstica e imaginación conventual.</a:t>
            </a:r>
          </a:p>
        </p:txBody>
      </p:sp>
      <p:pic>
        <p:nvPicPr>
          <p:cNvPr id="7" name="Imagen 6" descr="Imagen que contiene mesa, interior, pared, comida&#10;&#10;Descripción generada con confianza muy alta">
            <a:extLst>
              <a:ext uri="{FF2B5EF4-FFF2-40B4-BE49-F238E27FC236}">
                <a16:creationId xmlns:a16="http://schemas.microsoft.com/office/drawing/2014/main" id="{8D16D3E6-0E66-46C2-91D5-1E635108C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257" y="954126"/>
            <a:ext cx="8113365" cy="52498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F7693B1-9427-4CF5-B43A-02989CD98FE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88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038999AA-76F8-4B91-98CE-039FE872EE3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506033" y="573550"/>
            <a:ext cx="39774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Otra de las tantas cosas que distinguen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 Puebla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son sus dulces,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sabrosos, bellos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de nombres peculiares: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mostachones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mazapanes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macarrones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condumios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cacahuate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mechitas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ángel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tortitas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cielo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molletes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arrayanes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rompemuelas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muéganos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gaznates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novias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marinas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y,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 supuesto,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camotes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y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borrachitos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3" name="Imagen 2" descr="Imagen que contiene comida, mesa, cesta, papel&#10;&#10;Descripción generada con confianza alta">
            <a:extLst>
              <a:ext uri="{FF2B5EF4-FFF2-40B4-BE49-F238E27FC236}">
                <a16:creationId xmlns:a16="http://schemas.microsoft.com/office/drawing/2014/main" id="{CE1BE43D-B78B-44E6-8DFB-6D5D2568CA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508" y="1150953"/>
            <a:ext cx="7261447" cy="458378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37B7774-0E0F-4749-9881-08C43E2FF3C2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5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1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038999AA-76F8-4B91-98CE-039FE872EE3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E1ACB6E-34E8-4099-8378-8E3E4F69D458}"/>
              </a:ext>
            </a:extLst>
          </p:cNvPr>
          <p:cNvSpPr/>
          <p:nvPr/>
        </p:nvSpPr>
        <p:spPr>
          <a:xfrm>
            <a:off x="9013370" y="2174358"/>
            <a:ext cx="2699206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 dulces típicos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Puebla son considerados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una delicia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desde la época Colonial.</a:t>
            </a:r>
          </a:p>
        </p:txBody>
      </p:sp>
      <p:pic>
        <p:nvPicPr>
          <p:cNvPr id="7" name="Imagen 6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73E51D3F-C3D2-4140-BA56-72CCF69FA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43" y="508477"/>
            <a:ext cx="8505527" cy="59403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37B7774-0E0F-4749-9881-08C43E2FF3C2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81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FE0693F-0A22-47EB-8EBF-C72016A9D6A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79425" y="722812"/>
            <a:ext cx="356504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Llegaron a ser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tan famosos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se construyó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 edificio imitando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sus adornos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 los alfeñiques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8B929F4-018F-40F5-81A5-4DEF67B215BF}"/>
              </a:ext>
            </a:extLst>
          </p:cNvPr>
          <p:cNvSpPr/>
          <p:nvPr/>
        </p:nvSpPr>
        <p:spPr>
          <a:xfrm>
            <a:off x="489544" y="3537284"/>
            <a:ext cx="3713179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(dulces de pasta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azúcar con aceite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almendra,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ahí que a este edificio se le llamara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Casa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Alfeñique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",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una joya colonial)…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D5A8363-1869-4DAA-8D9F-AEBC657BD55C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cielo, exterior, edificio, calle&#10;&#10;Descripción generada con confianza muy alta">
            <a:extLst>
              <a:ext uri="{FF2B5EF4-FFF2-40B4-BE49-F238E27FC236}">
                <a16:creationId xmlns:a16="http://schemas.microsoft.com/office/drawing/2014/main" id="{4F603A6A-EE3F-4DBA-87ED-D2132F7F39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078" y="929057"/>
            <a:ext cx="7484391" cy="5014542"/>
          </a:xfrm>
          <a:prstGeom prst="snip2DiagRect">
            <a:avLst>
              <a:gd name="adj1" fmla="val 1756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913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DE1BAF6-1713-4B6B-91E4-D011F149E8B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7101840" y="1446899"/>
            <a:ext cx="4625975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 dice que tuvo origen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 poco casual: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en un convento de monjas, uno de los niños decidió hacerle una broma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 una monja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tenía una olla al fuego; cogió un camote,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 echó a la olla,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 revolvió con azúcar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lo batió para que se formara una masa que fuera difícil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quitar a la hora de lavarla.</a:t>
            </a:r>
          </a:p>
        </p:txBody>
      </p:sp>
      <p:pic>
        <p:nvPicPr>
          <p:cNvPr id="3" name="Imagen 2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87553A0E-12CB-48E7-AC58-D5057EC729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91" y="1294131"/>
            <a:ext cx="6488619" cy="486646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E3761EA-4569-4CB7-AC19-3FEB8D2F467A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76122F1-CCCA-483F-A16B-4D89BDF2D8E2}"/>
              </a:ext>
            </a:extLst>
          </p:cNvPr>
          <p:cNvSpPr/>
          <p:nvPr/>
        </p:nvSpPr>
        <p:spPr>
          <a:xfrm>
            <a:off x="464185" y="738706"/>
            <a:ext cx="11248390" cy="789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camote,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sirve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apodo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afición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equipo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futbol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poblano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       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camoteros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“)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789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7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9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DE1BAF6-1713-4B6B-91E4-D011F149E8B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C6A8ADE-F090-4361-B97D-5C52914ADC53}"/>
              </a:ext>
            </a:extLst>
          </p:cNvPr>
          <p:cNvSpPr/>
          <p:nvPr/>
        </p:nvSpPr>
        <p:spPr>
          <a:xfrm>
            <a:off x="479425" y="971763"/>
            <a:ext cx="2263775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Al rato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llegó la monja, probó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revoltura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le gustó.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D199610-15F0-4FE8-B9C3-3477DA4CC87A}"/>
              </a:ext>
            </a:extLst>
          </p:cNvPr>
          <p:cNvSpPr/>
          <p:nvPr/>
        </p:nvSpPr>
        <p:spPr>
          <a:xfrm>
            <a:off x="479425" y="3611740"/>
            <a:ext cx="26858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ahí nació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camote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como dulce típico de Puebla…</a:t>
            </a:r>
          </a:p>
        </p:txBody>
      </p:sp>
      <p:pic>
        <p:nvPicPr>
          <p:cNvPr id="8" name="Imagen 7" descr="Imagen que contiene edificio, exterior, tienda, señal&#10;&#10;Descripción generada con confianza muy alta">
            <a:extLst>
              <a:ext uri="{FF2B5EF4-FFF2-40B4-BE49-F238E27FC236}">
                <a16:creationId xmlns:a16="http://schemas.microsoft.com/office/drawing/2014/main" id="{4C898556-FF51-4C22-B695-DDA0FDEF3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69" y="870734"/>
            <a:ext cx="8454992" cy="511791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E3761EA-4569-4CB7-AC19-3FEB8D2F467A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353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2B25B3E-CC29-4F41-8DFE-3276B42FBF1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601496" y="883268"/>
            <a:ext cx="7111077" cy="74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 Calle de los Dulces se ubica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el corazón del Centro Histórico de Puebla.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365C35E-8CA3-4D55-903E-81DA3F948F59}"/>
              </a:ext>
            </a:extLst>
          </p:cNvPr>
          <p:cNvSpPr/>
          <p:nvPr/>
        </p:nvSpPr>
        <p:spPr>
          <a:xfrm>
            <a:off x="4601497" y="2284377"/>
            <a:ext cx="7111077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Fue allí donde se fundó la primer dulcería: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Victoria Ortiz, una señorita poblana,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tuvo la idea de fundar una tienda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vender los dulces y la repostería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le habían dado prestigio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entre sus amistades y conocidos.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0E2227C-6F2A-4609-986D-1D9410D15A0E}"/>
              </a:ext>
            </a:extLst>
          </p:cNvPr>
          <p:cNvSpPr/>
          <p:nvPr/>
        </p:nvSpPr>
        <p:spPr>
          <a:xfrm>
            <a:off x="6096000" y="5145553"/>
            <a:ext cx="5616575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Esa tienda se llamó 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Gran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Fama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“.</a:t>
            </a:r>
          </a:p>
        </p:txBody>
      </p:sp>
      <p:pic>
        <p:nvPicPr>
          <p:cNvPr id="6" name="Imagen 5" descr="Imagen que contiene edificio, exterior, señal&#10;&#10;Descripción generada con confianza muy alta">
            <a:extLst>
              <a:ext uri="{FF2B5EF4-FFF2-40B4-BE49-F238E27FC236}">
                <a16:creationId xmlns:a16="http://schemas.microsoft.com/office/drawing/2014/main" id="{75B7F4E0-7BA5-4671-A0B8-14F99D9CC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16" y="516189"/>
            <a:ext cx="3908294" cy="5866608"/>
          </a:xfrm>
          <a:prstGeom prst="rect">
            <a:avLst/>
          </a:prstGeom>
          <a:ln w="127000" cap="rnd">
            <a:solidFill>
              <a:schemeClr val="accent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0816363D-E049-4943-B218-58D3B5693D29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43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2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/>
      <p:bldP spid="3" grpId="0"/>
      <p:bldP spid="5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2B25B3E-CC29-4F41-8DFE-3276B42FBF1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0E2227C-6F2A-4609-986D-1D9410D15A0E}"/>
              </a:ext>
            </a:extLst>
          </p:cNvPr>
          <p:cNvSpPr/>
          <p:nvPr/>
        </p:nvSpPr>
        <p:spPr>
          <a:xfrm>
            <a:off x="521119" y="5720747"/>
            <a:ext cx="11170098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Tuvo un éxito inmediato y fue seguida por otra de nombre 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Lirio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",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también de la señorita Ortiz.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816363D-E049-4943-B218-58D3B5693D29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edificio, suelo, exterior&#10;&#10;Descripción generada con confianza muy alta">
            <a:extLst>
              <a:ext uri="{FF2B5EF4-FFF2-40B4-BE49-F238E27FC236}">
                <a16:creationId xmlns:a16="http://schemas.microsoft.com/office/drawing/2014/main" id="{5CB815EA-F83C-4B75-A278-802C6718D2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808" y="589935"/>
            <a:ext cx="8785785" cy="4925364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3044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2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2494C41-299B-42D7-846C-382568F3B47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79426" y="460099"/>
            <a:ext cx="11233150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Poco a poco la calle en la que se ubicaban fue llenándose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negocios dulceros que aportaron sus propias recetas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su manera particular de prepararlas.</a:t>
            </a:r>
          </a:p>
        </p:txBody>
      </p:sp>
      <p:pic>
        <p:nvPicPr>
          <p:cNvPr id="5" name="Imagen 4" descr="Imagen que contiene techo, interior, escena, tienda&#10;&#10;Descripción generada con confianza muy alta">
            <a:extLst>
              <a:ext uri="{FF2B5EF4-FFF2-40B4-BE49-F238E27FC236}">
                <a16:creationId xmlns:a16="http://schemas.microsoft.com/office/drawing/2014/main" id="{D42EA21E-6AF5-4588-851A-4D66C8FA9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47" y="1660850"/>
            <a:ext cx="9284760" cy="47399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7080E8F-25DD-4208-84D8-CE3FBD6F53E4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529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2494C41-299B-42D7-846C-382568F3B47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E9931B4-7135-4EB7-A7B8-405EF46559B4}"/>
              </a:ext>
            </a:extLst>
          </p:cNvPr>
          <p:cNvSpPr/>
          <p:nvPr/>
        </p:nvSpPr>
        <p:spPr>
          <a:xfrm>
            <a:off x="479425" y="455576"/>
            <a:ext cx="1123315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Gran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Fama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" aún existe, pertenece a la misma familia fundadora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conserva el nombre, la calidad de sus productos y su reputación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como la más antigua de 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" de Puebla.</a:t>
            </a:r>
          </a:p>
        </p:txBody>
      </p:sp>
      <p:pic>
        <p:nvPicPr>
          <p:cNvPr id="7" name="Imagen 6" descr="Imagen que contiene vida, árbol&#10;&#10;Descripción generada con confianza alta">
            <a:extLst>
              <a:ext uri="{FF2B5EF4-FFF2-40B4-BE49-F238E27FC236}">
                <a16:creationId xmlns:a16="http://schemas.microsoft.com/office/drawing/2014/main" id="{2B4671C9-6272-4A24-8914-CCB6AD7D63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47" y="1607850"/>
            <a:ext cx="10338621" cy="4257376"/>
          </a:xfrm>
          <a:prstGeom prst="snip2DiagRect">
            <a:avLst>
              <a:gd name="adj1" fmla="val 1758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7080E8F-25DD-4208-84D8-CE3FBD6F53E4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AC043EB-9137-4E7D-952D-E3690F57CF99}"/>
              </a:ext>
            </a:extLst>
          </p:cNvPr>
          <p:cNvSpPr/>
          <p:nvPr/>
        </p:nvSpPr>
        <p:spPr>
          <a:xfrm>
            <a:off x="479425" y="6000973"/>
            <a:ext cx="1123315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Está en la 6 Oriente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Nº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208.</a:t>
            </a:r>
          </a:p>
        </p:txBody>
      </p:sp>
    </p:spTree>
    <p:extLst>
      <p:ext uri="{BB962C8B-B14F-4D97-AF65-F5344CB8AC3E}">
        <p14:creationId xmlns:p14="http://schemas.microsoft.com/office/powerpoint/2010/main" val="170255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6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30E93FE-CD18-4F67-B6CB-EDBA463146B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57206" y="463394"/>
            <a:ext cx="1127758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Fundada en 1907, la casa ofrece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camotes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tortitas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jamoncillo de pepita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cocada de horno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 de leche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marinas de piñón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durazno de almendra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macarrones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rompope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mole en pasta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entre otros.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DC8EA1B-3A87-4E19-99D6-A5A061B387A2}"/>
              </a:ext>
            </a:extLst>
          </p:cNvPr>
          <p:cNvSpPr/>
          <p:nvPr/>
        </p:nvSpPr>
        <p:spPr>
          <a:xfrm>
            <a:off x="479425" y="6045813"/>
            <a:ext cx="11246049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También hay platos de talavera en distintos tamaños y formas.</a:t>
            </a:r>
          </a:p>
        </p:txBody>
      </p:sp>
      <p:pic>
        <p:nvPicPr>
          <p:cNvPr id="5" name="Imagen 4" descr="Imagen que contiene interior, pared, estante, comida&#10;&#10;Descripción generada con confianza muy alta">
            <a:extLst>
              <a:ext uri="{FF2B5EF4-FFF2-40B4-BE49-F238E27FC236}">
                <a16:creationId xmlns:a16="http://schemas.microsoft.com/office/drawing/2014/main" id="{F8F55CCC-6C95-4712-A2F9-A4F885A0EA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563" y="1056769"/>
            <a:ext cx="7720646" cy="4787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BD52A1-6B65-40FF-A1D3-489CBFD20012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897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875" accel="50000" fill="hold">
                                          <p:stCondLst>
                                            <p:cond delay="118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75" accel="50000" fill="hold">
                                          <p:stCondLst>
                                            <p:cond delay="118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3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6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3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526D666C-1850-4A8C-A1E5-9D24BF5C903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79425" y="514560"/>
            <a:ext cx="11233149" cy="10253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3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La calle de los dulces típicos de Puebla: </a:t>
            </a:r>
          </a:p>
          <a:p>
            <a:pPr algn="ctr" defTabSz="1219170">
              <a:lnSpc>
                <a:spcPts val="3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o calle de Santa Clara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A96C478-CBB3-4CB2-8083-E0CDEB4A1CB0}"/>
              </a:ext>
            </a:extLst>
          </p:cNvPr>
          <p:cNvSpPr/>
          <p:nvPr/>
        </p:nvSpPr>
        <p:spPr>
          <a:xfrm>
            <a:off x="8849032" y="1075006"/>
            <a:ext cx="286354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Textos por 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Angelopolis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 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A0D6335-CF20-437E-B66B-C9A5EF8FF283}"/>
              </a:ext>
            </a:extLst>
          </p:cNvPr>
          <p:cNvSpPr/>
          <p:nvPr/>
        </p:nvSpPr>
        <p:spPr>
          <a:xfrm>
            <a:off x="506357" y="2004156"/>
            <a:ext cx="45502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Ciudad de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esta llena de cultura, tradición y gastronomía, resaltando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esta última categoría los dulces típicos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podemos disfrutar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esta región,…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les presentamos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típicos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lugar que es necesario rescatar e impulsar.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EED5D9-AE75-477B-9B2D-98F2ACF4C268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edificio, cielo, exterior, suelo&#10;&#10;Descripción generada con confianza muy alta">
            <a:extLst>
              <a:ext uri="{FF2B5EF4-FFF2-40B4-BE49-F238E27FC236}">
                <a16:creationId xmlns:a16="http://schemas.microsoft.com/office/drawing/2014/main" id="{EC973B78-1F87-40F4-A560-38548F284D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631" y="2161815"/>
            <a:ext cx="6448784" cy="42913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605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8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3" grpId="0"/>
      <p:bldP spid="5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526D666C-1850-4A8C-A1E5-9D24BF5C903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81714A1-BA21-4127-B141-75CC418D65D8}"/>
              </a:ext>
            </a:extLst>
          </p:cNvPr>
          <p:cNvSpPr/>
          <p:nvPr/>
        </p:nvSpPr>
        <p:spPr>
          <a:xfrm>
            <a:off x="449929" y="668866"/>
            <a:ext cx="5014021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cocadas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horneadas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macarrones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leche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bolas de piñón o de nuez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almendra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canela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yemitas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piñón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marinas de nuez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jamoncillos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barras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leche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quemada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gaznates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borrachitos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así como las famosas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tortitas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Santa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Clara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son solo algunos dulces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al caminar por la calle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6 oriente del centro histórico poblano, usted podrá adquirir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los comercios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desde hace más de 50 años despachan en este lugar.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EED5D9-AE75-477B-9B2D-98F2ACF4C268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interior, comida&#10;&#10;Descripción generada con confianza alta">
            <a:extLst>
              <a:ext uri="{FF2B5EF4-FFF2-40B4-BE49-F238E27FC236}">
                <a16:creationId xmlns:a16="http://schemas.microsoft.com/office/drawing/2014/main" id="{99E60A2F-C318-4A84-A8D0-51C0DFFBD4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613" y="957788"/>
            <a:ext cx="5749358" cy="5398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32F3401-2335-4F8F-BB16-675BE37F5F32}"/>
              </a:ext>
            </a:extLst>
          </p:cNvPr>
          <p:cNvSpPr/>
          <p:nvPr/>
        </p:nvSpPr>
        <p:spPr>
          <a:xfrm>
            <a:off x="449929" y="328803"/>
            <a:ext cx="11216041" cy="443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Camotes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muéganos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palanquetas de cacahuate y de pepita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923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accel="50000" fill="hold">
                                          <p:stCondLst>
                                            <p:cond delay="15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accel="50000" fill="hold">
                                          <p:stCondLst>
                                            <p:cond delay="15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6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8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CB02807-B218-4BBA-BCD4-C6EC0A42B33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6622026" y="1310988"/>
            <a:ext cx="5090548" cy="4260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seis oriente popularmente conocida como calle de los dulces típicos o de Santa Clara, actualmente alberga un total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40 tiendas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como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Gran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Fama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Lirio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entre otras,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mismas que con el pasar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los años se han ido convirtiendo en empresas familiares para atender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demanda diaria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 turismo local y extranjero.</a:t>
            </a:r>
          </a:p>
        </p:txBody>
      </p:sp>
      <p:pic>
        <p:nvPicPr>
          <p:cNvPr id="7" name="Imagen 6" descr="Imagen que contiene edificio, suelo, armario, persona&#10;&#10;Descripción generada con confianza alta">
            <a:extLst>
              <a:ext uri="{FF2B5EF4-FFF2-40B4-BE49-F238E27FC236}">
                <a16:creationId xmlns:a16="http://schemas.microsoft.com/office/drawing/2014/main" id="{016AF8F2-60A4-4569-9D73-ADD0BA9F15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99" y="529322"/>
            <a:ext cx="5841776" cy="5841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C3D805E-FD87-4020-BC36-7CFF27043E0F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40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3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12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CB02807-B218-4BBA-BCD4-C6EC0A42B33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escena, comida, edificio&#10;&#10;Descripción generada con confianza alta">
            <a:extLst>
              <a:ext uri="{FF2B5EF4-FFF2-40B4-BE49-F238E27FC236}">
                <a16:creationId xmlns:a16="http://schemas.microsoft.com/office/drawing/2014/main" id="{537E746B-BAC2-41FC-B66A-216DDD3C83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750" y="1301836"/>
            <a:ext cx="7042972" cy="4016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17A6413-1EAF-4B01-8018-83DE97E18F39}"/>
              </a:ext>
            </a:extLst>
          </p:cNvPr>
          <p:cNvSpPr/>
          <p:nvPr/>
        </p:nvSpPr>
        <p:spPr>
          <a:xfrm>
            <a:off x="479426" y="455588"/>
            <a:ext cx="11209288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 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muy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importante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muy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importante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todo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turismo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todos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vienen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buscando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Santa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Clara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C3D805E-FD87-4020-BC36-7CFF27043E0F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A13C449-1BC6-47EE-AD78-3C69A529F4DD}"/>
              </a:ext>
            </a:extLst>
          </p:cNvPr>
          <p:cNvSpPr/>
          <p:nvPr/>
        </p:nvSpPr>
        <p:spPr>
          <a:xfrm>
            <a:off x="503286" y="1094686"/>
            <a:ext cx="39915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¿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porqué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Santa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Clara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?,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monjitas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fueron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iniciadoras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todos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dulces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típicos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pero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mí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está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acabando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dijo una comerciante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 lugar,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María del Refugio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Castillo Escobar.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62568DD-40F4-46A2-B109-222BCC13BFFA}"/>
              </a:ext>
            </a:extLst>
          </p:cNvPr>
          <p:cNvSpPr/>
          <p:nvPr/>
        </p:nvSpPr>
        <p:spPr>
          <a:xfrm>
            <a:off x="503287" y="5411034"/>
            <a:ext cx="1120928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efecto a decir de quienes por años han vivido de los dulces típicos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hoy por sus locales lamentablemente no se paran ni las moscas,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afirman que están viviendo una de sus peores crisis.</a:t>
            </a:r>
          </a:p>
        </p:txBody>
      </p:sp>
    </p:spTree>
    <p:extLst>
      <p:ext uri="{BB962C8B-B14F-4D97-AF65-F5344CB8AC3E}">
        <p14:creationId xmlns:p14="http://schemas.microsoft.com/office/powerpoint/2010/main" val="217452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8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  <p:bldP spid="7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AC087E8-2C14-4835-9F21-99180422F8E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B36AD15-FEE0-441F-B9FC-A26E37FB3D7D}"/>
              </a:ext>
            </a:extLst>
          </p:cNvPr>
          <p:cNvSpPr/>
          <p:nvPr/>
        </p:nvSpPr>
        <p:spPr>
          <a:xfrm>
            <a:off x="7682605" y="338716"/>
            <a:ext cx="4017118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Están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poniendo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postes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cinco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sur-norte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cuatro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oriente-poniente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locura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hace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congestionamiento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automóviles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flujo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nada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ni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ni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autos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ni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nada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perdido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muchísima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venta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perdido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muchísima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simplemente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poner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postes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señaló otra empresaria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la calle,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Alejandra Abdala.</a:t>
            </a:r>
          </a:p>
        </p:txBody>
      </p:sp>
      <p:pic>
        <p:nvPicPr>
          <p:cNvPr id="7" name="Imagen 6" descr="Imagen que contiene edificio, cielo, exterior, suelo&#10;&#10;Descripción generada con confianza muy alta">
            <a:extLst>
              <a:ext uri="{FF2B5EF4-FFF2-40B4-BE49-F238E27FC236}">
                <a16:creationId xmlns:a16="http://schemas.microsoft.com/office/drawing/2014/main" id="{7DB919AD-E0B8-4E0C-8284-CB32F110B3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76" y="456353"/>
            <a:ext cx="7190329" cy="59968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24C7344-0CEC-404A-98A3-47DBB5A59B71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501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1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F78C58A-2495-4806-9F9D-EC7AB954A4C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479424" y="1959906"/>
            <a:ext cx="391559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 si fuera poco,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Dirección de Tránsito Municipal no permite estacionarse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dicha vialidad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cuando los visitantes acuden a las dulcerías,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 agentes viales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hacen su agosto.</a:t>
            </a:r>
          </a:p>
        </p:txBody>
      </p:sp>
      <p:pic>
        <p:nvPicPr>
          <p:cNvPr id="7" name="Imagen 6" descr="Imagen que contiene mesa, interior, comida&#10;&#10;Descripción generada con confianza muy alta">
            <a:extLst>
              <a:ext uri="{FF2B5EF4-FFF2-40B4-BE49-F238E27FC236}">
                <a16:creationId xmlns:a16="http://schemas.microsoft.com/office/drawing/2014/main" id="{3C5E29FF-F1BE-4637-B755-89FB6428B9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086" y="1242863"/>
            <a:ext cx="7353166" cy="4376262"/>
          </a:xfrm>
          <a:prstGeom prst="ellipse">
            <a:avLst/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B51C05E-4506-4909-A2C4-2DD9F35A642B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013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F78C58A-2495-4806-9F9D-EC7AB954A4C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45152D5-3A24-4430-BDEE-83E5DB8475AC}"/>
              </a:ext>
            </a:extLst>
          </p:cNvPr>
          <p:cNvSpPr/>
          <p:nvPr/>
        </p:nvSpPr>
        <p:spPr>
          <a:xfrm>
            <a:off x="6636774" y="839028"/>
            <a:ext cx="5075802" cy="5221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Ojala y los de tránsito permitieran de verdad,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pudieran darles al de Puebla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al que viene con placas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diferentes partes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la república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oportunidad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poder estacionarse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15 minutos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lo que nosotros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podemos atender bien al cliente,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pero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), se bajan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como seis o siete de tránsito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a quitar placas sin ton ni son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denunció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María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Refugio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Castillo.</a:t>
            </a:r>
            <a:endParaRPr lang="es-MX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5" name="Imagen 4" descr="Imagen que contiene interior, escena, suelo&#10;&#10;Descripción generada con confianza alta">
            <a:extLst>
              <a:ext uri="{FF2B5EF4-FFF2-40B4-BE49-F238E27FC236}">
                <a16:creationId xmlns:a16="http://schemas.microsoft.com/office/drawing/2014/main" id="{B6C069B8-0394-4D56-ADCA-EC88297918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45" y="814387"/>
            <a:ext cx="6045921" cy="5261299"/>
          </a:xfrm>
          <a:prstGeom prst="ellipse">
            <a:avLst/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B51C05E-4506-4909-A2C4-2DD9F35A642B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38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9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9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9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39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F668E3CE-B356-48CA-9098-B51318F934C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C8B6FE-D270-492F-8763-5EA1BC2809B1}"/>
              </a:ext>
            </a:extLst>
          </p:cNvPr>
          <p:cNvSpPr/>
          <p:nvPr/>
        </p:nvSpPr>
        <p:spPr>
          <a:xfrm>
            <a:off x="501437" y="1635450"/>
            <a:ext cx="3991474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esta manera, la calle que hace unos años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era parada obligada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los turistas,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Agoniza…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sus locatarios confían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el tianguis turístico,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 realizarse,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mejore sustancialmente sus ventas.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B15C5F9-2DC8-4738-8D09-1D68AD7BC048}"/>
              </a:ext>
            </a:extLst>
          </p:cNvPr>
          <p:cNvSpPr/>
          <p:nvPr/>
        </p:nvSpPr>
        <p:spPr>
          <a:xfrm>
            <a:off x="3866425" y="5720752"/>
            <a:ext cx="78461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Fuente: Tradición y realidad: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Santa Clara, la calle de los dulces típicos de Puebla</a:t>
            </a:r>
          </a:p>
        </p:txBody>
      </p:sp>
      <p:pic>
        <p:nvPicPr>
          <p:cNvPr id="8" name="Imagen 7" descr="Imagen que contiene engranaje, accesorios metálicos, mesa, plato&#10;&#10;Descripción generada con confianza alta">
            <a:extLst>
              <a:ext uri="{FF2B5EF4-FFF2-40B4-BE49-F238E27FC236}">
                <a16:creationId xmlns:a16="http://schemas.microsoft.com/office/drawing/2014/main" id="{24D56EAD-F0F0-4656-AC18-F5BB09F62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248" y="511890"/>
            <a:ext cx="6936575" cy="5195736"/>
          </a:xfrm>
          <a:prstGeom prst="snip2DiagRect">
            <a:avLst>
              <a:gd name="adj1" fmla="val 1572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99BABB8A-DA0D-4CBE-A6B4-33BC092A962F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engranaje, accesorios metálicos, mesa, plato&#10;&#10;Descripción generada con confianza alta">
            <a:extLst>
              <a:ext uri="{FF2B5EF4-FFF2-40B4-BE49-F238E27FC236}">
                <a16:creationId xmlns:a16="http://schemas.microsoft.com/office/drawing/2014/main" id="{66D996CE-DC28-41BE-9902-B26944CFE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841" y="478006"/>
            <a:ext cx="7051632" cy="5199967"/>
          </a:xfrm>
          <a:prstGeom prst="snip2DiagRect">
            <a:avLst>
              <a:gd name="adj1" fmla="val 1572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292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3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" grpId="0"/>
      <p:bldP spid="3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Calle de los dulces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18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162AD4F-B29D-48E1-A1AB-2429CA5F9FCE}"/>
              </a:ext>
            </a:extLst>
          </p:cNvPr>
          <p:cNvSpPr txBox="1"/>
          <p:nvPr/>
        </p:nvSpPr>
        <p:spPr>
          <a:xfrm>
            <a:off x="1222641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04A719D1-7425-4642-A6E2-C68A48C61E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163"/>
            <a:ext cx="12192000" cy="687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3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1556</TotalTime>
  <Words>1052</Words>
  <Application>Microsoft Office PowerPoint</Application>
  <PresentationFormat>Panorámica</PresentationFormat>
  <Paragraphs>228</Paragraphs>
  <Slides>29</Slides>
  <Notes>3</Notes>
  <HiddenSlides>1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21  Calle de los dulces  18' 22''   M</dc:title>
  <dc:creator>Eagle's nest</dc:creator>
  <cp:lastModifiedBy>Eagle's nest</cp:lastModifiedBy>
  <cp:revision>148</cp:revision>
  <dcterms:created xsi:type="dcterms:W3CDTF">2018-02-11T10:42:39Z</dcterms:created>
  <dcterms:modified xsi:type="dcterms:W3CDTF">2018-12-11T12:40:12Z</dcterms:modified>
</cp:coreProperties>
</file>