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handoutMasterIdLst>
    <p:handoutMasterId r:id="rId33"/>
  </p:handoutMasterIdLst>
  <p:sldIdLst>
    <p:sldId id="1474" r:id="rId3"/>
    <p:sldId id="1479" r:id="rId4"/>
    <p:sldId id="1159" r:id="rId5"/>
    <p:sldId id="1480" r:id="rId6"/>
    <p:sldId id="1473" r:id="rId7"/>
    <p:sldId id="1164" r:id="rId8"/>
    <p:sldId id="1462" r:id="rId9"/>
    <p:sldId id="1177" r:id="rId10"/>
    <p:sldId id="1187" r:id="rId11"/>
    <p:sldId id="1463" r:id="rId12"/>
    <p:sldId id="1464" r:id="rId13"/>
    <p:sldId id="1200" r:id="rId14"/>
    <p:sldId id="1233" r:id="rId15"/>
    <p:sldId id="1465" r:id="rId16"/>
    <p:sldId id="1190" r:id="rId17"/>
    <p:sldId id="1466" r:id="rId18"/>
    <p:sldId id="1194" r:id="rId19"/>
    <p:sldId id="1467" r:id="rId20"/>
    <p:sldId id="1243" r:id="rId21"/>
    <p:sldId id="1204" r:id="rId22"/>
    <p:sldId id="1468" r:id="rId23"/>
    <p:sldId id="1210" r:id="rId24"/>
    <p:sldId id="1469" r:id="rId25"/>
    <p:sldId id="1235" r:id="rId26"/>
    <p:sldId id="1470" r:id="rId27"/>
    <p:sldId id="1481" r:id="rId28"/>
    <p:sldId id="1236" r:id="rId29"/>
    <p:sldId id="1237" r:id="rId30"/>
    <p:sldId id="1238" r:id="rId3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0es/Yk9plhoWMDrm3xEwQ==" hashData="g8ls/S/sioTajgHOTMBLDI9D/D1PgtwTm8KsyQJj0LiRFWyIZMHlGs6Sz/mXbQaJlDrevdPPUmQKD5XCy0EN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749" userDrawn="1">
          <p15:clr>
            <a:srgbClr val="000000"/>
          </p15:clr>
        </p15:guide>
        <p15:guide id="3" orient="horz" pos="2260" userDrawn="1">
          <p15:clr>
            <a:srgbClr val="000000"/>
          </p15:clr>
        </p15:guide>
        <p15:guide id="4" orient="horz" pos="2069" userDrawn="1">
          <p15:clr>
            <a:srgbClr val="000000"/>
          </p15:clr>
        </p15:guide>
        <p15:guide id="5" orient="horz" pos="255" userDrawn="1">
          <p15:clr>
            <a:srgbClr val="000000"/>
          </p15:clr>
        </p15:guide>
        <p15:guide id="6" orient="horz" pos="5" userDrawn="1">
          <p15:clr>
            <a:srgbClr val="000000"/>
          </p15:clr>
        </p15:guide>
        <p15:guide id="7" orient="horz" pos="4065" userDrawn="1">
          <p15:clr>
            <a:srgbClr val="000000"/>
          </p15:clr>
        </p15:guide>
        <p15:guide id="8" orient="horz" pos="4320" userDrawn="1">
          <p15:clr>
            <a:srgbClr val="000000"/>
          </p15:clr>
        </p15:guide>
        <p15:guide id="9" pos="3840" userDrawn="1">
          <p15:clr>
            <a:srgbClr val="000000"/>
          </p15:clr>
        </p15:guide>
        <p15:guide id="10" pos="3953" userDrawn="1">
          <p15:clr>
            <a:srgbClr val="000000"/>
          </p15:clr>
        </p15:guide>
        <p15:guide id="11" pos="302" userDrawn="1">
          <p15:clr>
            <a:srgbClr val="000000"/>
          </p15:clr>
        </p15:guide>
        <p15:guide id="12" userDrawn="1">
          <p15:clr>
            <a:srgbClr val="000000"/>
          </p15:clr>
        </p15:guide>
        <p15:guide id="13" pos="7378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884"/>
    <a:srgbClr val="7E0000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8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68" y="60"/>
      </p:cViewPr>
      <p:guideLst>
        <p:guide orient="horz" pos="2160"/>
        <p:guide pos="3749"/>
        <p:guide orient="horz" pos="2260"/>
        <p:guide orient="horz" pos="2069"/>
        <p:guide orient="horz" pos="255"/>
        <p:guide orient="horz" pos="5"/>
        <p:guide orient="horz" pos="4065"/>
        <p:guide orient="horz" pos="4320"/>
        <p:guide pos="3840"/>
        <p:guide pos="3953"/>
        <p:guide pos="302"/>
        <p:guide/>
        <p:guide pos="7378"/>
        <p:guide pos="768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13/12/2018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261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13/12/2018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13/12/2018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13/12/2018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4364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8523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9626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620266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13/12/2018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804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13/12/2018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361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13/12/2018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8873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15303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08923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76715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5572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460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Relationship Id="rId9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5.png"/><Relationship Id="rId5" Type="http://schemas.openxmlformats.org/officeDocument/2006/relationships/image" Target="../media/image8.jpg"/><Relationship Id="rId10" Type="http://schemas.openxmlformats.org/officeDocument/2006/relationships/image" Target="../media/image11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692D2C3-78C1-4606-99ED-EBF1ACECD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7EAA751-A41D-4F23-B89F-A9C751B17210}"/>
              </a:ext>
            </a:extLst>
          </p:cNvPr>
          <p:cNvSpPr txBox="1"/>
          <p:nvPr/>
        </p:nvSpPr>
        <p:spPr>
          <a:xfrm rot="192117">
            <a:off x="5595089" y="4143086"/>
            <a:ext cx="1143484" cy="427008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23’   09”   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777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</p:transition>
    </mc:Choice>
    <mc:Fallback xmlns="">
      <p:transition spd="slow" advTm="4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>
            <a:extLst>
              <a:ext uri="{FF2B5EF4-FFF2-40B4-BE49-F238E27FC236}">
                <a16:creationId xmlns:a16="http://schemas.microsoft.com/office/drawing/2014/main" id="{77051F16-1F9D-4A57-A1E9-A921237ED8D2}"/>
              </a:ext>
            </a:extLst>
          </p:cNvPr>
          <p:cNvSpPr/>
          <p:nvPr/>
        </p:nvSpPr>
        <p:spPr>
          <a:xfrm rot="1056761">
            <a:off x="2423544" y="718068"/>
            <a:ext cx="7572225" cy="5393153"/>
          </a:xfrm>
          <a:prstGeom prst="ellipse">
            <a:avLst/>
          </a:prstGeom>
          <a:solidFill>
            <a:schemeClr val="bg1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2932611" y="1120877"/>
            <a:ext cx="5562460" cy="171801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411" y="5108709"/>
            <a:ext cx="2012174" cy="707881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1B630FED-27A9-4FB6-BA32-61E794954372}"/>
              </a:ext>
            </a:extLst>
          </p:cNvPr>
          <p:cNvSpPr/>
          <p:nvPr/>
        </p:nvSpPr>
        <p:spPr>
          <a:xfrm>
            <a:off x="3820503" y="3999394"/>
            <a:ext cx="5520225" cy="105413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gobierno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99958BD-83FF-4FAB-9572-281A52C5E046}"/>
              </a:ext>
            </a:extLst>
          </p:cNvPr>
          <p:cNvSpPr/>
          <p:nvPr/>
        </p:nvSpPr>
        <p:spPr>
          <a:xfrm>
            <a:off x="4028931" y="2947771"/>
            <a:ext cx="4363206" cy="9900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NO</a:t>
            </a:r>
            <a:r>
              <a:rPr kumimoji="0" lang="es-MX" sz="36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36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pretende</a:t>
            </a:r>
            <a:r>
              <a:rPr kumimoji="0" lang="es-MX" sz="36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Lucro alguno…</a:t>
            </a:r>
            <a:endParaRPr kumimoji="0" lang="es-MX" sz="36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4211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  <p:sndAc>
          <p:stSnd>
            <p:snd r:embed="rId3" name="Alfeñique Medley 000 - Eaglenest 1.wav"/>
          </p:stSnd>
        </p:sndAc>
      </p:transition>
    </mc:Choice>
    <mc:Fallback xmlns="">
      <p:transition spd="slow" advTm="5000">
        <p:fade/>
        <p:sndAc>
          <p:stSnd>
            <p:snd r:embed="rId6" name="Alfeñique Medley 000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7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7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95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995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uiExpand="1"/>
      <p:bldP spid="6" grpId="0"/>
      <p:bldP spid="14" grpId="0" uiExpand="1" build="p" animBg="1"/>
      <p:bldP spid="15" grpId="0" uiExpan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dificio, exterior, cielo, suelo&#10;&#10;Descripción generada con confianza muy alta">
            <a:extLst>
              <a:ext uri="{FF2B5EF4-FFF2-40B4-BE49-F238E27FC236}">
                <a16:creationId xmlns:a16="http://schemas.microsoft.com/office/drawing/2014/main" id="{D5364C3A-8C35-4ADD-B532-DD8FB1849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8" y="-1"/>
            <a:ext cx="12200058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3273421" y="292521"/>
            <a:ext cx="6560383" cy="864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4318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La Casa de   Alfeñique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 rot="21196624">
            <a:off x="3930312" y="5542664"/>
            <a:ext cx="4196023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Puebla de los Ángeles 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599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C6C16134-0D41-4980-B5F4-74291FE9D1A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D3519B4-E5D1-4A91-9D0E-CC197B56BE6D}"/>
              </a:ext>
            </a:extLst>
          </p:cNvPr>
          <p:cNvSpPr/>
          <p:nvPr/>
        </p:nvSpPr>
        <p:spPr>
          <a:xfrm>
            <a:off x="479424" y="1779524"/>
            <a:ext cx="561657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Localización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País	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 México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Estado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Puebla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Municipio 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Puebla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Ciudad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Puebla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Dirección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4 Oriente 416,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                      Centro Histórico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0BAD6AA-9FAB-4474-822F-FD3E1807DFB0}"/>
              </a:ext>
            </a:extLst>
          </p:cNvPr>
          <p:cNvSpPr/>
          <p:nvPr/>
        </p:nvSpPr>
        <p:spPr>
          <a:xfrm>
            <a:off x="6099174" y="1550924"/>
            <a:ext cx="5616575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Información general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Tipo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Museo de historia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Información del edificio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Estilo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Barroco novohispano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Información a visitantes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Precio	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25.00 pesos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7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Horarios de apertura	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Martes a domingo,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10:00 a 17:00 horas</a:t>
            </a:r>
          </a:p>
        </p:txBody>
      </p:sp>
      <p:sp>
        <p:nvSpPr>
          <p:cNvPr id="8" name="1 Rectángulo">
            <a:extLst>
              <a:ext uri="{FF2B5EF4-FFF2-40B4-BE49-F238E27FC236}">
                <a16:creationId xmlns:a16="http://schemas.microsoft.com/office/drawing/2014/main" id="{6ADAFB14-6BC2-48DC-BE83-86F6E628D62B}"/>
              </a:ext>
            </a:extLst>
          </p:cNvPr>
          <p:cNvSpPr/>
          <p:nvPr/>
        </p:nvSpPr>
        <p:spPr>
          <a:xfrm>
            <a:off x="3273421" y="292521"/>
            <a:ext cx="6560383" cy="864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>
                <a:gd name="adj" fmla="val 4318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La Casa de   Alfeñique  </a:t>
            </a:r>
          </a:p>
        </p:txBody>
      </p:sp>
    </p:spTree>
    <p:extLst>
      <p:ext uri="{BB962C8B-B14F-4D97-AF65-F5344CB8AC3E}">
        <p14:creationId xmlns:p14="http://schemas.microsoft.com/office/powerpoint/2010/main" val="411353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2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6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1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36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6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62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7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125"/>
                            </p:stCondLst>
                            <p:childTnLst>
                              <p:par>
                                <p:cTn id="7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7" grpId="0" build="p"/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C6C16134-0D41-4980-B5F4-74291FE9D1A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B9FA8D3-2599-4965-8932-D5F16D1A8D9D}"/>
              </a:ext>
            </a:extLst>
          </p:cNvPr>
          <p:cNvSpPr/>
          <p:nvPr/>
        </p:nvSpPr>
        <p:spPr>
          <a:xfrm>
            <a:off x="6454193" y="963473"/>
            <a:ext cx="561657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Publicado por: 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Luis Enrique Sánchez Fernández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En: Atractivos turísticos, Museos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7655BD9-97A9-48FB-BEED-AA0F4B462FD0}"/>
              </a:ext>
            </a:extLst>
          </p:cNvPr>
          <p:cNvSpPr/>
          <p:nvPr/>
        </p:nvSpPr>
        <p:spPr>
          <a:xfrm>
            <a:off x="495305" y="1394709"/>
            <a:ext cx="6210294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 Museo Regional Casa de Alfeñique,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también conocido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la Casa de Alfeñique,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un museo fundado en 1926,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ubicado en la ciudad de Puebla, México.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0B3A7C8-706C-4FE7-BEDE-7DC9DEF625AD}"/>
              </a:ext>
            </a:extLst>
          </p:cNvPr>
          <p:cNvSpPr/>
          <p:nvPr/>
        </p:nvSpPr>
        <p:spPr>
          <a:xfrm>
            <a:off x="495293" y="3439983"/>
            <a:ext cx="6210306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le da el nombre de Casa de Alfeñique debido a su abundante y delicada ornamentación de mezcla blanca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recuerda a los dulces de azúcar,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llamados alfeñiques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eran famosos en Puebla.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748B154-3EFE-4B3C-9B7A-51A9EAF9B9B4}"/>
              </a:ext>
            </a:extLst>
          </p:cNvPr>
          <p:cNvSpPr/>
          <p:nvPr/>
        </p:nvSpPr>
        <p:spPr>
          <a:xfrm>
            <a:off x="609604" y="5720779"/>
            <a:ext cx="1110297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caracteriza por el estilo barroco de su arquitectura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es considerado el primer museo de la ciudad.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5B4EFE8-4AC8-4A00-92B0-E4BC048A1E1D}"/>
              </a:ext>
            </a:extLst>
          </p:cNvPr>
          <p:cNvSpPr/>
          <p:nvPr/>
        </p:nvSpPr>
        <p:spPr>
          <a:xfrm>
            <a:off x="479425" y="488961"/>
            <a:ext cx="11233150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Museo Regional « 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   Casa de Alfeñique </a:t>
            </a: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»</a:t>
            </a:r>
          </a:p>
        </p:txBody>
      </p:sp>
      <p:pic>
        <p:nvPicPr>
          <p:cNvPr id="15" name="Imagen 14" descr="Imagen que contiene exterior, cielo, edificio, carretera&#10;&#10;Descripción generada con confianza muy alta">
            <a:extLst>
              <a:ext uri="{FF2B5EF4-FFF2-40B4-BE49-F238E27FC236}">
                <a16:creationId xmlns:a16="http://schemas.microsoft.com/office/drawing/2014/main" id="{DBD739C7-050C-46B5-A091-57934466C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916" y="2461394"/>
            <a:ext cx="4794683" cy="3196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15494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6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8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932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075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4" grpId="0"/>
      <p:bldP spid="6" grpId="0"/>
      <p:bldP spid="8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4F2ECD0-790D-4542-ACC9-65B86C44B9C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4568511-44E7-4343-B697-AA778190692B}"/>
              </a:ext>
            </a:extLst>
          </p:cNvPr>
          <p:cNvSpPr/>
          <p:nvPr/>
        </p:nvSpPr>
        <p:spPr>
          <a:xfrm>
            <a:off x="7851775" y="2585887"/>
            <a:ext cx="3863975" cy="3875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ubica en la calle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 Oriente 416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número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16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antigua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Raboso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esquina con la calle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 norte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antiguamente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calle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Chito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Cohetero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en el Centro Histórico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Puebla.​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10F2663-2F05-42AB-9F71-70071534FB6A}"/>
              </a:ext>
            </a:extLst>
          </p:cNvPr>
          <p:cNvSpPr/>
          <p:nvPr/>
        </p:nvSpPr>
        <p:spPr>
          <a:xfrm>
            <a:off x="7851774" y="428064"/>
            <a:ext cx="3863975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de Alfeñique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convertiría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una de las joyas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más apreciadas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los poblanos.</a:t>
            </a:r>
          </a:p>
        </p:txBody>
      </p:sp>
      <p:pic>
        <p:nvPicPr>
          <p:cNvPr id="5" name="Imagen 4" descr="Imagen que contiene cielo, exterior, edificio, calle&#10;&#10;Descripción generada con confianza muy alta">
            <a:extLst>
              <a:ext uri="{FF2B5EF4-FFF2-40B4-BE49-F238E27FC236}">
                <a16:creationId xmlns:a16="http://schemas.microsoft.com/office/drawing/2014/main" id="{A8E752BA-5E95-4D1E-9B60-CD7684D117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980515"/>
            <a:ext cx="7311023" cy="4898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146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1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4F2ECD0-790D-4542-ACC9-65B86C44B9C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3BA4012-248C-4FDD-907D-CF16A5058C4E}"/>
              </a:ext>
            </a:extLst>
          </p:cNvPr>
          <p:cNvSpPr/>
          <p:nvPr/>
        </p:nvSpPr>
        <p:spPr>
          <a:xfrm>
            <a:off x="479424" y="506671"/>
            <a:ext cx="11233151" cy="5046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La casa del alfeñique, un lugar de leyenda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6BE59C2-EDFE-4B2D-A2CB-781D9097FD4D}"/>
              </a:ext>
            </a:extLst>
          </p:cNvPr>
          <p:cNvSpPr/>
          <p:nvPr/>
        </p:nvSpPr>
        <p:spPr>
          <a:xfrm>
            <a:off x="476250" y="2755729"/>
            <a:ext cx="4465687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historiador Hugo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Leicht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menciona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la casa es citada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su denominación actual desde 1790.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AA4C59A-E680-408B-A6E2-91C2E9D7F90A}"/>
              </a:ext>
            </a:extLst>
          </p:cNvPr>
          <p:cNvSpPr/>
          <p:nvPr/>
        </p:nvSpPr>
        <p:spPr>
          <a:xfrm>
            <a:off x="476250" y="4517084"/>
            <a:ext cx="446568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 1896 fue cedida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Beneficencia Pública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Estado.</a:t>
            </a:r>
          </a:p>
        </p:txBody>
      </p:sp>
      <p:pic>
        <p:nvPicPr>
          <p:cNvPr id="3" name="Imagen 2" descr="Imagen que contiene edificio, suelo, exterior, calle&#10;&#10;Descripción generada con confianza muy alta">
            <a:extLst>
              <a:ext uri="{FF2B5EF4-FFF2-40B4-BE49-F238E27FC236}">
                <a16:creationId xmlns:a16="http://schemas.microsoft.com/office/drawing/2014/main" id="{DCF310EA-B87C-43E9-8DEC-347E8FEE2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989" y="1381330"/>
            <a:ext cx="6716662" cy="3929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26EEF56F-981F-446B-BB3C-08022B3E0A29}"/>
              </a:ext>
            </a:extLst>
          </p:cNvPr>
          <p:cNvSpPr/>
          <p:nvPr/>
        </p:nvSpPr>
        <p:spPr>
          <a:xfrm>
            <a:off x="479424" y="5719383"/>
            <a:ext cx="11244314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Museo Regional fue instalado por el gobierno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el periodo de Claudio N. Tirado 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1925-1926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D9216E-C396-4F29-9899-1DF4A0E0BC31}"/>
              </a:ext>
            </a:extLst>
          </p:cNvPr>
          <p:cNvSpPr/>
          <p:nvPr/>
        </p:nvSpPr>
        <p:spPr>
          <a:xfrm>
            <a:off x="476250" y="1185483"/>
            <a:ext cx="44656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Edificada en el Siglo XVIII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el arquitecto Antonio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Santa María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Incháurregui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estilo barroco mexicano.</a:t>
            </a:r>
          </a:p>
        </p:txBody>
      </p:sp>
    </p:spTree>
    <p:extLst>
      <p:ext uri="{BB962C8B-B14F-4D97-AF65-F5344CB8AC3E}">
        <p14:creationId xmlns:p14="http://schemas.microsoft.com/office/powerpoint/2010/main" val="111192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7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7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0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80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9" grpId="0"/>
      <p:bldP spid="10" grpId="0"/>
      <p:bldP spid="11" grpId="0"/>
      <p:bldP spid="12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A1C0FA1-C8E7-4563-8D79-B14C52F84DC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exterior, cielo, edificio, carretera&#10;&#10;Descripción generada con confianza muy alta">
            <a:extLst>
              <a:ext uri="{FF2B5EF4-FFF2-40B4-BE49-F238E27FC236}">
                <a16:creationId xmlns:a16="http://schemas.microsoft.com/office/drawing/2014/main" id="{28E124CA-8D8F-45F7-AC10-D87B31981C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86" y="1775900"/>
            <a:ext cx="6412860" cy="4275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58474C5-5E68-414E-9C88-A904545A9219}"/>
              </a:ext>
            </a:extLst>
          </p:cNvPr>
          <p:cNvSpPr/>
          <p:nvPr/>
        </p:nvSpPr>
        <p:spPr>
          <a:xfrm>
            <a:off x="503902" y="494151"/>
            <a:ext cx="11208671" cy="5046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Arquitectura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073D08-A9C5-42D5-B3CB-5EAEEF7CCE99}"/>
              </a:ext>
            </a:extLst>
          </p:cNvPr>
          <p:cNvSpPr/>
          <p:nvPr/>
        </p:nvSpPr>
        <p:spPr>
          <a:xfrm>
            <a:off x="479424" y="1144926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construcción data del siglo XVIII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es atribuida a Juan Ignacio Morales, maestro de herrería.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9B8A1A3-90DB-4093-B02A-B6923FA6C01A}"/>
              </a:ext>
            </a:extLst>
          </p:cNvPr>
          <p:cNvSpPr/>
          <p:nvPr/>
        </p:nvSpPr>
        <p:spPr>
          <a:xfrm>
            <a:off x="7075208" y="2093735"/>
            <a:ext cx="4640542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historiador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Enrique Juan Palacios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escribió en 1916 respecto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 inmueble, destacando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ornamentación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tipo árabe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los adornos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estilo churrigueresco.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B85F2C6-761D-443D-A464-D7EA3DB3EE29}"/>
              </a:ext>
            </a:extLst>
          </p:cNvPr>
          <p:cNvSpPr/>
          <p:nvPr/>
        </p:nvSpPr>
        <p:spPr>
          <a:xfrm>
            <a:off x="6800850" y="5081497"/>
            <a:ext cx="4911724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fachada de la casa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hecha de argamasa blanca,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 que le dio un aspecto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si fuera de Alfeñique.</a:t>
            </a:r>
          </a:p>
        </p:txBody>
      </p:sp>
    </p:spTree>
    <p:extLst>
      <p:ext uri="{BB962C8B-B14F-4D97-AF65-F5344CB8AC3E}">
        <p14:creationId xmlns:p14="http://schemas.microsoft.com/office/powerpoint/2010/main" val="229416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875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87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2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47D20FA4-1E22-4BED-BAD8-6F6A3E2418F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58474C5-5E68-414E-9C88-A904545A9219}"/>
              </a:ext>
            </a:extLst>
          </p:cNvPr>
          <p:cNvSpPr/>
          <p:nvPr/>
        </p:nvSpPr>
        <p:spPr>
          <a:xfrm>
            <a:off x="479425" y="412420"/>
            <a:ext cx="112331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consistencia de los adornos, todos hechos de mezcla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afinado por la altura dan al conjunto un aspecto delicado.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39CCF2A-3DA7-4C02-B732-DBCD8AC512D7}"/>
              </a:ext>
            </a:extLst>
          </p:cNvPr>
          <p:cNvSpPr/>
          <p:nvPr/>
        </p:nvSpPr>
        <p:spPr>
          <a:xfrm>
            <a:off x="479424" y="5721833"/>
            <a:ext cx="112331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también es descrita como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definitiva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expresión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arte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colonial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mucho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criollismo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perfectamente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estereotipado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pic>
        <p:nvPicPr>
          <p:cNvPr id="8" name="Imagen 7" descr="Imagen que contiene edificio, suelo, interior&#10;&#10;Descripción generada con confianza muy alta">
            <a:extLst>
              <a:ext uri="{FF2B5EF4-FFF2-40B4-BE49-F238E27FC236}">
                <a16:creationId xmlns:a16="http://schemas.microsoft.com/office/drawing/2014/main" id="{B1D594D5-92B1-4B11-8262-3FA99D816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87" y="1266481"/>
            <a:ext cx="9864137" cy="4258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8142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8A1C0FA1-C8E7-4563-8D79-B14C52F84DC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A318AF9-3511-43EE-B174-F7F411BBF3B3}"/>
              </a:ext>
            </a:extLst>
          </p:cNvPr>
          <p:cNvSpPr/>
          <p:nvPr/>
        </p:nvSpPr>
        <p:spPr>
          <a:xfrm>
            <a:off x="487272" y="413503"/>
            <a:ext cx="3567203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Cuenta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dos fachadas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muy bien distribuidas en cuanto a puertas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balcones;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interior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está compuesta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tres entablamentos que dividen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cuerpos arquitectónicos,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edificio,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que la balconería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hierro forjado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E86FC2E-C34D-48D0-B19B-C143608223C7}"/>
              </a:ext>
            </a:extLst>
          </p:cNvPr>
          <p:cNvSpPr/>
          <p:nvPr/>
        </p:nvSpPr>
        <p:spPr>
          <a:xfrm>
            <a:off x="495300" y="5317967"/>
            <a:ext cx="1121727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resalta con el blanco de las jambas, adornadas con atauriques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argamasa, las marquesinas se parean con el balcón esquinado,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un complicado cornisamento que remata en un florón de gablete.</a:t>
            </a:r>
          </a:p>
        </p:txBody>
      </p:sp>
      <p:pic>
        <p:nvPicPr>
          <p:cNvPr id="7" name="Imagen 6" descr="Imagen que contiene cielo, exterior, edificio&#10;&#10;Descripción generada con confianza muy alta">
            <a:extLst>
              <a:ext uri="{FF2B5EF4-FFF2-40B4-BE49-F238E27FC236}">
                <a16:creationId xmlns:a16="http://schemas.microsoft.com/office/drawing/2014/main" id="{519D2F71-5CB0-4D01-B047-6C25C85597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454" y="674133"/>
            <a:ext cx="7512635" cy="4202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813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9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47D20FA4-1E22-4BED-BAD8-6F6A3E2418F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6462345-3B8D-4F95-B300-181B0183B03D}"/>
              </a:ext>
            </a:extLst>
          </p:cNvPr>
          <p:cNvSpPr/>
          <p:nvPr/>
        </p:nvSpPr>
        <p:spPr>
          <a:xfrm>
            <a:off x="479426" y="421020"/>
            <a:ext cx="1123314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Sobre el interior de la casa, Manuel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Toussaint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 destaca 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escalera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notabilísima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;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corónala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cúpula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interior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presenta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magnífico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aspecto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”.​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A9A694C-EDE8-476A-8821-F330759572EE}"/>
              </a:ext>
            </a:extLst>
          </p:cNvPr>
          <p:cNvSpPr/>
          <p:nvPr/>
        </p:nvSpPr>
        <p:spPr>
          <a:xfrm>
            <a:off x="495300" y="2102332"/>
            <a:ext cx="561657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Pero…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¿Qué la hace tan atractiva al público?, </a:t>
            </a:r>
          </a:p>
          <a:p>
            <a:pPr algn="ctr">
              <a:lnSpc>
                <a:spcPts val="2700"/>
              </a:lnSpc>
            </a:pPr>
            <a:endParaRPr lang="es-MX" sz="28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¿por qué tiene fachada de dulce?,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¿tendrá alguna historia oculta?, </a:t>
            </a:r>
          </a:p>
          <a:p>
            <a:pPr algn="ctr">
              <a:lnSpc>
                <a:spcPts val="2700"/>
              </a:lnSpc>
            </a:pPr>
            <a:endParaRPr lang="es-MX" sz="28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¿quién la habitó antes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convertirse en un museo? 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736AE68-95A3-49D5-A987-B044DE2908FF}"/>
              </a:ext>
            </a:extLst>
          </p:cNvPr>
          <p:cNvSpPr/>
          <p:nvPr/>
        </p:nvSpPr>
        <p:spPr>
          <a:xfrm>
            <a:off x="495300" y="6027848"/>
            <a:ext cx="5616575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Aquí te contaremos todo.</a:t>
            </a:r>
          </a:p>
        </p:txBody>
      </p:sp>
      <p:pic>
        <p:nvPicPr>
          <p:cNvPr id="12" name="Imagen 11" descr="Imagen que contiene edificio, exterior, rojo, suelo&#10;&#10;Descripción generada con confianza muy alta">
            <a:extLst>
              <a:ext uri="{FF2B5EF4-FFF2-40B4-BE49-F238E27FC236}">
                <a16:creationId xmlns:a16="http://schemas.microsoft.com/office/drawing/2014/main" id="{3C16D7D9-E615-41AF-B81F-72B819FFE0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551" y="876299"/>
            <a:ext cx="5465431" cy="54654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1572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887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462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8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662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6" grpId="0"/>
      <p:bldP spid="8" grpId="0" build="p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8498969F-4B12-4FD9-A440-9937D064B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BE863B5-861F-49E2-8F50-768D24AE64C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A32F898B-9262-4FD6-9E28-92747048B3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8820"/>
          </a:xfrm>
          <a:prstGeom prst="rect">
            <a:avLst/>
          </a:prstGeom>
        </p:spPr>
      </p:pic>
      <p:pic>
        <p:nvPicPr>
          <p:cNvPr id="11" name="Imagen 10" descr="Imagen que contiene suelo, interior, pared, mesa&#10;&#10;Descripción generada con confianza muy alta">
            <a:extLst>
              <a:ext uri="{FF2B5EF4-FFF2-40B4-BE49-F238E27FC236}">
                <a16:creationId xmlns:a16="http://schemas.microsoft.com/office/drawing/2014/main" id="{F75E571F-ACBE-412D-9546-0BF7C6A075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820"/>
            <a:ext cx="12192001" cy="6858000"/>
          </a:xfrm>
          <a:prstGeom prst="rect">
            <a:avLst/>
          </a:prstGeom>
        </p:spPr>
      </p:pic>
      <p:pic>
        <p:nvPicPr>
          <p:cNvPr id="12" name="Imagen 11" descr="Imagen que contiene interior, pared, foto&#10;&#10;Descripción generada con confianza alta">
            <a:extLst>
              <a:ext uri="{FF2B5EF4-FFF2-40B4-BE49-F238E27FC236}">
                <a16:creationId xmlns:a16="http://schemas.microsoft.com/office/drawing/2014/main" id="{C97D08B8-300A-40AC-9B80-9CA3A9D3573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4" t="15966" r="12586" b="12187"/>
          <a:stretch/>
        </p:blipFill>
        <p:spPr>
          <a:xfrm>
            <a:off x="-2" y="-21640"/>
            <a:ext cx="12192002" cy="6890460"/>
          </a:xfrm>
          <a:prstGeom prst="rect">
            <a:avLst/>
          </a:prstGeom>
        </p:spPr>
      </p:pic>
      <p:pic>
        <p:nvPicPr>
          <p:cNvPr id="4" name="Imagen 3" descr="Imagen que contiene suelo, exterior&#10;&#10;Descripción generada con confianza muy alta">
            <a:extLst>
              <a:ext uri="{FF2B5EF4-FFF2-40B4-BE49-F238E27FC236}">
                <a16:creationId xmlns:a16="http://schemas.microsoft.com/office/drawing/2014/main" id="{C814AB24-B26C-41D5-8A09-9B178AEF22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" y="0"/>
            <a:ext cx="12181547" cy="6858000"/>
          </a:xfrm>
          <a:prstGeom prst="rect">
            <a:avLst/>
          </a:prstGeom>
        </p:spPr>
      </p:pic>
      <p:pic>
        <p:nvPicPr>
          <p:cNvPr id="13" name="Imagen 12" descr="Imagen que contiene interior, suelo, transporte&#10;&#10;Descripción generada con confianza alta">
            <a:extLst>
              <a:ext uri="{FF2B5EF4-FFF2-40B4-BE49-F238E27FC236}">
                <a16:creationId xmlns:a16="http://schemas.microsoft.com/office/drawing/2014/main" id="{CFB7E762-67E9-4F43-A617-EC9A50BE93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" y="0"/>
            <a:ext cx="12191995" cy="6858000"/>
          </a:xfrm>
          <a:prstGeom prst="rect">
            <a:avLst/>
          </a:prstGeom>
        </p:spPr>
      </p:pic>
      <p:pic>
        <p:nvPicPr>
          <p:cNvPr id="15" name="Imagen 14" descr="Imagen que contiene edificio, suelo, exterior&#10;&#10;Descripción generada con confianza alta">
            <a:extLst>
              <a:ext uri="{FF2B5EF4-FFF2-40B4-BE49-F238E27FC236}">
                <a16:creationId xmlns:a16="http://schemas.microsoft.com/office/drawing/2014/main" id="{9591E8E0-C979-4B8A-BE05-81171D6BF9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54" y="-10820"/>
            <a:ext cx="12212901" cy="687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7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8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0"/>
                            </p:stCondLst>
                            <p:childTnLst>
                              <p:par>
                                <p:cTn id="6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0"/>
                            </p:stCondLst>
                            <p:childTnLst>
                              <p:par>
                                <p:cTn id="74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0"/>
                            </p:stCondLst>
                            <p:childTnLst>
                              <p:par>
                                <p:cTn id="8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8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1691631-0FF6-4EA7-B595-63AADFF28DF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C053D87-9800-4517-8EA2-949199A9444B}"/>
              </a:ext>
            </a:extLst>
          </p:cNvPr>
          <p:cNvSpPr/>
          <p:nvPr/>
        </p:nvSpPr>
        <p:spPr>
          <a:xfrm>
            <a:off x="479424" y="418233"/>
            <a:ext cx="11233151" cy="114903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La Casa de Alfeñique, </a:t>
            </a:r>
          </a:p>
          <a:p>
            <a:pPr marL="0" marR="0" lvl="0" indent="0" algn="ctr" defTabSz="121917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la historia que se volvió una joya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5F56152-F623-4EA4-B525-2121973F4767}"/>
              </a:ext>
            </a:extLst>
          </p:cNvPr>
          <p:cNvSpPr/>
          <p:nvPr/>
        </p:nvSpPr>
        <p:spPr>
          <a:xfrm>
            <a:off x="7500071" y="1851419"/>
            <a:ext cx="4212506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acuerdo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leyenda popular,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inmueble fue construido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un regalo de bodas para una novia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había pedido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casa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alfeñique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"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alfeñique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tipo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caramelo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procedente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España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base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azucarada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común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México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 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época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colonial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).</a:t>
            </a:r>
          </a:p>
        </p:txBody>
      </p:sp>
      <p:pic>
        <p:nvPicPr>
          <p:cNvPr id="3" name="Imagen 2" descr="Imagen que contiene suelo, interior, mesa, pared&#10;&#10;Descripción generada con confianza alta">
            <a:extLst>
              <a:ext uri="{FF2B5EF4-FFF2-40B4-BE49-F238E27FC236}">
                <a16:creationId xmlns:a16="http://schemas.microsoft.com/office/drawing/2014/main" id="{73B84BAC-A158-460A-A469-517BB3B04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95" y="1341236"/>
            <a:ext cx="6803305" cy="4556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55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7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91691631-0FF6-4EA7-B595-63AADFF28DF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12898B7-56BE-4048-A519-B1EC4771B8FF}"/>
              </a:ext>
            </a:extLst>
          </p:cNvPr>
          <p:cNvSpPr/>
          <p:nvPr/>
        </p:nvSpPr>
        <p:spPr>
          <a:xfrm>
            <a:off x="479424" y="432084"/>
            <a:ext cx="3749676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Esta Casa fue construida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Antonio Santamaría de </a:t>
            </a: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Incháurriegui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(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Maestro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Mayor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Arquitectura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Agrimensor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titulado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recibido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Real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Academia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Carlos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encargo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Maestro herrero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Juan Ignacio Morales,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abuelo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célebre pintor Francisco Morales.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03188FC-6A6F-4863-B91D-7931B0628414}"/>
              </a:ext>
            </a:extLst>
          </p:cNvPr>
          <p:cNvSpPr/>
          <p:nvPr/>
        </p:nvSpPr>
        <p:spPr>
          <a:xfrm>
            <a:off x="479424" y="5726146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 Ignacio Morales, fue un español dedicado a la herrería,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cuyo amor lo llevo a construir la casa de los sueños de su amada.</a:t>
            </a:r>
          </a:p>
        </p:txBody>
      </p:sp>
      <p:pic>
        <p:nvPicPr>
          <p:cNvPr id="10" name="Imagen 9" descr="Imagen que contiene edificio, exterior, calle, ciudad&#10;&#10;Descripción generada con confianza muy alta">
            <a:extLst>
              <a:ext uri="{FF2B5EF4-FFF2-40B4-BE49-F238E27FC236}">
                <a16:creationId xmlns:a16="http://schemas.microsoft.com/office/drawing/2014/main" id="{CB0CCE9E-9B55-475D-94A1-C667B38C1F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00" y="952500"/>
            <a:ext cx="7290006" cy="420910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0954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3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141C8CDF-9BB0-4142-A049-78C99317712D}"/>
              </a:ext>
            </a:extLst>
          </p:cNvPr>
          <p:cNvSpPr txBox="1"/>
          <p:nvPr/>
        </p:nvSpPr>
        <p:spPr>
          <a:xfrm>
            <a:off x="-455197" y="-417096"/>
            <a:ext cx="5674897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58474C5-5E68-414E-9C88-A904545A9219}"/>
              </a:ext>
            </a:extLst>
          </p:cNvPr>
          <p:cNvSpPr/>
          <p:nvPr/>
        </p:nvSpPr>
        <p:spPr>
          <a:xfrm>
            <a:off x="5115459" y="417951"/>
            <a:ext cx="6597115" cy="1386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belleza de esta poblana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había arrebatado el sueño del herrero español, que esperaba el momento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poder casarse con ella.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6A9D9D8-3A41-4D56-AB95-3994B580E7B9}"/>
              </a:ext>
            </a:extLst>
          </p:cNvPr>
          <p:cNvSpPr/>
          <p:nvPr/>
        </p:nvSpPr>
        <p:spPr>
          <a:xfrm>
            <a:off x="5257800" y="4625964"/>
            <a:ext cx="6450573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corazón de don Ignacio Morales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latía con fuerza;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amor pertenecía a una mujer,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al paso de los años,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algunos sólo llaman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84144ED-66A1-456A-B908-C9672466A80C}"/>
              </a:ext>
            </a:extLst>
          </p:cNvPr>
          <p:cNvSpPr/>
          <p:nvPr/>
        </p:nvSpPr>
        <p:spPr>
          <a:xfrm>
            <a:off x="5410200" y="2513775"/>
            <a:ext cx="6298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Pero su prometida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«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aún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planes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boda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avanzados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»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impuso una condición para desposarse: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él debía construirle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casa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dulce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8346968-94C1-4C8F-8D6B-BDFDCFE3B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38" y="711730"/>
            <a:ext cx="3819525" cy="5400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246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2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141C8CDF-9BB0-4142-A049-78C99317712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83FD172-07A4-42B8-B135-DD8527E15A5C}"/>
              </a:ext>
            </a:extLst>
          </p:cNvPr>
          <p:cNvSpPr/>
          <p:nvPr/>
        </p:nvSpPr>
        <p:spPr>
          <a:xfrm>
            <a:off x="479426" y="1460168"/>
            <a:ext cx="7216774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amor no tiene barreras y por tanto,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 Ignacio se dio a la tarea de construir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 casa digna de los caprichos de su amor,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próxima esposa.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6187E59-2600-48EC-AB5A-7B2C52D0D7DA}"/>
              </a:ext>
            </a:extLst>
          </p:cNvPr>
          <p:cNvSpPr/>
          <p:nvPr/>
        </p:nvSpPr>
        <p:spPr>
          <a:xfrm>
            <a:off x="487680" y="3487445"/>
            <a:ext cx="720852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1790, Él, al parecer, no dudó en hacerla,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invirtiendo la pequeña cantidad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14 mil 900 pesos en oro, 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que poco significaron para conseguir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objetivo, concluyó la casona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 una dulce fachada.</a:t>
            </a:r>
          </a:p>
        </p:txBody>
      </p:sp>
      <p:pic>
        <p:nvPicPr>
          <p:cNvPr id="9" name="Imagen 8" descr="Imagen que contiene interior, suelo, pared, espejo&#10;&#10;Descripción generada con confianza muy alta">
            <a:extLst>
              <a:ext uri="{FF2B5EF4-FFF2-40B4-BE49-F238E27FC236}">
                <a16:creationId xmlns:a16="http://schemas.microsoft.com/office/drawing/2014/main" id="{44971326-45B1-4EA5-8326-4762465630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58101" y="444911"/>
            <a:ext cx="4057650" cy="6021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12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17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CDFF8D4F-7C6B-4721-BE33-4A0AC8121DD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58474C5-5E68-414E-9C88-A904545A9219}"/>
              </a:ext>
            </a:extLst>
          </p:cNvPr>
          <p:cNvSpPr/>
          <p:nvPr/>
        </p:nvSpPr>
        <p:spPr>
          <a:xfrm>
            <a:off x="9217742" y="412423"/>
            <a:ext cx="249483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 Ignacio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Ana por fin contrajeron nupcias,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llevaron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 amor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anhelada casa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dulce, que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actualidad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reconocida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uno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inmuebles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más hermosos de Puebla.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750B5AF-8523-43A8-BE1E-6C84A62C6174}"/>
              </a:ext>
            </a:extLst>
          </p:cNvPr>
          <p:cNvSpPr/>
          <p:nvPr/>
        </p:nvSpPr>
        <p:spPr>
          <a:xfrm>
            <a:off x="479426" y="6046310"/>
            <a:ext cx="1123315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La Casa perteneció a la familia Morales hasta 1874.</a:t>
            </a:r>
          </a:p>
        </p:txBody>
      </p:sp>
      <p:pic>
        <p:nvPicPr>
          <p:cNvPr id="10" name="Imagen 9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405E4AB1-AC1C-4074-A6F6-2F1728AD32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43" y="653593"/>
            <a:ext cx="8657300" cy="5182010"/>
          </a:xfrm>
          <a:prstGeom prst="snip2DiagRect">
            <a:avLst>
              <a:gd name="adj1" fmla="val 1815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491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2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CDFF8D4F-7C6B-4721-BE33-4A0AC8121DD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9DF6018-CA85-447D-9506-93AAA49CCD9E}"/>
              </a:ext>
            </a:extLst>
          </p:cNvPr>
          <p:cNvSpPr/>
          <p:nvPr/>
        </p:nvSpPr>
        <p:spPr>
          <a:xfrm>
            <a:off x="456945" y="418562"/>
            <a:ext cx="4915154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1896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Alejandro Ruíz Olavarrieta quien fue fundador y patrono del Monte de Piedad Vidal Ruíz,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cedió la casa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Beneficencia Pública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Estado de Puebla.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F0F21FD-781A-48A1-8F19-B47BE8F99326}"/>
              </a:ext>
            </a:extLst>
          </p:cNvPr>
          <p:cNvSpPr/>
          <p:nvPr/>
        </p:nvSpPr>
        <p:spPr>
          <a:xfrm>
            <a:off x="384174" y="3595378"/>
            <a:ext cx="50641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el año de 1926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fue restaurada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se abrió como museo regional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durante el periodo de gobierno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del C. Claudio N. Tirado, convirtiéndose así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primer museo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ciudad de Puebla.</a:t>
            </a:r>
          </a:p>
        </p:txBody>
      </p:sp>
      <p:pic>
        <p:nvPicPr>
          <p:cNvPr id="8" name="Imagen 7" descr="Imagen que contiene edificio, exterior, calle, ciudad&#10;&#10;Descripción generada con confianza muy alta">
            <a:extLst>
              <a:ext uri="{FF2B5EF4-FFF2-40B4-BE49-F238E27FC236}">
                <a16:creationId xmlns:a16="http://schemas.microsoft.com/office/drawing/2014/main" id="{D9825B45-6198-4617-AE1C-2EAD198815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293" y="1295400"/>
            <a:ext cx="6339457" cy="4300265"/>
          </a:xfrm>
          <a:prstGeom prst="snip2DiagRect">
            <a:avLst>
              <a:gd name="adj1" fmla="val 1629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55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9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suelo, interior, sala, edificio&#10;&#10;Descripción generada con confianza muy alta">
            <a:extLst>
              <a:ext uri="{FF2B5EF4-FFF2-40B4-BE49-F238E27FC236}">
                <a16:creationId xmlns:a16="http://schemas.microsoft.com/office/drawing/2014/main" id="{F2D45552-13C2-4FEA-96C7-2E4A6ADAE5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"/>
          <a:stretch/>
        </p:blipFill>
        <p:spPr>
          <a:xfrm>
            <a:off x="-20357" y="-15363"/>
            <a:ext cx="12212358" cy="6873363"/>
          </a:xfrm>
          <a:prstGeom prst="rect">
            <a:avLst/>
          </a:prstGeom>
        </p:spPr>
      </p:pic>
      <p:pic>
        <p:nvPicPr>
          <p:cNvPr id="9" name="Imagen 8" descr="Imagen que contiene suelo, interior, edificio, sala&#10;&#10;Descripción generada con confianza muy alta">
            <a:extLst>
              <a:ext uri="{FF2B5EF4-FFF2-40B4-BE49-F238E27FC236}">
                <a16:creationId xmlns:a16="http://schemas.microsoft.com/office/drawing/2014/main" id="{A0DA1DCA-AD5B-4EBE-9CC0-0D02DF4926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58" y="-3713"/>
            <a:ext cx="12212358" cy="6873363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59172171-01A1-40A5-B7AD-405DFE7C4C3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suelo, pared, interior&#10;&#10;Descripción generada con confianza muy alta">
            <a:extLst>
              <a:ext uri="{FF2B5EF4-FFF2-40B4-BE49-F238E27FC236}">
                <a16:creationId xmlns:a16="http://schemas.microsoft.com/office/drawing/2014/main" id="{3E017605-E7D4-4BAF-9929-5D871763F4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60" y="-3713"/>
            <a:ext cx="12212358" cy="6873363"/>
          </a:xfrm>
          <a:prstGeom prst="rect">
            <a:avLst/>
          </a:prstGeom>
        </p:spPr>
      </p:pic>
      <p:pic>
        <p:nvPicPr>
          <p:cNvPr id="13" name="Imagen 12" descr="Imagen que contiene interior, sala, pared, vida&#10;&#10;Descripción generada con confianza muy alta">
            <a:extLst>
              <a:ext uri="{FF2B5EF4-FFF2-40B4-BE49-F238E27FC236}">
                <a16:creationId xmlns:a16="http://schemas.microsoft.com/office/drawing/2014/main" id="{A9B556BC-68A0-4523-A5B4-C94538F96E3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9" t="12449" r="16326" b="14082"/>
          <a:stretch/>
        </p:blipFill>
        <p:spPr>
          <a:xfrm>
            <a:off x="-1" y="927"/>
            <a:ext cx="12212357" cy="687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69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D3C4B800-F75C-4559-B1C5-8D6D33D9F99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58474C5-5E68-414E-9C88-A904545A9219}"/>
              </a:ext>
            </a:extLst>
          </p:cNvPr>
          <p:cNvSpPr/>
          <p:nvPr/>
        </p:nvSpPr>
        <p:spPr>
          <a:xfrm>
            <a:off x="479425" y="513201"/>
            <a:ext cx="11233149" cy="5046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La historia de la Casa de Alfeñique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96C050F-9838-4DEF-9B0D-E3CD160659C6}"/>
              </a:ext>
            </a:extLst>
          </p:cNvPr>
          <p:cNvSpPr/>
          <p:nvPr/>
        </p:nvSpPr>
        <p:spPr>
          <a:xfrm>
            <a:off x="7508875" y="1978199"/>
            <a:ext cx="4206875" cy="1695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Bien dicen que el amor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rompe fronteras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el loco corazón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este personaje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no fue la excepción.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19A6CBE-A9F7-4678-9341-5E6447930FA7}"/>
              </a:ext>
            </a:extLst>
          </p:cNvPr>
          <p:cNvSpPr/>
          <p:nvPr/>
        </p:nvSpPr>
        <p:spPr>
          <a:xfrm>
            <a:off x="7508874" y="4306610"/>
            <a:ext cx="4206876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dice que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Juan Ignacio Morales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enamoró de una joven.</a:t>
            </a:r>
          </a:p>
        </p:txBody>
      </p:sp>
      <p:pic>
        <p:nvPicPr>
          <p:cNvPr id="9" name="Imagen 8" descr="Imagen que contiene edificio, exterior, cielo, ladrillo&#10;&#10;Descripción generada con confianza muy alta">
            <a:extLst>
              <a:ext uri="{FF2B5EF4-FFF2-40B4-BE49-F238E27FC236}">
                <a16:creationId xmlns:a16="http://schemas.microsoft.com/office/drawing/2014/main" id="{7B8D078D-7DEE-4C65-A386-AF3C86CED0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34" y="1112029"/>
            <a:ext cx="6977940" cy="52334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4408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2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D3C4B800-F75C-4559-B1C5-8D6D33D9F99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C4A76DB-B0A4-4EDD-B47F-6DC4FCB0960A}"/>
              </a:ext>
            </a:extLst>
          </p:cNvPr>
          <p:cNvSpPr/>
          <p:nvPr/>
        </p:nvSpPr>
        <p:spPr>
          <a:xfrm>
            <a:off x="479424" y="416104"/>
            <a:ext cx="11233151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Ana era una poblana cuya belleza dejo cautivado a don Ignacio.</a:t>
            </a:r>
          </a:p>
        </p:txBody>
      </p:sp>
      <p:pic>
        <p:nvPicPr>
          <p:cNvPr id="10" name="Imagen 9" descr="Imagen que contiene edificio, exterior, cielo, ladrillo&#10;&#10;Descripción generada con confianza muy alta">
            <a:extLst>
              <a:ext uri="{FF2B5EF4-FFF2-40B4-BE49-F238E27FC236}">
                <a16:creationId xmlns:a16="http://schemas.microsoft.com/office/drawing/2014/main" id="{ADEC0221-5879-4D91-90DF-C2CA08D623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676" y="712232"/>
            <a:ext cx="9028010" cy="574810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A84F3F8C-5AC5-4252-A846-5B33900EC337}"/>
              </a:ext>
            </a:extLst>
          </p:cNvPr>
          <p:cNvSpPr/>
          <p:nvPr/>
        </p:nvSpPr>
        <p:spPr>
          <a:xfrm>
            <a:off x="479424" y="1035615"/>
            <a:ext cx="112331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primer lugar, él le ofreció matrimonio,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lo que ella accedió.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A8B7B01-1AB8-444D-BE13-6C9FECCABDE5}"/>
              </a:ext>
            </a:extLst>
          </p:cNvPr>
          <p:cNvSpPr/>
          <p:nvPr/>
        </p:nvSpPr>
        <p:spPr>
          <a:xfrm>
            <a:off x="479425" y="6045048"/>
            <a:ext cx="1123315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Pero bien sabemos que nada es fácil en esta vida.</a:t>
            </a:r>
          </a:p>
        </p:txBody>
      </p:sp>
    </p:spTree>
    <p:extLst>
      <p:ext uri="{BB962C8B-B14F-4D97-AF65-F5344CB8AC3E}">
        <p14:creationId xmlns:p14="http://schemas.microsoft.com/office/powerpoint/2010/main" val="41451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625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/>
      <p:bldP spid="7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0AE74B8-51E7-4899-8DE0-72BD5FBD868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1A48445-6E77-430C-B48F-7D411E2703A5}"/>
              </a:ext>
            </a:extLst>
          </p:cNvPr>
          <p:cNvSpPr/>
          <p:nvPr/>
        </p:nvSpPr>
        <p:spPr>
          <a:xfrm>
            <a:off x="501450" y="412408"/>
            <a:ext cx="3305993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planes de boda habían comenzado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y a la prometida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le ocurrió imponer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 condición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para poder ser desposada.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8C52532-B3BC-4B01-AA07-B670CF86CF40}"/>
              </a:ext>
            </a:extLst>
          </p:cNvPr>
          <p:cNvSpPr/>
          <p:nvPr/>
        </p:nvSpPr>
        <p:spPr>
          <a:xfrm>
            <a:off x="501450" y="3386335"/>
            <a:ext cx="330599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condición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ella pidió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 construyera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una casa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hecha de dulce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donde pudieran vivir.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A852F42-AA8E-4BA1-968E-CF96CB6412CE}"/>
              </a:ext>
            </a:extLst>
          </p:cNvPr>
          <p:cNvSpPr/>
          <p:nvPr/>
        </p:nvSpPr>
        <p:spPr>
          <a:xfrm>
            <a:off x="479425" y="5721824"/>
            <a:ext cx="112331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 Ignacio debía construir una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casa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dulce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”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como capricho de su amada.</a:t>
            </a:r>
          </a:p>
        </p:txBody>
      </p:sp>
      <p:pic>
        <p:nvPicPr>
          <p:cNvPr id="13" name="Imagen 12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1F63CF93-76E4-4C1A-ADAD-5D9176256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369" y="412410"/>
            <a:ext cx="7885856" cy="5257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8497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18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/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0AE74B8-51E7-4899-8DE0-72BD5FBD868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BC75B42-A1FE-4A94-8D94-4B4CF5B72D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077D06A-670D-49E5-B199-8B02336ED3B6}"/>
              </a:ext>
            </a:extLst>
          </p:cNvPr>
          <p:cNvSpPr/>
          <p:nvPr/>
        </p:nvSpPr>
        <p:spPr>
          <a:xfrm>
            <a:off x="530935" y="412427"/>
            <a:ext cx="11179286" cy="1386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joven con el objetivo de cumplir el sueño de su enamorada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comenzó a levantar el edificio de cantera, ladrillo y azulejos,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los cuales le daban el aspecto de la pasta del dulce típico del estado,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conocido como alfeñique.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E7F71F1-BD0C-4DCD-BB5E-AE425937A91C}"/>
              </a:ext>
            </a:extLst>
          </p:cNvPr>
          <p:cNvSpPr/>
          <p:nvPr/>
        </p:nvSpPr>
        <p:spPr>
          <a:xfrm>
            <a:off x="6622025" y="2457338"/>
            <a:ext cx="508819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Levantando así la dichosa casa con una dulce fachada,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merecedora del amor de Ana.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E9CD3AC-C44B-4A59-80E4-AAAAE157D061}"/>
              </a:ext>
            </a:extLst>
          </p:cNvPr>
          <p:cNvSpPr/>
          <p:nvPr/>
        </p:nvSpPr>
        <p:spPr>
          <a:xfrm>
            <a:off x="6275388" y="4280457"/>
            <a:ext cx="5434831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Finalmente, el matrimonio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llevó a cabo y con ello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el amor de los esposos creció,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por lo que se mudaron inmediatamente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a la tan deseada Casa de Alfeñique.</a:t>
            </a:r>
          </a:p>
        </p:txBody>
      </p:sp>
      <p:pic>
        <p:nvPicPr>
          <p:cNvPr id="14" name="Imagen 13" descr="Imagen que contiene interior, mesa, suelo, edificio&#10;&#10;Descripción generada con confianza muy alta">
            <a:extLst>
              <a:ext uri="{FF2B5EF4-FFF2-40B4-BE49-F238E27FC236}">
                <a16:creationId xmlns:a16="http://schemas.microsoft.com/office/drawing/2014/main" id="{B38F90EF-4FE6-4A42-86FA-EAFD7121D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23" y="2052736"/>
            <a:ext cx="5645086" cy="4233814"/>
          </a:xfrm>
          <a:prstGeom prst="rect">
            <a:avLst/>
          </a:prstGeom>
          <a:ln w="127000" cap="rnd">
            <a:solidFill>
              <a:schemeClr val="accent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1288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6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8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/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501C4FFC-3C4C-4981-9232-FA889BF0A9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5F6DD0B-0646-4D0C-9BAA-356C06C6EDB6}"/>
              </a:ext>
            </a:extLst>
          </p:cNvPr>
          <p:cNvSpPr/>
          <p:nvPr/>
        </p:nvSpPr>
        <p:spPr>
          <a:xfrm>
            <a:off x="479424" y="497961"/>
            <a:ext cx="11233151" cy="5046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cs typeface="Arial"/>
              </a:rPr>
              <a:t>La casa en la actualidad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DA6ACE2-CFFB-4D31-B900-B1173DC62E9D}"/>
              </a:ext>
            </a:extLst>
          </p:cNvPr>
          <p:cNvSpPr/>
          <p:nvPr/>
        </p:nvSpPr>
        <p:spPr>
          <a:xfrm>
            <a:off x="479423" y="1167529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Ignacio Morales muere el 22 de agosto de 1793, dejando a sus hijos la herencia de algunas propiedades, entre ellas La Casa de Alfeñique.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4FF7BE9-C75A-455D-BB15-F475209F567C}"/>
              </a:ext>
            </a:extLst>
          </p:cNvPr>
          <p:cNvSpPr/>
          <p:nvPr/>
        </p:nvSpPr>
        <p:spPr>
          <a:xfrm>
            <a:off x="479423" y="5715000"/>
            <a:ext cx="11233151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Esta pasa por varias manos hasta llegar a Alejandro Ruiz Olavarrieta,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quién la cede a la Beneficencia Pública Del Estado de Puebla.</a:t>
            </a:r>
          </a:p>
        </p:txBody>
      </p:sp>
      <p:pic>
        <p:nvPicPr>
          <p:cNvPr id="19" name="Imagen 18" descr="Imagen que contiene altar, edificio&#10;&#10;Descripción generada con confianza alta">
            <a:extLst>
              <a:ext uri="{FF2B5EF4-FFF2-40B4-BE49-F238E27FC236}">
                <a16:creationId xmlns:a16="http://schemas.microsoft.com/office/drawing/2014/main" id="{897C6BDF-8FFD-45DA-AAB7-179E36A71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2" y="1978179"/>
            <a:ext cx="7635237" cy="3687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7419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7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7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2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501C4FFC-3C4C-4981-9232-FA889BF0A9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9266A110-0D35-4D23-B489-23B4BBD8C10F}"/>
              </a:ext>
            </a:extLst>
          </p:cNvPr>
          <p:cNvSpPr/>
          <p:nvPr/>
        </p:nvSpPr>
        <p:spPr>
          <a:xfrm>
            <a:off x="487681" y="780146"/>
            <a:ext cx="3434165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Es aquí en donde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convierte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el primer Museo Regional del estado.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BE58055B-3712-48BC-A7FF-6F61712EB7ED}"/>
              </a:ext>
            </a:extLst>
          </p:cNvPr>
          <p:cNvSpPr/>
          <p:nvPr/>
        </p:nvSpPr>
        <p:spPr>
          <a:xfrm>
            <a:off x="487680" y="2792314"/>
            <a:ext cx="3566159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Se trata de uno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los principales atractivos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la ciudad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Puebla,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pues detrás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 su peculiar aspecto e impecable arquitectura,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esconde una historia.</a:t>
            </a:r>
          </a:p>
        </p:txBody>
      </p:sp>
      <p:pic>
        <p:nvPicPr>
          <p:cNvPr id="3" name="Imagen 2" descr="Imagen que contiene interior, edificio, pared, mesa&#10;&#10;Descripción generada con confianza muy alta">
            <a:extLst>
              <a:ext uri="{FF2B5EF4-FFF2-40B4-BE49-F238E27FC236}">
                <a16:creationId xmlns:a16="http://schemas.microsoft.com/office/drawing/2014/main" id="{856A7A68-0362-468B-8038-D180E2299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760" y="623570"/>
            <a:ext cx="7500620" cy="5632284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Imagen 20" descr="Imagen que contiene altar, interior, pared, mesa&#10;&#10;Descripción generada con confianza muy alta">
            <a:extLst>
              <a:ext uri="{FF2B5EF4-FFF2-40B4-BE49-F238E27FC236}">
                <a16:creationId xmlns:a16="http://schemas.microsoft.com/office/drawing/2014/main" id="{14BD9D7F-BECE-4E9C-9A55-2576E48D9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4449" cy="68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44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375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/>
      <p:bldP spid="15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501C4FFC-3C4C-4981-9232-FA889BF0A9F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D1169DB9-4D66-4F0C-B43F-9F3D657688ED}"/>
              </a:ext>
            </a:extLst>
          </p:cNvPr>
          <p:cNvSpPr/>
          <p:nvPr/>
        </p:nvSpPr>
        <p:spPr>
          <a:xfrm>
            <a:off x="478458" y="415377"/>
            <a:ext cx="1123314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En la actualidad alberga el primer museo de Puebla,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donde se exhiben objetos y documentos de la ciudad.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2B9ED425-422A-495B-986A-781AF6891A6F}"/>
              </a:ext>
            </a:extLst>
          </p:cNvPr>
          <p:cNvSpPr/>
          <p:nvPr/>
        </p:nvSpPr>
        <p:spPr>
          <a:xfrm>
            <a:off x="479425" y="6034504"/>
            <a:ext cx="1123315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¡ Un lugar que muestra lo valioso de la cultura y del arte mexicano !</a:t>
            </a:r>
          </a:p>
        </p:txBody>
      </p:sp>
      <p:pic>
        <p:nvPicPr>
          <p:cNvPr id="4" name="Imagen 3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A16BAB14-9F01-4734-ACF6-FC5B66758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39" y="1248556"/>
            <a:ext cx="8782562" cy="46764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 descr="Imagen que contiene cielo, exterior, edificio, calle&#10;&#10;Descripción generada con confianza muy alta">
            <a:extLst>
              <a:ext uri="{FF2B5EF4-FFF2-40B4-BE49-F238E27FC236}">
                <a16:creationId xmlns:a16="http://schemas.microsoft.com/office/drawing/2014/main" id="{E493C74D-5106-48F8-ADEF-44B1D723C5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938"/>
            <a:ext cx="12192000" cy="685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2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alfeñique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FC3A5FD-17F9-436D-8C69-709B1C52C1A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cielo, exterior, edificio, calle&#10;&#10;Descripción generada con confianza muy alta">
            <a:extLst>
              <a:ext uri="{FF2B5EF4-FFF2-40B4-BE49-F238E27FC236}">
                <a16:creationId xmlns:a16="http://schemas.microsoft.com/office/drawing/2014/main" id="{E39296C3-E90D-4D1C-90C5-9C50759A35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96" y="0"/>
            <a:ext cx="12206796" cy="678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3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6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1923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758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9173</TotalTime>
  <Words>886</Words>
  <Application>Microsoft Office PowerPoint</Application>
  <PresentationFormat>Panorámica</PresentationFormat>
  <Paragraphs>287</Paragraphs>
  <Slides>29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42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20  La Casa del Alfeñique  23' 09''  M</dc:title>
  <dc:creator>Eagle's nest</dc:creator>
  <cp:lastModifiedBy>Eagle's nest</cp:lastModifiedBy>
  <cp:revision>637</cp:revision>
  <dcterms:created xsi:type="dcterms:W3CDTF">2018-02-11T10:42:39Z</dcterms:created>
  <dcterms:modified xsi:type="dcterms:W3CDTF">2018-12-13T09:38:43Z</dcterms:modified>
</cp:coreProperties>
</file>