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4"/>
  </p:notesMasterIdLst>
  <p:sldIdLst>
    <p:sldId id="1138" r:id="rId3"/>
    <p:sldId id="791" r:id="rId4"/>
    <p:sldId id="1136" r:id="rId5"/>
    <p:sldId id="1082" r:id="rId6"/>
    <p:sldId id="1093" r:id="rId7"/>
    <p:sldId id="1099" r:id="rId8"/>
    <p:sldId id="1100" r:id="rId9"/>
    <p:sldId id="1490" r:id="rId10"/>
    <p:sldId id="1104" r:id="rId11"/>
    <p:sldId id="1107" r:id="rId12"/>
    <p:sldId id="1137" r:id="rId13"/>
    <p:sldId id="1113" r:id="rId14"/>
    <p:sldId id="1139" r:id="rId15"/>
    <p:sldId id="1118" r:id="rId16"/>
    <p:sldId id="1140" r:id="rId17"/>
    <p:sldId id="1124" r:id="rId18"/>
    <p:sldId id="1141" r:id="rId19"/>
    <p:sldId id="1128" r:id="rId20"/>
    <p:sldId id="465" r:id="rId21"/>
    <p:sldId id="273" r:id="rId22"/>
    <p:sldId id="274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kx2GmQHKCMimTzxqvCnDA==" hashData="JWjC9AYB8a1InVoHczBku0rj/VGWvwcbVY4LGDsSuIG2VSGnsNnHF0BN0URDb7SOKh7Q+f76ipCx83IP902g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51" userDrawn="1">
          <p15:clr>
            <a:srgbClr val="000000"/>
          </p15:clr>
        </p15:guide>
        <p15:guide id="4" orient="horz" pos="2069" userDrawn="1">
          <p15:clr>
            <a:srgbClr val="000000"/>
          </p15:clr>
        </p15:guide>
        <p15:guide id="5" orient="horz" pos="255" userDrawn="1">
          <p15:clr>
            <a:srgbClr val="000000"/>
          </p15:clr>
        </p15:guide>
        <p15:guide id="6" orient="horz" userDrawn="1">
          <p15:clr>
            <a:srgbClr val="000000"/>
          </p15:clr>
        </p15:guide>
        <p15:guide id="7" orient="horz" pos="4065" userDrawn="1">
          <p15:clr>
            <a:srgbClr val="000000"/>
          </p15:clr>
        </p15:guide>
        <p15:guide id="8" orient="horz" pos="4320" userDrawn="1">
          <p15:clr>
            <a:srgbClr val="000000"/>
          </p15:clr>
        </p15:guide>
        <p15:guide id="9" pos="3940" userDrawn="1">
          <p15:clr>
            <a:srgbClr val="000000"/>
          </p15:clr>
        </p15:guide>
        <p15:guide id="10" pos="3749" userDrawn="1">
          <p15:clr>
            <a:srgbClr val="000000"/>
          </p15:clr>
        </p15:guide>
        <p15:guide id="11" pos="211" userDrawn="1">
          <p15:clr>
            <a:srgbClr val="000000"/>
          </p15:clr>
        </p15:guide>
        <p15:guide id="12" userDrawn="1">
          <p15:clr>
            <a:srgbClr val="000000"/>
          </p15:clr>
        </p15:guide>
        <p15:guide id="13" pos="7469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42" y="216"/>
      </p:cViewPr>
      <p:guideLst>
        <p:guide orient="horz" pos="2160"/>
        <p:guide pos="3840"/>
        <p:guide orient="horz" pos="2251"/>
        <p:guide orient="horz" pos="2069"/>
        <p:guide orient="horz" pos="255"/>
        <p:guide orient="horz"/>
        <p:guide orient="horz" pos="4065"/>
        <p:guide orient="horz" pos="4320"/>
        <p:guide pos="3940"/>
        <p:guide pos="3749"/>
        <p:guide pos="211"/>
        <p:guide/>
        <p:guide pos="7469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E803-54D0-4594-A12F-63FAA7941748}" type="datetimeFigureOut">
              <a:rPr lang="es-MX" smtClean="0"/>
              <a:t>10/12/2018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10C13-E9D1-4161-8BD2-463535D8E68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845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759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27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059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6951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043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10/12/2018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437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10/12/2018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9830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10/12/2018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861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1535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432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8211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9475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7098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9617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1973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5035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10/12/2018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26371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10/12/2018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4867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10/12/2018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7126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66871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10/12/2018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3674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24190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7116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897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10/12/2018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357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>
            <a:off x="5366335" y="2997803"/>
            <a:ext cx="1595933" cy="431197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Calibri" panose="020F0502020204030204"/>
              </a:rPr>
              <a:t>16</a:t>
            </a:r>
            <a:r>
              <a:rPr kumimoji="0" lang="es-ES" sz="20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11”</a:t>
            </a:r>
            <a:endParaRPr kumimoji="0" lang="es-MX" sz="20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68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vortex dir="d"/>
        <p:sndAc>
          <p:stSnd>
            <p:snd r:embed="rId2" name="Convenciones Medley 000 - Eaglenest 1.wav"/>
          </p:stSnd>
        </p:sndAc>
      </p:transition>
    </mc:Choice>
    <mc:Fallback>
      <p:transition spd="slow" advTm="5000">
        <p:fade/>
        <p:sndAc>
          <p:stSnd>
            <p:snd r:embed="rId2" name="Convenciones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8D7DF8F2-B4BC-4E41-B3B1-AFFE0F8F7F9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rgbClr val="ED7D31">
                <a:shade val="45000"/>
                <a:satMod val="135000"/>
              </a:srgb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60113" y="829247"/>
            <a:ext cx="10254875" cy="4929669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039CAF02-B055-46FE-BB81-BB6278DC2E46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Esta presentación tiene como fin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pasar un rato agradable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la música y las diapositivas,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mostrando las joyas turísticas de Puebla, México…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B0E79A2F-8070-4580-B259-50E49D9DEEED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NO</a:t>
            </a:r>
            <a:r>
              <a:rPr lang="es-MX" sz="4000" b="1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pretende</a:t>
            </a:r>
            <a:r>
              <a:rPr lang="es-MX" sz="4000" b="1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4000"/>
              </a:lnSpc>
              <a:defRPr/>
            </a:pP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Lucro alguno…</a:t>
            </a:r>
            <a:endParaRPr lang="es-MX" sz="4000" b="1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3EA2C7D-B5EA-4E44-A941-547C6CDEAAB8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ni tiene nexos con gobierno 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o partido político alguno… 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solo es para informar y entretener. </a:t>
            </a: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6B7647AD-4E25-4D80-9888-502047E30B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ECD8D26E-CEB4-4CCE-A1D3-8DCA738633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5732" r="10119" b="14253"/>
          <a:stretch/>
        </p:blipFill>
        <p:spPr>
          <a:xfrm>
            <a:off x="4155503" y="597048"/>
            <a:ext cx="3869288" cy="5669691"/>
          </a:xfrm>
          <a:prstGeom prst="snip2DiagRect">
            <a:avLst>
              <a:gd name="adj1" fmla="val 1562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5B9BD5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4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2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4075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3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38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7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xit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9075"/>
                            </p:stCondLst>
                            <p:childTnLst>
                              <p:par>
                                <p:cTn id="8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19" grpId="1"/>
      <p:bldP spid="20" grpId="0"/>
      <p:bldP spid="20" grpId="1"/>
      <p:bldP spid="21" grpId="0" build="p"/>
      <p:bldP spid="21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agua, cielo, edificio&#10;&#10;Descripción generada con confianza muy alta">
            <a:extLst>
              <a:ext uri="{FF2B5EF4-FFF2-40B4-BE49-F238E27FC236}">
                <a16:creationId xmlns:a16="http://schemas.microsoft.com/office/drawing/2014/main" id="{AE14DFBB-E578-40DB-B46D-2B1C2371EC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768"/>
            <a:ext cx="12191999" cy="686576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2375070" y="561762"/>
            <a:ext cx="4933479" cy="209557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 Centro de C0nvenciones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William o. Jenkins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1054490" y="5590792"/>
            <a:ext cx="6366002" cy="53110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 Puebla de los Ángeles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BasSCD" pitchFamily="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F4CE121-EF1A-459B-9467-A7A77EAF66BE}"/>
              </a:ext>
            </a:extLst>
          </p:cNvPr>
          <p:cNvSpPr txBox="1"/>
          <p:nvPr/>
        </p:nvSpPr>
        <p:spPr>
          <a:xfrm>
            <a:off x="2907775" y="2672946"/>
            <a:ext cx="169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</a:rPr>
              <a:t>16’ 11”</a:t>
            </a:r>
            <a:endParaRPr kumimoji="0" lang="es-MX" sz="28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65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ocadillo nube: nube 8">
            <a:extLst>
              <a:ext uri="{FF2B5EF4-FFF2-40B4-BE49-F238E27FC236}">
                <a16:creationId xmlns:a16="http://schemas.microsoft.com/office/drawing/2014/main" id="{A75B6CD3-9B6B-456A-AAC6-2AA5282B500D}"/>
              </a:ext>
            </a:extLst>
          </p:cNvPr>
          <p:cNvSpPr/>
          <p:nvPr/>
        </p:nvSpPr>
        <p:spPr>
          <a:xfrm rot="581293">
            <a:off x="6061683" y="1528484"/>
            <a:ext cx="5775419" cy="4205850"/>
          </a:xfrm>
          <a:prstGeom prst="cloudCallou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0" y="418213"/>
            <a:ext cx="11857038" cy="10361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Hoy Te platicaremos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sobre el centro de convenciones…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8851D77-7FDC-46B3-9A65-3DE0EBABF9A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8E5C1B9-5104-409C-A32D-0C176892CA75}"/>
              </a:ext>
            </a:extLst>
          </p:cNvPr>
          <p:cNvSpPr/>
          <p:nvPr/>
        </p:nvSpPr>
        <p:spPr>
          <a:xfrm>
            <a:off x="479425" y="1602961"/>
            <a:ext cx="57753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el boulevard 5 de mayo,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 el paseo de san francisco,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se encuentra un   importante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punto de encuentro   para poblanos.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22EED49-0865-41C2-A5F4-5C8487B2A749}"/>
              </a:ext>
            </a:extLst>
          </p:cNvPr>
          <p:cNvSpPr/>
          <p:nvPr/>
        </p:nvSpPr>
        <p:spPr>
          <a:xfrm>
            <a:off x="426669" y="3306089"/>
            <a:ext cx="56165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trata del centro de convenciones,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situado en lo que alguna vez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fue una antigua zona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varias fábricas textiles.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9952E93-DC9C-466E-8850-B4DBF247D2C3}"/>
              </a:ext>
            </a:extLst>
          </p:cNvPr>
          <p:cNvSpPr/>
          <p:nvPr/>
        </p:nvSpPr>
        <p:spPr>
          <a:xfrm>
            <a:off x="479424" y="4977083"/>
            <a:ext cx="62642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que sepas un poco más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acerca de su historia,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continuación te platicamos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 poco más acerca de él.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CF7FE41-F038-4D23-9C75-B770A813468A}"/>
              </a:ext>
            </a:extLst>
          </p:cNvPr>
          <p:cNvSpPr txBox="1"/>
          <p:nvPr/>
        </p:nvSpPr>
        <p:spPr>
          <a:xfrm>
            <a:off x="12376731" y="24860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8346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5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0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8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/>
      <p:bldP spid="5" grpId="0"/>
      <p:bldP spid="6" grpId="0"/>
      <p:bldP spid="7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C01490B-FD41-44DD-9F68-821B0CC5ACF4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0" y="418213"/>
            <a:ext cx="12192000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Los orígenes del centro de convenciones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4AAD6BD-9531-4C35-8F94-BD29CB7F2D3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E1B8CA1-5E4F-4042-B692-25EAAB26FC7A}"/>
              </a:ext>
            </a:extLst>
          </p:cNvPr>
          <p:cNvSpPr/>
          <p:nvPr/>
        </p:nvSpPr>
        <p:spPr>
          <a:xfrm>
            <a:off x="127724" y="3241296"/>
            <a:ext cx="3879797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Para respetar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su historia,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varios elementos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valor fueron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restaurados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e incorporados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a este complejo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que atiende nuevas necesidades sociales.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5B5C511-DBCC-4428-954A-80CF52D19813}"/>
              </a:ext>
            </a:extLst>
          </p:cNvPr>
          <p:cNvSpPr/>
          <p:nvPr/>
        </p:nvSpPr>
        <p:spPr>
          <a:xfrm>
            <a:off x="8161934" y="4304805"/>
            <a:ext cx="387979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restauración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 actual  centro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convenciones comenzó en el año 1992,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siendo inaugurado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6 de enero de 1999.</a:t>
            </a:r>
          </a:p>
        </p:txBody>
      </p:sp>
      <p:sp>
        <p:nvSpPr>
          <p:cNvPr id="12" name="Pentágono 11">
            <a:extLst>
              <a:ext uri="{FF2B5EF4-FFF2-40B4-BE49-F238E27FC236}">
                <a16:creationId xmlns:a16="http://schemas.microsoft.com/office/drawing/2014/main" id="{DF3675FB-7396-46A1-B878-95D00E793C81}"/>
              </a:ext>
            </a:extLst>
          </p:cNvPr>
          <p:cNvSpPr>
            <a:spLocks noChangeAspect="1"/>
          </p:cNvSpPr>
          <p:nvPr/>
        </p:nvSpPr>
        <p:spPr>
          <a:xfrm>
            <a:off x="3227547" y="1529857"/>
            <a:ext cx="6190292" cy="4101564"/>
          </a:xfrm>
          <a:prstGeom prst="pentagon">
            <a:avLst/>
          </a:prstGeom>
          <a:blipFill dpi="0"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1A81B7F-0ADB-408F-B5E1-90A8C125CB9E}"/>
              </a:ext>
            </a:extLst>
          </p:cNvPr>
          <p:cNvSpPr/>
          <p:nvPr/>
        </p:nvSpPr>
        <p:spPr>
          <a:xfrm>
            <a:off x="110141" y="995793"/>
            <a:ext cx="490147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 centro de convenciones William O. Jenkins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fue instalado sobre los edificios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de lo que fueron </a:t>
            </a:r>
          </a:p>
          <a:p>
            <a:pPr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varias fábricas textiles.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59EEA12-95B2-4349-804D-6AD2ED9E9647}"/>
              </a:ext>
            </a:extLst>
          </p:cNvPr>
          <p:cNvSpPr/>
          <p:nvPr/>
        </p:nvSpPr>
        <p:spPr>
          <a:xfrm>
            <a:off x="7121782" y="1033144"/>
            <a:ext cx="512811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Entre éstas destacaban la guía,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mascota, la pastora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 la esperanza,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de las cuales aún quedan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             Varios elementos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intactos.</a:t>
            </a:r>
          </a:p>
        </p:txBody>
      </p:sp>
    </p:spTree>
    <p:extLst>
      <p:ext uri="{BB962C8B-B14F-4D97-AF65-F5344CB8AC3E}">
        <p14:creationId xmlns:p14="http://schemas.microsoft.com/office/powerpoint/2010/main" val="372564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6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6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72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12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8" grpId="0"/>
      <p:bldP spid="9" grpId="0"/>
      <p:bldP spid="10" grpId="0"/>
      <p:bldP spid="12" grpId="0" animBg="1"/>
      <p:bldP spid="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A297498-679D-4C3D-A4FA-98157E49082B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hierba, exterior, cielo, árbol&#10;&#10;Descripción generada con confianza muy alta">
            <a:extLst>
              <a:ext uri="{FF2B5EF4-FFF2-40B4-BE49-F238E27FC236}">
                <a16:creationId xmlns:a16="http://schemas.microsoft.com/office/drawing/2014/main" id="{20EF8870-A304-4FC4-9D99-7C49E80D8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8" y="1875763"/>
            <a:ext cx="7403124" cy="4177270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7895492" y="2802030"/>
            <a:ext cx="380926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Desde ese entonces,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este sitio obtuvo fama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 ser un centro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eventos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un lugar ideal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poder reunirse.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7037DF3-954D-4DBF-849D-67C2BD2C3B99}"/>
              </a:ext>
            </a:extLst>
          </p:cNvPr>
          <p:cNvSpPr/>
          <p:nvPr/>
        </p:nvSpPr>
        <p:spPr>
          <a:xfrm>
            <a:off x="247038" y="383516"/>
            <a:ext cx="1070817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diseño de este inmueble estuvo a cargo del arquitecto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Javier Sordo Madaleno,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fusionando estilos arquitectónicos neoclásicos, industriales y modernistas.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CFF90A6-933C-4417-9014-64FAC449165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206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6119437" y="420982"/>
            <a:ext cx="5593138" cy="4914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Sus atractivos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EF23082-D00D-433A-B9B7-B3DD8A0BF94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739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09C7274-AC4E-4AAB-807B-47967391B8FB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9531110-33FD-445A-898D-0231EBD6280D}"/>
              </a:ext>
            </a:extLst>
          </p:cNvPr>
          <p:cNvSpPr/>
          <p:nvPr/>
        </p:nvSpPr>
        <p:spPr>
          <a:xfrm>
            <a:off x="479425" y="421925"/>
            <a:ext cx="5235575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Uno de los atractivos principales del centro de convenciones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 su mural hecho de talavera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representa a la ciudad.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733793E-8D45-4A38-9268-0263AEF3D13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A9144B-F9A0-416E-AC39-35199F19AC16}"/>
              </a:ext>
            </a:extLst>
          </p:cNvPr>
          <p:cNvSpPr/>
          <p:nvPr/>
        </p:nvSpPr>
        <p:spPr>
          <a:xfrm>
            <a:off x="479425" y="2426556"/>
            <a:ext cx="523557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éste se pueden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ver sus iglesias,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sus volcanes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los omnipresentes ángeles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ayudaron a su trazo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construcción.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3C6DE94-B0F2-4878-B751-D7EA95E74067}"/>
              </a:ext>
            </a:extLst>
          </p:cNvPr>
          <p:cNvSpPr/>
          <p:nvPr/>
        </p:nvSpPr>
        <p:spPr>
          <a:xfrm>
            <a:off x="501642" y="5072277"/>
            <a:ext cx="5616575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 plaza del chacuaco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aún conserva la chimenea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fábrica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mascota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une al centro histórico de puebla.</a:t>
            </a:r>
          </a:p>
        </p:txBody>
      </p:sp>
      <p:pic>
        <p:nvPicPr>
          <p:cNvPr id="4" name="Imagen 3" descr="Imagen que contiene edificio, agua, exterior, suelo&#10;&#10;Descripción generada con confianza muy alta">
            <a:extLst>
              <a:ext uri="{FF2B5EF4-FFF2-40B4-BE49-F238E27FC236}">
                <a16:creationId xmlns:a16="http://schemas.microsoft.com/office/drawing/2014/main" id="{F2DA383B-9D83-41F5-AE1C-89DE1E4C8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14956"/>
            <a:ext cx="5997575" cy="5997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0653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1DF9A674-C19C-4891-AAA4-DB49BFA00AFE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7319830" y="864895"/>
            <a:ext cx="4391513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Además de esos atractivos,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centro de convenciones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cuenta con una sala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prensa, varios salones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dos salas de juntas.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428EE6B-C5C3-4FC2-A24F-5DD724484C78}"/>
              </a:ext>
            </a:extLst>
          </p:cNvPr>
          <p:cNvSpPr/>
          <p:nvPr/>
        </p:nvSpPr>
        <p:spPr>
          <a:xfrm>
            <a:off x="7319831" y="3175131"/>
            <a:ext cx="439151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También cuenta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con un auditorio,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 plaza de acceso,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 balcón principal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un puente peatonal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los visitantes.</a:t>
            </a:r>
          </a:p>
        </p:txBody>
      </p:sp>
      <p:pic>
        <p:nvPicPr>
          <p:cNvPr id="9" name="Imagen 8" descr="Imagen que contiene techo, edificio, persona&#10;&#10;Descripción generada con confianza alta">
            <a:extLst>
              <a:ext uri="{FF2B5EF4-FFF2-40B4-BE49-F238E27FC236}">
                <a16:creationId xmlns:a16="http://schemas.microsoft.com/office/drawing/2014/main" id="{24A9DF0C-9AA9-46B0-A34F-770EC7AFF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59" y="806938"/>
            <a:ext cx="6827471" cy="4548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7C25309-C39B-45EA-BFF2-7101FC65850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76E4F01-CF53-4636-A93E-ECAA92865744}"/>
              </a:ext>
            </a:extLst>
          </p:cNvPr>
          <p:cNvSpPr/>
          <p:nvPr/>
        </p:nvSpPr>
        <p:spPr>
          <a:xfrm>
            <a:off x="479424" y="5726495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Puede equipar hasta a tres mil 500 personas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es uno de los más modernos en su tipo de México.</a:t>
            </a:r>
          </a:p>
        </p:txBody>
      </p:sp>
    </p:spTree>
    <p:extLst>
      <p:ext uri="{BB962C8B-B14F-4D97-AF65-F5344CB8AC3E}">
        <p14:creationId xmlns:p14="http://schemas.microsoft.com/office/powerpoint/2010/main" val="9688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5" grpId="0"/>
      <p:bldP spid="10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5197A659-3DAE-4357-B8E1-9143B3F9E85B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494586" y="418213"/>
            <a:ext cx="11192334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Paseo san francisco…  el lugar que vio nacer a puebla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7DD935C-4368-47A6-824F-234CD8A0AFD7}"/>
              </a:ext>
            </a:extLst>
          </p:cNvPr>
          <p:cNvSpPr/>
          <p:nvPr/>
        </p:nvSpPr>
        <p:spPr>
          <a:xfrm>
            <a:off x="492378" y="1374000"/>
            <a:ext cx="4093916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primera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«por así decirlo»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fue fundada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16 de abril de 1531.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3338862-90CB-493D-8311-DC3B1A724C90}"/>
              </a:ext>
            </a:extLst>
          </p:cNvPr>
          <p:cNvSpPr/>
          <p:nvPr/>
        </p:nvSpPr>
        <p:spPr>
          <a:xfrm>
            <a:off x="506672" y="3258506"/>
            <a:ext cx="4079622" cy="106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ubicación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era el antiguo barrio alto, en el portal de Borja.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BD17441-00D6-41F7-8005-8DDF0DEB6229}"/>
              </a:ext>
            </a:extLst>
          </p:cNvPr>
          <p:cNvSpPr/>
          <p:nvPr/>
        </p:nvSpPr>
        <p:spPr>
          <a:xfrm>
            <a:off x="281357" y="4756538"/>
            <a:ext cx="4571991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hecho,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delineación 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las primeras casas surgieron en el sitio alto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san francisco.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12B1758-2ECE-48BE-B49C-395ABA5CB3E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exterior, edificio, cielo, suelo&#10;&#10;Descripción generada con confianza muy alta">
            <a:extLst>
              <a:ext uri="{FF2B5EF4-FFF2-40B4-BE49-F238E27FC236}">
                <a16:creationId xmlns:a16="http://schemas.microsoft.com/office/drawing/2014/main" id="{6F99F049-31AB-4EAE-8959-F7418684D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94" y="1446227"/>
            <a:ext cx="7132646" cy="4448988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88474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9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4" grpId="0"/>
      <p:bldP spid="5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15D2BD21-45B8-4414-A73D-3F2F3D239679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CB3F7B4-DDA4-42AD-937D-726C2591A56F}"/>
              </a:ext>
            </a:extLst>
          </p:cNvPr>
          <p:cNvSpPr/>
          <p:nvPr/>
        </p:nvSpPr>
        <p:spPr>
          <a:xfrm>
            <a:off x="7732832" y="1136037"/>
            <a:ext cx="398291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área se extendía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desde el convento;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hacia el sudeste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hasta los remedios;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al nordeste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hasta el cerro de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behtlem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al sudoeste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hasta el sitio donde hoy está la parroquia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santa cruz,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antigua iglesia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tecpam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55A835A-5991-450B-9A62-4F43594B9A1B}"/>
              </a:ext>
            </a:extLst>
          </p:cNvPr>
          <p:cNvSpPr/>
          <p:nvPr/>
        </p:nvSpPr>
        <p:spPr>
          <a:xfrm>
            <a:off x="479425" y="5712969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resumidas cuentas, la zona del paseo San Francisco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 la más antigua de la capital Angelopolitana.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12B1758-2ECE-48BE-B49C-395ABA5CB3E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xterior, edificio, árbol&#10;&#10;Descripción generada con confianza muy alta">
            <a:extLst>
              <a:ext uri="{FF2B5EF4-FFF2-40B4-BE49-F238E27FC236}">
                <a16:creationId xmlns:a16="http://schemas.microsoft.com/office/drawing/2014/main" id="{0C7F8B35-C308-4DD6-B928-76090F661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25" y="85291"/>
            <a:ext cx="6924813" cy="5193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488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E64B5FE-6CDE-4481-9C1F-FA05D40834C8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479425" y="629227"/>
            <a:ext cx="11230750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Ayer y hoy del paseo san francisco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2C02BC-B2F9-4653-A1AC-B91978E26DD8}"/>
              </a:ext>
            </a:extLst>
          </p:cNvPr>
          <p:cNvSpPr/>
          <p:nvPr/>
        </p:nvSpPr>
        <p:spPr>
          <a:xfrm>
            <a:off x="215650" y="1781616"/>
            <a:ext cx="605620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barrio de san francisco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comprende el área del convento,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teatro principal,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más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antiguo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Latinoamérica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);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barrio del artista,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parroquia de la santa cruz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la casa aguayo.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4AFCDC0-B54C-43EE-BA06-781982A4E2D4}"/>
              </a:ext>
            </a:extLst>
          </p:cNvPr>
          <p:cNvSpPr/>
          <p:nvPr/>
        </p:nvSpPr>
        <p:spPr>
          <a:xfrm>
            <a:off x="479424" y="4911656"/>
            <a:ext cx="4857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trazo de las calles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la ubicación de los edificios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deben al diseño franciscano;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buscaba brindar un orden.</a:t>
            </a:r>
          </a:p>
        </p:txBody>
      </p:sp>
      <p:pic>
        <p:nvPicPr>
          <p:cNvPr id="7" name="Imagen 6" descr="Imagen que contiene edificio, cielo, exterior, ladrillo&#10;&#10;Descripción generada con confianza muy alta">
            <a:extLst>
              <a:ext uri="{FF2B5EF4-FFF2-40B4-BE49-F238E27FC236}">
                <a16:creationId xmlns:a16="http://schemas.microsoft.com/office/drawing/2014/main" id="{DF0F9DF7-C064-43B1-AC52-BB0F7A7B2C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893" y="1160575"/>
            <a:ext cx="5309378" cy="53093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129057D-B3CC-4FC6-853B-9D5ADBC8C19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463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E64B5FE-6CDE-4481-9C1F-FA05D40834C8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7C4A561-CEF0-4A2D-A8CC-6EB8057BDDAD}"/>
              </a:ext>
            </a:extLst>
          </p:cNvPr>
          <p:cNvSpPr/>
          <p:nvPr/>
        </p:nvSpPr>
        <p:spPr>
          <a:xfrm>
            <a:off x="6641620" y="511993"/>
            <a:ext cx="5455425" cy="3875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ahí el vía crucis,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conjunto conventual franciscano, la parroquia de la cruz y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analco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estén repletos de elementos simbólicos y especiales;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destacando el jardín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san francisco,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plazuela de la cruz,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antigua plaza nacional,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estanque de los pescaditos,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jardín y el atrio de Analco.</a:t>
            </a:r>
          </a:p>
        </p:txBody>
      </p:sp>
      <p:pic>
        <p:nvPicPr>
          <p:cNvPr id="7" name="Imagen 6" descr="Imagen que contiene edificio, cielo, exterior, ladrillo&#10;&#10;Descripción generada con confianza muy alta">
            <a:extLst>
              <a:ext uri="{FF2B5EF4-FFF2-40B4-BE49-F238E27FC236}">
                <a16:creationId xmlns:a16="http://schemas.microsoft.com/office/drawing/2014/main" id="{DF0F9DF7-C064-43B1-AC52-BB0F7A7B2C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77" y="1178238"/>
            <a:ext cx="6749485" cy="51170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34F4C51-2C60-406C-85E6-A3BE9EE47910}"/>
              </a:ext>
            </a:extLst>
          </p:cNvPr>
          <p:cNvSpPr/>
          <p:nvPr/>
        </p:nvSpPr>
        <p:spPr>
          <a:xfrm>
            <a:off x="6808266" y="4667271"/>
            <a:ext cx="5044989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templo fue terminado en 1585; sin embargo,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su fachada churrigueresca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cantera, ladrillo y azulejo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realizó entre 1743 y 1767.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129057D-B3CC-4FC6-853B-9D5ADBC8C19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25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4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D39C252-CE48-4F53-AE86-48F989994D97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13DB853-7CC0-4925-B50A-7F10196DB0D7}"/>
              </a:ext>
            </a:extLst>
          </p:cNvPr>
          <p:cNvSpPr/>
          <p:nvPr/>
        </p:nvSpPr>
        <p:spPr>
          <a:xfrm>
            <a:off x="106359" y="413507"/>
            <a:ext cx="436012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 un costado de la iglesia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se encuentra el paseo viejo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San Francisco.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979D9C8-0E18-40AE-9267-84FC0F00B1BA}"/>
              </a:ext>
            </a:extLst>
          </p:cNvPr>
          <p:cNvSpPr/>
          <p:nvPr/>
        </p:nvSpPr>
        <p:spPr>
          <a:xfrm>
            <a:off x="334963" y="2402572"/>
            <a:ext cx="39205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Dicen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no hay mejor lugar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comer chalupas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en ese lugar,…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2AF2C02-C81B-457D-8997-2C5BAAC04B04}"/>
              </a:ext>
            </a:extLst>
          </p:cNvPr>
          <p:cNvSpPr/>
          <p:nvPr/>
        </p:nvSpPr>
        <p:spPr>
          <a:xfrm>
            <a:off x="176698" y="4116836"/>
            <a:ext cx="455355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Y, aunque personas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otros estados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vienen a probarlas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 fines de semana,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no es todo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 que podemos encontrar ahí.</a:t>
            </a:r>
          </a:p>
        </p:txBody>
      </p:sp>
      <p:pic>
        <p:nvPicPr>
          <p:cNvPr id="11" name="Imagen 10" descr="Imagen que contiene comida, interior, mesa, plato&#10;&#10;Descripción generada con confianza muy alta">
            <a:extLst>
              <a:ext uri="{FF2B5EF4-FFF2-40B4-BE49-F238E27FC236}">
                <a16:creationId xmlns:a16="http://schemas.microsoft.com/office/drawing/2014/main" id="{DC18147C-1706-4D5C-830C-0A95A8B35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155" y="642216"/>
            <a:ext cx="7455881" cy="5591911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E10AFBC-D5EE-47D2-9A37-3D7AB555B8E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408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6" grpId="0"/>
      <p:bldP spid="7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D39C252-CE48-4F53-AE86-48F989994D97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AD5D63D-D7BE-4795-91A4-61CBAC92E0CD}"/>
              </a:ext>
            </a:extLst>
          </p:cNvPr>
          <p:cNvSpPr/>
          <p:nvPr/>
        </p:nvSpPr>
        <p:spPr>
          <a:xfrm>
            <a:off x="215651" y="422890"/>
            <a:ext cx="11233150" cy="5162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Paseo san francisco, un lugar para todo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BEDA894-E1CF-45D1-9044-3CD4AD492483}"/>
              </a:ext>
            </a:extLst>
          </p:cNvPr>
          <p:cNvSpPr/>
          <p:nvPr/>
        </p:nvSpPr>
        <p:spPr>
          <a:xfrm>
            <a:off x="7779468" y="1871866"/>
            <a:ext cx="3933107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Edificado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sobre los restos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peletería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piel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tigre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”,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cuenta con una red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construcciones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entre las que encontramos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 centro comercial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paseo San Francisco;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conocido antiguamente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como el Tívoli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del estanque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pescaditos.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E10AFBC-D5EE-47D2-9A37-3D7AB555B8E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carretera, cielo, exterior, camino&#10;&#10;Descripción generada con confianza muy alta">
            <a:extLst>
              <a:ext uri="{FF2B5EF4-FFF2-40B4-BE49-F238E27FC236}">
                <a16:creationId xmlns:a16="http://schemas.microsoft.com/office/drawing/2014/main" id="{9A9D9E6B-FF11-4E95-8D28-B66B2F515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05" y="995612"/>
            <a:ext cx="7252663" cy="5439497"/>
          </a:xfrm>
          <a:prstGeom prst="snip2DiagRect">
            <a:avLst>
              <a:gd name="adj1" fmla="val 1616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4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045A517-FBD6-414D-8EE0-DB321096F1BA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914739-7233-4E97-AE3C-3B36A71E46FA}"/>
              </a:ext>
            </a:extLst>
          </p:cNvPr>
          <p:cNvSpPr/>
          <p:nvPr/>
        </p:nvSpPr>
        <p:spPr>
          <a:xfrm>
            <a:off x="467365" y="1315029"/>
            <a:ext cx="3755234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Cine,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gym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, restaurantes, postres,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sitios para beber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una cerveza…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por algo 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lo más visitado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la ciudad de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C8B6284-0416-4538-886D-C822D0B377BE}"/>
              </a:ext>
            </a:extLst>
          </p:cNvPr>
          <p:cNvSpPr/>
          <p:nvPr/>
        </p:nvSpPr>
        <p:spPr>
          <a:xfrm>
            <a:off x="467365" y="4380615"/>
            <a:ext cx="375523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 une al resto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los espacios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corredor comercial; </a:t>
            </a:r>
          </a:p>
        </p:txBody>
      </p:sp>
      <p:pic>
        <p:nvPicPr>
          <p:cNvPr id="6" name="Imagen 5" descr="Imagen que contiene interior, suelo&#10;&#10;Descripción generada con confianza muy alta">
            <a:extLst>
              <a:ext uri="{FF2B5EF4-FFF2-40B4-BE49-F238E27FC236}">
                <a16:creationId xmlns:a16="http://schemas.microsoft.com/office/drawing/2014/main" id="{75FF5771-958F-466C-BA55-C6456A178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694" y="424561"/>
            <a:ext cx="7502035" cy="49700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430DFBC-E305-4D76-8B16-47865C246B4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80E4250-B207-4A61-AD2F-A7C791A7C896}"/>
              </a:ext>
            </a:extLst>
          </p:cNvPr>
          <p:cNvSpPr/>
          <p:nvPr/>
        </p:nvSpPr>
        <p:spPr>
          <a:xfrm>
            <a:off x="479425" y="5394659"/>
            <a:ext cx="1123315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atractivo visualmente y que permite pasear tranquilamente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en la zona de las antiguas fábricas y por las áreas verdes, el sitio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para darse un respiro tras el movimiento entre las opciones comerciales.</a:t>
            </a:r>
          </a:p>
        </p:txBody>
      </p:sp>
    </p:spTree>
    <p:extLst>
      <p:ext uri="{BB962C8B-B14F-4D97-AF65-F5344CB8AC3E}">
        <p14:creationId xmlns:p14="http://schemas.microsoft.com/office/powerpoint/2010/main" val="261645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6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045A517-FBD6-414D-8EE0-DB321096F1BA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628551F-E7C9-4594-B3F6-8CE04A60C624}"/>
              </a:ext>
            </a:extLst>
          </p:cNvPr>
          <p:cNvSpPr/>
          <p:nvPr/>
        </p:nvSpPr>
        <p:spPr>
          <a:xfrm>
            <a:off x="479425" y="421720"/>
            <a:ext cx="11233150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También encontramos el hotel boutique la purificadora;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importante opción para el turismo con una gastronomía de renombre.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430DFBC-E305-4D76-8B16-47865C246B4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7FC378F-2C52-4152-AB87-200A0D985A8D}"/>
              </a:ext>
            </a:extLst>
          </p:cNvPr>
          <p:cNvSpPr/>
          <p:nvPr/>
        </p:nvSpPr>
        <p:spPr>
          <a:xfrm>
            <a:off x="479425" y="1543620"/>
            <a:ext cx="11233150" cy="5162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Finalmente, el centro de convenciones.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E4CD6BC-DB1D-4199-84F2-F955B3FD9C1F}"/>
              </a:ext>
            </a:extLst>
          </p:cNvPr>
          <p:cNvSpPr/>
          <p:nvPr/>
        </p:nvSpPr>
        <p:spPr>
          <a:xfrm>
            <a:off x="6974123" y="2162595"/>
            <a:ext cx="473845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Con 33 mil metros cuadrados, está ubicado sobre los edificios de las antiguas fábricas textiles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la guía, la esperanza,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mascota y la pastora.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810A7D5-0341-4496-B3A1-FBBD3F4F100E}"/>
              </a:ext>
            </a:extLst>
          </p:cNvPr>
          <p:cNvSpPr/>
          <p:nvPr/>
        </p:nvSpPr>
        <p:spPr>
          <a:xfrm>
            <a:off x="6787663" y="4434526"/>
            <a:ext cx="499525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Único en su clase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de gran importancia comercial en la región,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sus modernas instalaciones respetan la esencia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de los elementos anteriores a él.</a:t>
            </a:r>
          </a:p>
        </p:txBody>
      </p:sp>
      <p:pic>
        <p:nvPicPr>
          <p:cNvPr id="12" name="Imagen 11" descr="Imagen que contiene cielo, mesa, exterior&#10;&#10;Descripción generada con confianza muy alta">
            <a:extLst>
              <a:ext uri="{FF2B5EF4-FFF2-40B4-BE49-F238E27FC236}">
                <a16:creationId xmlns:a16="http://schemas.microsoft.com/office/drawing/2014/main" id="{08EE1C5F-5F81-44A4-A1C0-337BD6CAE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5" y="2234992"/>
            <a:ext cx="6308238" cy="420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517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3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6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7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E6AB880-49E7-4D81-A1C6-DA989D660AF5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5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8BCF541-716D-458A-AB08-C1BDAE85A37E}"/>
              </a:ext>
            </a:extLst>
          </p:cNvPr>
          <p:cNvSpPr/>
          <p:nvPr/>
        </p:nvSpPr>
        <p:spPr>
          <a:xfrm>
            <a:off x="303576" y="415857"/>
            <a:ext cx="1158362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Inaugurado el 6 de enero de 1999, se divide en la plaza de acceso;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Plaza del chacuaco, llamada así porque conserva la chimenea de la mascota;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auditorio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angelópolis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; las salas de juntas La Cruz y Xonaca;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mural de la ciudad de puebla;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F8DF11C-8D06-4F1A-BBD9-B55DE3C7552F}"/>
              </a:ext>
            </a:extLst>
          </p:cNvPr>
          <p:cNvSpPr/>
          <p:nvPr/>
        </p:nvSpPr>
        <p:spPr>
          <a:xfrm>
            <a:off x="6096000" y="5394645"/>
            <a:ext cx="5616574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¡¡ No cabe duda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que visitar el paseo san francisco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es recorrer la historia de puebla !! </a:t>
            </a:r>
          </a:p>
        </p:txBody>
      </p:sp>
      <p:pic>
        <p:nvPicPr>
          <p:cNvPr id="18" name="Imagen 17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0BC8F680-029E-4D61-ABA1-547018AB9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85" y="2053278"/>
            <a:ext cx="5949615" cy="39365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A7F94398-4189-45CF-8D31-C13A1A07CB98}"/>
              </a:ext>
            </a:extLst>
          </p:cNvPr>
          <p:cNvSpPr/>
          <p:nvPr/>
        </p:nvSpPr>
        <p:spPr>
          <a:xfrm>
            <a:off x="6466358" y="2273964"/>
            <a:ext cx="5262579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Los salones la esperanza,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oriental, la violeta,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la constancia y la pastora,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además del más grande,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el salón san francisco;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balcón principal; cafetería bar;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sala de prensa, enfermería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Narrow" panose="020B0606020202030204" pitchFamily="34" charset="0"/>
              </a:rPr>
              <a:t>y oficinas generales.</a:t>
            </a:r>
          </a:p>
        </p:txBody>
      </p:sp>
      <p:pic>
        <p:nvPicPr>
          <p:cNvPr id="9" name="Imagen 8" descr="Imagen que contiene hierba, edificio, exterior, cielo&#10;&#10;Descripción generada con confianza muy alta">
            <a:extLst>
              <a:ext uri="{FF2B5EF4-FFF2-40B4-BE49-F238E27FC236}">
                <a16:creationId xmlns:a16="http://schemas.microsoft.com/office/drawing/2014/main" id="{A2B04157-1447-42BA-85C8-A1E301775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6578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A96F469-4690-4A5E-A0BB-EE239F3782D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47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625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46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6" grpId="0"/>
      <p:bldP spid="13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Convenciones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Giuseppe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DiStefano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9A8C861-3B97-449A-AD03-84E71EB4BD4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hierba, edificio, exterior, cielo&#10;&#10;Descripción generada con confianza muy alta">
            <a:extLst>
              <a:ext uri="{FF2B5EF4-FFF2-40B4-BE49-F238E27FC236}">
                <a16:creationId xmlns:a16="http://schemas.microsoft.com/office/drawing/2014/main" id="{FA0C6181-3BFD-4281-A82E-C02D7EEFE3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</TotalTime>
  <Words>953</Words>
  <Application>Microsoft Office PowerPoint</Application>
  <PresentationFormat>Panorámica</PresentationFormat>
  <Paragraphs>230</Paragraphs>
  <Slides>21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35" baseType="lpstr">
      <vt:lpstr>Algerian</vt:lpstr>
      <vt:lpstr>AlgerianBasSCD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19  Centro de Convenciones  16' 11''  M</dc:title>
  <dc:creator>Eagle's nest</dc:creator>
  <cp:lastModifiedBy>Eagle's nest</cp:lastModifiedBy>
  <cp:revision>97</cp:revision>
  <dcterms:created xsi:type="dcterms:W3CDTF">2018-05-20T05:41:21Z</dcterms:created>
  <dcterms:modified xsi:type="dcterms:W3CDTF">2018-12-11T05:43:04Z</dcterms:modified>
</cp:coreProperties>
</file>