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789" r:id="rId2"/>
    <p:sldId id="549" r:id="rId3"/>
    <p:sldId id="1160" r:id="rId4"/>
    <p:sldId id="1186" r:id="rId5"/>
    <p:sldId id="1193" r:id="rId6"/>
    <p:sldId id="1177" r:id="rId7"/>
    <p:sldId id="465" r:id="rId8"/>
    <p:sldId id="273" r:id="rId9"/>
    <p:sldId id="274" r:id="rId1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ATf/Pr88Ok1AEain0SlcA==" hashData="jrTNx6ke+AAyakgqmriELFHUu3C2HjxwjxWKttcylRjqwmEt1LDDqYsn8fIm68biYm46RK6GymAO2EjM9lDW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4320" userDrawn="1">
          <p15:clr>
            <a:srgbClr val="000000"/>
          </p15:clr>
        </p15:guide>
        <p15:guide id="4" orient="horz" userDrawn="1">
          <p15:clr>
            <a:srgbClr val="000000"/>
          </p15:clr>
        </p15:guide>
        <p15:guide id="5" pos="7673" userDrawn="1">
          <p15:clr>
            <a:srgbClr val="000000"/>
          </p15:clr>
        </p15:guide>
        <p15:guide id="6" userDrawn="1">
          <p15:clr>
            <a:srgbClr val="000000"/>
          </p15:clr>
        </p15:guide>
        <p15:guide id="7" pos="3931" userDrawn="1">
          <p15:clr>
            <a:srgbClr val="F26B43"/>
          </p15:clr>
        </p15:guide>
        <p15:guide id="8" pos="7469" userDrawn="1">
          <p15:clr>
            <a:srgbClr val="F26B43"/>
          </p15:clr>
        </p15:guide>
        <p15:guide id="9" pos="211" userDrawn="1">
          <p15:clr>
            <a:srgbClr val="F26B43"/>
          </p15:clr>
        </p15:guide>
        <p15:guide id="10" pos="3749" userDrawn="1">
          <p15:clr>
            <a:srgbClr val="F26B43"/>
          </p15:clr>
        </p15:guide>
        <p15:guide id="11" orient="horz" pos="2273" userDrawn="1">
          <p15:clr>
            <a:srgbClr val="F26B43"/>
          </p15:clr>
        </p15:guide>
        <p15:guide id="12" orient="horz" pos="4088" userDrawn="1">
          <p15:clr>
            <a:srgbClr val="F26B43"/>
          </p15:clr>
        </p15:guide>
        <p15:guide id="13" orient="horz" pos="232" userDrawn="1">
          <p15:clr>
            <a:srgbClr val="F26B43"/>
          </p15:clr>
        </p15:guide>
        <p15:guide id="14" orient="horz" pos="2047" userDrawn="1">
          <p15:clr>
            <a:srgbClr val="F26B43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DB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12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96" y="60"/>
      </p:cViewPr>
      <p:guideLst>
        <p:guide orient="horz" pos="2160"/>
        <p:guide pos="3840"/>
        <p:guide orient="horz" pos="4320"/>
        <p:guide orient="horz"/>
        <p:guide pos="7673"/>
        <p:guide/>
        <p:guide pos="3931"/>
        <p:guide pos="7469"/>
        <p:guide pos="211"/>
        <p:guide pos="3749"/>
        <p:guide orient="horz" pos="2273"/>
        <p:guide orient="horz" pos="4088"/>
        <p:guide orient="horz" pos="232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34C22-790E-4FED-92E8-604B44CF613B}" type="datetimeFigureOut">
              <a:rPr lang="es-MX" smtClean="0"/>
              <a:t>10/12/2018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A747-0FF2-4BB0-B62B-13375FA4BF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52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978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0376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87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5182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904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10/12/2018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004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10/12/2018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630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10/12/2018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974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653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988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0194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960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239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11" Type="http://schemas.openxmlformats.org/officeDocument/2006/relationships/image" Target="../media/image31.jpg"/><Relationship Id="rId5" Type="http://schemas.openxmlformats.org/officeDocument/2006/relationships/image" Target="../media/image26.jpg"/><Relationship Id="rId10" Type="http://schemas.openxmlformats.org/officeDocument/2006/relationships/image" Target="../media/image5.png"/><Relationship Id="rId4" Type="http://schemas.openxmlformats.org/officeDocument/2006/relationships/image" Target="../media/image25.jp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3.png"/><Relationship Id="rId5" Type="http://schemas.openxmlformats.org/officeDocument/2006/relationships/image" Target="../media/image32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483319">
            <a:off x="7689479" y="2897085"/>
            <a:ext cx="936383" cy="43236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16’ 11”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6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d"/>
        <p:sndAc>
          <p:stSnd>
            <p:snd r:embed="rId2" name="Purificadora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Purificadora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dificio, exterior, hierba, suelo&#10;&#10;Descripción generada con confianza muy alta">
            <a:extLst>
              <a:ext uri="{FF2B5EF4-FFF2-40B4-BE49-F238E27FC236}">
                <a16:creationId xmlns:a16="http://schemas.microsoft.com/office/drawing/2014/main" id="{4B82B693-33F5-414B-BB12-F05CFB4E09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1346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2870664" y="484179"/>
            <a:ext cx="6039873" cy="9835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 La Purificadora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4221805" y="1595336"/>
            <a:ext cx="3988340" cy="173397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los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Ángeles 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, exterior, cielo&#10;&#10;Descripción generada con confianza muy alta">
            <a:extLst>
              <a:ext uri="{FF2B5EF4-FFF2-40B4-BE49-F238E27FC236}">
                <a16:creationId xmlns:a16="http://schemas.microsoft.com/office/drawing/2014/main" id="{153B253F-A31E-4970-A62D-790CE67C4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0984"/>
            <a:ext cx="12192000" cy="9144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B57FF69-CD2E-43F6-8960-6D1B347F0D8C}"/>
              </a:ext>
            </a:extLst>
          </p:cNvPr>
          <p:cNvSpPr/>
          <p:nvPr/>
        </p:nvSpPr>
        <p:spPr>
          <a:xfrm>
            <a:off x="334962" y="390472"/>
            <a:ext cx="1152207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Localizada en el centro histórico de puebla, una ciudad colonial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patrimonio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humanidad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UNESCO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un costado de la iglesia de san francisco,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purificadora es la personificación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una fábrica purificadora de agua del siglo XIX,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remodelada por el reconocido arquitecto mexicano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Ricardo Legorreta.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973968C-606C-4745-813F-EB40D3065433}"/>
              </a:ext>
            </a:extLst>
          </p:cNvPr>
          <p:cNvSpPr/>
          <p:nvPr/>
        </p:nvSpPr>
        <p:spPr>
          <a:xfrm>
            <a:off x="334962" y="4064376"/>
            <a:ext cx="11522076" cy="79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purificadora,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 hotel en puebla que en el nombre lleva la penitencia.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1B62A2E-EF2E-4CAD-A5D1-1C20BB3E4CD8}"/>
              </a:ext>
            </a:extLst>
          </p:cNvPr>
          <p:cNvSpPr/>
          <p:nvPr/>
        </p:nvSpPr>
        <p:spPr>
          <a:xfrm>
            <a:off x="334522" y="5056826"/>
            <a:ext cx="1152207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 inmueble histórico une arquitecturas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tiempos y usos distintos.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C11FD02-7480-4607-8F7B-F3F59F5ABD80}"/>
              </a:ext>
            </a:extLst>
          </p:cNvPr>
          <p:cNvSpPr/>
          <p:nvPr/>
        </p:nvSpPr>
        <p:spPr>
          <a:xfrm>
            <a:off x="334522" y="6038790"/>
            <a:ext cx="11506937" cy="444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Su frío pasado industrial se funde con un acogedor presente.</a:t>
            </a:r>
          </a:p>
        </p:txBody>
      </p:sp>
      <p:pic>
        <p:nvPicPr>
          <p:cNvPr id="10" name="Imagen 9" descr="Imagen que contiene edificio, cielo, exterior&#10;&#10;Descripción generada con confianza muy alta">
            <a:extLst>
              <a:ext uri="{FF2B5EF4-FFF2-40B4-BE49-F238E27FC236}">
                <a16:creationId xmlns:a16="http://schemas.microsoft.com/office/drawing/2014/main" id="{00ECA4F2-5DB9-4E9C-BDF4-6C5ADF98B9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83106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098CA32B-1B1B-4BC0-A6E7-25CC7C8C0536}"/>
              </a:ext>
            </a:extLst>
          </p:cNvPr>
          <p:cNvSpPr/>
          <p:nvPr/>
        </p:nvSpPr>
        <p:spPr>
          <a:xfrm>
            <a:off x="808892" y="381799"/>
            <a:ext cx="1104814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Como si enmarcara el pasado, la propuesta arquitectónica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no lo niega,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sino que lo aprovecha en todos sentidos.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DC637A7-F1B8-4E3C-A687-F242F1352764}"/>
              </a:ext>
            </a:extLst>
          </p:cNvPr>
          <p:cNvSpPr/>
          <p:nvPr/>
        </p:nvSpPr>
        <p:spPr>
          <a:xfrm>
            <a:off x="2470478" y="4353137"/>
            <a:ext cx="5261811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monumentalidad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las áreas públicas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siempre en relación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el hombre.</a:t>
            </a:r>
          </a:p>
        </p:txBody>
      </p:sp>
      <p:pic>
        <p:nvPicPr>
          <p:cNvPr id="13" name="Imagen 12" descr="Imagen que contiene interior, ventana, mesa, edificio&#10;&#10;Descripción generada con confianza muy alta">
            <a:extLst>
              <a:ext uri="{FF2B5EF4-FFF2-40B4-BE49-F238E27FC236}">
                <a16:creationId xmlns:a16="http://schemas.microsoft.com/office/drawing/2014/main" id="{0488CAF6-7DE3-4CCF-8E5A-14EDD204D0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99565"/>
          </a:xfrm>
          <a:prstGeom prst="rect">
            <a:avLst/>
          </a:prstGeom>
        </p:spPr>
      </p:pic>
      <p:pic>
        <p:nvPicPr>
          <p:cNvPr id="14" name="Imagen 13" descr="Imagen que contiene mesa, interior, suelo&#10;&#10;Descripción generada con confianza muy alta">
            <a:extLst>
              <a:ext uri="{FF2B5EF4-FFF2-40B4-BE49-F238E27FC236}">
                <a16:creationId xmlns:a16="http://schemas.microsoft.com/office/drawing/2014/main" id="{33306BDD-8C45-447C-97D3-5182DACA7B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B2E5453C-4709-4FF9-BF63-AEC9AA2496DB}"/>
              </a:ext>
            </a:extLst>
          </p:cNvPr>
          <p:cNvSpPr/>
          <p:nvPr/>
        </p:nvSpPr>
        <p:spPr>
          <a:xfrm>
            <a:off x="2306215" y="535119"/>
            <a:ext cx="378978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sabor provinciano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grandes macizos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pequeños vanos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habla de la solidez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su arquitectura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la vida amable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 siglo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xix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3E45136-C06E-470E-8CF6-A6B600CBAD79}"/>
              </a:ext>
            </a:extLst>
          </p:cNvPr>
          <p:cNvSpPr/>
          <p:nvPr/>
        </p:nvSpPr>
        <p:spPr>
          <a:xfrm>
            <a:off x="7403125" y="373762"/>
            <a:ext cx="45594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Casi no se adivina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su drástico cambio puesto que la renovación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fue sublime.</a:t>
            </a:r>
          </a:p>
        </p:txBody>
      </p:sp>
      <p:pic>
        <p:nvPicPr>
          <p:cNvPr id="17" name="Imagen 16" descr="Imagen que contiene interior, pared, suelo, mesa&#10;&#10;Descripción generada con confianza muy alta">
            <a:extLst>
              <a:ext uri="{FF2B5EF4-FFF2-40B4-BE49-F238E27FC236}">
                <a16:creationId xmlns:a16="http://schemas.microsoft.com/office/drawing/2014/main" id="{DC63FC11-5C2C-4A03-B9B8-D6453D9CB6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F27F1E4C-064E-4FA8-BA46-4A80D9F7BEF2}"/>
              </a:ext>
            </a:extLst>
          </p:cNvPr>
          <p:cNvSpPr/>
          <p:nvPr/>
        </p:nvSpPr>
        <p:spPr>
          <a:xfrm>
            <a:off x="6430964" y="1420519"/>
            <a:ext cx="4862680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Mobiliario, acabados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elementos constructivos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corresponden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la misma intención plástica.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A34C8-6B55-4070-9AA3-1913CA147E82}"/>
              </a:ext>
            </a:extLst>
          </p:cNvPr>
          <p:cNvSpPr/>
          <p:nvPr/>
        </p:nvSpPr>
        <p:spPr>
          <a:xfrm>
            <a:off x="334963" y="5712392"/>
            <a:ext cx="558457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sencillez no está alejada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la comodidad.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2E65A9BD-1ED0-43CF-9726-C6BD8F577BE2}"/>
              </a:ext>
            </a:extLst>
          </p:cNvPr>
          <p:cNvSpPr/>
          <p:nvPr/>
        </p:nvSpPr>
        <p:spPr>
          <a:xfrm>
            <a:off x="6272461" y="5701595"/>
            <a:ext cx="55845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Menos es más,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dictan los cánones.</a:t>
            </a:r>
          </a:p>
        </p:txBody>
      </p:sp>
      <p:pic>
        <p:nvPicPr>
          <p:cNvPr id="21" name="Imagen 20" descr="Imagen que contiene edificio, cielo, exterior&#10;&#10;Descripción generada con confianza muy alta">
            <a:extLst>
              <a:ext uri="{FF2B5EF4-FFF2-40B4-BE49-F238E27FC236}">
                <a16:creationId xmlns:a16="http://schemas.microsoft.com/office/drawing/2014/main" id="{2FDC0A41-BA87-4F03-9E1F-5C31203916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4168"/>
            <a:ext cx="12192001" cy="7042484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E7C0D866-F61B-4F9B-909C-370ED8CB5B3B}"/>
              </a:ext>
            </a:extLst>
          </p:cNvPr>
          <p:cNvSpPr txBox="1"/>
          <p:nvPr/>
        </p:nvSpPr>
        <p:spPr>
          <a:xfrm>
            <a:off x="12208040" y="-64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1720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25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250"/>
                            </p:stCondLst>
                            <p:childTnLst>
                              <p:par>
                                <p:cTn id="37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362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6125"/>
                            </p:stCondLst>
                            <p:childTnLst>
                              <p:par>
                                <p:cTn id="65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4125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1" grpId="0"/>
      <p:bldP spid="12" grpId="0"/>
      <p:bldP spid="15" grpId="0"/>
      <p:bldP spid="16" grpId="0"/>
      <p:bldP spid="18" grpId="0"/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árbol, cielo&#10;&#10;Descripción generada con confianza muy alta">
            <a:extLst>
              <a:ext uri="{FF2B5EF4-FFF2-40B4-BE49-F238E27FC236}">
                <a16:creationId xmlns:a16="http://schemas.microsoft.com/office/drawing/2014/main" id="{C0134D65-8A8C-4510-BA71-9BB251B4B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B57FF69-CD2E-43F6-8960-6D1B347F0D8C}"/>
              </a:ext>
            </a:extLst>
          </p:cNvPr>
          <p:cNvSpPr/>
          <p:nvPr/>
        </p:nvSpPr>
        <p:spPr>
          <a:xfrm>
            <a:off x="1110229" y="381798"/>
            <a:ext cx="9996153" cy="48314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spcBef>
                <a:spcPts val="1500"/>
              </a:spcBef>
            </a:pPr>
            <a:r>
              <a:rPr lang="es-MX" sz="40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</a:rPr>
              <a:t>La Purificadora toma un segundo aire.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9BD5AC-17FC-4048-9D1C-59F626644CDB}"/>
              </a:ext>
            </a:extLst>
          </p:cNvPr>
          <p:cNvSpPr/>
          <p:nvPr/>
        </p:nvSpPr>
        <p:spPr>
          <a:xfrm>
            <a:off x="7789987" y="2118978"/>
            <a:ext cx="4237894" cy="440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Bef>
                <a:spcPts val="1500"/>
              </a:spcBef>
            </a:pPr>
            <a:r>
              <a:rPr lang="es-MX" sz="2800" dirty="0">
                <a:solidFill>
                  <a:srgbClr val="FFFF00"/>
                </a:solidFill>
                <a:latin typeface="CommercialScrD" panose="03000000000000000000" pitchFamily="66" charset="0"/>
              </a:rPr>
              <a:t>Textos por: Sergio </a:t>
            </a:r>
            <a:r>
              <a:rPr lang="es-MX" sz="2800" dirty="0" err="1">
                <a:solidFill>
                  <a:srgbClr val="FFFF00"/>
                </a:solidFill>
                <a:latin typeface="CommercialScrD" panose="03000000000000000000" pitchFamily="66" charset="0"/>
              </a:rPr>
              <a:t>Gallardo</a:t>
            </a:r>
            <a:r>
              <a:rPr lang="es-MX" sz="2800" dirty="0">
                <a:solidFill>
                  <a:srgbClr val="FFFF00"/>
                </a:solidFill>
                <a:latin typeface="CommercialScrD" panose="03000000000000000000" pitchFamily="66" charset="0"/>
              </a:rPr>
              <a:t> R.</a:t>
            </a:r>
          </a:p>
        </p:txBody>
      </p:sp>
      <p:pic>
        <p:nvPicPr>
          <p:cNvPr id="6" name="Imagen 5" descr="Imagen que contiene cielo, edificio, interior, suelo&#10;&#10;Descripción generada con confianza muy alta">
            <a:extLst>
              <a:ext uri="{FF2B5EF4-FFF2-40B4-BE49-F238E27FC236}">
                <a16:creationId xmlns:a16="http://schemas.microsoft.com/office/drawing/2014/main" id="{115FF065-E9A4-4E08-B871-68B940D1A3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4888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70CA3BE-5E52-4702-9BD3-5544396CCF55}"/>
              </a:ext>
            </a:extLst>
          </p:cNvPr>
          <p:cNvSpPr/>
          <p:nvPr/>
        </p:nvSpPr>
        <p:spPr>
          <a:xfrm>
            <a:off x="334964" y="1686756"/>
            <a:ext cx="787859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dejó de producir hielo para alojar a turistas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que buscan espacios únicos,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que poco tienen que ver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los formatos estandarizados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las grandes cadenas hoteleras.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AC7E374-250C-43CE-9F12-7D9CC3950FA6}"/>
              </a:ext>
            </a:extLst>
          </p:cNvPr>
          <p:cNvSpPr/>
          <p:nvPr/>
        </p:nvSpPr>
        <p:spPr>
          <a:xfrm>
            <a:off x="228605" y="5004076"/>
            <a:ext cx="11857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Rafael Micha, socio del grupo habita,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refiere que una de sus más importantes estrategias de desarrollo ha sido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"crear destinos irrepetibles, cada uno con su propia personalidad".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D1442F3-A25C-4314-ABBA-4B37C7F23299}"/>
              </a:ext>
            </a:extLst>
          </p:cNvPr>
          <p:cNvSpPr/>
          <p:nvPr/>
        </p:nvSpPr>
        <p:spPr>
          <a:xfrm>
            <a:off x="334963" y="381797"/>
            <a:ext cx="1152207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sus 160 años de edad, la otrora planta potabilizadora de agua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cambia su vocación industrial por otra más glamorosa:</a:t>
            </a:r>
          </a:p>
        </p:txBody>
      </p:sp>
      <p:pic>
        <p:nvPicPr>
          <p:cNvPr id="10" name="Imagen 9" descr="Imagen que contiene edificio, exterior, cielo, antiguo&#10;&#10;Descripción generada con confianza muy alta">
            <a:extLst>
              <a:ext uri="{FF2B5EF4-FFF2-40B4-BE49-F238E27FC236}">
                <a16:creationId xmlns:a16="http://schemas.microsoft.com/office/drawing/2014/main" id="{A3F96F8C-BE07-4344-8460-447435EAB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372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B92596F-CC9A-4380-AB7B-115F1FDCA0C3}"/>
              </a:ext>
            </a:extLst>
          </p:cNvPr>
          <p:cNvSpPr/>
          <p:nvPr/>
        </p:nvSpPr>
        <p:spPr>
          <a:xfrm>
            <a:off x="4378569" y="416653"/>
            <a:ext cx="74925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éste es el caso de 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Purificadora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,»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 hotel en Puebla,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situado en la parte más antigua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del centro de esa ciudad.</a:t>
            </a:r>
          </a:p>
        </p:txBody>
      </p:sp>
      <p:pic>
        <p:nvPicPr>
          <p:cNvPr id="12" name="Imagen 11" descr="Imagen que contiene suelo, edificio, interior, techo&#10;&#10;Descripción generada con confianza muy alta">
            <a:extLst>
              <a:ext uri="{FF2B5EF4-FFF2-40B4-BE49-F238E27FC236}">
                <a16:creationId xmlns:a16="http://schemas.microsoft.com/office/drawing/2014/main" id="{B1BBD802-4E1B-44DC-9301-742DCB0ACD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9051"/>
            <a:ext cx="12191999" cy="6904757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716F0F6C-55D6-47D9-BC5F-913F0AAA6E2A}"/>
              </a:ext>
            </a:extLst>
          </p:cNvPr>
          <p:cNvSpPr/>
          <p:nvPr/>
        </p:nvSpPr>
        <p:spPr>
          <a:xfrm>
            <a:off x="334963" y="4662879"/>
            <a:ext cx="1152207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inmueble está inscrito dentro del plan maestro de rescate denominado paseo del río de san francisco, que nació en 1997 con inversión privada y bajo el fideicomiso del mismo nombre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para promover y rescatar esta antigua zona,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dotándola con diversos equipamientos de primer nivel:</a:t>
            </a:r>
          </a:p>
        </p:txBody>
      </p:sp>
      <p:pic>
        <p:nvPicPr>
          <p:cNvPr id="14" name="Imagen 13" descr="Imagen que contiene árbol, amarillo, edificio&#10;&#10;Descripción generada con confianza alta">
            <a:extLst>
              <a:ext uri="{FF2B5EF4-FFF2-40B4-BE49-F238E27FC236}">
                <a16:creationId xmlns:a16="http://schemas.microsoft.com/office/drawing/2014/main" id="{67CDD02F-50FA-4161-A768-E06310F9FF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0" cy="6862813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A9A5E12E-D0EC-4449-8BD3-4E34C8BA26A5}"/>
              </a:ext>
            </a:extLst>
          </p:cNvPr>
          <p:cNvSpPr/>
          <p:nvPr/>
        </p:nvSpPr>
        <p:spPr>
          <a:xfrm>
            <a:off x="334963" y="389517"/>
            <a:ext cx="7686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 centro comercial,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 centro de convenciones, hoteles,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restaurantes, áreas verdes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galerías de arte, entre otros destinos,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A6A0737C-BEA2-47A9-A7E1-C6AB69025E66}"/>
              </a:ext>
            </a:extLst>
          </p:cNvPr>
          <p:cNvSpPr/>
          <p:nvPr/>
        </p:nvSpPr>
        <p:spPr>
          <a:xfrm>
            <a:off x="2479431" y="3976148"/>
            <a:ext cx="4001580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convirtiéndose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al mismo tiempo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un importante sitio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investigación                                             arqueológica.</a:t>
            </a:r>
          </a:p>
        </p:txBody>
      </p:sp>
      <p:pic>
        <p:nvPicPr>
          <p:cNvPr id="17" name="Imagen 16" descr="Imagen que contiene interior, edificio, suelo, pared&#10;&#10;Descripción generada con confianza muy alta">
            <a:extLst>
              <a:ext uri="{FF2B5EF4-FFF2-40B4-BE49-F238E27FC236}">
                <a16:creationId xmlns:a16="http://schemas.microsoft.com/office/drawing/2014/main" id="{A1B10904-BDC6-4BC2-90DB-5258A0C039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2077"/>
            <a:ext cx="12192000" cy="68580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D0847F9D-1E33-448B-A440-A3D81B5A74D2}"/>
              </a:ext>
            </a:extLst>
          </p:cNvPr>
          <p:cNvSpPr txBox="1"/>
          <p:nvPr/>
        </p:nvSpPr>
        <p:spPr>
          <a:xfrm>
            <a:off x="12208040" y="-64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0427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75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9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3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45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4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645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44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5075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30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77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9075"/>
                            </p:stCondLst>
                            <p:childTnLst>
                              <p:par>
                                <p:cTn id="5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7075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  <p:bldP spid="11" grpId="0"/>
      <p:bldP spid="13" grpId="0"/>
      <p:bldP spid="15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7AC60311-FD06-4CDE-9E09-A10426546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46429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B57FF69-CD2E-43F6-8960-6D1B347F0D8C}"/>
              </a:ext>
            </a:extLst>
          </p:cNvPr>
          <p:cNvSpPr/>
          <p:nvPr/>
        </p:nvSpPr>
        <p:spPr>
          <a:xfrm>
            <a:off x="352546" y="2394776"/>
            <a:ext cx="1148690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importancia de la iniciativa se basa en el aprovechamiento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restauración del patrimonio histórico industrial existente,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 que detonará la regeneración de los barrios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ubicados en sus inmediaciones, como El Alto, La Luz y Analco,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considerados como los más viejos e importantes de la ciudad.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B64A9E3-CDC7-48F9-92D9-E606E4363051}"/>
              </a:ext>
            </a:extLst>
          </p:cNvPr>
          <p:cNvSpPr/>
          <p:nvPr/>
        </p:nvSpPr>
        <p:spPr>
          <a:xfrm>
            <a:off x="352546" y="5003463"/>
            <a:ext cx="11486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Es de señalarse que en 1987 el centro histórico de puebla   fue  declarado patrimonio cultural de la humanidad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la organización de las naciones unidas para la cultura,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ciencia y la educación (UNESCO, por sus siglas en inglés).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AA48438-17F2-4FBE-853D-38C6B5483F69}"/>
              </a:ext>
            </a:extLst>
          </p:cNvPr>
          <p:cNvSpPr/>
          <p:nvPr/>
        </p:nvSpPr>
        <p:spPr>
          <a:xfrm>
            <a:off x="334960" y="381797"/>
            <a:ext cx="11539661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Revivir a través del agua</a:t>
            </a:r>
          </a:p>
        </p:txBody>
      </p:sp>
      <p:pic>
        <p:nvPicPr>
          <p:cNvPr id="5" name="Imagen 4" descr="Imagen que contiene interior, suelo, ventana, pared&#10;&#10;Descripción generada con confianza muy alta">
            <a:extLst>
              <a:ext uri="{FF2B5EF4-FFF2-40B4-BE49-F238E27FC236}">
                <a16:creationId xmlns:a16="http://schemas.microsoft.com/office/drawing/2014/main" id="{D47C4FCC-D6FD-4489-8920-6D8D81E898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B0114EB-E5A6-494A-A277-31643B703C98}"/>
              </a:ext>
            </a:extLst>
          </p:cNvPr>
          <p:cNvSpPr/>
          <p:nvPr/>
        </p:nvSpPr>
        <p:spPr>
          <a:xfrm>
            <a:off x="317377" y="818018"/>
            <a:ext cx="11539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nuevo 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Hotel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Boutique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»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se desarrolló en un inmueble que en 1884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época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industrialización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textil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México 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»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fue una fábrica de capital francés.</a:t>
            </a:r>
          </a:p>
        </p:txBody>
      </p:sp>
      <p:pic>
        <p:nvPicPr>
          <p:cNvPr id="10" name="Imagen 9" descr="Imagen que contiene edificio, suelo&#10;&#10;Descripción generada con confianza muy alta">
            <a:extLst>
              <a:ext uri="{FF2B5EF4-FFF2-40B4-BE49-F238E27FC236}">
                <a16:creationId xmlns:a16="http://schemas.microsoft.com/office/drawing/2014/main" id="{157FB536-2530-4855-9EA4-E933EAC559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6955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8CEE88E-0B3B-49C5-8EC7-AA13095F6A54}"/>
              </a:ext>
            </a:extLst>
          </p:cNvPr>
          <p:cNvSpPr/>
          <p:nvPr/>
        </p:nvSpPr>
        <p:spPr>
          <a:xfrm>
            <a:off x="0" y="5267543"/>
            <a:ext cx="11857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entonces casa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latisnere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antiguo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manantial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aguas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minerales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bebidas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gaseosas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»,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posteriormente fue conocida como fábrica de aguas minerales, hielo y bebidas de sabores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Superior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pic>
        <p:nvPicPr>
          <p:cNvPr id="12" name="Imagen 11" descr="Imagen que contiene suelo, interior, techo, pared&#10;&#10;Descripción generada con confianza muy alta">
            <a:extLst>
              <a:ext uri="{FF2B5EF4-FFF2-40B4-BE49-F238E27FC236}">
                <a16:creationId xmlns:a16="http://schemas.microsoft.com/office/drawing/2014/main" id="{C22B5890-D5FB-4A0A-88FA-C45B5D9FF4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81574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8E7A1F7C-94DD-415E-B605-B8594709A428}"/>
              </a:ext>
            </a:extLst>
          </p:cNvPr>
          <p:cNvSpPr/>
          <p:nvPr/>
        </p:nvSpPr>
        <p:spPr>
          <a:xfrm>
            <a:off x="334963" y="392597"/>
            <a:ext cx="1153966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Con el escenario puesto, la creatividad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fue retada para llevar la construcción decimonónica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su renacimiento en pleno siglo XXI.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84C7599-BAFD-4D97-B734-02DF13772959}"/>
              </a:ext>
            </a:extLst>
          </p:cNvPr>
          <p:cNvSpPr/>
          <p:nvPr/>
        </p:nvSpPr>
        <p:spPr>
          <a:xfrm>
            <a:off x="352548" y="5005943"/>
            <a:ext cx="115220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El resultado obtenido por Legorreta + Legorreta </a:t>
            </a:r>
          </a:p>
          <a:p>
            <a:pPr lvl="0"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en sociedad con Serrano Monjaraz Arquitectos </a:t>
            </a:r>
          </a:p>
          <a:p>
            <a:pPr lvl="0"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 un inmueble de baja escala que se inserta respetuosamente </a:t>
            </a:r>
          </a:p>
          <a:p>
            <a:pPr lvl="0"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su contexto inmediato, sin competir con él.</a:t>
            </a:r>
          </a:p>
        </p:txBody>
      </p:sp>
      <p:pic>
        <p:nvPicPr>
          <p:cNvPr id="16" name="Imagen 15" descr="Imagen que contiene edificio, suelo&#10;&#10;Descripción generada con confianza alta">
            <a:extLst>
              <a:ext uri="{FF2B5EF4-FFF2-40B4-BE49-F238E27FC236}">
                <a16:creationId xmlns:a16="http://schemas.microsoft.com/office/drawing/2014/main" id="{EACFF4B7-0FEE-40BC-99A5-B7D20550E3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46428" cy="6858001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F7DF9743-82DA-4D2F-B05F-E40AE86E9DA2}"/>
              </a:ext>
            </a:extLst>
          </p:cNvPr>
          <p:cNvSpPr/>
          <p:nvPr/>
        </p:nvSpPr>
        <p:spPr>
          <a:xfrm>
            <a:off x="352548" y="393215"/>
            <a:ext cx="1152207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primera incursión de ambos despachos en tierras poblanas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logra un volumen humano dentro de una zona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exclusivamente peatonal.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1F54D0B-267B-4085-8924-65125696243B}"/>
              </a:ext>
            </a:extLst>
          </p:cNvPr>
          <p:cNvSpPr/>
          <p:nvPr/>
        </p:nvSpPr>
        <p:spPr>
          <a:xfrm>
            <a:off x="334963" y="5007470"/>
            <a:ext cx="115220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Derivados de una cuidadosa búsqueda plástica,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sobria utilización de los materiales locales,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apegados a los originales,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contrasta con el colorido y texturas del entorno.</a:t>
            </a:r>
          </a:p>
        </p:txBody>
      </p:sp>
      <p:pic>
        <p:nvPicPr>
          <p:cNvPr id="19" name="Imagen 18" descr="Imagen que contiene interior, mesa, suelo, pared&#10;&#10;Descripción generada con confianza muy alta">
            <a:extLst>
              <a:ext uri="{FF2B5EF4-FFF2-40B4-BE49-F238E27FC236}">
                <a16:creationId xmlns:a16="http://schemas.microsoft.com/office/drawing/2014/main" id="{5DDB4B2C-8ABE-4EF5-ACD9-1DE2AB87D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5B24046-BBF7-4A15-BE4C-F1DC17C9D5CE}"/>
              </a:ext>
            </a:extLst>
          </p:cNvPr>
          <p:cNvSpPr txBox="1"/>
          <p:nvPr/>
        </p:nvSpPr>
        <p:spPr>
          <a:xfrm>
            <a:off x="12208040" y="-64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3587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125"/>
                            </p:stCondLst>
                            <p:childTnLst>
                              <p:par>
                                <p:cTn id="17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875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8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5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9125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712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18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2375"/>
                            </p:stCondLst>
                            <p:childTnLst>
                              <p:par>
                                <p:cTn id="5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0375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7" grpId="0"/>
      <p:bldP spid="6" grpId="0"/>
      <p:bldP spid="11" grpId="0"/>
      <p:bldP spid="13" grpId="0"/>
      <p:bldP spid="14" grpId="0"/>
      <p:bldP spid="17" grpId="0"/>
      <p:bldP spid="18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dificio, cielo, exterior&#10;&#10;Descripción generada con confianza muy alta">
            <a:extLst>
              <a:ext uri="{FF2B5EF4-FFF2-40B4-BE49-F238E27FC236}">
                <a16:creationId xmlns:a16="http://schemas.microsoft.com/office/drawing/2014/main" id="{F4E02104-43FF-41D3-AF68-CB0CE3D51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311"/>
            <a:ext cx="12191999" cy="6899106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44A6C82-A6B4-47D6-9593-1979AE3BA4C2}"/>
              </a:ext>
            </a:extLst>
          </p:cNvPr>
          <p:cNvSpPr/>
          <p:nvPr/>
        </p:nvSpPr>
        <p:spPr>
          <a:xfrm>
            <a:off x="334964" y="381794"/>
            <a:ext cx="102685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Los arquitectos destacan la importancia del inmueble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como un 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centro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desarrollo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la oportunidad de darle una segunda vida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un nuevo uso.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CB9ECF5-9500-49F3-A527-6BE4206F9CA9}"/>
              </a:ext>
            </a:extLst>
          </p:cNvPr>
          <p:cNvSpPr/>
          <p:nvPr/>
        </p:nvSpPr>
        <p:spPr>
          <a:xfrm>
            <a:off x="5333995" y="4631098"/>
            <a:ext cx="652304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esta razón fue fundamental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colaboración del instituto nacional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antropología e historia (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inah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el cual participó y supervisó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los trabajos desde el inicio.</a:t>
            </a:r>
          </a:p>
        </p:txBody>
      </p:sp>
      <p:pic>
        <p:nvPicPr>
          <p:cNvPr id="5" name="Imagen 4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EBD1588F-25F8-47BB-A91F-0ACF4E1A07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2063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B7D136D-A885-4755-AE4D-98D9FDB4CF96}"/>
              </a:ext>
            </a:extLst>
          </p:cNvPr>
          <p:cNvSpPr/>
          <p:nvPr/>
        </p:nvSpPr>
        <p:spPr>
          <a:xfrm>
            <a:off x="32085" y="381799"/>
            <a:ext cx="12127830" cy="869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propuesta 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desarrolla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cuatro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niveles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bajo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esquema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».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76B3012-001B-446B-A8F0-A2382B8DF9DE}"/>
              </a:ext>
            </a:extLst>
          </p:cNvPr>
          <p:cNvSpPr/>
          <p:nvPr/>
        </p:nvSpPr>
        <p:spPr>
          <a:xfrm>
            <a:off x="194279" y="1453221"/>
            <a:ext cx="575725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la planta baja el acceso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conserva sus elementos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y su estado     original: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C41EF2C-3FD8-41ED-A860-421956ACD8B3}"/>
              </a:ext>
            </a:extLst>
          </p:cNvPr>
          <p:cNvSpPr/>
          <p:nvPr/>
        </p:nvSpPr>
        <p:spPr>
          <a:xfrm>
            <a:off x="334959" y="4657647"/>
            <a:ext cx="6523041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muros a la cal y bóvedas catalanas hechas con lámina acanalada expuesta,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ejemplificando el carácter industrial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la antigua fábrica.</a:t>
            </a:r>
          </a:p>
        </p:txBody>
      </p:sp>
      <p:pic>
        <p:nvPicPr>
          <p:cNvPr id="12" name="Imagen 11" descr="Imagen que contiene interior, suelo, sala, pared&#10;&#10;Descripción generada con confianza muy alta">
            <a:extLst>
              <a:ext uri="{FF2B5EF4-FFF2-40B4-BE49-F238E27FC236}">
                <a16:creationId xmlns:a16="http://schemas.microsoft.com/office/drawing/2014/main" id="{AF49A11B-EE8B-44AA-8C7A-875AC9115D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1C82630D-96B9-4162-BB9C-376EF55FCBBC}"/>
              </a:ext>
            </a:extLst>
          </p:cNvPr>
          <p:cNvSpPr/>
          <p:nvPr/>
        </p:nvSpPr>
        <p:spPr>
          <a:xfrm>
            <a:off x="3641558" y="394758"/>
            <a:ext cx="4106780" cy="1829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los lados del acceso se encuentran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lobby-librería,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bodega de vinos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una sala de lectura.</a:t>
            </a:r>
          </a:p>
        </p:txBody>
      </p:sp>
      <p:pic>
        <p:nvPicPr>
          <p:cNvPr id="14" name="Imagen 13" descr="Imagen que contiene interior, suelo, sala, vida&#10;&#10;Descripción generada con confianza muy alta">
            <a:extLst>
              <a:ext uri="{FF2B5EF4-FFF2-40B4-BE49-F238E27FC236}">
                <a16:creationId xmlns:a16="http://schemas.microsoft.com/office/drawing/2014/main" id="{4AA6F1F4-9DC9-41A9-968F-0A240467E1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55A5DB2A-F023-48E5-BA76-E1B3FEDDCA0D}"/>
              </a:ext>
            </a:extLst>
          </p:cNvPr>
          <p:cNvSpPr/>
          <p:nvPr/>
        </p:nvSpPr>
        <p:spPr>
          <a:xfrm>
            <a:off x="334960" y="381802"/>
            <a:ext cx="975744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Tres salones para eventos que pueden transformarse en uno sólo y el centro de negocios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complementan los espacios de la planta baja.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2D84824D-B04B-440B-810F-1599ECA58ED2}"/>
              </a:ext>
            </a:extLst>
          </p:cNvPr>
          <p:cNvSpPr/>
          <p:nvPr/>
        </p:nvSpPr>
        <p:spPr>
          <a:xfrm>
            <a:off x="6096000" y="3109007"/>
            <a:ext cx="5761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los niveles 1 y 2 se localizan las 26 habitaciones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13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cada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piso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incluida la master suite.</a:t>
            </a:r>
          </a:p>
        </p:txBody>
      </p:sp>
      <p:pic>
        <p:nvPicPr>
          <p:cNvPr id="17" name="Imagen 16" descr="Imagen que contiene interior, techo, suelo, pared&#10;&#10;Descripción generada con confianza muy alta">
            <a:extLst>
              <a:ext uri="{FF2B5EF4-FFF2-40B4-BE49-F238E27FC236}">
                <a16:creationId xmlns:a16="http://schemas.microsoft.com/office/drawing/2014/main" id="{F60E53A5-EB45-4D54-8F3F-2EC1F070B6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F9B916D7-B3A4-472A-BF52-AB37F112B28D}"/>
              </a:ext>
            </a:extLst>
          </p:cNvPr>
          <p:cNvSpPr/>
          <p:nvPr/>
        </p:nvSpPr>
        <p:spPr>
          <a:xfrm>
            <a:off x="334962" y="381801"/>
            <a:ext cx="1152207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restaurante-bar para 70 personas y su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showcooking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están abiertos hacia el patio lateral a cuatro alturas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y tiene como remate la torre de      la iglesia de San Francisco.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E80210B-21FD-41F5-805B-AF998AC90EE2}"/>
              </a:ext>
            </a:extLst>
          </p:cNvPr>
          <p:cNvSpPr/>
          <p:nvPr/>
        </p:nvSpPr>
        <p:spPr>
          <a:xfrm>
            <a:off x="2848708" y="5005015"/>
            <a:ext cx="90083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El patio ordena y articula todo el proyecto,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a la vez que recupera su carácter e importancia,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hiciera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su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tiempo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patio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poblano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",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afirma Víctor Legorreta.</a:t>
            </a:r>
          </a:p>
        </p:txBody>
      </p:sp>
      <p:pic>
        <p:nvPicPr>
          <p:cNvPr id="20" name="Imagen 19" descr="Imagen que contiene edificio, cielo, agua, exterior&#10;&#10;Descripción generada con confianza muy alta">
            <a:extLst>
              <a:ext uri="{FF2B5EF4-FFF2-40B4-BE49-F238E27FC236}">
                <a16:creationId xmlns:a16="http://schemas.microsoft.com/office/drawing/2014/main" id="{0E64044D-B8D6-4886-B1E9-B367540E9C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86" y="-2"/>
            <a:ext cx="12240125" cy="6858000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86976851-8769-42D0-BA7C-CEF00859DB4C}"/>
              </a:ext>
            </a:extLst>
          </p:cNvPr>
          <p:cNvSpPr txBox="1"/>
          <p:nvPr/>
        </p:nvSpPr>
        <p:spPr>
          <a:xfrm>
            <a:off x="12208040" y="-64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0BED1CFF-A403-4E22-93F2-BDB9BFED22F9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60113" y="829247"/>
            <a:ext cx="10254875" cy="4929669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1854B3DF-7B03-4890-B89F-4C01471D83D4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886D92D6-02FE-42EE-8113-5224FB453BB8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E613805D-49BA-4A31-98DC-D74465C68148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DEB11BF8-E3C3-481D-8EAA-A33B826A8CA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DF292BC4-0B82-4443-B64A-BEAD097F5C4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5732" r="10119" b="14253"/>
          <a:stretch/>
        </p:blipFill>
        <p:spPr>
          <a:xfrm>
            <a:off x="4155503" y="597048"/>
            <a:ext cx="3869288" cy="5669691"/>
          </a:xfrm>
          <a:prstGeom prst="snip2DiagRect">
            <a:avLst>
              <a:gd name="adj1" fmla="val 1562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5B9BD5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4124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25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8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625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6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2625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6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9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9125"/>
                            </p:stCondLst>
                            <p:childTnLst>
                              <p:par>
                                <p:cTn id="61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2125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212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8375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4575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31325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7200"/>
                            </p:stCondLst>
                            <p:childTnLst>
                              <p:par>
                                <p:cTn id="9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3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98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3" dur="4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4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4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4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5" dur="4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4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4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4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xit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62200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" grpId="0"/>
      <p:bldP spid="7" grpId="0"/>
      <p:bldP spid="11" grpId="0"/>
      <p:bldP spid="13" grpId="0"/>
      <p:bldP spid="15" grpId="0"/>
      <p:bldP spid="16" grpId="0"/>
      <p:bldP spid="18" grpId="0"/>
      <p:bldP spid="19" grpId="0"/>
      <p:bldP spid="21" grpId="0"/>
      <p:bldP spid="23" grpId="0"/>
      <p:bldP spid="23" grpId="1"/>
      <p:bldP spid="24" grpId="0"/>
      <p:bldP spid="24" grpId="1"/>
      <p:bldP spid="25" grpId="0" uiExpand="1" build="p"/>
      <p:bldP spid="25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la purificadora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000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, exterior, árbol, cielo&#10;&#10;Descripción generada con confianza muy alta">
            <a:extLst>
              <a:ext uri="{FF2B5EF4-FFF2-40B4-BE49-F238E27FC236}">
                <a16:creationId xmlns:a16="http://schemas.microsoft.com/office/drawing/2014/main" id="{4AEBD224-A9A0-451C-A928-F51A5655EB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7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</TotalTime>
  <Words>1045</Words>
  <Application>Microsoft Office PowerPoint</Application>
  <PresentationFormat>Panorámica</PresentationFormat>
  <Paragraphs>169</Paragraphs>
  <Slides>9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23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19  El Hotel La Purificadora  15' 05''  M</dc:title>
  <dc:creator>Eagle's nest</dc:creator>
  <cp:lastModifiedBy>Eagle's nest</cp:lastModifiedBy>
  <cp:revision>69</cp:revision>
  <dcterms:created xsi:type="dcterms:W3CDTF">2018-06-07T01:32:40Z</dcterms:created>
  <dcterms:modified xsi:type="dcterms:W3CDTF">2018-12-10T11:18:36Z</dcterms:modified>
</cp:coreProperties>
</file>