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81"/>
  </p:notesMasterIdLst>
  <p:handoutMasterIdLst>
    <p:handoutMasterId r:id="rId82"/>
  </p:handoutMasterIdLst>
  <p:sldIdLst>
    <p:sldId id="1461" r:id="rId3"/>
    <p:sldId id="791" r:id="rId4"/>
    <p:sldId id="1473" r:id="rId5"/>
    <p:sldId id="810" r:id="rId6"/>
    <p:sldId id="811" r:id="rId7"/>
    <p:sldId id="1072" r:id="rId8"/>
    <p:sldId id="886" r:id="rId9"/>
    <p:sldId id="1464" r:id="rId10"/>
    <p:sldId id="893" r:id="rId11"/>
    <p:sldId id="1075" r:id="rId12"/>
    <p:sldId id="1466" r:id="rId13"/>
    <p:sldId id="898" r:id="rId14"/>
    <p:sldId id="902" r:id="rId15"/>
    <p:sldId id="904" r:id="rId16"/>
    <p:sldId id="803" r:id="rId17"/>
    <p:sldId id="1467" r:id="rId18"/>
    <p:sldId id="914" r:id="rId19"/>
    <p:sldId id="820" r:id="rId20"/>
    <p:sldId id="923" r:id="rId21"/>
    <p:sldId id="1468" r:id="rId22"/>
    <p:sldId id="927" r:id="rId23"/>
    <p:sldId id="935" r:id="rId24"/>
    <p:sldId id="947" r:id="rId25"/>
    <p:sldId id="944" r:id="rId26"/>
    <p:sldId id="1469" r:id="rId27"/>
    <p:sldId id="1470" r:id="rId28"/>
    <p:sldId id="835" r:id="rId29"/>
    <p:sldId id="799" r:id="rId30"/>
    <p:sldId id="1472" r:id="rId31"/>
    <p:sldId id="956" r:id="rId32"/>
    <p:sldId id="838" r:id="rId33"/>
    <p:sldId id="972" r:id="rId34"/>
    <p:sldId id="805" r:id="rId35"/>
    <p:sldId id="981" r:id="rId36"/>
    <p:sldId id="1474" r:id="rId37"/>
    <p:sldId id="986" r:id="rId38"/>
    <p:sldId id="990" r:id="rId39"/>
    <p:sldId id="1475" r:id="rId40"/>
    <p:sldId id="996" r:id="rId41"/>
    <p:sldId id="1001" r:id="rId42"/>
    <p:sldId id="1476" r:id="rId43"/>
    <p:sldId id="1003" r:id="rId44"/>
    <p:sldId id="842" r:id="rId45"/>
    <p:sldId id="1487" r:id="rId46"/>
    <p:sldId id="1486" r:id="rId47"/>
    <p:sldId id="1488" r:id="rId48"/>
    <p:sldId id="1080" r:id="rId49"/>
    <p:sldId id="1491" r:id="rId50"/>
    <p:sldId id="858" r:id="rId51"/>
    <p:sldId id="1492" r:id="rId52"/>
    <p:sldId id="966" r:id="rId53"/>
    <p:sldId id="1496" r:id="rId54"/>
    <p:sldId id="1081" r:id="rId55"/>
    <p:sldId id="1499" r:id="rId56"/>
    <p:sldId id="1500" r:id="rId57"/>
    <p:sldId id="1501" r:id="rId58"/>
    <p:sldId id="1502" r:id="rId59"/>
    <p:sldId id="1010" r:id="rId60"/>
    <p:sldId id="868" r:id="rId61"/>
    <p:sldId id="875" r:id="rId62"/>
    <p:sldId id="1503" r:id="rId63"/>
    <p:sldId id="938" r:id="rId64"/>
    <p:sldId id="1023" r:id="rId65"/>
    <p:sldId id="1028" r:id="rId66"/>
    <p:sldId id="1505" r:id="rId67"/>
    <p:sldId id="1032" r:id="rId68"/>
    <p:sldId id="1037" r:id="rId69"/>
    <p:sldId id="1044" r:id="rId70"/>
    <p:sldId id="1507" r:id="rId71"/>
    <p:sldId id="1082" r:id="rId72"/>
    <p:sldId id="1509" r:id="rId73"/>
    <p:sldId id="1061" r:id="rId74"/>
    <p:sldId id="1511" r:id="rId75"/>
    <p:sldId id="1067" r:id="rId76"/>
    <p:sldId id="1513" r:id="rId77"/>
    <p:sldId id="465" r:id="rId78"/>
    <p:sldId id="273" r:id="rId79"/>
    <p:sldId id="274" r:id="rId80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916" userDrawn="1">
          <p15:clr>
            <a:srgbClr val="000000"/>
          </p15:clr>
        </p15:guide>
        <p15:guide id="4" pos="3764" userDrawn="1">
          <p15:clr>
            <a:srgbClr val="000000"/>
          </p15:clr>
        </p15:guide>
        <p15:guide id="5" pos="212" userDrawn="1">
          <p15:clr>
            <a:srgbClr val="000000"/>
          </p15:clr>
        </p15:guide>
        <p15:guide id="6" userDrawn="1">
          <p15:clr>
            <a:srgbClr val="000000"/>
          </p15:clr>
        </p15:guide>
        <p15:guide id="7" pos="7468" userDrawn="1">
          <p15:clr>
            <a:srgbClr val="000000"/>
          </p15:clr>
        </p15:guide>
        <p15:guide id="8" pos="7680" userDrawn="1">
          <p15:clr>
            <a:srgbClr val="000000"/>
          </p15:clr>
        </p15:guide>
        <p15:guide id="9" orient="horz" pos="2236" userDrawn="1">
          <p15:clr>
            <a:srgbClr val="000000"/>
          </p15:clr>
        </p15:guide>
        <p15:guide id="10" orient="horz" pos="2084" userDrawn="1">
          <p15:clr>
            <a:srgbClr val="000000"/>
          </p15:clr>
        </p15:guide>
        <p15:guide id="11" orient="horz" pos="195" userDrawn="1">
          <p15:clr>
            <a:srgbClr val="000000"/>
          </p15:clr>
        </p15:guide>
        <p15:guide id="12" orient="horz" userDrawn="1">
          <p15:clr>
            <a:srgbClr val="000000"/>
          </p15:clr>
        </p15:guide>
        <p15:guide id="13" orient="horz" pos="4125" userDrawn="1">
          <p15:clr>
            <a:srgbClr val="000000"/>
          </p15:clr>
        </p15:guide>
        <p15:guide id="14" orient="horz" pos="432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884"/>
    <a:srgbClr val="7E0000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98" autoAdjust="0"/>
    <p:restoredTop sz="94333" autoAdjust="0"/>
  </p:normalViewPr>
  <p:slideViewPr>
    <p:cSldViewPr showGuides="1">
      <p:cViewPr>
        <p:scale>
          <a:sx n="55" d="100"/>
          <a:sy n="55" d="100"/>
        </p:scale>
        <p:origin x="42" y="174"/>
      </p:cViewPr>
      <p:guideLst>
        <p:guide orient="horz" pos="2160"/>
        <p:guide pos="3840"/>
        <p:guide pos="3916"/>
        <p:guide pos="3764"/>
        <p:guide pos="212"/>
        <p:guide/>
        <p:guide pos="7468"/>
        <p:guide pos="7680"/>
        <p:guide orient="horz" pos="2236"/>
        <p:guide orient="horz" pos="2084"/>
        <p:guide orient="horz" pos="195"/>
        <p:guide orient="horz"/>
        <p:guide orient="horz" pos="4125"/>
        <p:guide orient="horz" pos="4320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59999" cy="59999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viewProps" Target="view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notesMaster" Target="notesMasters/notesMaster1.xml"/><Relationship Id="rId86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07/12/2018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36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19590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43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955821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76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07/12/2018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07/12/2018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07/12/2018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07/12/2018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07/12/2018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07/12/2018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2976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96858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67563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07/12/2018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95874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07/12/2018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82990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07/12/2018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18143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07/12/2018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45605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07/12/2018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96906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07/12/2018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7985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8046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8036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07/12/2018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72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s.slideshare.net/juanfranciscovi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3.png"/><Relationship Id="rId5" Type="http://schemas.openxmlformats.org/officeDocument/2006/relationships/image" Target="../media/image72.jp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5.pn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203808">
            <a:off x="4667035" y="3697064"/>
            <a:ext cx="959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89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’ 00”</a:t>
            </a:r>
            <a:endParaRPr kumimoji="0" lang="es-MX" sz="2000" b="1" i="0" u="none" strike="noStrike" kern="1200" cap="none" spc="0" normalizeH="0" baseline="0" noProof="0" dirty="0">
              <a:ln>
                <a:noFill/>
              </a:ln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112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vortex dir="d"/>
        <p:sndAc>
          <p:stSnd>
            <p:snd r:embed="rId2" name="San Fco Medley 000 - Eaglenest 1.wav"/>
          </p:stSnd>
        </p:sndAc>
      </p:transition>
    </mc:Choice>
    <mc:Fallback xmlns="">
      <p:transition spd="slow" advTm="5000">
        <p:fade/>
        <p:sndAc>
          <p:stSnd>
            <p:snd r:embed="rId4" name="San Fco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20C17F2-FE6B-4E76-97D7-CA998150B83E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monitor, televisión, pantalla&#10;&#10;Descripción generada con confianza muy alta">
            <a:extLst>
              <a:ext uri="{FF2B5EF4-FFF2-40B4-BE49-F238E27FC236}">
                <a16:creationId xmlns:a16="http://schemas.microsoft.com/office/drawing/2014/main" id="{4ECE5630-2E2B-4D84-A8C1-BD0F5972997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838200"/>
            <a:ext cx="6119061" cy="5181600"/>
          </a:xfrm>
          <a:prstGeom prst="rect">
            <a:avLst/>
          </a:prstGeom>
          <a:noFill/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3350042" y="1203187"/>
            <a:ext cx="5520225" cy="393954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Puebla, México…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NO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persigue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ningún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fin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lucro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0" cap="none" spc="0" normalizeH="0" baseline="0" noProof="0" dirty="0">
              <a:ln w="19050">
                <a:solidFill>
                  <a:srgbClr val="70AD47">
                    <a:lumMod val="75000"/>
                  </a:srgbClr>
                </a:solidFill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56" y="509863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9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500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ielo, edificio, exterior, reloj&#10;&#10;Descripción generada con confianza muy alta">
            <a:extLst>
              <a:ext uri="{FF2B5EF4-FFF2-40B4-BE49-F238E27FC236}">
                <a16:creationId xmlns:a16="http://schemas.microsoft.com/office/drawing/2014/main" id="{AD5A37D2-CCA7-401E-A30C-F744980DDF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7202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562531" y="953281"/>
            <a:ext cx="4933479" cy="217572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templo de San Francisco</a:t>
            </a: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425DE7D1-DAC0-4FC5-86E8-DE640DC517C1}"/>
              </a:ext>
            </a:extLst>
          </p:cNvPr>
          <p:cNvSpPr/>
          <p:nvPr/>
        </p:nvSpPr>
        <p:spPr>
          <a:xfrm>
            <a:off x="452284" y="2769011"/>
            <a:ext cx="5014452" cy="233910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El primer convento </a:t>
            </a:r>
          </a:p>
          <a:p>
            <a:pPr lvl="0"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de Puebla </a:t>
            </a:r>
          </a:p>
          <a:p>
            <a:pPr lvl="0"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(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México</a:t>
            </a: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)</a:t>
            </a:r>
          </a:p>
          <a:p>
            <a:pPr algn="ctr" defTabSz="1219170"/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24ABFCA-A508-4511-B4D4-171D2E19A8DC}"/>
              </a:ext>
            </a:extLst>
          </p:cNvPr>
          <p:cNvSpPr/>
          <p:nvPr/>
        </p:nvSpPr>
        <p:spPr>
          <a:xfrm>
            <a:off x="8075966" y="1348570"/>
            <a:ext cx="3299945" cy="160043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Monumento 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histórico</a:t>
            </a:r>
          </a:p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(00412)</a:t>
            </a:r>
          </a:p>
        </p:txBody>
      </p:sp>
    </p:spTree>
    <p:extLst>
      <p:ext uri="{BB962C8B-B14F-4D97-AF65-F5344CB8AC3E}">
        <p14:creationId xmlns:p14="http://schemas.microsoft.com/office/powerpoint/2010/main" val="762833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4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1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3" grpId="0"/>
      <p:bldP spid="14" grpId="0"/>
      <p:bldP spid="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12B94678-765E-46D2-B7D8-4B4243989A5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455613" y="365204"/>
            <a:ext cx="5519737" cy="6183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Localización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País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México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División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Puebla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Subdivisión	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Heroica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de Zaragoza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Ubicación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Centro histórico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de Puebla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Información religiosa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Culto	      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Católico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Diócesis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Arquidiócesis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Ángeles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37B0F56-FFA6-42AD-95E9-8C33B4B5A287}"/>
              </a:ext>
            </a:extLst>
          </p:cNvPr>
          <p:cNvSpPr/>
          <p:nvPr/>
        </p:nvSpPr>
        <p:spPr>
          <a:xfrm>
            <a:off x="6216652" y="505807"/>
            <a:ext cx="5519735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Acceso público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Diariamente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Uso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Templo religioso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Advocación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Las Cinco llagas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de San Francisco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Historia del edificio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Fundador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Fray 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Sebastian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de Aparicio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Construcción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1535 - 1760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Datos arquitectónicos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Estilo    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Barroco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Torre	Una torre,     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(63 m, altura)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783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25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4D8E55D9-7F8D-472D-8E57-7295404060F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446972" y="729045"/>
            <a:ext cx="5769677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Vista nocturna del portal.</a:t>
            </a:r>
          </a:p>
        </p:txBody>
      </p:sp>
      <p:pic>
        <p:nvPicPr>
          <p:cNvPr id="4" name="Imagen 3" descr="Imagen que contiene edificio, exterior, reloj, cielo&#10;&#10;Descripción generada con confianza muy alta">
            <a:extLst>
              <a:ext uri="{FF2B5EF4-FFF2-40B4-BE49-F238E27FC236}">
                <a16:creationId xmlns:a16="http://schemas.microsoft.com/office/drawing/2014/main" id="{B2766E1F-2CC1-4CB0-8C69-9B83688E7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91" y="1569031"/>
            <a:ext cx="5269808" cy="44068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A2801F0-99D4-4B81-A7DC-792232674651}"/>
              </a:ext>
            </a:extLst>
          </p:cNvPr>
          <p:cNvSpPr/>
          <p:nvPr/>
        </p:nvSpPr>
        <p:spPr>
          <a:xfrm>
            <a:off x="6242730" y="912466"/>
            <a:ext cx="5493176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acuerdo con la Guía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Patrimonio Religioso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convento franciscano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 ligado con los orígenes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F878A46-9986-495C-8D47-EB35EDF37C36}"/>
              </a:ext>
            </a:extLst>
          </p:cNvPr>
          <p:cNvSpPr/>
          <p:nvPr/>
        </p:nvSpPr>
        <p:spPr>
          <a:xfrm>
            <a:off x="6246930" y="3933022"/>
            <a:ext cx="549317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 templo religioso de culto católico que pertenece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jurisdicción eclesiástica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Arquidiócesis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Ángeles, dedicado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Cinco llagas de San Francisco.</a:t>
            </a:r>
          </a:p>
        </p:txBody>
      </p:sp>
      <p:pic>
        <p:nvPicPr>
          <p:cNvPr id="10" name="Imagen 9" descr="Imagen que contiene edificio, exterior, reloj, cielo&#10;&#10;Descripción generada con confianza muy alta">
            <a:extLst>
              <a:ext uri="{FF2B5EF4-FFF2-40B4-BE49-F238E27FC236}">
                <a16:creationId xmlns:a16="http://schemas.microsoft.com/office/drawing/2014/main" id="{26D41699-7DC1-46A7-B318-94B7914B5F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64" y="1569031"/>
            <a:ext cx="5269808" cy="44068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F2BE976-CD20-4D64-B2E2-3EA622756BD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87753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ED910987-44DC-4056-ACE7-30E72251B0B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pared&#10;&#10;Descripción generada con confianza alta">
            <a:extLst>
              <a:ext uri="{FF2B5EF4-FFF2-40B4-BE49-F238E27FC236}">
                <a16:creationId xmlns:a16="http://schemas.microsoft.com/office/drawing/2014/main" id="{2B7E54D4-CC01-4F89-B25A-AE6AD502BF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956" y="1089039"/>
            <a:ext cx="2999949" cy="497718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680D01E-8135-4A1C-82EC-99ED0621EA5F}"/>
              </a:ext>
            </a:extLst>
          </p:cNvPr>
          <p:cNvSpPr/>
          <p:nvPr/>
        </p:nvSpPr>
        <p:spPr>
          <a:xfrm>
            <a:off x="456093" y="309052"/>
            <a:ext cx="7856325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ubica en la zona más antigua de la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frente al cruce de las calles 14 oriente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bulevar 5 de mayo,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el primer convento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estableció en la ciudad de Puebla.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E5F3884-4A51-4A96-9E1F-5121C92EE407}"/>
              </a:ext>
            </a:extLst>
          </p:cNvPr>
          <p:cNvSpPr/>
          <p:nvPr/>
        </p:nvSpPr>
        <p:spPr>
          <a:xfrm>
            <a:off x="396095" y="2289019"/>
            <a:ext cx="807356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una de sus capillas se venera el cuerpo incorrupto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beato lego fray Sebastián de Aparicio.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FF36A47-5D10-471D-AA2E-8EBD1A5A093B}"/>
              </a:ext>
            </a:extLst>
          </p:cNvPr>
          <p:cNvSpPr/>
          <p:nvPr/>
        </p:nvSpPr>
        <p:spPr>
          <a:xfrm>
            <a:off x="455613" y="3309002"/>
            <a:ext cx="8073566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Contexto Histórico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18529E6-1087-4E77-AF24-549047E38CCD}"/>
              </a:ext>
            </a:extLst>
          </p:cNvPr>
          <p:cNvSpPr/>
          <p:nvPr/>
        </p:nvSpPr>
        <p:spPr>
          <a:xfrm>
            <a:off x="456092" y="4413014"/>
            <a:ext cx="821986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México, la época colonial abarca desde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descubrimiento del continente americano en 1542, cuando España tenía el control absoluto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ahora República Mexicana,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la Independencia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principios del siglo XIX.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9166AED-A15D-4D24-959D-4E1159DCF26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3660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3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30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98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  <p:bldP spid="13" grpId="0"/>
      <p:bldP spid="14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9FB6EAAE-34F8-4941-A60E-FA6D728C349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4475545" y="2770617"/>
            <a:ext cx="7320360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diseño de las ciudades era reticular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forma de red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contaba con numerosas plazas y monumentos, y al ser la iglesia, la representante absoluta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religión católica,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edificio más importante para realizar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evangelización, que era el templo,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colocaba al centro de la ciudad,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dándole jerarquía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respecto a las demás edificaciones.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26A4415-E0DC-40ED-98AC-BB4DAB3817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98"/>
          <a:stretch/>
        </p:blipFill>
        <p:spPr>
          <a:xfrm>
            <a:off x="456094" y="962325"/>
            <a:ext cx="4460586" cy="510663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44BDCAD-89C3-4E7F-A68E-814D12794AD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29E848F-7F4A-4A5F-AF29-C9DF1C93FF6E}"/>
              </a:ext>
            </a:extLst>
          </p:cNvPr>
          <p:cNvSpPr/>
          <p:nvPr/>
        </p:nvSpPr>
        <p:spPr>
          <a:xfrm>
            <a:off x="4416026" y="669046"/>
            <a:ext cx="732036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arquitectura mexicana de esa época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enfocó principalmente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edificios religiosos católicos,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debido a la necesidad de los españoles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evangelizar la llamada Nueva España.</a:t>
            </a:r>
          </a:p>
        </p:txBody>
      </p:sp>
    </p:spTree>
    <p:extLst>
      <p:ext uri="{BB962C8B-B14F-4D97-AF65-F5344CB8AC3E}">
        <p14:creationId xmlns:p14="http://schemas.microsoft.com/office/powerpoint/2010/main" val="156132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45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47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9FB6EAAE-34F8-4941-A60E-FA6D728C349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monitor, pantalla, televisión, interior&#10;&#10;Descripción generada con confianza muy alta">
            <a:extLst>
              <a:ext uri="{FF2B5EF4-FFF2-40B4-BE49-F238E27FC236}">
                <a16:creationId xmlns:a16="http://schemas.microsoft.com/office/drawing/2014/main" id="{18F4EE88-FEFB-469C-927C-4973DE631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072" y="428625"/>
            <a:ext cx="8639856" cy="600075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95CD28DB-220F-49B5-B96F-D123A1A11F9F}"/>
              </a:ext>
            </a:extLst>
          </p:cNvPr>
          <p:cNvSpPr/>
          <p:nvPr/>
        </p:nvSpPr>
        <p:spPr>
          <a:xfrm>
            <a:off x="1776072" y="1272460"/>
            <a:ext cx="8639856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debido a la escasez de mano de obra calificada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la ausencia de materiales adecuados,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fue posible seguir fielmente los cánones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estilos establecidos por la iglesia en Roma,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cual obligó a los conquistadores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combinar sus procesos constructivos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nuevos estilos y materiales.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D9B30D0-3B24-4826-9C6F-06735736DAE1}"/>
              </a:ext>
            </a:extLst>
          </p:cNvPr>
          <p:cNvSpPr/>
          <p:nvPr/>
        </p:nvSpPr>
        <p:spPr>
          <a:xfrm>
            <a:off x="1776072" y="4013626"/>
            <a:ext cx="863985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Aquí es donde aparece una característica única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arquitectura colonial mexicana,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se integran las corrientes artísticas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vividas en Europa, como el estilo gótico o barroco,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arte de las culturas prehispánicas.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44BDCAD-89C3-4E7F-A68E-814D12794AD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7631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9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93946BAF-7A33-477E-BD63-D73822D27F4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-1" y="309052"/>
            <a:ext cx="8915953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 para poder conseguir la identificación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esas civilizaciones con la religión católica,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anterior logró una mejor conversión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creencias religiosas en los pueblos conquistados.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298779B-B81B-4095-8E8D-DFAA7FD904FB}"/>
              </a:ext>
            </a:extLst>
          </p:cNvPr>
          <p:cNvSpPr/>
          <p:nvPr/>
        </p:nvSpPr>
        <p:spPr>
          <a:xfrm>
            <a:off x="455612" y="1749028"/>
            <a:ext cx="846034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Cabe destacar que los españoles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sólo se concentraron en la edificación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conventos y monasterios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apoyar fuertemente su tarea de evangelizar.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879ADF9-6B84-445D-A1E7-D50CD8615DE4}"/>
              </a:ext>
            </a:extLst>
          </p:cNvPr>
          <p:cNvSpPr/>
          <p:nvPr/>
        </p:nvSpPr>
        <p:spPr>
          <a:xfrm>
            <a:off x="455612" y="3249003"/>
            <a:ext cx="846034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se dieron a la tarea de construir edificios destinados para la administración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para la planeación de las ciudades, casas,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haciendas o palacios de los españoles conquistadores.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CA5FC5A-97D1-42C5-B118-243D67634D78}"/>
              </a:ext>
            </a:extLst>
          </p:cNvPr>
          <p:cNvSpPr/>
          <p:nvPr/>
        </p:nvSpPr>
        <p:spPr>
          <a:xfrm>
            <a:off x="455612" y="4748978"/>
            <a:ext cx="1128077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olvidemos que la América conquistada fue entregada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Reyes Católicos de España por el Sumo Pontífice Alejandro VI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través de la llamada Bula Apostólica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Inter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Caetera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del año 1492,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cual indicaba que todas las tierras (</a:t>
            </a:r>
            <a:r>
              <a:rPr lang="es-MX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halladas y por hallar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pertenecerían a los Reyes de Castilla y León.</a:t>
            </a:r>
          </a:p>
        </p:txBody>
      </p:sp>
      <p:pic>
        <p:nvPicPr>
          <p:cNvPr id="6" name="Imagen 5" descr="Imagen que contiene exterior, cielo, edificio, amarillo&#10;&#10;Descripción generada con confianza muy alta">
            <a:extLst>
              <a:ext uri="{FF2B5EF4-FFF2-40B4-BE49-F238E27FC236}">
                <a16:creationId xmlns:a16="http://schemas.microsoft.com/office/drawing/2014/main" id="{4CBDA533-AB60-4D4D-B39B-409FDBF3D9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954" y="369051"/>
            <a:ext cx="2828296" cy="4245097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BACB496-B7AC-44A6-AF14-4EB15B2A41A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98270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6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987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47" grpId="0"/>
      <p:bldP spid="3" grpId="0"/>
      <p:bldP spid="4" grpId="0"/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t="4000" r="3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E397851-49EE-4F05-924A-8482435CC778}"/>
              </a:ext>
            </a:extLst>
          </p:cNvPr>
          <p:cNvSpPr txBox="1"/>
          <p:nvPr/>
        </p:nvSpPr>
        <p:spPr>
          <a:xfrm>
            <a:off x="-548273" y="-557297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1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Orden Franciscana</a:t>
            </a:r>
          </a:p>
        </p:txBody>
      </p:sp>
      <p:pic>
        <p:nvPicPr>
          <p:cNvPr id="3" name="Imagen 2" descr="Imagen que contiene exterior, suelo, de pie, hierba&#10;&#10;Descripción generada con confianza muy alta">
            <a:extLst>
              <a:ext uri="{FF2B5EF4-FFF2-40B4-BE49-F238E27FC236}">
                <a16:creationId xmlns:a16="http://schemas.microsoft.com/office/drawing/2014/main" id="{8EC123A7-1D22-4497-B7D8-BD3D02C13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11" y="452089"/>
            <a:ext cx="7009165" cy="52568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B04D240-1587-4A7B-832C-AFCA89BB5A33}"/>
              </a:ext>
            </a:extLst>
          </p:cNvPr>
          <p:cNvSpPr/>
          <p:nvPr/>
        </p:nvSpPr>
        <p:spPr>
          <a:xfrm>
            <a:off x="7415978" y="2652437"/>
            <a:ext cx="4439472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este mismo terreno establecieron su convento definitivo a la vera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camino real a Veracruz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la orilla del río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llamaría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Francisco.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1D4F973-2791-4C5D-837E-06AB9067A20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82584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4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E397851-49EE-4F05-924A-8482435CC77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FEFE88D-E305-4C43-9365-E3738A16DD75}"/>
              </a:ext>
            </a:extLst>
          </p:cNvPr>
          <p:cNvSpPr/>
          <p:nvPr/>
        </p:nvSpPr>
        <p:spPr>
          <a:xfrm>
            <a:off x="336550" y="249053"/>
            <a:ext cx="11279358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Historia del Convento  de San Francisco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20CFD8C-C6B5-4C73-B959-4B5626DADE14}"/>
              </a:ext>
            </a:extLst>
          </p:cNvPr>
          <p:cNvSpPr/>
          <p:nvPr/>
        </p:nvSpPr>
        <p:spPr>
          <a:xfrm>
            <a:off x="336551" y="1689029"/>
            <a:ext cx="575944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historia de la ciudad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halla estrechamente vinculada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primeras órdenes religiosas establecidas en Nueva España.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8A6488A-7D9F-4DF3-837D-100456673285}"/>
              </a:ext>
            </a:extLst>
          </p:cNvPr>
          <p:cNvSpPr/>
          <p:nvPr/>
        </p:nvSpPr>
        <p:spPr>
          <a:xfrm>
            <a:off x="336550" y="3788994"/>
            <a:ext cx="58801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primera de ellas,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de los frailes menores franciscanos,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habían llegado en 1531 para fundar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primitivo establecimiento.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CB4F645-502A-445B-A1DA-F440C9C41C04}"/>
              </a:ext>
            </a:extLst>
          </p:cNvPr>
          <p:cNvSpPr/>
          <p:nvPr/>
        </p:nvSpPr>
        <p:spPr>
          <a:xfrm>
            <a:off x="336550" y="5815414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Veytia, escogieron el sitio del actual templo de la Concordia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permanecieron por tres años.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1D4F973-2791-4C5D-837E-06AB9067A20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cielo, edificio, exterior, reloj&#10;&#10;Descripción generada con confianza muy alta">
            <a:extLst>
              <a:ext uri="{FF2B5EF4-FFF2-40B4-BE49-F238E27FC236}">
                <a16:creationId xmlns:a16="http://schemas.microsoft.com/office/drawing/2014/main" id="{3D34D4F8-F6F4-4263-B1F6-153B3A8DF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650" y="1029040"/>
            <a:ext cx="5639254" cy="46100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87268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4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340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1376D169-57EC-41F0-A66B-AC953D84B89E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4836021" y="334899"/>
            <a:ext cx="701942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franciscanos son miembros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una orden religiosa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sigue las reglas de San Francisco de Asís.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2FDA1DC-419A-412C-8E4B-3903303F2EE8}"/>
              </a:ext>
            </a:extLst>
          </p:cNvPr>
          <p:cNvSpPr/>
          <p:nvPr/>
        </p:nvSpPr>
        <p:spPr>
          <a:xfrm>
            <a:off x="4956472" y="1869026"/>
            <a:ext cx="6899432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primeros franciscanos, llamada la Orden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Frailes Menores, debido a su ideal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pobreza total, mismo que indica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no pueden poseer nada en común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individualmente, así como tienen prohibido aceptar dinero, por lo que viven día a día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su trabajo y la mendicidad.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E8661F2-0E80-4391-B80C-C7FBCACE092B}"/>
              </a:ext>
            </a:extLst>
          </p:cNvPr>
          <p:cNvSpPr/>
          <p:nvPr/>
        </p:nvSpPr>
        <p:spPr>
          <a:xfrm>
            <a:off x="336548" y="4795431"/>
            <a:ext cx="1151890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1226, fecha en que murió San Francisco de Asís,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orden se extendía desde Italia a Inglaterra, la Tierra Santa, y toda Europa.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169AC0B-F803-4762-B0DC-8D242077BFD1}"/>
              </a:ext>
            </a:extLst>
          </p:cNvPr>
          <p:cNvSpPr/>
          <p:nvPr/>
        </p:nvSpPr>
        <p:spPr>
          <a:xfrm>
            <a:off x="0" y="6128955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hermanos eran conocidos como los predicadores de la gente.</a:t>
            </a:r>
          </a:p>
        </p:txBody>
      </p:sp>
      <p:pic>
        <p:nvPicPr>
          <p:cNvPr id="7" name="Imagen 6" descr="Imagen que contiene exterior, edificio, cielo, carretera&#10;&#10;Descripción generada con confianza muy alta">
            <a:extLst>
              <a:ext uri="{FF2B5EF4-FFF2-40B4-BE49-F238E27FC236}">
                <a16:creationId xmlns:a16="http://schemas.microsoft.com/office/drawing/2014/main" id="{EE588E51-874B-44A0-9F73-86D5B265C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894" y="608943"/>
            <a:ext cx="5099915" cy="34679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521856B-A780-4E4E-B945-2530E0742E6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1973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3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25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4" grpId="0"/>
      <p:bldP spid="5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09A72180-4C5F-45EB-AEA6-92573AF10A0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Vestían una túnica gris con un cordón blanco en la cintura,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cual su nombre Inglés Grey Frailes.</a:t>
            </a:r>
          </a:p>
        </p:txBody>
      </p:sp>
      <p:pic>
        <p:nvPicPr>
          <p:cNvPr id="3" name="Imagen 2" descr="Imagen que contiene persona, cielo, exterior, hombre&#10;&#10;Descripción generada con confianza alta">
            <a:extLst>
              <a:ext uri="{FF2B5EF4-FFF2-40B4-BE49-F238E27FC236}">
                <a16:creationId xmlns:a16="http://schemas.microsoft.com/office/drawing/2014/main" id="{20155A25-FD21-4FA8-9167-ED717479F7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069" y="1125039"/>
            <a:ext cx="8309861" cy="3323944"/>
          </a:xfrm>
          <a:prstGeom prst="rect">
            <a:avLst/>
          </a:prstGeom>
          <a:ln w="127000" cap="rnd">
            <a:solidFill>
              <a:schemeClr val="accent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39FA580-55B3-4D9F-AEEE-B69C2FFF35CF}"/>
              </a:ext>
            </a:extLst>
          </p:cNvPr>
          <p:cNvSpPr/>
          <p:nvPr/>
        </p:nvSpPr>
        <p:spPr>
          <a:xfrm>
            <a:off x="336550" y="4533012"/>
            <a:ext cx="1151890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el principio, hubo desacuerdos sobre la dirección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la orden debería de tomar, por lo que el ministro general franciscano,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Buenaventura, buscó un equilibrio entre los Conventuales,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querían adaptar su pobreza a las necesidades de la época,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Spirituals, que querían una estricta pobreza,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dicha pelea se intensificó durante el siglo XIV.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2A53A5A-7FC3-40BC-9C7A-7F7446F8F48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8799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1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47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46E38224-DA06-4484-AE2E-DBBAA04314F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096" y="309052"/>
            <a:ext cx="7664717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Finalmente la orden se estableció en tres tipos: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059915B-57E7-43CF-ABF7-0C0B52252B52}"/>
              </a:ext>
            </a:extLst>
          </p:cNvPr>
          <p:cNvSpPr/>
          <p:nvPr/>
        </p:nvSpPr>
        <p:spPr>
          <a:xfrm>
            <a:off x="336096" y="1293066"/>
            <a:ext cx="766471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monjes Franciscanos, como la primera orden,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Clarisas, monjas franciscanas,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son el segundo orden y la tercera orden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comprende a los laicos, hombres y mujeres que combinan la oración y la penitencia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actividad diaria.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B5AD15E-1431-4CCC-86D3-5E5FE297D295}"/>
              </a:ext>
            </a:extLst>
          </p:cNvPr>
          <p:cNvSpPr/>
          <p:nvPr/>
        </p:nvSpPr>
        <p:spPr>
          <a:xfrm>
            <a:off x="336096" y="3874840"/>
            <a:ext cx="764945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Muchas hermanas, hermanos y sacerdotes decidieron seguir el ideal franciscano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comunidades afiliadas a la Tercera Orden.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F2DB677-63CB-4208-9E86-7A5F7C3DD9AD}"/>
              </a:ext>
            </a:extLst>
          </p:cNvPr>
          <p:cNvSpPr/>
          <p:nvPr/>
        </p:nvSpPr>
        <p:spPr>
          <a:xfrm>
            <a:off x="336096" y="5494813"/>
            <a:ext cx="7664717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también cabe mencionar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hay comunidades franciscanas de la iglesia católica romana y la anglicana (o episcopales).</a:t>
            </a:r>
          </a:p>
        </p:txBody>
      </p:sp>
      <p:pic>
        <p:nvPicPr>
          <p:cNvPr id="6" name="Imagen 5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7768B4D0-577E-4667-ACC9-F8672D0042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984" y="560439"/>
            <a:ext cx="3838921" cy="5766620"/>
          </a:xfrm>
          <a:prstGeom prst="snip2DiagRect">
            <a:avLst>
              <a:gd name="adj1" fmla="val 1728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18A0774-1268-4B6D-B208-545558EBE09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1211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95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47" grpId="0"/>
      <p:bldP spid="3" grpId="0"/>
      <p:bldP spid="4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B68E20CE-87BA-4F6D-A8C7-22B49884F1A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 rot="265838">
            <a:off x="416315" y="5197655"/>
            <a:ext cx="543094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Llegada de la Orden Franciscana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Nueva España</a:t>
            </a:r>
          </a:p>
        </p:txBody>
      </p:sp>
      <p:pic>
        <p:nvPicPr>
          <p:cNvPr id="3" name="Imagen 2" descr="Imagen que contiene árbol, foto, pose&#10;&#10;Descripción generada con confianza alta">
            <a:extLst>
              <a:ext uri="{FF2B5EF4-FFF2-40B4-BE49-F238E27FC236}">
                <a16:creationId xmlns:a16="http://schemas.microsoft.com/office/drawing/2014/main" id="{21920280-4CEB-4CE1-AD46-C84ED9C408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08" y="1675608"/>
            <a:ext cx="5667939" cy="3553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CDE6BFC-EE59-4ECF-AE1A-174588C969B2}"/>
              </a:ext>
            </a:extLst>
          </p:cNvPr>
          <p:cNvSpPr/>
          <p:nvPr/>
        </p:nvSpPr>
        <p:spPr>
          <a:xfrm>
            <a:off x="336550" y="309052"/>
            <a:ext cx="115189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Corría el año de 1519 cuando Hernán Cortés y su flota llegaron a México.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D5BFE50-B3CD-4FE6-8A01-5550AC5C3B58}"/>
              </a:ext>
            </a:extLst>
          </p:cNvPr>
          <p:cNvSpPr/>
          <p:nvPr/>
        </p:nvSpPr>
        <p:spPr>
          <a:xfrm>
            <a:off x="336550" y="1123309"/>
            <a:ext cx="115189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Tardó dos años en conquistar a los aztecas, para posteriormente colonizar todo el territorio mexicano y convertir a sus habitantes a la fe cristiana.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FB9A21A-77E5-4FBD-AA58-E74B83921B41}"/>
              </a:ext>
            </a:extLst>
          </p:cNvPr>
          <p:cNvSpPr/>
          <p:nvPr/>
        </p:nvSpPr>
        <p:spPr>
          <a:xfrm>
            <a:off x="6217104" y="2333654"/>
            <a:ext cx="563880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lograrlo, monjes de distintas órdenes religiosas llegaron a México y se dispersaron por todo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territorio, levantando templos,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monasterios y ciudades.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25AB02B-1C3E-408F-B9F1-26495549676D}"/>
              </a:ext>
            </a:extLst>
          </p:cNvPr>
          <p:cNvSpPr/>
          <p:nvPr/>
        </p:nvSpPr>
        <p:spPr>
          <a:xfrm>
            <a:off x="6362819" y="4533012"/>
            <a:ext cx="549308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orden franciscana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la primera en llegar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territorios americanos conquistados por los españoles, apenas tres años después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caída de Tenochtitlan en 1521.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4A2DC04-B830-4682-B544-467C6B79B6B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737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375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23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125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4" grpId="0"/>
      <p:bldP spid="5" grpId="0"/>
      <p:bldP spid="6" grpId="0"/>
      <p:bldP spid="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B68E20CE-87BA-4F6D-A8C7-22B49884F1A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0854CE6-498C-455F-BDBE-AC74B53C6EFC}"/>
              </a:ext>
            </a:extLst>
          </p:cNvPr>
          <p:cNvSpPr/>
          <p:nvPr/>
        </p:nvSpPr>
        <p:spPr>
          <a:xfrm>
            <a:off x="336549" y="1010041"/>
            <a:ext cx="3203767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primeros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doce Franciscanos desembarcaron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Puerto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Veracruz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encabezados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Fray Martín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Valencia,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iniciando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evangelización de la Nueva España.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F35B110-DD12-498C-AB26-69FFACFC46F9}"/>
              </a:ext>
            </a:extLst>
          </p:cNvPr>
          <p:cNvSpPr/>
          <p:nvPr/>
        </p:nvSpPr>
        <p:spPr>
          <a:xfrm>
            <a:off x="336550" y="5494813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Pronto la orden se propagó y se construyeron conventos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zonas importantes del centro de este territorio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Tlaxcala, Huejotzingo, Tepeaca y Ciudad de México.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4A2DC04-B830-4682-B544-467C6B79B6B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persona, hombre, exterior, árbol&#10;&#10;Descripción generada con confianza alta">
            <a:extLst>
              <a:ext uri="{FF2B5EF4-FFF2-40B4-BE49-F238E27FC236}">
                <a16:creationId xmlns:a16="http://schemas.microsoft.com/office/drawing/2014/main" id="{D5C98B83-62D1-4434-8D50-F19BC2D0B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044" y="309053"/>
            <a:ext cx="8330437" cy="5039915"/>
          </a:xfrm>
          <a:prstGeom prst="ellipse">
            <a:avLst/>
          </a:prstGeom>
          <a:ln w="190500" cap="rnd">
            <a:solidFill>
              <a:srgbClr val="7E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750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72FD597-DEC9-40DC-B4D6-42C9C97606B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5039462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Orden Franciscana en Puebla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135C892-E57A-4E18-A813-025CA8C4DF92}"/>
              </a:ext>
            </a:extLst>
          </p:cNvPr>
          <p:cNvSpPr/>
          <p:nvPr/>
        </p:nvSpPr>
        <p:spPr>
          <a:xfrm>
            <a:off x="5217343" y="309052"/>
            <a:ext cx="663856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1529,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previo a la fundación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llegaron a este estado.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3502E0D-D8C4-4F22-9DCC-5D86024E31CB}"/>
              </a:ext>
            </a:extLst>
          </p:cNvPr>
          <p:cNvSpPr/>
          <p:nvPr/>
        </p:nvSpPr>
        <p:spPr>
          <a:xfrm>
            <a:off x="5217343" y="1512456"/>
            <a:ext cx="6638561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primer contacto fue con la zona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Huejotzingo, donde comenzaron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edificar templos, siendo Fray Toribio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Benavente uno de los principales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arribar a estas tierras y tener contacto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los habitantes de la región.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A325649-62FA-4D7D-8FCB-D406BBDF589C}"/>
              </a:ext>
            </a:extLst>
          </p:cNvPr>
          <p:cNvSpPr/>
          <p:nvPr/>
        </p:nvSpPr>
        <p:spPr>
          <a:xfrm>
            <a:off x="5217343" y="3848993"/>
            <a:ext cx="6638561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siguiente año los franciscanos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tenían asignados solares y agua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 edificación de un convento.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35621BF-F7F1-43C5-B29D-147FDE130A91}"/>
              </a:ext>
            </a:extLst>
          </p:cNvPr>
          <p:cNvSpPr/>
          <p:nvPr/>
        </p:nvSpPr>
        <p:spPr>
          <a:xfrm>
            <a:off x="336550" y="5168971"/>
            <a:ext cx="1151935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Fray García de Cisneros, primer guardián de la fundación angelopolitana, tomó posesión de las tierras y con ayuda de los indios de Huejotzingo, construyó unos cobertizos,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cuales fueron el comienzo de la obra conventual.</a:t>
            </a:r>
          </a:p>
        </p:txBody>
      </p:sp>
      <p:pic>
        <p:nvPicPr>
          <p:cNvPr id="7" name="Imagen 6" descr="Imagen que contiene árbol, exterior, hierba, edificio&#10;&#10;Descripción generada con confianza muy alta">
            <a:extLst>
              <a:ext uri="{FF2B5EF4-FFF2-40B4-BE49-F238E27FC236}">
                <a16:creationId xmlns:a16="http://schemas.microsoft.com/office/drawing/2014/main" id="{E09A8518-2034-45B1-B4DD-14C7CEF29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953659"/>
            <a:ext cx="4881247" cy="4215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FCFD2E3-AC0B-4F4F-B74E-85C62E89DA7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71610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8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86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4" grpId="0"/>
      <p:bldP spid="5" grpId="0"/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D543176C-E29E-4ED7-B125-7A46EA1E5CC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76AB8C0-26FB-4140-9A0A-ED171153EFD3}"/>
              </a:ext>
            </a:extLst>
          </p:cNvPr>
          <p:cNvSpPr/>
          <p:nvPr/>
        </p:nvSpPr>
        <p:spPr>
          <a:xfrm>
            <a:off x="3876037" y="1809027"/>
            <a:ext cx="8099412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de los primeros doce, Fray Toribio de Benavente, quien había intervenido en la fundación de la ciudad, colocó la primera piedra del templo franciscano,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han estado situados por más de 400 años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ofició la misa de su fundación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16 de abril de 1531.</a:t>
            </a: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4716023" y="309052"/>
            <a:ext cx="713942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1535 establecieron su convento definitivo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vera del camino real a Veracruz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orilla del río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llamaría de San Francisco.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1D7F96B-7B5E-44C3-9D4D-D74065153D2A}"/>
              </a:ext>
            </a:extLst>
          </p:cNvPr>
          <p:cNvSpPr/>
          <p:nvPr/>
        </p:nvSpPr>
        <p:spPr>
          <a:xfrm>
            <a:off x="317531" y="849043"/>
            <a:ext cx="4278494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Fray Toribio de Benavente</a:t>
            </a:r>
          </a:p>
        </p:txBody>
      </p:sp>
      <p:pic>
        <p:nvPicPr>
          <p:cNvPr id="7" name="Imagen 6" descr="Imagen que contiene persona, mujer&#10;&#10;Descripción generada con confianza alta">
            <a:extLst>
              <a:ext uri="{FF2B5EF4-FFF2-40B4-BE49-F238E27FC236}">
                <a16:creationId xmlns:a16="http://schemas.microsoft.com/office/drawing/2014/main" id="{C85BDFB8-B5B1-4C9D-8BF6-A3180FD9D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1511616"/>
            <a:ext cx="3940099" cy="497733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0D99FBC-30BE-445B-8EAA-C9BFC3469C12}"/>
              </a:ext>
            </a:extLst>
          </p:cNvPr>
          <p:cNvSpPr/>
          <p:nvPr/>
        </p:nvSpPr>
        <p:spPr>
          <a:xfrm>
            <a:off x="4332586" y="3968991"/>
            <a:ext cx="755942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franciscano fray Toribio de Benavente, conocido también como 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Motolinía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por su vida sencilla y pobre, nació en Benavente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Zamora, España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a finales del siglo XV,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murió en México, después de haber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desarrollado una inmensa labor evangelizadora.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AFFCE95-2AE9-45AA-9E0F-498B410DC391}"/>
              </a:ext>
            </a:extLst>
          </p:cNvPr>
          <p:cNvSpPr/>
          <p:nvPr/>
        </p:nvSpPr>
        <p:spPr>
          <a:xfrm>
            <a:off x="3276047" y="6136014"/>
            <a:ext cx="8579404" cy="412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uno de los llamados 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12 Apóstoles de México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3C6393E-9F6D-4AF1-B8D8-A8FF6055A36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6594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1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75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1047" grpId="0"/>
      <p:bldP spid="6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BCC2E4B-0CFF-4D4E-A528-19E55CD58DA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apellido era Paredes; adoptó el de su villa natal en la Orden Franciscana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apodo de Motolinía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pobre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), con que es más conocido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Nueva España, al oírse llamar así por los indios.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75CCFD2-D2D6-42ED-83E1-64B533BFF9D2}"/>
              </a:ext>
            </a:extLst>
          </p:cNvPr>
          <p:cNvSpPr/>
          <p:nvPr/>
        </p:nvSpPr>
        <p:spPr>
          <a:xfrm>
            <a:off x="336549" y="1509032"/>
            <a:ext cx="5880101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Ingresó en la Orden a los 17 años, siendo amigo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Fray Martín de Valencia,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éste le llevó al nuevo mundo como predicador y confesor en el grupo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doce frailes que, para implantar definitivamente el cristianismo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Nueva España, partieron en 1524, siendo recibidos con suma reverencia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Hernán Cortés para impresionar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indios.</a:t>
            </a:r>
          </a:p>
        </p:txBody>
      </p:sp>
      <p:pic>
        <p:nvPicPr>
          <p:cNvPr id="4" name="Imagen 3" descr="Imagen que contiene interior, antiguo, pared, foto&#10;&#10;Descripción generada con confianza muy alta">
            <a:extLst>
              <a:ext uri="{FF2B5EF4-FFF2-40B4-BE49-F238E27FC236}">
                <a16:creationId xmlns:a16="http://schemas.microsoft.com/office/drawing/2014/main" id="{6FE15BF9-D665-4D68-9216-321887554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650" y="1565915"/>
            <a:ext cx="5639253" cy="2883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CCE69E2-DA4F-40B8-85D6-62F9B7A05B59}"/>
              </a:ext>
            </a:extLst>
          </p:cNvPr>
          <p:cNvSpPr/>
          <p:nvPr/>
        </p:nvSpPr>
        <p:spPr>
          <a:xfrm>
            <a:off x="336550" y="486897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Fray Toribio de Benavente se caracterizó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defender a los indígenas contra los abusos que se cometían en ellos.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4059017-FA01-49CA-8576-A623C2A3CDC3}"/>
              </a:ext>
            </a:extLst>
          </p:cNvPr>
          <p:cNvSpPr/>
          <p:nvPr/>
        </p:nvSpPr>
        <p:spPr>
          <a:xfrm>
            <a:off x="336548" y="5863230"/>
            <a:ext cx="11518901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 le atrajo conflictos con las autoridades de la Ciudad de México constituidas por la primera y Real Audiencia.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371AFFB-0ABE-4119-A85F-CDFC33609FD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880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625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462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76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175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D38A155C-D78F-464B-99DB-B504E05DC25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principales problemas comenzaron en 1529 cuando Motolinía se opuso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que la Real Audiencia encabezada por Nuño de Guzmán,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cobrara impuestos a los indígenas.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B4C18F1-9163-474E-AEA9-CAE2351D47F9}"/>
              </a:ext>
            </a:extLst>
          </p:cNvPr>
          <p:cNvSpPr/>
          <p:nvPr/>
        </p:nvSpPr>
        <p:spPr>
          <a:xfrm>
            <a:off x="6888814" y="1773058"/>
            <a:ext cx="5004921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 provocó la irritabilidad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Real Audiencia y empezó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campaña en contra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Motolinía, acusándolo a él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otros misioneros de rebeldes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usurpadores de funciones.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FE316D1-D49A-40AE-BFC1-15019A0B050F}"/>
              </a:ext>
            </a:extLst>
          </p:cNvPr>
          <p:cNvSpPr/>
          <p:nvPr/>
        </p:nvSpPr>
        <p:spPr>
          <a:xfrm>
            <a:off x="6888814" y="4197047"/>
            <a:ext cx="4966637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Motolinía fue perseguido durante los últimos 40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su vida, cambiando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nombre para ocultarse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sierra de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Tepectlán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</a:t>
            </a:r>
          </a:p>
        </p:txBody>
      </p:sp>
      <p:pic>
        <p:nvPicPr>
          <p:cNvPr id="6" name="Imagen 5" descr="Imagen que contiene grupo, interior&#10;&#10;Descripción generada con confianza alta">
            <a:extLst>
              <a:ext uri="{FF2B5EF4-FFF2-40B4-BE49-F238E27FC236}">
                <a16:creationId xmlns:a16="http://schemas.microsoft.com/office/drawing/2014/main" id="{8D7BAE14-6488-45D1-A7E0-046456618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35" y="1353627"/>
            <a:ext cx="6513979" cy="44153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41C2BDD8-1865-4EE0-BD13-777D7FC29DA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F460B82-223D-40BD-8EC2-5F70E3FCBA8E}"/>
              </a:ext>
            </a:extLst>
          </p:cNvPr>
          <p:cNvSpPr/>
          <p:nvPr/>
        </p:nvSpPr>
        <p:spPr>
          <a:xfrm>
            <a:off x="374836" y="5815414"/>
            <a:ext cx="1148061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actualmente Cañada de Morelos, Puebla, así como en Tecamachalco, Puebla, usando el pseudónimo de José Gregorio de Dios Anguiano.</a:t>
            </a:r>
          </a:p>
        </p:txBody>
      </p:sp>
    </p:spTree>
    <p:extLst>
      <p:ext uri="{BB962C8B-B14F-4D97-AF65-F5344CB8AC3E}">
        <p14:creationId xmlns:p14="http://schemas.microsoft.com/office/powerpoint/2010/main" val="80602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125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350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47" grpId="0"/>
      <p:bldP spid="3" grpId="0"/>
      <p:bldP spid="4" grpId="0"/>
      <p:bldP spid="9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D38A155C-D78F-464B-99DB-B504E05DC25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247C5B6-E4C7-492F-80BA-838CA78CD2EB}"/>
              </a:ext>
            </a:extLst>
          </p:cNvPr>
          <p:cNvSpPr/>
          <p:nvPr/>
        </p:nvSpPr>
        <p:spPr>
          <a:xfrm>
            <a:off x="336550" y="309052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Archivo de Indias y en la Hemeroteca Pública de Madrid, España,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encuentra un acervo vasto de las comunicaciones secretas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su pseudónimo José Gregorio de Dios Anguiano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 familia en Zamora, España.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62E7DE6-2309-46F3-BEE0-382E24BAD4D3}"/>
              </a:ext>
            </a:extLst>
          </p:cNvPr>
          <p:cNvSpPr/>
          <p:nvPr/>
        </p:nvSpPr>
        <p:spPr>
          <a:xfrm>
            <a:off x="336549" y="1893056"/>
            <a:ext cx="4979463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gobierno español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esa época otorgaba recompensa por él, debido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su insistencia de 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indígenas no pagaran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Diezmo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a la Corona.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1C2BDD8-1865-4EE0-BD13-777D7FC29DA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interior, foto, texto, grupo&#10;&#10;Descripción generada con confianza alta">
            <a:extLst>
              <a:ext uri="{FF2B5EF4-FFF2-40B4-BE49-F238E27FC236}">
                <a16:creationId xmlns:a16="http://schemas.microsoft.com/office/drawing/2014/main" id="{B8515582-9177-4CF3-AB29-BABCB604E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680" y="1929025"/>
            <a:ext cx="6388953" cy="3839936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79DDCC4-7C97-4148-8A0D-8B5CE43EDF13}"/>
              </a:ext>
            </a:extLst>
          </p:cNvPr>
          <p:cNvSpPr/>
          <p:nvPr/>
        </p:nvSpPr>
        <p:spPr>
          <a:xfrm>
            <a:off x="336550" y="4148988"/>
            <a:ext cx="497946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1555 en adelante,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sabe poco de Motolinía, aunque continuó ocupando puestos importantes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dentro de la Orden Seráfica.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4A2B557-FBB9-42AE-A17F-F40B26531B37}"/>
              </a:ext>
            </a:extLst>
          </p:cNvPr>
          <p:cNvSpPr/>
          <p:nvPr/>
        </p:nvSpPr>
        <p:spPr>
          <a:xfrm>
            <a:off x="336550" y="6136014"/>
            <a:ext cx="1151890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Cuarenta y cinco años duraron sus trabajos misionales.</a:t>
            </a:r>
          </a:p>
        </p:txBody>
      </p:sp>
    </p:spTree>
    <p:extLst>
      <p:ext uri="{BB962C8B-B14F-4D97-AF65-F5344CB8AC3E}">
        <p14:creationId xmlns:p14="http://schemas.microsoft.com/office/powerpoint/2010/main" val="148170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25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875" accel="50000" fill="hold">
                                          <p:stCondLst>
                                            <p:cond delay="88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875" accel="50000" fill="hold">
                                          <p:stCondLst>
                                            <p:cond delay="88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7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900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  <p:bldP spid="9" grpId="0"/>
      <p:bldP spid="7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792369F6-489E-4FA7-B159-DAE0158C81A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6815988" y="309052"/>
            <a:ext cx="5039916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dice que el 9 de agosto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1569, ya muy enfermo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próximo a morir,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quiso celebrar la misa,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casi arrastrándose,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sin dejar que le ayudaran,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acercó al altar y la celebró,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murió al final de los ritos.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39267B1-35B1-48D4-90A3-D84E97944707}"/>
              </a:ext>
            </a:extLst>
          </p:cNvPr>
          <p:cNvSpPr/>
          <p:nvPr/>
        </p:nvSpPr>
        <p:spPr>
          <a:xfrm>
            <a:off x="6815988" y="4208987"/>
            <a:ext cx="503991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doce primeros apóstoles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México, se dice que él fue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último en morir.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A63D3FD-39D6-4324-8D65-AE5223EBBC27}"/>
              </a:ext>
            </a:extLst>
          </p:cNvPr>
          <p:cNvSpPr/>
          <p:nvPr/>
        </p:nvSpPr>
        <p:spPr>
          <a:xfrm>
            <a:off x="6815988" y="3235457"/>
            <a:ext cx="503991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 sepultado en Cañada Morelos, Puebla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D7BC132-E99C-455A-BE25-7A3AB4F89B8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CC4B7AF0-C4CB-4A55-AEA8-0DFCBE3BC618}"/>
              </a:ext>
            </a:extLst>
          </p:cNvPr>
          <p:cNvSpPr/>
          <p:nvPr/>
        </p:nvSpPr>
        <p:spPr>
          <a:xfrm>
            <a:off x="336551" y="5494813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Posteriormente pusieron los cimientos del primer convento en 1585 y,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vez añadido el templo anexo, le dieron una función hospitalaria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pensando en los religiosos del obispado de Tlaxcala.</a:t>
            </a:r>
          </a:p>
        </p:txBody>
      </p:sp>
      <p:pic>
        <p:nvPicPr>
          <p:cNvPr id="11" name="Imagen 10" descr="Imagen que contiene edificio, exterior, pared&#10;&#10;Descripción generada con confianza muy alta">
            <a:extLst>
              <a:ext uri="{FF2B5EF4-FFF2-40B4-BE49-F238E27FC236}">
                <a16:creationId xmlns:a16="http://schemas.microsoft.com/office/drawing/2014/main" id="{BE3B2A3C-C596-4245-98E5-D70CEA12C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309052"/>
            <a:ext cx="6639889" cy="4979917"/>
          </a:xfrm>
          <a:prstGeom prst="rect">
            <a:avLst/>
          </a:prstGeom>
          <a:ln>
            <a:noFill/>
          </a:ln>
          <a:effectLst>
            <a:outerShdw blurRad="292100" dist="190500" dir="2700000" sx="101000" sy="101000" algn="tl" rotWithShape="0">
              <a:schemeClr val="tx1">
                <a:lumMod val="65000"/>
                <a:lumOff val="3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738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4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4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2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4" grpId="0"/>
      <p:bldP spid="8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9AC60E28-7753-4334-A02A-D339C7C7D8D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persona, grupo, interior, pared&#10;&#10;Descripción generada con confianza alta">
            <a:extLst>
              <a:ext uri="{FF2B5EF4-FFF2-40B4-BE49-F238E27FC236}">
                <a16:creationId xmlns:a16="http://schemas.microsoft.com/office/drawing/2014/main" id="{BF39F1F6-2346-4C6D-B8D7-891EE08BE7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251" y="429050"/>
            <a:ext cx="5076654" cy="6022162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02C11FA-B8AF-48A3-A064-1AFD53A45DD2}"/>
              </a:ext>
            </a:extLst>
          </p:cNvPr>
          <p:cNvSpPr/>
          <p:nvPr/>
        </p:nvSpPr>
        <p:spPr>
          <a:xfrm>
            <a:off x="351409" y="309052"/>
            <a:ext cx="622458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primera iglesia fue terminada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fray Miguel Navarro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 fue 14° provincial de la orden franciscana por tres años.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1AC6156-2AF8-4A52-9DF1-A1D71B35FE70}"/>
              </a:ext>
            </a:extLst>
          </p:cNvPr>
          <p:cNvSpPr/>
          <p:nvPr/>
        </p:nvSpPr>
        <p:spPr>
          <a:xfrm>
            <a:off x="336096" y="2263290"/>
            <a:ext cx="623989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aquel entonces lo habitaban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16 frailes y tres o cuatro novicios.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ACC98C3-632B-47F9-A190-D39E3DD4F5AE}"/>
              </a:ext>
            </a:extLst>
          </p:cNvPr>
          <p:cNvSpPr/>
          <p:nvPr/>
        </p:nvSpPr>
        <p:spPr>
          <a:xfrm>
            <a:off x="351409" y="3713631"/>
            <a:ext cx="622458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construcción concluyó en 1585;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embargo, al igual que todas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iglesias, pasó por varias reformas arquitectónicas y artísticas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modificaron su aspecto original.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C256F4B-191C-43D8-92AD-14BF3F3CB9CA}"/>
              </a:ext>
            </a:extLst>
          </p:cNvPr>
          <p:cNvSpPr/>
          <p:nvPr/>
        </p:nvSpPr>
        <p:spPr>
          <a:xfrm>
            <a:off x="351408" y="6128955"/>
            <a:ext cx="6224583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halla escrito en 1585 con lo siguiente: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95110A3-F8F2-4E25-8841-9EC099A2A68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8239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3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2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6" grpId="0"/>
      <p:bldP spid="7" grpId="0"/>
      <p:bldP spid="8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1D8CBCC-7361-416C-BFC4-B21AEC240E6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A108597-A1FD-4423-BE6B-8C4285A0C810}"/>
              </a:ext>
            </a:extLst>
          </p:cNvPr>
          <p:cNvSpPr/>
          <p:nvPr/>
        </p:nvSpPr>
        <p:spPr>
          <a:xfrm>
            <a:off x="5316013" y="1713059"/>
            <a:ext cx="653943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pesar de no contar con alarifes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arquitectos suficientemente acreditados para la tarea, esta se concluyó con buenos resultados, a excepción del coro,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arreglado por el arquitecto Francisco Becerra.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033695B-6255-40D7-9D06-FD50B515C544}"/>
              </a:ext>
            </a:extLst>
          </p:cNvPr>
          <p:cNvSpPr/>
          <p:nvPr/>
        </p:nvSpPr>
        <p:spPr>
          <a:xfrm>
            <a:off x="336097" y="4208987"/>
            <a:ext cx="1151935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Nuestro convento es guardianía y casa de la comunidad de la vocación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nuestro P. San Francisco; moran en el muchos frailes porque siempre hay estudio de artes o de gramática; hay también enfermería en aquella casa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cúranse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ella todos los religiosos de los conventos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caen en el obispado de Tlaxcala;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demás se van a curar a San Francisco de México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19607A9-60C6-4808-A668-B446E3EA7737}"/>
              </a:ext>
            </a:extLst>
          </p:cNvPr>
          <p:cNvSpPr/>
          <p:nvPr/>
        </p:nvSpPr>
        <p:spPr>
          <a:xfrm>
            <a:off x="216552" y="6188954"/>
            <a:ext cx="1175935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estas obras concluyó la construcción de la iglesia y el convento en 1585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».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FE97A20-5ADB-49A7-A818-37B93D44861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7C1842C-0886-4065-86EC-6D2F13A0572E}"/>
              </a:ext>
            </a:extLst>
          </p:cNvPr>
          <p:cNvSpPr/>
          <p:nvPr/>
        </p:nvSpPr>
        <p:spPr>
          <a:xfrm>
            <a:off x="336550" y="309052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«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1546 existía una construcción habitable, aunque continuaban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obras del convento y de la iglesia, decidiendo techarla con bóvedas,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cuestión inusual y totalmente innovadora en el territorio.</a:t>
            </a:r>
          </a:p>
        </p:txBody>
      </p:sp>
      <p:pic>
        <p:nvPicPr>
          <p:cNvPr id="6" name="Imagen 5" descr="Imagen que contiene suelo, ropa&#10;&#10;Descripción generada con confianza alta">
            <a:extLst>
              <a:ext uri="{FF2B5EF4-FFF2-40B4-BE49-F238E27FC236}">
                <a16:creationId xmlns:a16="http://schemas.microsoft.com/office/drawing/2014/main" id="{134B1776-2D8C-414D-A887-8F6432FC7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1362713"/>
            <a:ext cx="4979917" cy="2801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752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2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17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4" grpId="0"/>
      <p:bldP spid="5" grpId="0"/>
      <p:bldP spid="7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38F5B26-12B8-4960-B66E-A9EC7C1B4E7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pared, interior, mobiliario&#10;&#10;Descripción generada con confianza muy alta">
            <a:extLst>
              <a:ext uri="{FF2B5EF4-FFF2-40B4-BE49-F238E27FC236}">
                <a16:creationId xmlns:a16="http://schemas.microsoft.com/office/drawing/2014/main" id="{B86C4797-7FFA-4A69-9FB4-21715FC605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976" y="2199021"/>
            <a:ext cx="4379927" cy="32575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673100" y="295737"/>
            <a:ext cx="111823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convento y el templo continuaron siendo decorados y embellecidos hasta 1767 con varios periodos de inactividad que llegaban a durar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10 años en los que reunían fondos para continuar las obras.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A7873B4-A577-449B-8D0D-7DB26C7AE20E}"/>
              </a:ext>
            </a:extLst>
          </p:cNvPr>
          <p:cNvSpPr/>
          <p:nvPr/>
        </p:nvSpPr>
        <p:spPr>
          <a:xfrm>
            <a:off x="336550" y="1435487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edificio fue hecho de la cantera extraída del cercano cerro de San Cristóbal donde se hallan actualmente los fuertes de Loreto y Guadalupe.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A0CE44E-5AC6-4FC6-B7AD-3A09C6A40840}"/>
              </a:ext>
            </a:extLst>
          </p:cNvPr>
          <p:cNvSpPr/>
          <p:nvPr/>
        </p:nvSpPr>
        <p:spPr>
          <a:xfrm>
            <a:off x="336549" y="2529015"/>
            <a:ext cx="695943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pared de la sacristía se exhibe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inscripción que dice "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1631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y en anales se menciona que la torre se concluyó en 1672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1673 "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puso pila y se empedró todo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845B834-25CF-43AD-8A0A-5F13E12870B4}"/>
              </a:ext>
            </a:extLst>
          </p:cNvPr>
          <p:cNvSpPr/>
          <p:nvPr/>
        </p:nvSpPr>
        <p:spPr>
          <a:xfrm>
            <a:off x="336550" y="4448983"/>
            <a:ext cx="695943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una lápida adosada a la pared poniente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torre del templo dice: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7843F2A-D94F-4103-955F-3D627F15CB2B}"/>
              </a:ext>
            </a:extLst>
          </p:cNvPr>
          <p:cNvSpPr/>
          <p:nvPr/>
        </p:nvSpPr>
        <p:spPr>
          <a:xfrm>
            <a:off x="336550" y="5494813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empezó y se acabo este curato y el general siendo guardián el m r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Alonso de león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letor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prima de sagrada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teologia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calificador de santo oficio. 1696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E2BE0CF-3502-4330-B176-98546375A75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40541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4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33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175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3" grpId="0"/>
      <p:bldP spid="4" grpId="0"/>
      <p:bldP spid="5" grpId="0"/>
      <p:bldP spid="6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38F5B26-12B8-4960-B66E-A9EC7C1B4E7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AAB09F0-CBE0-45A6-B97C-C887818D377B}"/>
              </a:ext>
            </a:extLst>
          </p:cNvPr>
          <p:cNvSpPr/>
          <p:nvPr/>
        </p:nvSpPr>
        <p:spPr>
          <a:xfrm>
            <a:off x="336550" y="309052"/>
            <a:ext cx="1151890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Motolinía menciona el monasterio como el de San Francisco de los Ángeles.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3CBE163-3A99-47A9-AC5A-30E046BE15DC}"/>
              </a:ext>
            </a:extLst>
          </p:cNvPr>
          <p:cNvSpPr/>
          <p:nvPr/>
        </p:nvSpPr>
        <p:spPr>
          <a:xfrm>
            <a:off x="5616008" y="1269036"/>
            <a:ext cx="623944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templo fue consagrado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1615 y 1697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impresión de las llagas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Ntro. Seráfico Padre San Francisco.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E2BE0CF-3502-4330-B176-98546375A75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35EACA4-FFE1-4370-A068-2745A5674FF8}"/>
              </a:ext>
            </a:extLst>
          </p:cNvPr>
          <p:cNvSpPr/>
          <p:nvPr/>
        </p:nvSpPr>
        <p:spPr>
          <a:xfrm>
            <a:off x="5796005" y="3249003"/>
            <a:ext cx="6059445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Cabe destacar que mientras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arrancaba la construcción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Catedral de Puebla (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1575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templo franciscano estaba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muy avanzado, interviniendo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ambas obras el arquitecto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Francisco Becerra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proyectando la traza inicial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primero y construyendo el coro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capillas del segundo.</a:t>
            </a:r>
          </a:p>
        </p:txBody>
      </p:sp>
      <p:pic>
        <p:nvPicPr>
          <p:cNvPr id="13" name="Imagen 12" descr="Imagen que contiene edificio, exterior, cielo, iglesia&#10;&#10;Descripción generada con confianza muy alta">
            <a:extLst>
              <a:ext uri="{FF2B5EF4-FFF2-40B4-BE49-F238E27FC236}">
                <a16:creationId xmlns:a16="http://schemas.microsoft.com/office/drawing/2014/main" id="{9DA46081-B2BE-4004-9C61-9615C7526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60" y="-170940"/>
            <a:ext cx="4596762" cy="613093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0610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87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375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5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  <p:bldP spid="9" grpId="0"/>
      <p:bldP spid="10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3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206C6CEE-B4CD-4BF5-A6D2-85FC33B18ECE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38F5590-E67B-4D1D-9A37-95134AE4C351}"/>
              </a:ext>
            </a:extLst>
          </p:cNvPr>
          <p:cNvSpPr/>
          <p:nvPr/>
        </p:nvSpPr>
        <p:spPr>
          <a:xfrm>
            <a:off x="6096000" y="505807"/>
            <a:ext cx="5759451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el siguiente siglo, el edificio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una nave, fue cubierto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bóvedas de enervadura,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substituyeron a la cubierta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vigas que inicialmente tuvo,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embelleció tanto la iglesia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el convento con puertas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madera entablerada, se enrejó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capilla mayor, se enlozaron pisos,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revistieron de azulejos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paredes exteriores y se decoró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interior con numerosos retablos barrocos que más tarde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serían retirados durante el siglo XIX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que fue transformado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manera incorrecta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estilo neoclásico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siguiendo modas estilísticas.</a:t>
            </a:r>
          </a:p>
        </p:txBody>
      </p:sp>
      <p:pic>
        <p:nvPicPr>
          <p:cNvPr id="6" name="Imagen 5" descr="Imagen que contiene interior, edificio, pared&#10;&#10;Descripción generada con confianza alta">
            <a:extLst>
              <a:ext uri="{FF2B5EF4-FFF2-40B4-BE49-F238E27FC236}">
                <a16:creationId xmlns:a16="http://schemas.microsoft.com/office/drawing/2014/main" id="{B82D192D-5AC3-40C6-A7BF-3D6EEC3C8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47" y="508554"/>
            <a:ext cx="5896451" cy="587038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DF222DA-0CFB-4DB1-AE2A-C58886351B8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4447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10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461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61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616" tmFilter="0, 0; 0.125,0.2665; 0.25,0.4; 0.375,0.465; 0.5,0.5;  0.625,0.535; 0.75,0.6; 0.875,0.7335; 1,1">
                                          <p:stCondLst>
                                            <p:cond delay="126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308" tmFilter="0, 0; 0.125,0.2665; 0.25,0.4; 0.375,0.465; 0.5,0.5;  0.625,0.535; 0.75,0.6; 0.875,0.7335; 1,1">
                                          <p:stCondLst>
                                            <p:cond delay="251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116" tmFilter="0, 0; 0.125,0.2665; 0.25,0.4; 0.375,0.465; 0.5,0.5;  0.625,0.535; 0.75,0.6; 0.875,0.7335; 1,1">
                                          <p:stCondLst>
                                            <p:cond delay="314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494">
                                          <p:stCondLst>
                                            <p:cond delay="123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3154" decel="50000">
                                          <p:stCondLst>
                                            <p:cond delay="1284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494">
                                          <p:stCondLst>
                                            <p:cond delay="249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3154" decel="50000">
                                          <p:stCondLst>
                                            <p:cond delay="254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494">
                                          <p:stCondLst>
                                            <p:cond delay="311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3154" decel="50000">
                                          <p:stCondLst>
                                            <p:cond delay="3169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494">
                                          <p:stCondLst>
                                            <p:cond delay="343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3154" decel="50000">
                                          <p:stCondLst>
                                            <p:cond delay="348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425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4946A214-C504-4E22-8A21-3A3D41C3952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4429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Arquitectura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36940B7-4616-4267-AEA2-9187AACF5641}"/>
              </a:ext>
            </a:extLst>
          </p:cNvPr>
          <p:cNvSpPr/>
          <p:nvPr/>
        </p:nvSpPr>
        <p:spPr>
          <a:xfrm>
            <a:off x="326050" y="1269036"/>
            <a:ext cx="5386739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igual que todas las iglesias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emblemáticas de la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Puebla, la de los franciscanos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pasó por varias reformas arquitectónicas y artísticas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han modificado su aspecto original, siendo una de las más importantes la renovación neoclásica de José Manzo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Julián Ordoñez en 1835,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cual desapareció en 1970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devolver el ambiente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austeridad original.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1818166-DDF6-400E-98DD-8383EC539749}"/>
              </a:ext>
            </a:extLst>
          </p:cNvPr>
          <p:cNvSpPr/>
          <p:nvPr/>
        </p:nvSpPr>
        <p:spPr>
          <a:xfrm>
            <a:off x="336550" y="5815414"/>
            <a:ext cx="1151442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conventos franciscanos son famosos por su estilo único,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recintos cuentan con un claustro bajo y celdas en la parte posterior.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2E3B2A4-B61A-4B2F-8588-7A4FBBC3CC8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interior, edificio, altar, pared&#10;&#10;Descripción generada con confianza muy alta">
            <a:extLst>
              <a:ext uri="{FF2B5EF4-FFF2-40B4-BE49-F238E27FC236}">
                <a16:creationId xmlns:a16="http://schemas.microsoft.com/office/drawing/2014/main" id="{7B5AF824-17EC-4980-859B-11409B0B45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789" y="1209036"/>
            <a:ext cx="6138189" cy="4606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15354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3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14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3" grpId="0"/>
      <p:bldP spid="6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4946A214-C504-4E22-8A21-3A3D41C3952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87BA7115-9277-44E6-8B20-A9E534E89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1082796"/>
            <a:ext cx="3601737" cy="5371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0FB0262-8DCD-45D9-858B-8BF47DEEF7D6}"/>
              </a:ext>
            </a:extLst>
          </p:cNvPr>
          <p:cNvSpPr/>
          <p:nvPr/>
        </p:nvSpPr>
        <p:spPr>
          <a:xfrm>
            <a:off x="336096" y="310485"/>
            <a:ext cx="8645218" cy="709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Imagen Original de: </a:t>
            </a: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hlinkClick r:id="rId4"/>
              </a:rPr>
              <a:t>http://es.slideshare.net/juanfranciscovi/</a:t>
            </a:r>
            <a:endParaRPr lang="es-MX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arquitectura-novohispana-el-encuentro-de-dos-universos-culturales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B8DDBDD-8879-4777-A866-50B2F2DA4A55}"/>
              </a:ext>
            </a:extLst>
          </p:cNvPr>
          <p:cNvSpPr/>
          <p:nvPr/>
        </p:nvSpPr>
        <p:spPr>
          <a:xfrm>
            <a:off x="3936489" y="1114886"/>
            <a:ext cx="791941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atrio, las capillas, las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 y los huertos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fueron características importantes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estas construcciones coloniales.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B260D0E-7E4D-481D-BD20-6CF934B14F2C}"/>
              </a:ext>
            </a:extLst>
          </p:cNvPr>
          <p:cNvSpPr/>
          <p:nvPr/>
        </p:nvSpPr>
        <p:spPr>
          <a:xfrm>
            <a:off x="3936489" y="2349018"/>
            <a:ext cx="791941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 Se le denomina 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posa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a la solución arquitectónica empleada en los monasterios de la Nueva España en el siglo XVI, que consistía en cuatro edificios cuadrangulares abovedados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ubicados en los extremos del atrio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E6B0841-14AA-4B93-B209-0EE70105E69A}"/>
              </a:ext>
            </a:extLst>
          </p:cNvPr>
          <p:cNvSpPr/>
          <p:nvPr/>
        </p:nvSpPr>
        <p:spPr>
          <a:xfrm>
            <a:off x="3937594" y="4208987"/>
            <a:ext cx="791831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documentos de la época se menciona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en 1673 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puso pila* y se empedró todo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2E3B2A4-B61A-4B2F-8588-7A4FBBC3CC8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2DF2C90-A28B-4C89-A029-EF00EC37E097}"/>
              </a:ext>
            </a:extLst>
          </p:cNvPr>
          <p:cNvSpPr/>
          <p:nvPr/>
        </p:nvSpPr>
        <p:spPr>
          <a:xfrm>
            <a:off x="3936488" y="5168971"/>
            <a:ext cx="791831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 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Pila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era una fuente de agua situada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centro del parque central de una población,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además de proveer de este valioso líquido, 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punto de reunión para los habitantes del pueblo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642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7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7" grpId="0"/>
      <p:bldP spid="8" grpId="0"/>
      <p:bldP spid="9" grpId="0"/>
      <p:bldP spid="10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C4DD8CD-D6EC-4A53-8612-94F28F8E4E1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6F3D1F9-6928-4411-8C6B-86D67E98FD39}"/>
              </a:ext>
            </a:extLst>
          </p:cNvPr>
          <p:cNvSpPr/>
          <p:nvPr/>
        </p:nvSpPr>
        <p:spPr>
          <a:xfrm>
            <a:off x="336096" y="1629030"/>
            <a:ext cx="3899807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conjunto original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siglo XVI,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aún se conserva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portal de peregrinos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Tercera Orden,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cuales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han convertido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colegio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biblioteca respectivamente.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D634C49-97C2-496B-80CB-7EED453AD6F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cielo, edificio, exterior, reloj&#10;&#10;Descripción generada con confianza muy alta">
            <a:extLst>
              <a:ext uri="{FF2B5EF4-FFF2-40B4-BE49-F238E27FC236}">
                <a16:creationId xmlns:a16="http://schemas.microsoft.com/office/drawing/2014/main" id="{9592C284-9F40-4AE1-B16C-5BCAA61E7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904" y="314325"/>
            <a:ext cx="7620000" cy="6229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07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577D334C-AA99-403B-A72B-8808100B51A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dificio, exterior, cielo, grande&#10;&#10;Descripción generada con confianza muy alta">
            <a:extLst>
              <a:ext uri="{FF2B5EF4-FFF2-40B4-BE49-F238E27FC236}">
                <a16:creationId xmlns:a16="http://schemas.microsoft.com/office/drawing/2014/main" id="{EE6A10C8-725F-4A13-9539-BE24C1C39A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90" y="70305"/>
            <a:ext cx="3659939" cy="467867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B8DCC6D-B1DD-4CB4-80C1-105FF192C9AC}"/>
              </a:ext>
            </a:extLst>
          </p:cNvPr>
          <p:cNvSpPr/>
          <p:nvPr/>
        </p:nvSpPr>
        <p:spPr>
          <a:xfrm>
            <a:off x="3936036" y="309052"/>
            <a:ext cx="7919414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Fachada principal del templo de San Francisco.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8B9C8AB-1C76-4221-9AF0-AD63BE9BE081}"/>
              </a:ext>
            </a:extLst>
          </p:cNvPr>
          <p:cNvSpPr/>
          <p:nvPr/>
        </p:nvSpPr>
        <p:spPr>
          <a:xfrm>
            <a:off x="4656478" y="914284"/>
            <a:ext cx="7171283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fachada principal de la iglesia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Francisco es un ejemplo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modificaciones que han tenido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templos poblanos a lo largo de los siglos.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C0E8929-C50B-440C-AFC2-F60732D7AA7F}"/>
              </a:ext>
            </a:extLst>
          </p:cNvPr>
          <p:cNvSpPr/>
          <p:nvPr/>
        </p:nvSpPr>
        <p:spPr>
          <a:xfrm>
            <a:off x="4656478" y="2409017"/>
            <a:ext cx="719942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el siglo XVIII se realizó el proyecto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reformar la sobria fachada del siglo XVI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cantera, ladrillo rojo y azulejo,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diseño similar al de los retablos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madera del interior de las iglesias,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tal y como la podemos apreciar hoy.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E85AD8C-78F5-4F3B-BD67-FC1C60EE4EF2}"/>
              </a:ext>
            </a:extLst>
          </p:cNvPr>
          <p:cNvSpPr/>
          <p:nvPr/>
        </p:nvSpPr>
        <p:spPr>
          <a:xfrm>
            <a:off x="336549" y="4615434"/>
            <a:ext cx="1149121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Siguiendo los modelos de la época, se combinaron tableros de loza blanca vidriada, conocida en nuestros días como Talavera Poblana, con ladrillo rojo.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29523A0-ABCB-4F07-8B38-A1946733FE1E}"/>
              </a:ext>
            </a:extLst>
          </p:cNvPr>
          <p:cNvSpPr/>
          <p:nvPr/>
        </p:nvSpPr>
        <p:spPr>
          <a:xfrm>
            <a:off x="336550" y="5494813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Cada uno de ellos presenta jarrones con ramos de flores polícromas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ramas y hojas, como símbolo de la Inmaculada Concepción,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protectora de la diócesis de Puebla.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9BBF257-0E9B-4087-BBA1-BBEF456C192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86437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8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8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8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5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6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6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9D80378D-A793-4F4B-9BE9-EC45E124926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25122" y="343322"/>
            <a:ext cx="1154175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lado del evangelio, se encuentra un tablero con azulejos que representan la Inmaculada Concepción con algunos de sus símbolos que provienen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de la Letanía Lauretana: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78D4C7D-737D-468E-92F2-0B5EA755CEBF}"/>
              </a:ext>
            </a:extLst>
          </p:cNvPr>
          <p:cNvSpPr/>
          <p:nvPr/>
        </p:nvSpPr>
        <p:spPr>
          <a:xfrm>
            <a:off x="336096" y="1354882"/>
            <a:ext cx="5629627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sol, la escalera, el espejo,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palma, la fuente, la rosa, el pozo,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luna y la estrella.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B5A41AD-7351-4197-83BD-C99E827A6A31}"/>
              </a:ext>
            </a:extLst>
          </p:cNvPr>
          <p:cNvSpPr/>
          <p:nvPr/>
        </p:nvSpPr>
        <p:spPr>
          <a:xfrm>
            <a:off x="336096" y="2614861"/>
            <a:ext cx="564105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lado de la epístola, se encuentra un tablero con San Andrés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cruz de su martirio.</a:t>
            </a:r>
          </a:p>
        </p:txBody>
      </p:sp>
      <p:pic>
        <p:nvPicPr>
          <p:cNvPr id="7" name="Imagen 6" descr="Imagen que contiene interior, edificio, pared&#10;&#10;Descripción generada con confianza alta">
            <a:extLst>
              <a:ext uri="{FF2B5EF4-FFF2-40B4-BE49-F238E27FC236}">
                <a16:creationId xmlns:a16="http://schemas.microsoft.com/office/drawing/2014/main" id="{16E9B2F6-3B9F-4BD0-AC09-350AF6C81E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002" y="1313371"/>
            <a:ext cx="5900701" cy="397559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1CEADFD-602C-48B8-B0D9-3DA194961D5B}"/>
              </a:ext>
            </a:extLst>
          </p:cNvPr>
          <p:cNvSpPr/>
          <p:nvPr/>
        </p:nvSpPr>
        <p:spPr>
          <a:xfrm>
            <a:off x="336096" y="3908992"/>
            <a:ext cx="564105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fueron colocados azulejos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formar cruces, debajo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cuales se colocaron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manera desordenada azulejos que seguramente se reciclaron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4A4EB4B-B565-4052-B1EC-758C42E3492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EBEFC20-F4F2-4666-AD94-492E97868602}"/>
              </a:ext>
            </a:extLst>
          </p:cNvPr>
          <p:cNvSpPr/>
          <p:nvPr/>
        </p:nvSpPr>
        <p:spPr>
          <a:xfrm>
            <a:off x="336550" y="5494813"/>
            <a:ext cx="1154175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otra obra, además se puede observar dos pequeños tableros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las imágenes de un águila bicéfala,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símbolo de la familia de Carlos V de España y I de Alemania.</a:t>
            </a:r>
          </a:p>
        </p:txBody>
      </p:sp>
    </p:spTree>
    <p:extLst>
      <p:ext uri="{BB962C8B-B14F-4D97-AF65-F5344CB8AC3E}">
        <p14:creationId xmlns:p14="http://schemas.microsoft.com/office/powerpoint/2010/main" val="391275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6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22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47" grpId="0"/>
      <p:bldP spid="5" grpId="0"/>
      <p:bldP spid="6" grpId="0"/>
      <p:bldP spid="9" grpId="0"/>
      <p:bldP spid="8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/>
          <a:stretch>
            <a:fillRect t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71353655-BE2E-4F0C-BA57-2ABB0A841253}"/>
              </a:ext>
            </a:extLst>
          </p:cNvPr>
          <p:cNvSpPr txBox="1"/>
          <p:nvPr/>
        </p:nvSpPr>
        <p:spPr>
          <a:xfrm>
            <a:off x="-411355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885AC80-6831-49AF-BD4F-DBF6096162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309563"/>
            <a:ext cx="4919918" cy="6243824"/>
          </a:xfrm>
          <a:prstGeom prst="rect">
            <a:avLst/>
          </a:prstGeom>
        </p:spPr>
      </p:pic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5640" y="309052"/>
            <a:ext cx="4919918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La Porciúncula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2EBFFBF-2253-41AF-8DD3-460CF5F8628D}"/>
              </a:ext>
            </a:extLst>
          </p:cNvPr>
          <p:cNvSpPr/>
          <p:nvPr/>
        </p:nvSpPr>
        <p:spPr>
          <a:xfrm>
            <a:off x="5256014" y="309052"/>
            <a:ext cx="659989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dos fachadas que se conservan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iglesia de San Francisco,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solo la lateral conocida Como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Porciúncula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 guarda el  aspecto que debió tener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 construcción entre 1552 y 1570.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A6CD81C-7123-44AE-8532-5427F69666E4}"/>
              </a:ext>
            </a:extLst>
          </p:cNvPr>
          <p:cNvSpPr/>
          <p:nvPr/>
        </p:nvSpPr>
        <p:spPr>
          <a:xfrm>
            <a:off x="5255559" y="2109022"/>
            <a:ext cx="659989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la puerta se encuentra grabado sobre piedra un texto en latín: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8EC8180-5DB5-484E-870C-5D42D28D49EC}"/>
              </a:ext>
            </a:extLst>
          </p:cNvPr>
          <p:cNvSpPr/>
          <p:nvPr/>
        </p:nvSpPr>
        <p:spPr>
          <a:xfrm>
            <a:off x="5255558" y="2949008"/>
            <a:ext cx="659989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Haec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Armae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Militatae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Nostrae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significa 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He aquí el Arma de Nuestra Lucha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refiriéndose a la 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encuentra en el nicho.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8C21806-B742-452D-A80A-9C179DBA9627}"/>
              </a:ext>
            </a:extLst>
          </p:cNvPr>
          <p:cNvSpPr/>
          <p:nvPr/>
        </p:nvSpPr>
        <p:spPr>
          <a:xfrm>
            <a:off x="5255558" y="4448983"/>
            <a:ext cx="660282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centro de cada hoja de la puerta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esculpieron las imágenes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dos santos franciscanos: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Juan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Duns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Scoto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San Antonio de Padua.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394ACC7-3322-4A77-A406-E39AAF1BD250}"/>
              </a:ext>
            </a:extLst>
          </p:cNvPr>
          <p:cNvSpPr/>
          <p:nvPr/>
        </p:nvSpPr>
        <p:spPr>
          <a:xfrm>
            <a:off x="5136016" y="6003363"/>
            <a:ext cx="6780343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es la portada más antigua de la cuidad.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295C549-A499-4D69-9ED3-3D933C8AF5E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91365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9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61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5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81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4775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275"/>
                            </p:stCondLst>
                            <p:childTnLst>
                              <p:par>
                                <p:cTn id="63" presetID="1" presetClass="entr" presetSubtype="0" fill="hold" grpId="0" nodeType="afterEffect" nodePh="1">
                                  <p:stCondLst>
                                    <p:cond delay="59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047" grpId="0"/>
      <p:bldP spid="1047" grpId="1"/>
      <p:bldP spid="4" grpId="0"/>
      <p:bldP spid="4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C5E4B89F-E80D-4DA3-8D61-A50F8E49FCA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5B5502AE-4804-460D-B31E-D374360CE5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8" t="6999" r="53326" b="10001"/>
          <a:stretch/>
        </p:blipFill>
        <p:spPr>
          <a:xfrm>
            <a:off x="216098" y="1269036"/>
            <a:ext cx="3003865" cy="422577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A68F128-9774-40DD-98B0-70AF39C003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8385" r="4965" b="17400"/>
          <a:stretch/>
        </p:blipFill>
        <p:spPr>
          <a:xfrm>
            <a:off x="8689581" y="1269036"/>
            <a:ext cx="3286321" cy="4225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nombre Porciúncula significa «pequeña porción de tierra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»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fue mencionado por primera vez en un documento que data de 1045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archivos de la Catedral de San Rufino, en Asís Italia.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9F9C229-DBE8-42EF-A147-75B160AA0EB8}"/>
              </a:ext>
            </a:extLst>
          </p:cNvPr>
          <p:cNvSpPr/>
          <p:nvPr/>
        </p:nvSpPr>
        <p:spPr>
          <a:xfrm>
            <a:off x="2976051" y="1676578"/>
            <a:ext cx="5995987" cy="4924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Obras de Arte.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498FF2B-77EE-4193-AB91-AE88D43C44DC}"/>
              </a:ext>
            </a:extLst>
          </p:cNvPr>
          <p:cNvSpPr/>
          <p:nvPr/>
        </p:nvSpPr>
        <p:spPr>
          <a:xfrm>
            <a:off x="2976050" y="2387229"/>
            <a:ext cx="5995987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Virgen Conquistadora </a:t>
            </a:r>
          </a:p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o Virgen de la Conquista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A7A00C0-6244-49D3-AE6C-80B66C92C2A8}"/>
              </a:ext>
            </a:extLst>
          </p:cNvPr>
          <p:cNvSpPr/>
          <p:nvPr/>
        </p:nvSpPr>
        <p:spPr>
          <a:xfrm>
            <a:off x="2859969" y="3593633"/>
            <a:ext cx="617598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la tradición, la llamada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Virgen Conquistadora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Virgen de la Conquista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traída por Hernán Cortés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llegó a conquistar estas tierras.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1D3DE99-9E95-45C1-91FF-C4345E1BF687}"/>
              </a:ext>
            </a:extLst>
          </p:cNvPr>
          <p:cNvSpPr/>
          <p:nvPr/>
        </p:nvSpPr>
        <p:spPr>
          <a:xfrm>
            <a:off x="336096" y="5494813"/>
            <a:ext cx="1151935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Posteriormente, cuando se habían ganado los territorios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 corona española, se le obsequió al señor de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Atlihuetzia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Gonzalo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Acxotécatl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Cacomitzin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B406B39-13E0-4F02-B36F-790310CB349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7538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62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2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72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4750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47" grpId="0"/>
      <p:bldP spid="3" grpId="0"/>
      <p:bldP spid="5" grpId="0"/>
      <p:bldP spid="6" grpId="0"/>
      <p:bldP spid="7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C5E4B89F-E80D-4DA3-8D61-A50F8E49FCAB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E0AD0B4-A640-4286-B9CB-7E2B60F05883}"/>
              </a:ext>
            </a:extLst>
          </p:cNvPr>
          <p:cNvSpPr/>
          <p:nvPr/>
        </p:nvSpPr>
        <p:spPr>
          <a:xfrm>
            <a:off x="336550" y="309052"/>
            <a:ext cx="7019429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Fray Juan de Rivas, guardián del monasterio de Tlaxcala, le decomisó la imagen, llevándola a la iglesia de San Francisco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Puebla, donde se le construyó una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creó una cofradía, que en su momento llegó a ser una de las más importantes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B406B39-13E0-4F02-B36F-790310CB349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mesa, interior&#10;&#10;Descripción generada con confianza alta">
            <a:extLst>
              <a:ext uri="{FF2B5EF4-FFF2-40B4-BE49-F238E27FC236}">
                <a16:creationId xmlns:a16="http://schemas.microsoft.com/office/drawing/2014/main" id="{8D70228A-6E84-498C-98BA-786201E85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977" y="549048"/>
            <a:ext cx="4330920" cy="5776366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509484F2-CF7C-472F-9844-3F01FE064937}"/>
              </a:ext>
            </a:extLst>
          </p:cNvPr>
          <p:cNvSpPr/>
          <p:nvPr/>
        </p:nvSpPr>
        <p:spPr>
          <a:xfrm>
            <a:off x="336550" y="2974855"/>
            <a:ext cx="701942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Incluso en 1582 se hicieron averiguaciones jurídicas para corroborar la originalidad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esta imagen tan venerada.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66582BE8-58D3-45B9-AE77-B77774A0E806}"/>
              </a:ext>
            </a:extLst>
          </p:cNvPr>
          <p:cNvSpPr/>
          <p:nvPr/>
        </p:nvSpPr>
        <p:spPr>
          <a:xfrm>
            <a:off x="336550" y="4533012"/>
            <a:ext cx="701942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urna de plata que resguarda esta escultura tiene la forma de un águila bicéfala símbolo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casa monárquica de los Habsburgo,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dónde provenía Carlos V, el emperador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gobernaba el Imperio Español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fue fundada la Ciudad de Puebla.</a:t>
            </a:r>
          </a:p>
        </p:txBody>
      </p:sp>
    </p:spTree>
    <p:extLst>
      <p:ext uri="{BB962C8B-B14F-4D97-AF65-F5344CB8AC3E}">
        <p14:creationId xmlns:p14="http://schemas.microsoft.com/office/powerpoint/2010/main" val="380340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29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8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6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  <p:bldP spid="9" grpId="0"/>
      <p:bldP spid="12" grpId="0"/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1F3C511B-489C-49BA-AF6D-03DDDCBDA85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3E26FDC-9DE9-4B80-BEE5-91D61D89ADD6}"/>
              </a:ext>
            </a:extLst>
          </p:cNvPr>
          <p:cNvSpPr/>
          <p:nvPr/>
        </p:nvSpPr>
        <p:spPr>
          <a:xfrm>
            <a:off x="4476027" y="789044"/>
            <a:ext cx="7368886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características de la talla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Conquistadora, han permitido conocer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 de origen medieval y que fue realizada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talleres de Malinas, Flandes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antiguo nombre de una región de Bélgica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que se comerciaban en Amberes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ser llevadas a América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los conquistadores como imágenes viajeras, fácilmente trasportables para ser colocadas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altares o nichos domésticos.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ED9B844-CF69-4773-8A53-AFDE43C4DEE6}"/>
              </a:ext>
            </a:extLst>
          </p:cNvPr>
          <p:cNvSpPr/>
          <p:nvPr/>
        </p:nvSpPr>
        <p:spPr>
          <a:xfrm>
            <a:off x="4432528" y="4673615"/>
            <a:ext cx="742292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se les conoce con el nombre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imágenes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arzoneras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ya que eran colocadas por los conquistadores en el arzón,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bajo la silla del caballo.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8870154-99F1-4BCC-802C-3F582000140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mesa, interior&#10;&#10;Descripción generada con confianza alta">
            <a:extLst>
              <a:ext uri="{FF2B5EF4-FFF2-40B4-BE49-F238E27FC236}">
                <a16:creationId xmlns:a16="http://schemas.microsoft.com/office/drawing/2014/main" id="{BD976B41-F908-4C6D-BCCE-F0F382F5CD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5" y="745360"/>
            <a:ext cx="4036434" cy="5383595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36310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5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5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DA49D4E0-0416-4C1E-A146-9EE2A61B707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6140450" y="309052"/>
            <a:ext cx="5715000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Atlas </a:t>
            </a:r>
            <a:r>
              <a:rPr lang="es-MX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Seraphicus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3" name="Imagen 2" descr="Imagen que contiene texto, libro, foto&#10;&#10;Descripción generada con confianza muy alta">
            <a:extLst>
              <a:ext uri="{FF2B5EF4-FFF2-40B4-BE49-F238E27FC236}">
                <a16:creationId xmlns:a16="http://schemas.microsoft.com/office/drawing/2014/main" id="{87A84917-D60B-4F6E-B82C-24C417A83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717" y="849426"/>
            <a:ext cx="5715000" cy="401955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239828C-E5BF-4157-8FB9-998654FA6393}"/>
              </a:ext>
            </a:extLst>
          </p:cNvPr>
          <p:cNvSpPr/>
          <p:nvPr/>
        </p:nvSpPr>
        <p:spPr>
          <a:xfrm>
            <a:off x="369283" y="609047"/>
            <a:ext cx="575945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parte más alta se observa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pintura que se representa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Atlas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Seraphicus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alegoría en la que se exalta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papel franciscano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frente a la defensa del Dogma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Inmaculada Concepción.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468A1F1-35F1-47DD-8172-A5DE727BFAAC}"/>
              </a:ext>
            </a:extLst>
          </p:cNvPr>
          <p:cNvSpPr/>
          <p:nvPr/>
        </p:nvSpPr>
        <p:spPr>
          <a:xfrm>
            <a:off x="336096" y="3391213"/>
            <a:ext cx="5792637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fuente original de esta pintura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el grabado de una obra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Peter Paul Rubens,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glorifica a los ancestros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familia gobernante de España, descendientes de uno de los linajes de las familias que gobernaban Austria, llamados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Habsburgo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EA808B2-6879-49B9-AD9D-26FC3CBFFC3E}"/>
              </a:ext>
            </a:extLst>
          </p:cNvPr>
          <p:cNvSpPr/>
          <p:nvPr/>
        </p:nvSpPr>
        <p:spPr>
          <a:xfrm>
            <a:off x="5759904" y="4853612"/>
            <a:ext cx="609600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Imagen Original de: http://barokinvlaanderen.vlaamsekunstcollectie.be/en/collection/top-part-of-a-thesis-print-st-francis-kneeling-with-three-globes-on-his-shoulders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4E9568E-94B3-4B4C-A46E-90B1743E93B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D9840A15-DE5C-4512-AA8F-3D3C45201740}"/>
              </a:ext>
            </a:extLst>
          </p:cNvPr>
          <p:cNvSpPr/>
          <p:nvPr/>
        </p:nvSpPr>
        <p:spPr>
          <a:xfrm rot="16200000">
            <a:off x="6507821" y="437223"/>
            <a:ext cx="196341" cy="34199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8018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4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6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47" grpId="0"/>
      <p:bldP spid="4" grpId="0"/>
      <p:bldP spid="5" grpId="0"/>
      <p:bldP spid="6" grpId="0"/>
      <p:bldP spid="9" grpId="0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DA49D4E0-0416-4C1E-A146-9EE2A61B707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2857011-49A9-408A-B947-A141733A4DA8}"/>
              </a:ext>
            </a:extLst>
          </p:cNvPr>
          <p:cNvSpPr/>
          <p:nvPr/>
        </p:nvSpPr>
        <p:spPr>
          <a:xfrm>
            <a:off x="6216650" y="634894"/>
            <a:ext cx="563879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masculina, femenina y legos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sirven como soporte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Inmaculada Concepción.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4E9568E-94B3-4B4C-A46E-90B1743E93B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texto, libro, foto&#10;&#10;Descripción generada con confianza muy alta">
            <a:extLst>
              <a:ext uri="{FF2B5EF4-FFF2-40B4-BE49-F238E27FC236}">
                <a16:creationId xmlns:a16="http://schemas.microsoft.com/office/drawing/2014/main" id="{D9027FCC-5BBD-4A5B-8AFF-39D29B0E9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529398"/>
            <a:ext cx="5715000" cy="401955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A450E55-CDD8-46CE-8641-D15C958F6746}"/>
              </a:ext>
            </a:extLst>
          </p:cNvPr>
          <p:cNvSpPr/>
          <p:nvPr/>
        </p:nvSpPr>
        <p:spPr>
          <a:xfrm>
            <a:off x="6095999" y="2129416"/>
            <a:ext cx="575945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Flanqueando la escena, del lado izquierdo, se observan algunos reyes y papas de la casa de los Habsburgo, representando la protección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este dogma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 familia reinante en España,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mientras que del lado derecho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hay un grupo de franciscanos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lanzan a la boca del infierno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herejes protestantes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negaban la naturaleza sin pecado original de María.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Flecha: hacia abajo 12">
            <a:extLst>
              <a:ext uri="{FF2B5EF4-FFF2-40B4-BE49-F238E27FC236}">
                <a16:creationId xmlns:a16="http://schemas.microsoft.com/office/drawing/2014/main" id="{166E0416-CE17-46EE-B722-4E732DE406C2}"/>
              </a:ext>
            </a:extLst>
          </p:cNvPr>
          <p:cNvSpPr/>
          <p:nvPr/>
        </p:nvSpPr>
        <p:spPr>
          <a:xfrm rot="635428">
            <a:off x="4030441" y="1255987"/>
            <a:ext cx="184804" cy="35259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E8C6553-8A2B-436D-9B5F-C738260ECC75}"/>
              </a:ext>
            </a:extLst>
          </p:cNvPr>
          <p:cNvSpPr/>
          <p:nvPr/>
        </p:nvSpPr>
        <p:spPr>
          <a:xfrm>
            <a:off x="336551" y="309052"/>
            <a:ext cx="571500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centro de la composición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colocó a San Francisco de rodillas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un poderoso atlas,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cargando sobre su espalda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tres esferas que representan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tres órdenes franciscanas:</a:t>
            </a:r>
          </a:p>
        </p:txBody>
      </p:sp>
      <p:sp>
        <p:nvSpPr>
          <p:cNvPr id="14" name="Flecha: hacia abajo 13">
            <a:extLst>
              <a:ext uri="{FF2B5EF4-FFF2-40B4-BE49-F238E27FC236}">
                <a16:creationId xmlns:a16="http://schemas.microsoft.com/office/drawing/2014/main" id="{6DB06BC8-4D59-47A7-B273-1D714496ED2D}"/>
              </a:ext>
            </a:extLst>
          </p:cNvPr>
          <p:cNvSpPr/>
          <p:nvPr/>
        </p:nvSpPr>
        <p:spPr>
          <a:xfrm rot="3657870">
            <a:off x="4269129" y="1818341"/>
            <a:ext cx="204101" cy="3990885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Flecha: hacia abajo 14">
            <a:extLst>
              <a:ext uri="{FF2B5EF4-FFF2-40B4-BE49-F238E27FC236}">
                <a16:creationId xmlns:a16="http://schemas.microsoft.com/office/drawing/2014/main" id="{67D3F859-2E4F-4619-890C-480762566E2C}"/>
              </a:ext>
            </a:extLst>
          </p:cNvPr>
          <p:cNvSpPr/>
          <p:nvPr/>
        </p:nvSpPr>
        <p:spPr>
          <a:xfrm rot="4949352">
            <a:off x="5727175" y="3784199"/>
            <a:ext cx="191746" cy="1856749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050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6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41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 animBg="1"/>
      <p:bldP spid="7" grpId="0"/>
      <p:bldP spid="14" grpId="0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756A9D15-65C4-4C78-8701-1DE0E714759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436C6BA-33D1-40F9-9F8A-EBF666DE1363}"/>
              </a:ext>
            </a:extLst>
          </p:cNvPr>
          <p:cNvSpPr/>
          <p:nvPr/>
        </p:nvSpPr>
        <p:spPr>
          <a:xfrm>
            <a:off x="336550" y="1149038"/>
            <a:ext cx="5423354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de la izquierda es tirado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águilas y transporta algunos antepasados de la casa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Austria, mientras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el derecho es llevado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leones que conducen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varias mujeres con atributos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virtudes cardinales.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9582C26-3908-4460-A2A6-BB334D722AC0}"/>
              </a:ext>
            </a:extLst>
          </p:cNvPr>
          <p:cNvSpPr/>
          <p:nvPr/>
        </p:nvSpPr>
        <p:spPr>
          <a:xfrm>
            <a:off x="336550" y="3908992"/>
            <a:ext cx="5423354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Estos carros simbolizan el triunfo del dogma, guiados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los franciscanos y tirados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animales que remiten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monarquía española: el águila, símbolo de la casa imperial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Habsburgo,  y el león, emblema de la corona de Castilla.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B08A95B-D0FD-44FC-86AD-0EC94D9A851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texto, libro, foto&#10;&#10;Descripción generada con confianza muy alta">
            <a:extLst>
              <a:ext uri="{FF2B5EF4-FFF2-40B4-BE49-F238E27FC236}">
                <a16:creationId xmlns:a16="http://schemas.microsoft.com/office/drawing/2014/main" id="{11AEE967-3BCD-41FE-AA4B-6FB2E37E7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904" y="1601439"/>
            <a:ext cx="6096000" cy="4287520"/>
          </a:xfrm>
          <a:prstGeom prst="rect">
            <a:avLst/>
          </a:prstGeom>
        </p:spPr>
      </p:pic>
      <p:sp>
        <p:nvSpPr>
          <p:cNvPr id="9" name="Flecha: hacia abajo 8">
            <a:extLst>
              <a:ext uri="{FF2B5EF4-FFF2-40B4-BE49-F238E27FC236}">
                <a16:creationId xmlns:a16="http://schemas.microsoft.com/office/drawing/2014/main" id="{DFC34DC6-9D2C-47CC-AF9A-965D89A4257C}"/>
              </a:ext>
            </a:extLst>
          </p:cNvPr>
          <p:cNvSpPr/>
          <p:nvPr/>
        </p:nvSpPr>
        <p:spPr>
          <a:xfrm rot="20569253">
            <a:off x="9950248" y="654025"/>
            <a:ext cx="242354" cy="175862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Flecha: hacia abajo 7">
            <a:extLst>
              <a:ext uri="{FF2B5EF4-FFF2-40B4-BE49-F238E27FC236}">
                <a16:creationId xmlns:a16="http://schemas.microsoft.com/office/drawing/2014/main" id="{50EC7CA0-9926-4901-A436-B7FC44C1A469}"/>
              </a:ext>
            </a:extLst>
          </p:cNvPr>
          <p:cNvSpPr/>
          <p:nvPr/>
        </p:nvSpPr>
        <p:spPr>
          <a:xfrm rot="3146629">
            <a:off x="8549357" y="124779"/>
            <a:ext cx="246356" cy="298067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4EA6802-20C9-4CA0-BF8F-D3D6B3799D12}"/>
              </a:ext>
            </a:extLst>
          </p:cNvPr>
          <p:cNvSpPr/>
          <p:nvPr/>
        </p:nvSpPr>
        <p:spPr>
          <a:xfrm>
            <a:off x="336550" y="309052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parte superior se observan dos carros triunfales dirigidos por ángeles vestidos con el hábito de la orden.</a:t>
            </a:r>
          </a:p>
        </p:txBody>
      </p:sp>
      <p:sp>
        <p:nvSpPr>
          <p:cNvPr id="13" name="Flecha: hacia abajo 12">
            <a:extLst>
              <a:ext uri="{FF2B5EF4-FFF2-40B4-BE49-F238E27FC236}">
                <a16:creationId xmlns:a16="http://schemas.microsoft.com/office/drawing/2014/main" id="{61D0E7DA-FCA0-451E-9D94-B5F060845011}"/>
              </a:ext>
            </a:extLst>
          </p:cNvPr>
          <p:cNvSpPr/>
          <p:nvPr/>
        </p:nvSpPr>
        <p:spPr>
          <a:xfrm rot="18622930">
            <a:off x="5927868" y="1021044"/>
            <a:ext cx="216265" cy="2021500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Flecha: hacia abajo 13">
            <a:extLst>
              <a:ext uri="{FF2B5EF4-FFF2-40B4-BE49-F238E27FC236}">
                <a16:creationId xmlns:a16="http://schemas.microsoft.com/office/drawing/2014/main" id="{67D3274D-CB6A-4AD4-ACF6-011896A764CB}"/>
              </a:ext>
            </a:extLst>
          </p:cNvPr>
          <p:cNvSpPr/>
          <p:nvPr/>
        </p:nvSpPr>
        <p:spPr>
          <a:xfrm rot="16727255">
            <a:off x="7208890" y="643312"/>
            <a:ext cx="203821" cy="4674009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263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6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437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9" grpId="0" animBg="1"/>
      <p:bldP spid="8" grpId="0" animBg="1"/>
      <p:bldP spid="4" grpId="0"/>
      <p:bldP spid="13" grpId="0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A478A2A-3EF4-46A0-AF28-2C35ED2029C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5975350" y="308840"/>
            <a:ext cx="5880101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grabado que sirvió de modelo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esta pintura fue realizado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Paulus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Pontius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fue utilizado varias veces en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lo podemos apreciar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obras conservadas en la iglesia del Barrio de los Remedios,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Convento Franciscano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Santa María Magdalena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San Martín Texmelucan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la iglesia de San Francisco Acatepec.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3F4240D-34E9-4825-BF37-EAE20A76E86D}"/>
              </a:ext>
            </a:extLst>
          </p:cNvPr>
          <p:cNvSpPr/>
          <p:nvPr/>
        </p:nvSpPr>
        <p:spPr>
          <a:xfrm>
            <a:off x="5975802" y="4510588"/>
            <a:ext cx="588010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pintura debajo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Atlas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Seraphicus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tomada de un grabado realizado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2318DCC-60B2-40A4-AECC-BAE05FDDAF6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interior, hombre&#10;&#10;Descripción generada con confianza alta">
            <a:extLst>
              <a:ext uri="{FF2B5EF4-FFF2-40B4-BE49-F238E27FC236}">
                <a16:creationId xmlns:a16="http://schemas.microsoft.com/office/drawing/2014/main" id="{BBE633AA-BBFF-4409-B0EB-8F4D885ED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17" y="1616629"/>
            <a:ext cx="5476300" cy="3792338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4457C64-1D9B-4215-9508-D21BC7D3B039}"/>
              </a:ext>
            </a:extLst>
          </p:cNvPr>
          <p:cNvSpPr/>
          <p:nvPr/>
        </p:nvSpPr>
        <p:spPr>
          <a:xfrm>
            <a:off x="336550" y="300771"/>
            <a:ext cx="5844099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San Francisco recibe los estigmas de la crucifixión </a:t>
            </a:r>
          </a:p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de un Cristo con alas de serafín.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CBE5FCF2-7543-41EA-B749-99643313A4F4}"/>
              </a:ext>
            </a:extLst>
          </p:cNvPr>
          <p:cNvSpPr/>
          <p:nvPr/>
        </p:nvSpPr>
        <p:spPr>
          <a:xfrm>
            <a:off x="336096" y="5470572"/>
            <a:ext cx="1151980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italiano Pedro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Bombelli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Arnold Van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Whesternhout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1789,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celebrar el decreto del 17 de Mayo del mismo año, en el que Clemente XIII publicó la beatificación de Sebastián de Aparicio.</a:t>
            </a:r>
          </a:p>
        </p:txBody>
      </p:sp>
    </p:spTree>
    <p:extLst>
      <p:ext uri="{BB962C8B-B14F-4D97-AF65-F5344CB8AC3E}">
        <p14:creationId xmlns:p14="http://schemas.microsoft.com/office/powerpoint/2010/main" val="3324046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33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375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6" grpId="0"/>
      <p:bldP spid="8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A478A2A-3EF4-46A0-AF28-2C35ED2029C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C114AE6-B915-44F8-BD54-0CB84371DB1E}"/>
              </a:ext>
            </a:extLst>
          </p:cNvPr>
          <p:cNvSpPr/>
          <p:nvPr/>
        </p:nvSpPr>
        <p:spPr>
          <a:xfrm>
            <a:off x="336550" y="309052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de éste,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Bombelli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elaboró 111 grabados que aparecieron bajo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título de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Colección de estampas que representan los principales pasos, hechos y prodigios del Beato Fray Sebastián de Aparicio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que se considera la obra más completa de imágenes en torno a la vida de este personaje.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2318DCC-60B2-40A4-AECC-BAE05FDDAF6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interior, hombre&#10;&#10;Descripción generada con confianza alta">
            <a:extLst>
              <a:ext uri="{FF2B5EF4-FFF2-40B4-BE49-F238E27FC236}">
                <a16:creationId xmlns:a16="http://schemas.microsoft.com/office/drawing/2014/main" id="{BBE633AA-BBFF-4409-B0EB-8F4D885ED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949" y="2049023"/>
            <a:ext cx="5804956" cy="4019932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12B1F29-45C5-41D0-A452-B1B108898255}"/>
              </a:ext>
            </a:extLst>
          </p:cNvPr>
          <p:cNvSpPr/>
          <p:nvPr/>
        </p:nvSpPr>
        <p:spPr>
          <a:xfrm>
            <a:off x="336096" y="1968207"/>
            <a:ext cx="5647830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Algunos de estos grabados producidos en Roma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petición del fraile postulador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beatificación, Mateo Jiménez, sirvieron de inspiración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Miguel Jerónimo Zendejas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las obras en la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Virgen Conquistadora,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lo vemos en los pasajes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se representa el momento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que Sebastián de Aparicio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embarca hacia Nueva España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el que, ya siendo franciscano, es atacado por demonios.</a:t>
            </a:r>
          </a:p>
        </p:txBody>
      </p:sp>
    </p:spTree>
    <p:extLst>
      <p:ext uri="{BB962C8B-B14F-4D97-AF65-F5344CB8AC3E}">
        <p14:creationId xmlns:p14="http://schemas.microsoft.com/office/powerpoint/2010/main" val="122823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0D886EE5-61BC-4AD2-90B3-295FFD18BC3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10C7596-2575-4142-BC7B-DBDA3F5BCC03}"/>
              </a:ext>
            </a:extLst>
          </p:cNvPr>
          <p:cNvSpPr/>
          <p:nvPr/>
        </p:nvSpPr>
        <p:spPr>
          <a:xfrm>
            <a:off x="6335996" y="2899493"/>
            <a:ext cx="551945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templo de una sola nave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 reforzado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contrafuertes cuadrados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pretil que remata la planta alta.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EEF27F1-4AA3-4ABE-BB76-CB258BDC2C08}"/>
              </a:ext>
            </a:extLst>
          </p:cNvPr>
          <p:cNvSpPr/>
          <p:nvPr/>
        </p:nvSpPr>
        <p:spPr>
          <a:xfrm>
            <a:off x="0" y="4754220"/>
            <a:ext cx="12192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fachada es abocinada presentando tres muros en cuyo paramento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destacan 14 grandes tableros de azulejos poblanos que representan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jarrones con flores y dos más pequeños que representan a Dios Padre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la Virgen Conquistadora.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44F5BB7-08A0-49FC-B10F-B6D8550AD178}"/>
              </a:ext>
            </a:extLst>
          </p:cNvPr>
          <p:cNvSpPr/>
          <p:nvPr/>
        </p:nvSpPr>
        <p:spPr>
          <a:xfrm>
            <a:off x="6455994" y="674288"/>
            <a:ext cx="539945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fachada es de estilo Churrigueresco, hecha de cantera, ladrillo y azulejo,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construida entre 1743 y 1767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arquitecto José Buitrago.</a:t>
            </a:r>
          </a:p>
        </p:txBody>
      </p:sp>
      <p:pic>
        <p:nvPicPr>
          <p:cNvPr id="9" name="Imagen 8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54FB4F20-98C2-4272-9FD6-BFDF64369D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2" b="9846"/>
          <a:stretch/>
        </p:blipFill>
        <p:spPr>
          <a:xfrm>
            <a:off x="472192" y="494291"/>
            <a:ext cx="5863804" cy="37799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0D2D715-6565-4E53-8F0B-C3A388D16D5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6545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3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15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7" grpId="0"/>
      <p:bldP spid="8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7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ángulo 27">
            <a:extLst>
              <a:ext uri="{FF2B5EF4-FFF2-40B4-BE49-F238E27FC236}">
                <a16:creationId xmlns:a16="http://schemas.microsoft.com/office/drawing/2014/main" id="{4425EE71-B689-477C-882B-1C66E9FE8768}"/>
              </a:ext>
            </a:extLst>
          </p:cNvPr>
          <p:cNvSpPr/>
          <p:nvPr/>
        </p:nvSpPr>
        <p:spPr>
          <a:xfrm>
            <a:off x="3516042" y="309052"/>
            <a:ext cx="2654783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portada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cantera consta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tres cuerpos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barroco estípite… , </a:t>
            </a:r>
          </a:p>
        </p:txBody>
      </p:sp>
      <p:sp>
        <p:nvSpPr>
          <p:cNvPr id="30" name="Flecha: hacia abajo 29">
            <a:extLst>
              <a:ext uri="{FF2B5EF4-FFF2-40B4-BE49-F238E27FC236}">
                <a16:creationId xmlns:a16="http://schemas.microsoft.com/office/drawing/2014/main" id="{EBBCA879-A994-4847-BA0C-4F818024D350}"/>
              </a:ext>
            </a:extLst>
          </p:cNvPr>
          <p:cNvSpPr/>
          <p:nvPr/>
        </p:nvSpPr>
        <p:spPr>
          <a:xfrm rot="3136550">
            <a:off x="3054567" y="1425145"/>
            <a:ext cx="175620" cy="19535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1" name="Flecha: hacia abajo 30">
            <a:extLst>
              <a:ext uri="{FF2B5EF4-FFF2-40B4-BE49-F238E27FC236}">
                <a16:creationId xmlns:a16="http://schemas.microsoft.com/office/drawing/2014/main" id="{95EFA149-412C-4E2D-9CF1-734DBB97DD0D}"/>
              </a:ext>
            </a:extLst>
          </p:cNvPr>
          <p:cNvSpPr/>
          <p:nvPr/>
        </p:nvSpPr>
        <p:spPr>
          <a:xfrm rot="1559992">
            <a:off x="3113623" y="1639132"/>
            <a:ext cx="159468" cy="31280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9" name="Flecha: hacia abajo 28">
            <a:extLst>
              <a:ext uri="{FF2B5EF4-FFF2-40B4-BE49-F238E27FC236}">
                <a16:creationId xmlns:a16="http://schemas.microsoft.com/office/drawing/2014/main" id="{18A0298E-8F5D-439D-A76C-F79CDDDECE43}"/>
              </a:ext>
            </a:extLst>
          </p:cNvPr>
          <p:cNvSpPr/>
          <p:nvPr/>
        </p:nvSpPr>
        <p:spPr>
          <a:xfrm rot="5780300">
            <a:off x="3072653" y="851257"/>
            <a:ext cx="197709" cy="16372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6BBA361B-E292-48B5-814F-74B17D3D4370}"/>
              </a:ext>
            </a:extLst>
          </p:cNvPr>
          <p:cNvSpPr txBox="1"/>
          <p:nvPr/>
        </p:nvSpPr>
        <p:spPr>
          <a:xfrm>
            <a:off x="-323893" y="-417096"/>
            <a:ext cx="12954041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Imagen 22" descr="Imagen que contiene edificio, exterior, cielo, grande&#10;&#10;Descripción generada con confianza muy alta">
            <a:extLst>
              <a:ext uri="{FF2B5EF4-FFF2-40B4-BE49-F238E27FC236}">
                <a16:creationId xmlns:a16="http://schemas.microsoft.com/office/drawing/2014/main" id="{B5C03DEF-ACDD-4EC4-ABA4-75EF2AA386B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163" t="60674" r="26558"/>
          <a:stretch/>
        </p:blipFill>
        <p:spPr>
          <a:xfrm>
            <a:off x="6215998" y="322341"/>
            <a:ext cx="5613754" cy="6226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804FCC9-7B8E-4314-BE8D-ED751B38B163}"/>
              </a:ext>
            </a:extLst>
          </p:cNvPr>
          <p:cNvSpPr/>
          <p:nvPr/>
        </p:nvSpPr>
        <p:spPr>
          <a:xfrm>
            <a:off x="336096" y="2571832"/>
            <a:ext cx="5893114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primera comenzando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abajo consta de la puerta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madera al estilo mudéjar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los escudos franciscanos,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clave del arco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la hoja derecha,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escudo dominico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hoja izquierda.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87426ED-49C4-4D71-8119-A1637FF01804}"/>
              </a:ext>
            </a:extLst>
          </p:cNvPr>
          <p:cNvSpPr/>
          <p:nvPr/>
        </p:nvSpPr>
        <p:spPr>
          <a:xfrm>
            <a:off x="394934" y="5494813"/>
            <a:ext cx="583427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Continua hacia arriba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hornacina con la escultura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Antonio de Padua,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987ACD8-4F42-4939-8CDA-0F5D34E69F7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2" name="Flecha: hacia abajo 1">
            <a:extLst>
              <a:ext uri="{FF2B5EF4-FFF2-40B4-BE49-F238E27FC236}">
                <a16:creationId xmlns:a16="http://schemas.microsoft.com/office/drawing/2014/main" id="{1D3EC88A-BCE4-48DB-82E5-8F6BAF286661}"/>
              </a:ext>
            </a:extLst>
          </p:cNvPr>
          <p:cNvSpPr/>
          <p:nvPr/>
        </p:nvSpPr>
        <p:spPr>
          <a:xfrm rot="18326045">
            <a:off x="9682173" y="3651679"/>
            <a:ext cx="209970" cy="2572206"/>
          </a:xfrm>
          <a:prstGeom prst="downArrow">
            <a:avLst>
              <a:gd name="adj1" fmla="val 50000"/>
              <a:gd name="adj2" fmla="val 646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4" name="Flecha: hacia abajo 23">
            <a:extLst>
              <a:ext uri="{FF2B5EF4-FFF2-40B4-BE49-F238E27FC236}">
                <a16:creationId xmlns:a16="http://schemas.microsoft.com/office/drawing/2014/main" id="{112A7F7A-1123-47B9-AC5F-553FA7F8E837}"/>
              </a:ext>
            </a:extLst>
          </p:cNvPr>
          <p:cNvSpPr/>
          <p:nvPr/>
        </p:nvSpPr>
        <p:spPr>
          <a:xfrm rot="2804107">
            <a:off x="7968331" y="3864711"/>
            <a:ext cx="200824" cy="2271871"/>
          </a:xfrm>
          <a:prstGeom prst="downArrow">
            <a:avLst>
              <a:gd name="adj1" fmla="val 50000"/>
              <a:gd name="adj2" fmla="val 635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Flecha: hacia abajo 24">
            <a:extLst>
              <a:ext uri="{FF2B5EF4-FFF2-40B4-BE49-F238E27FC236}">
                <a16:creationId xmlns:a16="http://schemas.microsoft.com/office/drawing/2014/main" id="{D87D9287-D7A0-4FCE-AE8E-DC5455044257}"/>
              </a:ext>
            </a:extLst>
          </p:cNvPr>
          <p:cNvSpPr/>
          <p:nvPr/>
        </p:nvSpPr>
        <p:spPr>
          <a:xfrm rot="16674509">
            <a:off x="7389706" y="2046057"/>
            <a:ext cx="225718" cy="3883833"/>
          </a:xfrm>
          <a:prstGeom prst="downArrow">
            <a:avLst>
              <a:gd name="adj1" fmla="val 50000"/>
              <a:gd name="adj2" fmla="val 615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Flecha: hacia arriba 13">
            <a:extLst>
              <a:ext uri="{FF2B5EF4-FFF2-40B4-BE49-F238E27FC236}">
                <a16:creationId xmlns:a16="http://schemas.microsoft.com/office/drawing/2014/main" id="{3E867EED-39F0-4FDF-9EA8-6F4D9CA8787A}"/>
              </a:ext>
            </a:extLst>
          </p:cNvPr>
          <p:cNvSpPr/>
          <p:nvPr/>
        </p:nvSpPr>
        <p:spPr>
          <a:xfrm rot="5013115">
            <a:off x="6264911" y="2899532"/>
            <a:ext cx="554055" cy="3262000"/>
          </a:xfrm>
          <a:prstGeom prst="upArrow">
            <a:avLst>
              <a:gd name="adj1" fmla="val 19770"/>
              <a:gd name="adj2" fmla="val 21159"/>
            </a:avLst>
          </a:prstGeom>
          <a:solidFill>
            <a:srgbClr val="9C5BC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Flecha: hacia arriba 14">
            <a:extLst>
              <a:ext uri="{FF2B5EF4-FFF2-40B4-BE49-F238E27FC236}">
                <a16:creationId xmlns:a16="http://schemas.microsoft.com/office/drawing/2014/main" id="{A0BF77DF-0FFF-4D35-B102-102DC1BCA1FE}"/>
              </a:ext>
            </a:extLst>
          </p:cNvPr>
          <p:cNvSpPr/>
          <p:nvPr/>
        </p:nvSpPr>
        <p:spPr>
          <a:xfrm rot="2630162">
            <a:off x="6713103" y="1112017"/>
            <a:ext cx="697138" cy="5490441"/>
          </a:xfrm>
          <a:prstGeom prst="upArrow">
            <a:avLst>
              <a:gd name="adj1" fmla="val 13481"/>
              <a:gd name="adj2" fmla="val 2238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601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1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4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28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97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0"/>
                            </p:stCondLst>
                            <p:childTnLst>
                              <p:par>
                                <p:cTn id="7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 animBg="1"/>
      <p:bldP spid="31" grpId="0" animBg="1"/>
      <p:bldP spid="29" grpId="0" animBg="1"/>
      <p:bldP spid="18" grpId="0" animBg="1"/>
      <p:bldP spid="3" grpId="0" uiExpand="1" build="p"/>
      <p:bldP spid="4" grpId="0"/>
      <p:bldP spid="9" grpId="0"/>
      <p:bldP spid="2" grpId="0" animBg="1"/>
      <p:bldP spid="24" grpId="0" animBg="1"/>
      <p:bldP spid="25" grpId="0" animBg="1"/>
      <p:bldP spid="14" grpId="0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7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exterior, cielo, grande&#10;&#10;Descripción generada con confianza muy alta">
            <a:extLst>
              <a:ext uri="{FF2B5EF4-FFF2-40B4-BE49-F238E27FC236}">
                <a16:creationId xmlns:a16="http://schemas.microsoft.com/office/drawing/2014/main" id="{63B0BD36-5A6E-4A5B-A358-0D165EA6EE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02" t="40300" r="25795" b="37611"/>
          <a:stretch/>
        </p:blipFill>
        <p:spPr>
          <a:xfrm>
            <a:off x="1056084" y="331672"/>
            <a:ext cx="7619873" cy="4598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Flecha: hacia arriba 7">
            <a:extLst>
              <a:ext uri="{FF2B5EF4-FFF2-40B4-BE49-F238E27FC236}">
                <a16:creationId xmlns:a16="http://schemas.microsoft.com/office/drawing/2014/main" id="{A08862AE-1CEA-4AEF-AF50-81711204DF42}"/>
              </a:ext>
            </a:extLst>
          </p:cNvPr>
          <p:cNvSpPr/>
          <p:nvPr/>
        </p:nvSpPr>
        <p:spPr>
          <a:xfrm rot="4364963">
            <a:off x="6997482" y="1372154"/>
            <a:ext cx="287700" cy="5556144"/>
          </a:xfrm>
          <a:prstGeom prst="up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Flecha: hacia arriba 9">
            <a:extLst>
              <a:ext uri="{FF2B5EF4-FFF2-40B4-BE49-F238E27FC236}">
                <a16:creationId xmlns:a16="http://schemas.microsoft.com/office/drawing/2014/main" id="{8BE857E2-9BF4-4D6B-9DC1-9179366D7ABE}"/>
              </a:ext>
            </a:extLst>
          </p:cNvPr>
          <p:cNvSpPr/>
          <p:nvPr/>
        </p:nvSpPr>
        <p:spPr>
          <a:xfrm rot="1519101" flipH="1">
            <a:off x="3556216" y="2175464"/>
            <a:ext cx="178764" cy="4067045"/>
          </a:xfrm>
          <a:prstGeom prst="upArrow">
            <a:avLst/>
          </a:prstGeom>
          <a:solidFill>
            <a:srgbClr val="5D28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Flecha: hacia arriba 10">
            <a:extLst>
              <a:ext uri="{FF2B5EF4-FFF2-40B4-BE49-F238E27FC236}">
                <a16:creationId xmlns:a16="http://schemas.microsoft.com/office/drawing/2014/main" id="{2170351A-5B80-4B2C-880C-25014D2EFE31}"/>
              </a:ext>
            </a:extLst>
          </p:cNvPr>
          <p:cNvSpPr/>
          <p:nvPr/>
        </p:nvSpPr>
        <p:spPr>
          <a:xfrm rot="20711799" flipH="1">
            <a:off x="3990700" y="2559134"/>
            <a:ext cx="197832" cy="3829395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Flecha: hacia arriba 11">
            <a:extLst>
              <a:ext uri="{FF2B5EF4-FFF2-40B4-BE49-F238E27FC236}">
                <a16:creationId xmlns:a16="http://schemas.microsoft.com/office/drawing/2014/main" id="{52C7C068-EA62-4F2F-91FE-399BF610478E}"/>
              </a:ext>
            </a:extLst>
          </p:cNvPr>
          <p:cNvSpPr/>
          <p:nvPr/>
        </p:nvSpPr>
        <p:spPr>
          <a:xfrm rot="20484539" flipH="1">
            <a:off x="6919642" y="2331401"/>
            <a:ext cx="178764" cy="4067045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7825F8F-0B73-49E0-B8A7-150C5DE3E77E}"/>
              </a:ext>
            </a:extLst>
          </p:cNvPr>
          <p:cNvSpPr/>
          <p:nvPr/>
        </p:nvSpPr>
        <p:spPr>
          <a:xfrm>
            <a:off x="336096" y="4953005"/>
            <a:ext cx="8339407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segundo cuerpo otra hornacina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conteniendo a la Virgen María de la Defensa,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arriba de ella un alto relieve representando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Estigmas o Llagas de San Francisco de Asís y a sus lados las esculturas de San Antonio y de San Cristóbal.</a:t>
            </a:r>
          </a:p>
        </p:txBody>
      </p:sp>
      <p:sp>
        <p:nvSpPr>
          <p:cNvPr id="13" name="Flecha: hacia arriba 12">
            <a:extLst>
              <a:ext uri="{FF2B5EF4-FFF2-40B4-BE49-F238E27FC236}">
                <a16:creationId xmlns:a16="http://schemas.microsoft.com/office/drawing/2014/main" id="{D3289278-9BF9-48C1-AF92-FE3607421549}"/>
              </a:ext>
            </a:extLst>
          </p:cNvPr>
          <p:cNvSpPr/>
          <p:nvPr/>
        </p:nvSpPr>
        <p:spPr>
          <a:xfrm rot="20713431" flipH="1">
            <a:off x="4989748" y="4161777"/>
            <a:ext cx="210367" cy="1232775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62116C6-2D39-43BB-AC10-28252CA6378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767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00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6" grpId="0"/>
      <p:bldP spid="13" grpId="0" animBg="1"/>
      <p:bldP spid="1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edificio, exterior, cielo, grande&#10;&#10;Descripción generada con confianza muy alta">
            <a:extLst>
              <a:ext uri="{FF2B5EF4-FFF2-40B4-BE49-F238E27FC236}">
                <a16:creationId xmlns:a16="http://schemas.microsoft.com/office/drawing/2014/main" id="{AD86D7FC-96ED-422E-AB6A-220636CFC1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26" t="26824" r="33210" b="57849"/>
          <a:stretch/>
        </p:blipFill>
        <p:spPr>
          <a:xfrm>
            <a:off x="3448880" y="1744935"/>
            <a:ext cx="8407024" cy="4804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Flecha: hacia arriba 3">
            <a:extLst>
              <a:ext uri="{FF2B5EF4-FFF2-40B4-BE49-F238E27FC236}">
                <a16:creationId xmlns:a16="http://schemas.microsoft.com/office/drawing/2014/main" id="{606497AC-0435-464B-97FB-0451C85D362E}"/>
              </a:ext>
            </a:extLst>
          </p:cNvPr>
          <p:cNvSpPr/>
          <p:nvPr/>
        </p:nvSpPr>
        <p:spPr>
          <a:xfrm rot="9922976" flipH="1">
            <a:off x="7409981" y="1463175"/>
            <a:ext cx="171569" cy="2403057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Flecha: hacia arriba 4">
            <a:extLst>
              <a:ext uri="{FF2B5EF4-FFF2-40B4-BE49-F238E27FC236}">
                <a16:creationId xmlns:a16="http://schemas.microsoft.com/office/drawing/2014/main" id="{F65254E8-2927-4E5F-8214-AF0BA585CDB4}"/>
              </a:ext>
            </a:extLst>
          </p:cNvPr>
          <p:cNvSpPr/>
          <p:nvPr/>
        </p:nvSpPr>
        <p:spPr>
          <a:xfrm rot="14831025" flipH="1">
            <a:off x="3189851" y="260665"/>
            <a:ext cx="168414" cy="3155686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ysClr val="windowText" lastClr="000000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7CA4B09-3CCC-47A9-AF65-7F46B317DDC4}"/>
              </a:ext>
            </a:extLst>
          </p:cNvPr>
          <p:cNvSpPr/>
          <p:nvPr/>
        </p:nvSpPr>
        <p:spPr>
          <a:xfrm>
            <a:off x="3516043" y="454897"/>
            <a:ext cx="833986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medio del segundo y el tercer cuerpo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halla un óculo mixtilíneo cuyo vano fue cubierto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piedra de Tecali en lugar de vidrio.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72AB521-D8F1-4563-A3BE-15F60728E10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7342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62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7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edificio, cielo, exterior, pared&#10;&#10;Descripción generada con confianza muy alta">
            <a:extLst>
              <a:ext uri="{FF2B5EF4-FFF2-40B4-BE49-F238E27FC236}">
                <a16:creationId xmlns:a16="http://schemas.microsoft.com/office/drawing/2014/main" id="{2E3F7D4D-EF38-4FF0-936A-728DC554AC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81"/>
          <a:stretch/>
        </p:blipFill>
        <p:spPr>
          <a:xfrm>
            <a:off x="396095" y="429560"/>
            <a:ext cx="3989323" cy="6059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Flecha: hacia arriba 6">
            <a:extLst>
              <a:ext uri="{FF2B5EF4-FFF2-40B4-BE49-F238E27FC236}">
                <a16:creationId xmlns:a16="http://schemas.microsoft.com/office/drawing/2014/main" id="{19B25F38-CF47-4853-AE61-7B37189E08FA}"/>
              </a:ext>
            </a:extLst>
          </p:cNvPr>
          <p:cNvSpPr/>
          <p:nvPr/>
        </p:nvSpPr>
        <p:spPr>
          <a:xfrm rot="13420666">
            <a:off x="4029125" y="1616358"/>
            <a:ext cx="593787" cy="4174661"/>
          </a:xfrm>
          <a:prstGeom prst="upArrow">
            <a:avLst>
              <a:gd name="adj1" fmla="val 13481"/>
              <a:gd name="adj2" fmla="val 36034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8" name="Flecha: hacia arriba 7">
            <a:extLst>
              <a:ext uri="{FF2B5EF4-FFF2-40B4-BE49-F238E27FC236}">
                <a16:creationId xmlns:a16="http://schemas.microsoft.com/office/drawing/2014/main" id="{FC112ABB-DFCE-4643-8641-6730F5DFC7AB}"/>
              </a:ext>
            </a:extLst>
          </p:cNvPr>
          <p:cNvSpPr/>
          <p:nvPr/>
        </p:nvSpPr>
        <p:spPr>
          <a:xfrm rot="12921481">
            <a:off x="4296186" y="2601010"/>
            <a:ext cx="523854" cy="2710568"/>
          </a:xfrm>
          <a:prstGeom prst="upArrow">
            <a:avLst>
              <a:gd name="adj1" fmla="val 13481"/>
              <a:gd name="adj2" fmla="val 3333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9" name="Flecha: hacia arriba 8">
            <a:extLst>
              <a:ext uri="{FF2B5EF4-FFF2-40B4-BE49-F238E27FC236}">
                <a16:creationId xmlns:a16="http://schemas.microsoft.com/office/drawing/2014/main" id="{AB2AF666-D3F8-459F-B46B-1877CD17675B}"/>
              </a:ext>
            </a:extLst>
          </p:cNvPr>
          <p:cNvSpPr/>
          <p:nvPr/>
        </p:nvSpPr>
        <p:spPr>
          <a:xfrm rot="14455723">
            <a:off x="3165346" y="2226598"/>
            <a:ext cx="673857" cy="3858202"/>
          </a:xfrm>
          <a:prstGeom prst="upArrow">
            <a:avLst>
              <a:gd name="adj1" fmla="val 13481"/>
              <a:gd name="adj2" fmla="val 2661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10" name="Flecha: hacia arriba 9">
            <a:extLst>
              <a:ext uri="{FF2B5EF4-FFF2-40B4-BE49-F238E27FC236}">
                <a16:creationId xmlns:a16="http://schemas.microsoft.com/office/drawing/2014/main" id="{F2E9CD81-8518-44B6-840F-D1F72EED1B4A}"/>
              </a:ext>
            </a:extLst>
          </p:cNvPr>
          <p:cNvSpPr/>
          <p:nvPr/>
        </p:nvSpPr>
        <p:spPr>
          <a:xfrm rot="18063722">
            <a:off x="3710041" y="2229640"/>
            <a:ext cx="419217" cy="3007700"/>
          </a:xfrm>
          <a:prstGeom prst="upArrow">
            <a:avLst>
              <a:gd name="adj1" fmla="val 13481"/>
              <a:gd name="adj2" fmla="val 35514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11" name="Flecha: hacia arriba 10">
            <a:extLst>
              <a:ext uri="{FF2B5EF4-FFF2-40B4-BE49-F238E27FC236}">
                <a16:creationId xmlns:a16="http://schemas.microsoft.com/office/drawing/2014/main" id="{57E6919A-7332-4098-B5BA-4A6A34277CB9}"/>
              </a:ext>
            </a:extLst>
          </p:cNvPr>
          <p:cNvSpPr/>
          <p:nvPr/>
        </p:nvSpPr>
        <p:spPr>
          <a:xfrm rot="19483446">
            <a:off x="3833189" y="998102"/>
            <a:ext cx="419217" cy="4855602"/>
          </a:xfrm>
          <a:prstGeom prst="upArrow">
            <a:avLst>
              <a:gd name="adj1" fmla="val 13481"/>
              <a:gd name="adj2" fmla="val 40682"/>
            </a:avLst>
          </a:prstGeom>
          <a:solidFill>
            <a:srgbClr val="7E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395D190-048C-4453-BA27-75C162813AB5}"/>
              </a:ext>
            </a:extLst>
          </p:cNvPr>
          <p:cNvSpPr/>
          <p:nvPr/>
        </p:nvSpPr>
        <p:spPr>
          <a:xfrm>
            <a:off x="4589374" y="729045"/>
            <a:ext cx="485152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hornacina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último cuerpo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halla la figura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Patriarca San José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niño Jesús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los lados,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derecho a San Joaquín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izquierdo a Santa Ana.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6159B6D-AA6D-4E9C-BAE4-46EA6EB08B7C}"/>
              </a:ext>
            </a:extLst>
          </p:cNvPr>
          <p:cNvSpPr/>
          <p:nvPr/>
        </p:nvSpPr>
        <p:spPr>
          <a:xfrm>
            <a:off x="4591731" y="3848993"/>
            <a:ext cx="484917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Culmina la cornisa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una última hornacina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tiene a la Virgen María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rematando todo el conjunto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figura del Arcángel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Miguel, el Patrono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de Puebla.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0FF77FA7-1A84-403C-AE8D-4D4B4E035F6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4" name="Flecha: hacia arriba 13">
            <a:extLst>
              <a:ext uri="{FF2B5EF4-FFF2-40B4-BE49-F238E27FC236}">
                <a16:creationId xmlns:a16="http://schemas.microsoft.com/office/drawing/2014/main" id="{D8B013AE-5D80-4C19-BD0E-A41A38390B91}"/>
              </a:ext>
            </a:extLst>
          </p:cNvPr>
          <p:cNvSpPr/>
          <p:nvPr/>
        </p:nvSpPr>
        <p:spPr>
          <a:xfrm rot="6859349">
            <a:off x="8947030" y="523718"/>
            <a:ext cx="419217" cy="1755839"/>
          </a:xfrm>
          <a:prstGeom prst="upArrow">
            <a:avLst>
              <a:gd name="adj1" fmla="val 13481"/>
              <a:gd name="adj2" fmla="val 33754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85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7000"/>
                            </p:stCondLst>
                            <p:childTnLst>
                              <p:par>
                                <p:cTn id="7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animBg="1"/>
      <p:bldP spid="8" grpId="0" uiExpand="1" animBg="1"/>
      <p:bldP spid="9" grpId="0" animBg="1"/>
      <p:bldP spid="10" grpId="0" uiExpand="1" animBg="1"/>
      <p:bldP spid="11" grpId="0" uiExpand="1" animBg="1"/>
      <p:bldP spid="2" grpId="0" build="p"/>
      <p:bldP spid="3" grpId="0" build="p"/>
      <p:bldP spid="12" grpId="0"/>
      <p:bldP spid="14" grpId="0" uiExpan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CF57F37F-44E1-43D7-A0D4-10BC87492EE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13325" y="309052"/>
            <a:ext cx="7822641" cy="104644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La Torre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A34B09D-6895-4709-A5D1-BD8977CE6DE4}"/>
              </a:ext>
            </a:extLst>
          </p:cNvPr>
          <p:cNvSpPr/>
          <p:nvPr/>
        </p:nvSpPr>
        <p:spPr>
          <a:xfrm>
            <a:off x="336551" y="1629030"/>
            <a:ext cx="923939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gran torre es una aportación característica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constructores poblanos,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cuales se hicieron famosos no solo por su temeridad,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sino también por sus profundos conocimientos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el equilibrio y por la resistencia de sus materiales.</a:t>
            </a:r>
          </a:p>
        </p:txBody>
      </p:sp>
      <p:pic>
        <p:nvPicPr>
          <p:cNvPr id="8" name="Imagen 7" descr="Imagen que contiene cielo, reloj, edificio, torre&#10;&#10;Descripción generada con confianza muy alta">
            <a:extLst>
              <a:ext uri="{FF2B5EF4-FFF2-40B4-BE49-F238E27FC236}">
                <a16:creationId xmlns:a16="http://schemas.microsoft.com/office/drawing/2014/main" id="{49CA0CA4-0B5F-4FA7-BF4E-259C6E7CED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946" y="400622"/>
            <a:ext cx="2407622" cy="6088327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3E993D8-9E6C-4541-8C15-F1622841029D}"/>
              </a:ext>
            </a:extLst>
          </p:cNvPr>
          <p:cNvSpPr/>
          <p:nvPr/>
        </p:nvSpPr>
        <p:spPr>
          <a:xfrm>
            <a:off x="336550" y="3908992"/>
            <a:ext cx="9239392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torre tiene 63 m de altura y se posa sobre un hueco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la bóveda de una pequeña capilla,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basamento de mampostería llega a la altura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cornisa del templo, seguido de dos cuerpos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planta cuadrada y un remate ochavado,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separados por gruesas cornisas,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construcción se compone de estructuras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apilastradas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dos campaniles a cada lado.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99EBD6C-E71D-4CE7-92D3-DDAF6E9DDDF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66404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47" grpId="0"/>
      <p:bldP spid="3" grpId="0"/>
      <p:bldP spid="9" grpId="0"/>
      <p:bldP spid="1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CF57F37F-44E1-43D7-A0D4-10BC87492EE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6F937B0-3768-4453-82F7-1F85CAE99419}"/>
              </a:ext>
            </a:extLst>
          </p:cNvPr>
          <p:cNvSpPr/>
          <p:nvPr/>
        </p:nvSpPr>
        <p:spPr>
          <a:xfrm>
            <a:off x="1776072" y="789044"/>
            <a:ext cx="863985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sabe que fue un padre de apellido Tapia quien inició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construcción de esta torre en el año de 1730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1748 llegó a la altura de la cornisa.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FC65BBA-9697-425C-8DCD-3260E09E64B5}"/>
              </a:ext>
            </a:extLst>
          </p:cNvPr>
          <p:cNvSpPr/>
          <p:nvPr/>
        </p:nvSpPr>
        <p:spPr>
          <a:xfrm>
            <a:off x="1776072" y="3309002"/>
            <a:ext cx="863985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*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hermanos legos eran los que tenían como propósito el apoyo práctico en la gestión de talleres, granjas, cocinas y otras dependencias del monasterio,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dejar en libertad a los monjes de coro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tiempo para orar y estudiar.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EDDCF44-8AD0-4E7F-A436-7D2ED762A5F5}"/>
              </a:ext>
            </a:extLst>
          </p:cNvPr>
          <p:cNvSpPr/>
          <p:nvPr/>
        </p:nvSpPr>
        <p:spPr>
          <a:xfrm>
            <a:off x="1776073" y="2014871"/>
            <a:ext cx="863985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padre lego dominico José Antonio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continuo la obra en cantera adecuándole campanas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concluyendo la obra en el año de 1767.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3DE6112-0754-4C9A-884A-A2E11D43D945}"/>
              </a:ext>
            </a:extLst>
          </p:cNvPr>
          <p:cNvSpPr/>
          <p:nvPr/>
        </p:nvSpPr>
        <p:spPr>
          <a:xfrm>
            <a:off x="6216650" y="5074820"/>
            <a:ext cx="509926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Convento de San Francisco,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Bella Joya del Arte Poblano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Textos Por: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Angelopolis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99EBD6C-E71D-4CE7-92D3-DDAF6E9DDDF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4" name="Imagen 13" descr="Imagen que contiene monitor, pantalla, televisión, interior&#10;&#10;Descripción generada con confianza muy alta">
            <a:extLst>
              <a:ext uri="{FF2B5EF4-FFF2-40B4-BE49-F238E27FC236}">
                <a16:creationId xmlns:a16="http://schemas.microsoft.com/office/drawing/2014/main" id="{B12C11EE-FA5B-47AE-94B8-A2B9EFF5B3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13" y="309564"/>
            <a:ext cx="11256961" cy="623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11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1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4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8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/>
      <p:bldP spid="6" grpId="0"/>
      <p:bldP spid="10" grpId="0"/>
      <p:bldP spid="11" grpId="0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7E75B532-C26A-4E19-8446-717F2972D8B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49" y="351932"/>
            <a:ext cx="11518901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Remodelaciones del templo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F3EA51C-D77D-4DF8-89D9-613642F1DE8C}"/>
              </a:ext>
            </a:extLst>
          </p:cNvPr>
          <p:cNvSpPr/>
          <p:nvPr/>
        </p:nvSpPr>
        <p:spPr>
          <a:xfrm>
            <a:off x="6455995" y="1512456"/>
            <a:ext cx="539945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de las más importantes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la renovación neoclásica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José Manzo y Julián Ordoñez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1835, la cual desapareció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1970 para devolver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ambiente de austeridad original.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F2AC5EA-D387-4D95-89FB-E15270AFFDA2}"/>
              </a:ext>
            </a:extLst>
          </p:cNvPr>
          <p:cNvSpPr/>
          <p:nvPr/>
        </p:nvSpPr>
        <p:spPr>
          <a:xfrm>
            <a:off x="6575993" y="4148988"/>
            <a:ext cx="527945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el siglo XVIII, se realizó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proyecto de reformar la fachada con cantera, ladrillo rojo y azulejo,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diseño similar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de los retablos  de madera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interior de las iglesias.</a:t>
            </a:r>
          </a:p>
        </p:txBody>
      </p:sp>
      <p:pic>
        <p:nvPicPr>
          <p:cNvPr id="7" name="Imagen 6" descr="Imagen que contiene cielo, edificio, exterior, reloj&#10;&#10;Descripción generada con confianza muy alta">
            <a:extLst>
              <a:ext uri="{FF2B5EF4-FFF2-40B4-BE49-F238E27FC236}">
                <a16:creationId xmlns:a16="http://schemas.microsoft.com/office/drawing/2014/main" id="{3892C0BD-6F64-4BFD-86EE-602B7754A1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6" y="1929025"/>
            <a:ext cx="6059899" cy="37653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3ABE843-22C5-4393-9559-6EB520BE2AF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27798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37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3" grpId="0"/>
      <p:bldP spid="4" grpId="0"/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7E75B532-C26A-4E19-8446-717F2972D8B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49" y="351932"/>
            <a:ext cx="11518901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Remodelaciones del templo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346485-E427-45A4-BCC5-8DEABCCF714B}"/>
              </a:ext>
            </a:extLst>
          </p:cNvPr>
          <p:cNvSpPr/>
          <p:nvPr/>
        </p:nvSpPr>
        <p:spPr>
          <a:xfrm>
            <a:off x="336096" y="4268986"/>
            <a:ext cx="767987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Cada uno de ellos presenta jarrones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ramos de flores polícromas,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ramas y hojas,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símbolo de la Inmaculada Concepción, protectora de la diócesis de Puebla.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3ABE843-22C5-4393-9559-6EB520BE2AF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13987FEE-06A4-4D54-8F07-E330007204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970" y="1189521"/>
            <a:ext cx="3839297" cy="53165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E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933685F-92F4-452D-BB0E-DBD06158B432}"/>
              </a:ext>
            </a:extLst>
          </p:cNvPr>
          <p:cNvSpPr/>
          <p:nvPr/>
        </p:nvSpPr>
        <p:spPr>
          <a:xfrm>
            <a:off x="336097" y="2074870"/>
            <a:ext cx="767987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combinaron tableros de loza blanca vidriada, conocida como Talavera poblana,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ladrillo rojo.</a:t>
            </a:r>
          </a:p>
        </p:txBody>
      </p:sp>
    </p:spTree>
    <p:extLst>
      <p:ext uri="{BB962C8B-B14F-4D97-AF65-F5344CB8AC3E}">
        <p14:creationId xmlns:p14="http://schemas.microsoft.com/office/powerpoint/2010/main" val="1538125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14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6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7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6" grpId="0"/>
      <p:bldP spid="10" grpId="0"/>
      <p:bldP spid="1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69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BF4C57CC-BE77-42CC-B248-79DC92746889}"/>
              </a:ext>
            </a:extLst>
          </p:cNvPr>
          <p:cNvSpPr/>
          <p:nvPr/>
        </p:nvSpPr>
        <p:spPr>
          <a:xfrm>
            <a:off x="3636038" y="309052"/>
            <a:ext cx="8208658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Lienzos Franciscanos del siglo XIII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602C7F8-15D4-4BB1-BD8D-AB0405CE7A05}"/>
              </a:ext>
            </a:extLst>
          </p:cNvPr>
          <p:cNvSpPr/>
          <p:nvPr/>
        </p:nvSpPr>
        <p:spPr>
          <a:xfrm>
            <a:off x="3636040" y="1749028"/>
            <a:ext cx="8208657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muros del templo de San Francisco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conservan tres lienzos de tema franciscano.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1468C44-94AB-457C-9C69-2E918281E4CE}"/>
              </a:ext>
            </a:extLst>
          </p:cNvPr>
          <p:cNvSpPr/>
          <p:nvPr/>
        </p:nvSpPr>
        <p:spPr>
          <a:xfrm>
            <a:off x="3636038" y="3009007"/>
            <a:ext cx="8208658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primero representa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frutos de la religión seráfica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lo refiere la cartela que se encuentra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esquina inferior izquierda de la obra.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BFA5D53-3331-4C33-8C21-96918A59C022}"/>
              </a:ext>
            </a:extLst>
          </p:cNvPr>
          <p:cNvSpPr/>
          <p:nvPr/>
        </p:nvSpPr>
        <p:spPr>
          <a:xfrm>
            <a:off x="3636038" y="4853612"/>
            <a:ext cx="821986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esta Apoteosis se puede observar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jardín amurallado con retratos de personajes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orden, que simboliza el  “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Hortus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Conclusus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Jardín Cerrado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 mencionado en el texto bíblico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Cantar de los Cantares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C5FC1E2-5FD5-48BE-A521-F77C3C5F19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31973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3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000" r="69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5C5FC1E2-5FD5-48BE-A521-F77C3C5F19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58BC7C9-3619-412C-A826-EDD57179FA79}"/>
              </a:ext>
            </a:extLst>
          </p:cNvPr>
          <p:cNvSpPr/>
          <p:nvPr/>
        </p:nvSpPr>
        <p:spPr>
          <a:xfrm>
            <a:off x="3876490" y="1029040"/>
            <a:ext cx="797941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los franciscanos que cuidan de este lugar, sobresale en el centro la figura de San Francisco, fundador de la orden, de cuya espalda nace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tronco del árbol genealógico de los franciscanos,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tema principal de la obra.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175505F-6F83-4763-98AF-29BD91F15CE0}"/>
              </a:ext>
            </a:extLst>
          </p:cNvPr>
          <p:cNvSpPr/>
          <p:nvPr/>
        </p:nvSpPr>
        <p:spPr>
          <a:xfrm>
            <a:off x="3576042" y="3773630"/>
            <a:ext cx="827940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partir de esta idea se pintaron entre las ramas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retratos idealizados de monjas y frailes de la orden, organizados en conjuntos, como lo indica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de las cartelas: santos, beatos, escritores,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papas, obispos, mártires, cardenales.</a:t>
            </a:r>
          </a:p>
        </p:txBody>
      </p:sp>
    </p:spTree>
    <p:extLst>
      <p:ext uri="{BB962C8B-B14F-4D97-AF65-F5344CB8AC3E}">
        <p14:creationId xmlns:p14="http://schemas.microsoft.com/office/powerpoint/2010/main" val="29189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2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7484FEC-76FB-4BF8-A14F-C0AF78EE59E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9BD4F51-BC43-4D17-BE7F-411E558138D2}"/>
              </a:ext>
            </a:extLst>
          </p:cNvPr>
          <p:cNvSpPr/>
          <p:nvPr/>
        </p:nvSpPr>
        <p:spPr>
          <a:xfrm>
            <a:off x="336096" y="5228970"/>
            <a:ext cx="1151890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segundo lienzo, obra de finales del siglo XVIII, representa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primeros doce franciscanos que llegaron a la Nueva España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quienes llegaron en ese número para evocar a los apóstoles,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que también misionaron y difundieron la palabra de Cristo.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BB05BC3-FF42-46E2-AE41-60541485E20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interior, antiguo, pared, foto&#10;&#10;Descripción generada con confianza muy alta">
            <a:extLst>
              <a:ext uri="{FF2B5EF4-FFF2-40B4-BE49-F238E27FC236}">
                <a16:creationId xmlns:a16="http://schemas.microsoft.com/office/drawing/2014/main" id="{A96A72A6-1465-41D9-A393-4FBF082F5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079" y="322402"/>
            <a:ext cx="9479841" cy="4846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9321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97072D6-FA29-4B7E-B7AD-5A374B0241F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0E50940-7DF4-4BE5-AD65-EDC6B3FC36AB}"/>
              </a:ext>
            </a:extLst>
          </p:cNvPr>
          <p:cNvSpPr/>
          <p:nvPr/>
        </p:nvSpPr>
        <p:spPr>
          <a:xfrm>
            <a:off x="365055" y="309052"/>
            <a:ext cx="1151890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de los lienzos más dramáticos de la pintura poblana es el que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como tema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Mártires del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Gorkum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que representa el martirio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19  frailes, llevados al patíbulo en Holanda durante la campaña militar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apoyada por luteranos y calvinistas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retirar el control de España sobre esos territorios.</a:t>
            </a:r>
          </a:p>
        </p:txBody>
      </p:sp>
      <p:pic>
        <p:nvPicPr>
          <p:cNvPr id="5" name="Imagen 4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EC45B451-41B0-4815-8DD0-37C9F215F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2109022"/>
            <a:ext cx="11039816" cy="4319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9BE1AE3-8B8A-4A05-A353-C49C1A7B5D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9543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8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8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97072D6-FA29-4B7E-B7AD-5A374B0241F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EC45B451-41B0-4815-8DD0-37C9F215F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2049023"/>
            <a:ext cx="11039816" cy="4319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9BE1AE3-8B8A-4A05-A353-C49C1A7B5D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4AC18AF-9EFF-4378-9773-D63B99741F47}"/>
              </a:ext>
            </a:extLst>
          </p:cNvPr>
          <p:cNvSpPr/>
          <p:nvPr/>
        </p:nvSpPr>
        <p:spPr>
          <a:xfrm>
            <a:off x="337004" y="429050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obra no intenta ser un documento fiel de la realidad sino que, funciona como una pintura de propaganda a favor de la defensa de la fe cristiana, incluso padeciendo graves castigos al cuerpo, por esta razón se hace énfasis en la crueldad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91411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8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75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97072D6-FA29-4B7E-B7AD-5A374B0241F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EC45B451-41B0-4815-8DD0-37C9F215F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489049"/>
            <a:ext cx="11039816" cy="4319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9BE1AE3-8B8A-4A05-A353-C49C1A7B5D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Flecha: hacia arriba 7">
            <a:extLst>
              <a:ext uri="{FF2B5EF4-FFF2-40B4-BE49-F238E27FC236}">
                <a16:creationId xmlns:a16="http://schemas.microsoft.com/office/drawing/2014/main" id="{1A2C6E81-07F8-497B-90E3-BF41790C8BB1}"/>
              </a:ext>
            </a:extLst>
          </p:cNvPr>
          <p:cNvSpPr/>
          <p:nvPr/>
        </p:nvSpPr>
        <p:spPr>
          <a:xfrm rot="18645013" flipH="1">
            <a:off x="6753847" y="1859122"/>
            <a:ext cx="220618" cy="4339735"/>
          </a:xfrm>
          <a:prstGeom prst="up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ysClr val="windowText" lastClr="000000"/>
              </a:solidFill>
            </a:endParaRPr>
          </a:p>
        </p:txBody>
      </p:sp>
      <p:sp>
        <p:nvSpPr>
          <p:cNvPr id="9" name="Flecha: hacia arriba 8">
            <a:extLst>
              <a:ext uri="{FF2B5EF4-FFF2-40B4-BE49-F238E27FC236}">
                <a16:creationId xmlns:a16="http://schemas.microsoft.com/office/drawing/2014/main" id="{6D11C609-B6D7-4081-963E-8713E5D8C9CC}"/>
              </a:ext>
            </a:extLst>
          </p:cNvPr>
          <p:cNvSpPr/>
          <p:nvPr/>
        </p:nvSpPr>
        <p:spPr>
          <a:xfrm rot="18937329" flipH="1">
            <a:off x="3384726" y="3293886"/>
            <a:ext cx="240041" cy="3218510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ysClr val="windowText" lastClr="000000"/>
              </a:solidFill>
            </a:endParaRPr>
          </a:p>
        </p:txBody>
      </p:sp>
      <p:sp>
        <p:nvSpPr>
          <p:cNvPr id="10" name="Flecha: hacia arriba 9">
            <a:extLst>
              <a:ext uri="{FF2B5EF4-FFF2-40B4-BE49-F238E27FC236}">
                <a16:creationId xmlns:a16="http://schemas.microsoft.com/office/drawing/2014/main" id="{2E5103F1-885F-4CDB-B7F7-903488878ACD}"/>
              </a:ext>
            </a:extLst>
          </p:cNvPr>
          <p:cNvSpPr/>
          <p:nvPr/>
        </p:nvSpPr>
        <p:spPr>
          <a:xfrm rot="3009354" flipH="1">
            <a:off x="5573529" y="2462928"/>
            <a:ext cx="217296" cy="3635783"/>
          </a:xfrm>
          <a:prstGeom prst="up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ysClr val="windowText" lastClr="000000"/>
              </a:solidFill>
            </a:endParaRPr>
          </a:p>
        </p:txBody>
      </p:sp>
      <p:sp>
        <p:nvSpPr>
          <p:cNvPr id="11" name="Flecha: hacia arriba 10">
            <a:extLst>
              <a:ext uri="{FF2B5EF4-FFF2-40B4-BE49-F238E27FC236}">
                <a16:creationId xmlns:a16="http://schemas.microsoft.com/office/drawing/2014/main" id="{16C58ED9-706D-4651-9783-ECF53FA291EA}"/>
              </a:ext>
            </a:extLst>
          </p:cNvPr>
          <p:cNvSpPr/>
          <p:nvPr/>
        </p:nvSpPr>
        <p:spPr>
          <a:xfrm rot="18260802" flipH="1">
            <a:off x="8991124" y="3572389"/>
            <a:ext cx="180930" cy="1945903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ysClr val="windowText" lastClr="00000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BD3DC14-EE1C-40D1-AE35-761DC0BDE02D}"/>
              </a:ext>
            </a:extLst>
          </p:cNvPr>
          <p:cNvSpPr/>
          <p:nvPr/>
        </p:nvSpPr>
        <p:spPr>
          <a:xfrm>
            <a:off x="336550" y="5054215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vemos de derecha a izquierda que uno de los frailes es destripado,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otros son degollados, a uno más se le corta la nariz y finalmente,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de ellos se encuentra en el piso mientras se le introduce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tea ardiente en su boca.</a:t>
            </a:r>
          </a:p>
        </p:txBody>
      </p:sp>
    </p:spTree>
    <p:extLst>
      <p:ext uri="{BB962C8B-B14F-4D97-AF65-F5344CB8AC3E}">
        <p14:creationId xmlns:p14="http://schemas.microsoft.com/office/powerpoint/2010/main" val="406102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2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10" grpId="0" animBg="1"/>
      <p:bldP spid="11" grpId="0" animBg="1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97072D6-FA29-4B7E-B7AD-5A374B0241F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EC45B451-41B0-4815-8DD0-37C9F215F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1749028"/>
            <a:ext cx="11039816" cy="4319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9BE1AE3-8B8A-4A05-A353-C49C1A7B5D2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6ECE2BF-765A-467B-80CD-EF29275D9440}"/>
              </a:ext>
            </a:extLst>
          </p:cNvPr>
          <p:cNvSpPr/>
          <p:nvPr/>
        </p:nvSpPr>
        <p:spPr>
          <a:xfrm>
            <a:off x="336550" y="6128955"/>
            <a:ext cx="11518899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obra está firmada por el pintor poblano Luis Berrueco y fechada en 1731.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BB6410D-F6D0-4E0B-A5B1-CADDDCAADF93}"/>
              </a:ext>
            </a:extLst>
          </p:cNvPr>
          <p:cNvSpPr/>
          <p:nvPr/>
        </p:nvSpPr>
        <p:spPr>
          <a:xfrm>
            <a:off x="336551" y="314294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historias narran que el padre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Pleck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 fue suspendido en el aire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su propio cordón, que al romperse lo hizo caer al piso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quedando inconsciente, por lo que sus verdugos decidieron introducir fuego en sus oídos y boca para constatar que estuviera muerto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199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8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1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C79078E8-8A31-4254-BB3D-B4E09336E86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interior, mobiliario, pared&#10;&#10;Descripción generada con confianza muy alta">
            <a:extLst>
              <a:ext uri="{FF2B5EF4-FFF2-40B4-BE49-F238E27FC236}">
                <a16:creationId xmlns:a16="http://schemas.microsoft.com/office/drawing/2014/main" id="{ED2D9598-C395-4ECA-AE16-5FC9E7149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969" y="1447216"/>
            <a:ext cx="4199930" cy="3386504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parte central del árbol se observa a la Inmaculada Concepción, patrona de la orden,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cuyo dogma fue defendido por los franciscanos y a la Santísima Trinidad.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7F0D33A-E51F-48F1-BE12-8F14F2FB2A60}"/>
              </a:ext>
            </a:extLst>
          </p:cNvPr>
          <p:cNvSpPr/>
          <p:nvPr/>
        </p:nvSpPr>
        <p:spPr>
          <a:xfrm>
            <a:off x="336550" y="1689029"/>
            <a:ext cx="779941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obra se encuentra firmada en el extremo inferior derecho por Cristóbal de Talavera, pintor poblano, quien en la obra se denomina como maestro,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intención de demostrar el rango obtenido,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ser examinado y acreditado por el Gremio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pintores para instalar un taller y una tienda.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EC6C973-5419-473B-B72A-FD9382BB4EDC}"/>
              </a:ext>
            </a:extLst>
          </p:cNvPr>
          <p:cNvSpPr/>
          <p:nvPr/>
        </p:nvSpPr>
        <p:spPr>
          <a:xfrm>
            <a:off x="336548" y="4073625"/>
            <a:ext cx="1151889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En un acto muy poco común en la pintura virreinal,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el autor dejó la fecha exacta de la finalización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obra: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9 de Enero de 1731, 11 meses antes de que muriera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fuera enterrado en la Iglesia del Hospital de San Roque.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2877D90-67B8-4EB6-8FA6-6E021A0F948C}"/>
              </a:ext>
            </a:extLst>
          </p:cNvPr>
          <p:cNvSpPr/>
          <p:nvPr/>
        </p:nvSpPr>
        <p:spPr>
          <a:xfrm>
            <a:off x="336550" y="5815414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modelo de la obra fue el grabado realizado por el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burilista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flamenco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Peeter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Iode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1625.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EA993AB-9584-42B4-BB79-7B6C61F6F08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6861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6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3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22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47" grpId="0"/>
      <p:bldP spid="3" grpId="0"/>
      <p:bldP spid="4" grpId="0"/>
      <p:bldP spid="6" grpId="0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06C3755A-1463-4C78-9643-3FF8F197674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45B316C-EA73-4174-8176-94104E75142B}"/>
              </a:ext>
            </a:extLst>
          </p:cNvPr>
          <p:cNvSpPr/>
          <p:nvPr/>
        </p:nvSpPr>
        <p:spPr>
          <a:xfrm>
            <a:off x="4596025" y="1534879"/>
            <a:ext cx="731942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patrono de los choferes, ya que solía 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sus carretas cargadas de leña,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debido a que su oficio era el de carretonero.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27309EB-7719-4E4F-B3B4-B2184F013802}"/>
              </a:ext>
            </a:extLst>
          </p:cNvPr>
          <p:cNvSpPr/>
          <p:nvPr/>
        </p:nvSpPr>
        <p:spPr>
          <a:xfrm>
            <a:off x="4816021" y="2755465"/>
            <a:ext cx="703942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este motivo en la calle se enfilan los autos recién comprados, para ser bendecidos.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76C05D0-47AE-4696-B49F-8C91647AAD2F}"/>
              </a:ext>
            </a:extLst>
          </p:cNvPr>
          <p:cNvSpPr/>
          <p:nvPr/>
        </p:nvSpPr>
        <p:spPr>
          <a:xfrm>
            <a:off x="4596025" y="3763265"/>
            <a:ext cx="7595969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algunas leyendas, la vida de Sebastián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Aparicio siempre estuvo llena de milagros.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10B9939-069B-432D-A5C2-D4CEE9909864}"/>
              </a:ext>
            </a:extLst>
          </p:cNvPr>
          <p:cNvSpPr/>
          <p:nvPr/>
        </p:nvSpPr>
        <p:spPr>
          <a:xfrm>
            <a:off x="336551" y="4654827"/>
            <a:ext cx="1151889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cuenta que de recién nacido contrajo una enfermedad durante una epidemia y su madre lo abandonó fuera de la ciudad; fue rescatado por una loba que lo mordió, provocándole un sangrado que milagrosamente lo curó.</a:t>
            </a: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096" y="309052"/>
            <a:ext cx="5099915" cy="86177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Fray Sebastián de Aparicio, </a:t>
            </a:r>
          </a:p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patrono de los choferes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375A0E-9961-4E0B-B891-44FA3ABE84FC}"/>
              </a:ext>
            </a:extLst>
          </p:cNvPr>
          <p:cNvSpPr/>
          <p:nvPr/>
        </p:nvSpPr>
        <p:spPr>
          <a:xfrm>
            <a:off x="5436010" y="309052"/>
            <a:ext cx="641943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Dentro de una de las capillas del templo se encuentra el cuerpo del beato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Fray Sebastián de Aparicio.</a:t>
            </a:r>
          </a:p>
        </p:txBody>
      </p:sp>
      <p:pic>
        <p:nvPicPr>
          <p:cNvPr id="6" name="Imagen 5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632BF126-F28A-4505-A803-A290CAE0B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1209037"/>
            <a:ext cx="4479925" cy="3359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EFE11F92-C1D5-4309-992F-700C64514BBD}"/>
              </a:ext>
            </a:extLst>
          </p:cNvPr>
          <p:cNvSpPr/>
          <p:nvPr/>
        </p:nvSpPr>
        <p:spPr>
          <a:xfrm>
            <a:off x="336550" y="5815414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de haber enviudado en dos ocasiones,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decidió tomar el hábito franciscano a los 71 años.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B0D685A-89E1-451F-8CE3-600642C5FA9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55708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1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3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1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647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8600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/>
      <p:bldP spid="5" grpId="0"/>
      <p:bldP spid="8" grpId="0"/>
      <p:bldP spid="9" grpId="0"/>
      <p:bldP spid="1047" grpId="0"/>
      <p:bldP spid="3" grpId="0"/>
      <p:bldP spid="10" grpId="0"/>
      <p:bldP spid="1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A1569F39-0932-4C08-B5FD-CDA2E0972F1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719942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Luego de probar su vocación,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aceptado en el convento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ahí enviado a Tecali y a Puebla.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21E15FA-2D5A-4DFE-A164-6576ABAE279F}"/>
              </a:ext>
            </a:extLst>
          </p:cNvPr>
          <p:cNvSpPr/>
          <p:nvPr/>
        </p:nvSpPr>
        <p:spPr>
          <a:xfrm>
            <a:off x="336550" y="1534879"/>
            <a:ext cx="719942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su vida de fraile,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dedicó a recoger limosnas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mantener a sus hermanos.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87B147B-2108-4E07-BC9C-BF9C0FAE2CAF}"/>
              </a:ext>
            </a:extLst>
          </p:cNvPr>
          <p:cNvSpPr/>
          <p:nvPr/>
        </p:nvSpPr>
        <p:spPr>
          <a:xfrm>
            <a:off x="336550" y="2875463"/>
            <a:ext cx="719942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20 de febrero de 1600 murió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convento de Puebla.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DB413C3-EFC2-4BC6-A436-457D150C9228}"/>
              </a:ext>
            </a:extLst>
          </p:cNvPr>
          <p:cNvSpPr/>
          <p:nvPr/>
        </p:nvSpPr>
        <p:spPr>
          <a:xfrm>
            <a:off x="336550" y="3891810"/>
            <a:ext cx="719942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Tras su muerte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comenzó un culto popular a este fraile,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cobró gran fuerza cuando en 1617,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hacerse los cimientos de la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Virgen Conquistadora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encontró su cuerpo incorrupto,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fue colocado en una mesa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ser venerado por los fieles.</a:t>
            </a:r>
          </a:p>
        </p:txBody>
      </p:sp>
      <p:pic>
        <p:nvPicPr>
          <p:cNvPr id="12" name="Imagen 11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34D434B7-4F87-4A56-89B5-4638F93A1B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976" y="429050"/>
            <a:ext cx="4218432" cy="6037834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C60B69F0-28C8-4788-8303-9C5AA6733C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2913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62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375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375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47" grpId="0"/>
      <p:bldP spid="3" grpId="0"/>
      <p:bldP spid="4" grpId="0"/>
      <p:bldP spid="5" grpId="0"/>
      <p:bldP spid="1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A1569F39-0932-4C08-B5FD-CDA2E0972F1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D433A70-30C3-46A8-A9EE-3EEF14FAC098}"/>
              </a:ext>
            </a:extLst>
          </p:cNvPr>
          <p:cNvSpPr/>
          <p:nvPr/>
        </p:nvSpPr>
        <p:spPr>
          <a:xfrm>
            <a:off x="4356028" y="729045"/>
            <a:ext cx="749987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 provocó que se le arrancaran dedos,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piel y hasta se llegara a robar su cabeza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fin de obtener reliquias.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73EB8D-19E9-4C94-8C51-D8112C2ADE33}"/>
              </a:ext>
            </a:extLst>
          </p:cNvPr>
          <p:cNvSpPr/>
          <p:nvPr/>
        </p:nvSpPr>
        <p:spPr>
          <a:xfrm>
            <a:off x="4356028" y="2229020"/>
            <a:ext cx="749987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cabeza fue recuperada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muy malas condiciones,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que se cubrió con una mascarilla de cera.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5D2A101-8745-4DEE-8589-B1C4FB2B4C91}"/>
              </a:ext>
            </a:extLst>
          </p:cNvPr>
          <p:cNvSpPr/>
          <p:nvPr/>
        </p:nvSpPr>
        <p:spPr>
          <a:xfrm>
            <a:off x="4356028" y="3974233"/>
            <a:ext cx="749987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Tras su beatificación en 1789,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permitió el culto público colocando sus restos en la urna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hasta hoy se conserva.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E7DE8A2-BCC2-4CD5-BDB5-2C3E75D2744D}"/>
              </a:ext>
            </a:extLst>
          </p:cNvPr>
          <p:cNvSpPr/>
          <p:nvPr/>
        </p:nvSpPr>
        <p:spPr>
          <a:xfrm>
            <a:off x="3516042" y="5815414"/>
            <a:ext cx="8339407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Texto Publicado por: </a:t>
            </a: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Itan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dehui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Aguila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Atractivos turísticos, Leyendas, Rutas Sin Comentarios</a:t>
            </a:r>
          </a:p>
        </p:txBody>
      </p:sp>
      <p:pic>
        <p:nvPicPr>
          <p:cNvPr id="12" name="Imagen 11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34D434B7-4F87-4A56-89B5-4638F93A1B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3" y="420428"/>
            <a:ext cx="3899936" cy="5581971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C60B69F0-28C8-4788-8303-9C5AA6733C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8381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6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6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6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837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  <p:bldP spid="7" grpId="0"/>
      <p:bldP spid="8" grpId="0"/>
      <p:bldP spid="11" grpId="0"/>
      <p:bldP spid="1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B10A5C26-402F-402C-8E93-DE5A9302336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monitor, pantalla, televisión, interior&#10;&#10;Descripción generada con confianza muy alta">
            <a:extLst>
              <a:ext uri="{FF2B5EF4-FFF2-40B4-BE49-F238E27FC236}">
                <a16:creationId xmlns:a16="http://schemas.microsoft.com/office/drawing/2014/main" id="{C5489F85-7DA5-40C8-A7F2-9DB0EDA9E2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058" y="608622"/>
            <a:ext cx="6959884" cy="5640331"/>
          </a:xfrm>
          <a:prstGeom prst="rect">
            <a:avLst/>
          </a:prstGeom>
        </p:spPr>
      </p:pic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2949677" y="1149038"/>
            <a:ext cx="6356555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5 de Diciembre de 1980,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grupo de científicos e historiadores, en compañía con el entonces Obispo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Diócesis de Tehuacán, Puebla, México y Tesorero General de la Mitra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Iglesia Católica,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Monseñor Rafael Ayala y Ayala,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junto con el Historiador y Médico,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Dr. Eduardo Ávila Camacho Villanueva,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descubrieron los restos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Fray Toribio de Benavente, Motolinía, junto con Jacobo Benítez Vera,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Párroco de San José,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Cañada Morelos, Puebla.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D2BF259-496D-4623-B6DD-27812EB32E8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98374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" grpId="0" animBg="1"/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6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C9E4AB2D-FB0C-4089-8517-043E2E58AE4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43322"/>
            <a:ext cx="1151889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Dentro de lo que fuera la antigua capilla de la Virgen Conquistadora,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encuentran varios lienzos de finales del siglo XVIII.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24F6CB5-C33B-4077-B6B7-89AA207ECEA2}"/>
              </a:ext>
            </a:extLst>
          </p:cNvPr>
          <p:cNvSpPr/>
          <p:nvPr/>
        </p:nvSpPr>
        <p:spPr>
          <a:xfrm>
            <a:off x="276550" y="1149038"/>
            <a:ext cx="7799417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laterales a la puerta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muestran escenas de la vida de San Pascual Bailón y San Diego de Alcalá, mientras los de la nave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cruceros narran la del patrono de la capilla,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Beato Sebastián de Aparicio.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2229618-3576-48DD-841A-F64DABBC4A5E}"/>
              </a:ext>
            </a:extLst>
          </p:cNvPr>
          <p:cNvSpPr/>
          <p:nvPr/>
        </p:nvSpPr>
        <p:spPr>
          <a:xfrm>
            <a:off x="371210" y="3009007"/>
            <a:ext cx="758430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Estas pinturas fueron realizadas por dos pintores distintos, por lo que presentan características diferentes, conociendo a uno de los autores: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5517633-134A-4A55-8EEB-74EBD9424C1E}"/>
              </a:ext>
            </a:extLst>
          </p:cNvPr>
          <p:cNvSpPr/>
          <p:nvPr/>
        </p:nvSpPr>
        <p:spPr>
          <a:xfrm>
            <a:off x="371206" y="4268986"/>
            <a:ext cx="7584308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Miguel Jerónimo de Zendejas,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 realizó hacia 1802 una de estas series.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34C98BB-B6CE-4F0C-A2ED-E65AEE0AB2A5}"/>
              </a:ext>
            </a:extLst>
          </p:cNvPr>
          <p:cNvSpPr/>
          <p:nvPr/>
        </p:nvSpPr>
        <p:spPr>
          <a:xfrm>
            <a:off x="371210" y="5168971"/>
            <a:ext cx="7584308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uno de estos conjuntos se pintaron cartelas que simulan en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marcamientos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madera dorada,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similares a la ornamentación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retablos del siglo XVIII.</a:t>
            </a:r>
          </a:p>
        </p:txBody>
      </p:sp>
      <p:pic>
        <p:nvPicPr>
          <p:cNvPr id="7" name="Imagen 6" descr="Imagen que contiene persona, pared, mujer&#10;&#10;Descripción generada con confianza muy alta">
            <a:extLst>
              <a:ext uri="{FF2B5EF4-FFF2-40B4-BE49-F238E27FC236}">
                <a16:creationId xmlns:a16="http://schemas.microsoft.com/office/drawing/2014/main" id="{31378637-BBDD-4A4F-BF91-5224C1CD47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5966" y="1342368"/>
            <a:ext cx="3779937" cy="4666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0425BA3-D65A-459E-9600-1CEA675A806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5107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8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937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4" grpId="0"/>
      <p:bldP spid="5" grpId="0"/>
      <p:bldP spid="6" grpId="0"/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8F2BF8A-13A4-4DAF-8453-0169BFF9868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14294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segunda serie se simularon placas de mármol, muestra del cambio estilístico que se dio a principios del siglo XIX, cuando se optó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neoclásico, que utilizó formas más austeras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trabajadas en piedra en lugar de la madera.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F804EA5-8387-461B-AF95-91FDC5125670}"/>
              </a:ext>
            </a:extLst>
          </p:cNvPr>
          <p:cNvSpPr/>
          <p:nvPr/>
        </p:nvSpPr>
        <p:spPr>
          <a:xfrm>
            <a:off x="6396903" y="1911002"/>
            <a:ext cx="545854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Nueva España la ausencia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material pétreo obligó a 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siguieran fabricando retablos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ornamentación en madera, decorándolas para que simularan mármol o  jaspe.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9437CC4-E1B0-42D4-906B-270D4B0153FE}"/>
              </a:ext>
            </a:extLst>
          </p:cNvPr>
          <p:cNvSpPr/>
          <p:nvPr/>
        </p:nvSpPr>
        <p:spPr>
          <a:xfrm>
            <a:off x="6396449" y="4088989"/>
            <a:ext cx="5459455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Varios lienzos de formato similar integran la vida del beato,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cuales fueron agrupados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marcos de madera,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tener lienzos de gran tamaño, reutilizando paisajes de otras obras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llenar los espacios faltantes.</a:t>
            </a:r>
          </a:p>
        </p:txBody>
      </p:sp>
      <p:pic>
        <p:nvPicPr>
          <p:cNvPr id="7" name="Imagen 6" descr="Imagen que contiene interior, edificio, altar, pared&#10;&#10;Descripción generada con confianza muy alta">
            <a:extLst>
              <a:ext uri="{FF2B5EF4-FFF2-40B4-BE49-F238E27FC236}">
                <a16:creationId xmlns:a16="http://schemas.microsoft.com/office/drawing/2014/main" id="{95DF9C4F-4EF5-41B9-8101-31CA31A68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5" y="1749028"/>
            <a:ext cx="6060353" cy="4547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8F550AD-BF8B-44C8-841A-1E26540FB97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0002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662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4" grpId="0"/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8F2BF8A-13A4-4DAF-8453-0169BFF9868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9CDA01D-E325-411C-AB49-F022FEB16234}"/>
              </a:ext>
            </a:extLst>
          </p:cNvPr>
          <p:cNvSpPr/>
          <p:nvPr/>
        </p:nvSpPr>
        <p:spPr>
          <a:xfrm>
            <a:off x="336550" y="609047"/>
            <a:ext cx="449992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estas obras no existe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secuencia lógica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orden dentro de cada  marco, por lo que sólo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conocimiento de la vida del Beato Sebastián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puede permitir la identificación de los pasajes.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9D83282-66DE-4F08-AF05-A05106F47219}"/>
              </a:ext>
            </a:extLst>
          </p:cNvPr>
          <p:cNvSpPr/>
          <p:nvPr/>
        </p:nvSpPr>
        <p:spPr>
          <a:xfrm>
            <a:off x="336096" y="3972415"/>
            <a:ext cx="449992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narración que se hace dentro de las pinturas no es sólo de carácter histórico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cronológico, sino también para resaltar la beatificación del fraile franciscano.</a:t>
            </a:r>
          </a:p>
        </p:txBody>
      </p:sp>
      <p:pic>
        <p:nvPicPr>
          <p:cNvPr id="7" name="Imagen 6" descr="Imagen que contiene interior, edificio, altar, pared&#10;&#10;Descripción generada con confianza muy alta">
            <a:extLst>
              <a:ext uri="{FF2B5EF4-FFF2-40B4-BE49-F238E27FC236}">
                <a16:creationId xmlns:a16="http://schemas.microsoft.com/office/drawing/2014/main" id="{95DF9C4F-4EF5-41B9-8101-31CA31A68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20" y="845940"/>
            <a:ext cx="6959884" cy="5223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8F550AD-BF8B-44C8-841A-1E26540FB97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700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89AD43FA-1409-4AA2-888F-6F2655A00834}"/>
              </a:ext>
            </a:extLst>
          </p:cNvPr>
          <p:cNvSpPr txBox="1"/>
          <p:nvPr/>
        </p:nvSpPr>
        <p:spPr>
          <a:xfrm>
            <a:off x="-417097" y="-470935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0" y="309052"/>
            <a:ext cx="12192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textos de las cartelas se exaltaron las virtudes de Fray Sebastián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Aparicio, por lo que es muy probable que las obras hayan sido realizadas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conmemorar su beatificación ocurrida en 1789.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2E08579-2EF9-4749-A439-BC6DA931031E}"/>
              </a:ext>
            </a:extLst>
          </p:cNvPr>
          <p:cNvSpPr/>
          <p:nvPr/>
        </p:nvSpPr>
        <p:spPr>
          <a:xfrm>
            <a:off x="5657852" y="1449033"/>
            <a:ext cx="6197598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Algunos versos contienen metáforas que comparan al nuevo beato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personajes del Antiguo Testamento como Sansón y Elías o héroes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mitología clásica como Ulises.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9AB80EA-60BB-4251-9FC3-A40C45B81E48}"/>
              </a:ext>
            </a:extLst>
          </p:cNvPr>
          <p:cNvSpPr/>
          <p:nvPr/>
        </p:nvSpPr>
        <p:spPr>
          <a:xfrm>
            <a:off x="6096000" y="3309002"/>
            <a:ext cx="575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tipo de construcciones poéticas eran muy comunes para exaltar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virtudes de personajes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virreyes y obispos.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895DC59-8E80-428E-A62A-59DB25F4FBA6}"/>
              </a:ext>
            </a:extLst>
          </p:cNvPr>
          <p:cNvSpPr/>
          <p:nvPr/>
        </p:nvSpPr>
        <p:spPr>
          <a:xfrm>
            <a:off x="336550" y="4853612"/>
            <a:ext cx="11498707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obras que representan a San Diego de Alcalá y a San Pascual Bailón podrían tener la intención de enfatizar un rasgo común entre estos santos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beato: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los tres fueron miembros de la comunidad franciscana, teniendo los cargos más humildes como cocineros,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caso de los dos santos, o carretonero como el beato.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agen 6" descr="Imagen que contiene grupo, interior&#10;&#10;Descripción generada con confianza alta">
            <a:extLst>
              <a:ext uri="{FF2B5EF4-FFF2-40B4-BE49-F238E27FC236}">
                <a16:creationId xmlns:a16="http://schemas.microsoft.com/office/drawing/2014/main" id="{C4A62225-41F0-4C4B-BE46-2EB9762BF2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60" y="1061325"/>
            <a:ext cx="5263392" cy="35676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D8A21EB-7104-49C3-A6A7-E1E81DB0C85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928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500"/>
                            </p:stCondLst>
                            <p:childTnLst>
                              <p:par>
                                <p:cTn id="1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875" accel="50000" fill="hold">
                                          <p:stCondLst>
                                            <p:cond delay="98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9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875" accel="50000" fill="hold">
                                          <p:stCondLst>
                                            <p:cond delay="98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9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937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7" grpId="0"/>
      <p:bldP spid="3" grpId="0"/>
      <p:bldP spid="4" grpId="0"/>
      <p:bldP spid="5" grpId="0"/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C07875E-EEA0-402E-8B05-1EF570625D0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9080726" y="309052"/>
            <a:ext cx="2774724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Vida y Obra de San Sebastián de Aparicio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D186BCF-4913-47C4-BE75-3B1ABAE2CA6E}"/>
              </a:ext>
            </a:extLst>
          </p:cNvPr>
          <p:cNvSpPr/>
          <p:nvPr/>
        </p:nvSpPr>
        <p:spPr>
          <a:xfrm>
            <a:off x="336550" y="309052"/>
            <a:ext cx="877773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su nacimiento en Orense, España,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leyendas piadosas y los hechos milagrosos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fueron entretejiendo en su vida.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8886C34-6358-49A4-B2F7-AB7A4A583E64}"/>
              </a:ext>
            </a:extLst>
          </p:cNvPr>
          <p:cNvSpPr/>
          <p:nvPr/>
        </p:nvSpPr>
        <p:spPr>
          <a:xfrm>
            <a:off x="302985" y="1509032"/>
            <a:ext cx="850505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cuenta que cuando estaba recién nacido contrajo una enfermedad durante una epidemia,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que su madre lo abandonó fuera de la ciudad, siendo rescatado por una loba que lo mordió, provocándole un sangrado que milagrosamente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curó.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BBC881D-5C61-4600-82E6-043E25A821DF}"/>
              </a:ext>
            </a:extLst>
          </p:cNvPr>
          <p:cNvSpPr/>
          <p:nvPr/>
        </p:nvSpPr>
        <p:spPr>
          <a:xfrm>
            <a:off x="336549" y="3635730"/>
            <a:ext cx="877773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esta razón se creía que tenía cierto poder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influencia sobre los animales.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E2BB363-7B6A-4D6F-98EA-5F92DDCC51CE}"/>
              </a:ext>
            </a:extLst>
          </p:cNvPr>
          <p:cNvSpPr/>
          <p:nvPr/>
        </p:nvSpPr>
        <p:spPr>
          <a:xfrm>
            <a:off x="336549" y="4555435"/>
            <a:ext cx="877773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31 años, Sebastián dejó España para embarcarse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buscar suerte en las Indias Occidentales.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FFE8EBB-6429-4771-A093-02FF8C7DE6EB}"/>
              </a:ext>
            </a:extLst>
          </p:cNvPr>
          <p:cNvSpPr/>
          <p:nvPr/>
        </p:nvSpPr>
        <p:spPr>
          <a:xfrm>
            <a:off x="336550" y="5494813"/>
            <a:ext cx="1155246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instalado en la Nueva España, según la leyenda, logró grandes avances en ella, pues introdujo el uso de las carretas, mejoró el camino de Veracruz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Ciudad de México y creó el que iba de esta ciudad a Zacatecas.</a:t>
            </a:r>
          </a:p>
        </p:txBody>
      </p:sp>
      <p:pic>
        <p:nvPicPr>
          <p:cNvPr id="8" name="Imagen 7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FE17FD6B-48C1-4E64-821F-F0191AABF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90" y="1652502"/>
            <a:ext cx="2774724" cy="3696466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186BDC45-755C-4A9F-8023-D73D2F043D4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70451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4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775"/>
                            </p:stCondLst>
                            <p:childTnLst>
                              <p:par>
                                <p:cTn id="1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777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1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4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365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47" grpId="0"/>
      <p:bldP spid="3" grpId="0"/>
      <p:bldP spid="4" grpId="0"/>
      <p:bldP spid="5" grpId="0"/>
      <p:bldP spid="6" grpId="0"/>
      <p:bldP spid="7" grpId="0"/>
      <p:bldP spid="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0532E409-E7CA-4CFF-8372-DA52DE8270C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se dice que pidió permiso para que los indígenas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montaran a caballo e hicieran suertes con ellos, resultando de esto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que actualmente conocemos como charrería.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9C7CC0F-1DF3-4E2B-80AB-CB7F3097403F}"/>
              </a:ext>
            </a:extLst>
          </p:cNvPr>
          <p:cNvSpPr/>
          <p:nvPr/>
        </p:nvSpPr>
        <p:spPr>
          <a:xfrm>
            <a:off x="6635991" y="2049023"/>
            <a:ext cx="521945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Incluso se narra que él cristianizó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fiesta indígena dedicada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muertos cuando tenía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hacienda en Azcapotzalco.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2C08C4B-C169-4833-81C6-1F92BC65C837}"/>
              </a:ext>
            </a:extLst>
          </p:cNvPr>
          <p:cNvSpPr/>
          <p:nvPr/>
        </p:nvSpPr>
        <p:spPr>
          <a:xfrm>
            <a:off x="6395995" y="4212411"/>
            <a:ext cx="5459455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de haber enviudado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dos ocasiones,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decidió tomar el hábito franciscano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sus 71 años,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sin antes haber enfrentado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oposición de los frailes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su avanzada edad.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5FDB858-E10B-4EB2-A6C9-181631A4529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árbol, exterior, cielo&#10;&#10;Descripción generada con confianza muy alta">
            <a:extLst>
              <a:ext uri="{FF2B5EF4-FFF2-40B4-BE49-F238E27FC236}">
                <a16:creationId xmlns:a16="http://schemas.microsoft.com/office/drawing/2014/main" id="{961A3D29-AC30-4498-9457-BDC555B59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1989024"/>
            <a:ext cx="5877975" cy="39235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756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1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3" grpId="0"/>
      <p:bldP spid="4" grpId="0"/>
      <p:bldP spid="9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0532E409-E7CA-4CFF-8372-DA52DE8270C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5FDB858-E10B-4EB2-A6C9-181631A4529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árbol, exterior, cielo&#10;&#10;Descripción generada con confianza muy alta">
            <a:extLst>
              <a:ext uri="{FF2B5EF4-FFF2-40B4-BE49-F238E27FC236}">
                <a16:creationId xmlns:a16="http://schemas.microsoft.com/office/drawing/2014/main" id="{961A3D29-AC30-4498-9457-BDC555B59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16" y="1569031"/>
            <a:ext cx="6657963" cy="44441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BBDE0DC-2E0A-42E4-9198-92E1E3F6D9D6}"/>
              </a:ext>
            </a:extLst>
          </p:cNvPr>
          <p:cNvSpPr/>
          <p:nvPr/>
        </p:nvSpPr>
        <p:spPr>
          <a:xfrm>
            <a:off x="336096" y="343322"/>
            <a:ext cx="11519354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Tras probar su vocación, fue aceptado en el convento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ahí enviado a Tecali y a Puebla.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6D893C6-F4B6-4E52-B959-A5DE65D6D323}"/>
              </a:ext>
            </a:extLst>
          </p:cNvPr>
          <p:cNvSpPr/>
          <p:nvPr/>
        </p:nvSpPr>
        <p:spPr>
          <a:xfrm>
            <a:off x="336097" y="1629030"/>
            <a:ext cx="473992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su vida de fraile,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duró veinticuatro años,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dedicó a recoger limosnas para mantener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sus hermanos,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un ejemplo de caridad, por lo que adquirió fama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Varón Santo y Milagroso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6B60A605-71D4-4EBE-9812-9AAF5A537F75}"/>
              </a:ext>
            </a:extLst>
          </p:cNvPr>
          <p:cNvSpPr/>
          <p:nvPr/>
        </p:nvSpPr>
        <p:spPr>
          <a:xfrm>
            <a:off x="336096" y="4853612"/>
            <a:ext cx="473991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20 de Febrero de 1600 murió en el convento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fue enterrado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gran concurrencia.</a:t>
            </a:r>
          </a:p>
        </p:txBody>
      </p:sp>
    </p:spTree>
    <p:extLst>
      <p:ext uri="{BB962C8B-B14F-4D97-AF65-F5344CB8AC3E}">
        <p14:creationId xmlns:p14="http://schemas.microsoft.com/office/powerpoint/2010/main" val="11946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75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3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87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2" grpId="0"/>
      <p:bldP spid="1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7711EF54-1354-4CB1-A58C-277ACBBF0BD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61D5AA2-F6BE-4983-9C3C-8A10F5480361}"/>
              </a:ext>
            </a:extLst>
          </p:cNvPr>
          <p:cNvSpPr/>
          <p:nvPr/>
        </p:nvSpPr>
        <p:spPr>
          <a:xfrm>
            <a:off x="336550" y="5494813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este motivo en la calle lateral de la iglesia se enfilan los autos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recién comprados, que los dueños llevan adornados con moños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hojas de palmas, para ser bendecidos.</a:t>
            </a:r>
          </a:p>
        </p:txBody>
      </p:sp>
      <p:pic>
        <p:nvPicPr>
          <p:cNvPr id="3" name="Imagen 2" descr="Imagen que contiene cielo, exterior, edificio, automóvil&#10;&#10;Descripción generada con confianza muy alta">
            <a:extLst>
              <a:ext uri="{FF2B5EF4-FFF2-40B4-BE49-F238E27FC236}">
                <a16:creationId xmlns:a16="http://schemas.microsoft.com/office/drawing/2014/main" id="{E98F9B14-89AC-472C-8CA4-05B5638FD4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6" y="736145"/>
            <a:ext cx="7777267" cy="43128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8558FDD-14B0-4D36-AEA0-F22F11DE137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67BB85A-E63A-4399-92A9-6EA6843B6211}"/>
              </a:ext>
            </a:extLst>
          </p:cNvPr>
          <p:cNvSpPr/>
          <p:nvPr/>
        </p:nvSpPr>
        <p:spPr>
          <a:xfrm>
            <a:off x="8455593" y="1870632"/>
            <a:ext cx="3400311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Beato Sebastián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Aparicio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el patrono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choferes,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que solía 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sus carretas cargadas de leña, debido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que su oficio 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de carretonero.</a:t>
            </a: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7955969" y="309052"/>
            <a:ext cx="3893801" cy="11079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Origen </a:t>
            </a:r>
          </a:p>
          <a:p>
            <a:pPr algn="ctr" defTabSz="1219170"/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de su Veneración</a:t>
            </a:r>
          </a:p>
        </p:txBody>
      </p:sp>
    </p:spTree>
    <p:extLst>
      <p:ext uri="{BB962C8B-B14F-4D97-AF65-F5344CB8AC3E}">
        <p14:creationId xmlns:p14="http://schemas.microsoft.com/office/powerpoint/2010/main" val="145350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50" accel="100000" fill="hold">
                                          <p:stCondLst>
                                            <p:cond delay="15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50" accel="100000" fill="hold">
                                          <p:stCondLst>
                                            <p:cond delay="15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5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300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12" grpId="0"/>
      <p:bldP spid="4" grpId="0"/>
      <p:bldP spid="104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7711EF54-1354-4CB1-A58C-277ACBBF0BD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95BC7FF-55C9-450E-BE11-7F273006AE32}"/>
              </a:ext>
            </a:extLst>
          </p:cNvPr>
          <p:cNvSpPr/>
          <p:nvPr/>
        </p:nvSpPr>
        <p:spPr>
          <a:xfrm>
            <a:off x="336549" y="590048"/>
            <a:ext cx="4619923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Cuenta otra leyenda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en el pueblo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Sebastián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Aparicio,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faldas de la Malinche, donde el Beato solía ir a rezar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ejercer vida contemplativa, encontraron dos nahuales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personas 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convierten en animales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quemaron vivos.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2A862C8-61AE-4029-8B98-7F3DC920D64D}"/>
              </a:ext>
            </a:extLst>
          </p:cNvPr>
          <p:cNvSpPr/>
          <p:nvPr/>
        </p:nvSpPr>
        <p:spPr>
          <a:xfrm>
            <a:off x="336096" y="4568981"/>
            <a:ext cx="4619923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Podría ser este el motivo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que su imagen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asocia con peticiones relacionadas con actos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justicia implacables.</a:t>
            </a:r>
          </a:p>
        </p:txBody>
      </p:sp>
      <p:pic>
        <p:nvPicPr>
          <p:cNvPr id="8" name="Imagen 7" descr="Imagen que contiene hierba, exterior, montaña, naturaleza&#10;&#10;Descripción generada con confianza muy alta">
            <a:extLst>
              <a:ext uri="{FF2B5EF4-FFF2-40B4-BE49-F238E27FC236}">
                <a16:creationId xmlns:a16="http://schemas.microsoft.com/office/drawing/2014/main" id="{DDDD67E9-39F2-408C-B5FC-6898A61A1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363" y="656382"/>
            <a:ext cx="6851541" cy="5592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8558FDD-14B0-4D36-AEA0-F22F11DE137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4040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7" grpId="0"/>
      <p:bldP spid="1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50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A82D806-F995-48ED-BD3F-E8C8EAA37B9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peticiones y agradecimientos que sus devotos le dejan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dignos de leerse, ya que suelen ser como la siguiente: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no ha de ser mío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[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Hombre Amado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] 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mejor llévatelo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22DFD6A-9FF2-44C0-9836-72D396689745}"/>
              </a:ext>
            </a:extLst>
          </p:cNvPr>
          <p:cNvSpPr/>
          <p:nvPr/>
        </p:nvSpPr>
        <p:spPr>
          <a:xfrm>
            <a:off x="7535977" y="2109022"/>
            <a:ext cx="4319474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Hoy en día el templo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ex convento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Francisco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sigue siendo uno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ejemplos principales de la arquitectura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época colonial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del arte churrigueresco.</a:t>
            </a:r>
          </a:p>
        </p:txBody>
      </p:sp>
      <p:pic>
        <p:nvPicPr>
          <p:cNvPr id="8" name="Imagen 7" descr="Imagen que contiene interior, vida, sala, decorado&#10;&#10;Descripción generada con confianza muy alta">
            <a:extLst>
              <a:ext uri="{FF2B5EF4-FFF2-40B4-BE49-F238E27FC236}">
                <a16:creationId xmlns:a16="http://schemas.microsoft.com/office/drawing/2014/main" id="{FD0183D1-4F1F-4BD5-87F0-1CDD0EC30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2" y="1544294"/>
            <a:ext cx="7079883" cy="37446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372D2DB-5187-4987-A4E3-C4A44BE4900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196DD1C-81D3-4CFA-AED1-8D384A1DB28D}"/>
              </a:ext>
            </a:extLst>
          </p:cNvPr>
          <p:cNvSpPr/>
          <p:nvPr/>
        </p:nvSpPr>
        <p:spPr>
          <a:xfrm>
            <a:off x="336550" y="5494813"/>
            <a:ext cx="1151935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uno de los principales templos católicos miles de feligreses acuden para orar y venerar a sus imágenes sagradas, además también recibe a miles de turistas tanto nacionales como extranjeros.</a:t>
            </a:r>
          </a:p>
        </p:txBody>
      </p:sp>
    </p:spTree>
    <p:extLst>
      <p:ext uri="{BB962C8B-B14F-4D97-AF65-F5344CB8AC3E}">
        <p14:creationId xmlns:p14="http://schemas.microsoft.com/office/powerpoint/2010/main" val="168048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0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47" grpId="0"/>
      <p:bldP spid="3" grpId="0"/>
      <p:bldP spid="10" grpId="0"/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8000" t="-1000" r="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A82D806-F995-48ED-BD3F-E8C8EAA37B9A}"/>
              </a:ext>
            </a:extLst>
          </p:cNvPr>
          <p:cNvSpPr txBox="1"/>
          <p:nvPr/>
        </p:nvSpPr>
        <p:spPr>
          <a:xfrm>
            <a:off x="3336047" y="-417096"/>
            <a:ext cx="617989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9FD0170-1596-4D7E-A83A-46463010C90E}"/>
              </a:ext>
            </a:extLst>
          </p:cNvPr>
          <p:cNvSpPr/>
          <p:nvPr/>
        </p:nvSpPr>
        <p:spPr>
          <a:xfrm>
            <a:off x="8463804" y="1328823"/>
            <a:ext cx="3512098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Ubicado cerca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Templo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Francisco,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Hotel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Rosewood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 idealmente situado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Centro Histórico, declarado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 Unesco Patrimonio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Humanidad desde 1987.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372D2DB-5187-4987-A4E3-C4A44BE4900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254B272F-2FF8-4246-9BA7-655A54CA5C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872" y="457447"/>
            <a:ext cx="4172090" cy="5971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D5CE7B6-9872-44BC-9ACA-47A4BCD024E5}"/>
              </a:ext>
            </a:extLst>
          </p:cNvPr>
          <p:cNvSpPr/>
          <p:nvPr/>
        </p:nvSpPr>
        <p:spPr>
          <a:xfrm>
            <a:off x="276550" y="1449033"/>
            <a:ext cx="407947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templo está ubicado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Boulevard Héroes del 5 de Mayo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14 Oriente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abierto diariamente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7:00 a 14:00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16:00 a 20:00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hrs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tiene costo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entrada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realizan recorridos turísticos continuamente.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51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  <p:bldP spid="10" grpId="0"/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11FE4DCB-9FBE-4702-9F78-8A0B50EC471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36550" y="309052"/>
            <a:ext cx="115189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hotel obtiene su inspiración de la ciudad colonial con siglos de herencia.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EC6B95E-1527-4672-8115-B08F567ECDDD}"/>
              </a:ext>
            </a:extLst>
          </p:cNvPr>
          <p:cNvSpPr/>
          <p:nvPr/>
        </p:nvSpPr>
        <p:spPr>
          <a:xfrm>
            <a:off x="336551" y="1209037"/>
            <a:ext cx="4799466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Compuesto de una colección de edificios históricos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diferentes épocas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rodean un pintoresco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patio privado,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Rosewood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Puebla integra modernos elementos artesanales tradicionales, materiales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la Talavera poblana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decoración típica mexicana con hermosas obras de arte.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1ADDDFB-CF71-482F-A951-CF12DDF4196C}"/>
              </a:ext>
            </a:extLst>
          </p:cNvPr>
          <p:cNvSpPr/>
          <p:nvPr/>
        </p:nvSpPr>
        <p:spPr>
          <a:xfrm>
            <a:off x="336549" y="5494813"/>
            <a:ext cx="1151890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refinados detalles arquitectónicos, la clásica herrería y los hermosos arcos evocan una opulenta historia que conforman una atmósfera acogedora y sofisticada.</a:t>
            </a:r>
          </a:p>
        </p:txBody>
      </p:sp>
      <p:pic>
        <p:nvPicPr>
          <p:cNvPr id="7" name="Imagen 6" descr="Imagen que contiene edificio, pared, exterior, suelo&#10;&#10;Descripción generada con confianza alta">
            <a:extLst>
              <a:ext uri="{FF2B5EF4-FFF2-40B4-BE49-F238E27FC236}">
                <a16:creationId xmlns:a16="http://schemas.microsoft.com/office/drawing/2014/main" id="{57BF8983-0777-4ACC-8216-C670CB531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347" y="987858"/>
            <a:ext cx="6517558" cy="4342323"/>
          </a:xfrm>
          <a:prstGeom prst="rect">
            <a:avLst/>
          </a:prstGeom>
          <a:ln w="127000" cap="rnd">
            <a:solidFill>
              <a:schemeClr val="accent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8F86D78-51B5-4E8C-A31D-C8F7760B3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5546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73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12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47" grpId="0"/>
      <p:bldP spid="3" grpId="0"/>
      <p:bldP spid="4" grpId="0"/>
      <p:bldP spid="10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11FE4DCB-9FBE-4702-9F78-8A0B50EC471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cielo, exterior, edificio&#10;&#10;Descripción generada con confianza alta">
            <a:extLst>
              <a:ext uri="{FF2B5EF4-FFF2-40B4-BE49-F238E27FC236}">
                <a16:creationId xmlns:a16="http://schemas.microsoft.com/office/drawing/2014/main" id="{80EF3E1B-92AD-43AB-8339-35122CA36B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5" y="1509032"/>
            <a:ext cx="7999867" cy="4919918"/>
          </a:xfrm>
          <a:prstGeom prst="snip2DiagRect">
            <a:avLst>
              <a:gd name="adj1" fmla="val 1668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A47CA42-9A64-4CA6-8E97-80CBA12103B9}"/>
              </a:ext>
            </a:extLst>
          </p:cNvPr>
          <p:cNvSpPr/>
          <p:nvPr/>
        </p:nvSpPr>
        <p:spPr>
          <a:xfrm>
            <a:off x="336551" y="334899"/>
            <a:ext cx="851940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cuenta con 78 habitaciones y suites, salones de eventos,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spa y una alberca en la terraza con asombrosas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vistas a la ciudad rodeada de volcanes.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BCF5FB4-919F-4E28-B01A-B3720C7E9226}"/>
              </a:ext>
            </a:extLst>
          </p:cNvPr>
          <p:cNvSpPr/>
          <p:nvPr/>
        </p:nvSpPr>
        <p:spPr>
          <a:xfrm>
            <a:off x="8362336" y="1006405"/>
            <a:ext cx="3493114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cuenta 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escenarios gastronómicos - </a:t>
            </a:r>
          </a:p>
          <a:p>
            <a:pPr marL="342900" indent="-342900" algn="ctr">
              <a:lnSpc>
                <a:spcPts val="2500"/>
              </a:lnSpc>
              <a:buFont typeface="Wingdings" panose="05000000000000000000" pitchFamily="2" charset="2"/>
              <a:buChar char="v"/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restaurante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Pasquinel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Bistrot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estilo casual europeo, </a:t>
            </a:r>
          </a:p>
          <a:p>
            <a:pPr marL="342900" indent="-342900" algn="ctr">
              <a:lnSpc>
                <a:spcPts val="2500"/>
              </a:lnSpc>
              <a:buFont typeface="Wingdings" panose="05000000000000000000" pitchFamily="2" charset="2"/>
              <a:buChar char="v"/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Café Azul Talavera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sofisticado </a:t>
            </a:r>
          </a:p>
          <a:p>
            <a:pPr marL="342900" indent="-342900" algn="ctr">
              <a:lnSpc>
                <a:spcPts val="2500"/>
              </a:lnSpc>
              <a:buFont typeface="Wingdings" panose="05000000000000000000" pitchFamily="2" charset="2"/>
              <a:buChar char="v"/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 los Lavaderos -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todos ellos celebran la historia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permite honrar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distinguidas tradiciones culinarias de la región.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8F86D78-51B5-4E8C-A31D-C8F7760B3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7644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8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8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1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6" grpId="0"/>
      <p:bldP spid="10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san francisco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89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F058BF7-84A7-4B38-9E84-D982504F6F4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6" name="Imagen 15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1FB76356-1490-4A12-AD08-77F6758A99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67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10378</TotalTime>
  <Words>6840</Words>
  <Application>Microsoft Office PowerPoint</Application>
  <PresentationFormat>Panorámica</PresentationFormat>
  <Paragraphs>907</Paragraphs>
  <Slides>78</Slides>
  <Notes>4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92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Wingdings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18  Templo de San Francisco  Versión Completa  88' 52''  M</dc:title>
  <dc:creator>Eagle's nest</dc:creator>
  <cp:lastModifiedBy>Eagle's nest</cp:lastModifiedBy>
  <cp:revision>697</cp:revision>
  <dcterms:created xsi:type="dcterms:W3CDTF">2018-02-11T10:42:39Z</dcterms:created>
  <dcterms:modified xsi:type="dcterms:W3CDTF">2018-12-07T19:31:35Z</dcterms:modified>
</cp:coreProperties>
</file>