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79"/>
  </p:notesMasterIdLst>
  <p:handoutMasterIdLst>
    <p:handoutMasterId r:id="rId80"/>
  </p:handoutMasterIdLst>
  <p:sldIdLst>
    <p:sldId id="790" r:id="rId3"/>
    <p:sldId id="791" r:id="rId4"/>
    <p:sldId id="788" r:id="rId5"/>
    <p:sldId id="562" r:id="rId6"/>
    <p:sldId id="626" r:id="rId7"/>
    <p:sldId id="793" r:id="rId8"/>
    <p:sldId id="628" r:id="rId9"/>
    <p:sldId id="794" r:id="rId10"/>
    <p:sldId id="795" r:id="rId11"/>
    <p:sldId id="698" r:id="rId12"/>
    <p:sldId id="796" r:id="rId13"/>
    <p:sldId id="585" r:id="rId14"/>
    <p:sldId id="797" r:id="rId15"/>
    <p:sldId id="702" r:id="rId16"/>
    <p:sldId id="592" r:id="rId17"/>
    <p:sldId id="798" r:id="rId18"/>
    <p:sldId id="725" r:id="rId19"/>
    <p:sldId id="729" r:id="rId20"/>
    <p:sldId id="799" r:id="rId21"/>
    <p:sldId id="803" r:id="rId22"/>
    <p:sldId id="714" r:id="rId23"/>
    <p:sldId id="703" r:id="rId24"/>
    <p:sldId id="800" r:id="rId25"/>
    <p:sldId id="705" r:id="rId26"/>
    <p:sldId id="801" r:id="rId27"/>
    <p:sldId id="804" r:id="rId28"/>
    <p:sldId id="710" r:id="rId29"/>
    <p:sldId id="802" r:id="rId30"/>
    <p:sldId id="642" r:id="rId31"/>
    <p:sldId id="805" r:id="rId32"/>
    <p:sldId id="808" r:id="rId33"/>
    <p:sldId id="598" r:id="rId34"/>
    <p:sldId id="718" r:id="rId35"/>
    <p:sldId id="722" r:id="rId36"/>
    <p:sldId id="809" r:id="rId37"/>
    <p:sldId id="733" r:id="rId38"/>
    <p:sldId id="810" r:id="rId39"/>
    <p:sldId id="735" r:id="rId40"/>
    <p:sldId id="811" r:id="rId41"/>
    <p:sldId id="736" r:id="rId42"/>
    <p:sldId id="812" r:id="rId43"/>
    <p:sldId id="656" r:id="rId44"/>
    <p:sldId id="604" r:id="rId45"/>
    <p:sldId id="814" r:id="rId46"/>
    <p:sldId id="774" r:id="rId47"/>
    <p:sldId id="614" r:id="rId48"/>
    <p:sldId id="741" r:id="rId49"/>
    <p:sldId id="817" r:id="rId50"/>
    <p:sldId id="668" r:id="rId51"/>
    <p:sldId id="818" r:id="rId52"/>
    <p:sldId id="775" r:id="rId53"/>
    <p:sldId id="676" r:id="rId54"/>
    <p:sldId id="820" r:id="rId55"/>
    <p:sldId id="574" r:id="rId56"/>
    <p:sldId id="822" r:id="rId57"/>
    <p:sldId id="747" r:id="rId58"/>
    <p:sldId id="640" r:id="rId59"/>
    <p:sldId id="750" r:id="rId60"/>
    <p:sldId id="778" r:id="rId61"/>
    <p:sldId id="670" r:id="rId62"/>
    <p:sldId id="779" r:id="rId63"/>
    <p:sldId id="825" r:id="rId64"/>
    <p:sldId id="631" r:id="rId65"/>
    <p:sldId id="826" r:id="rId66"/>
    <p:sldId id="578" r:id="rId67"/>
    <p:sldId id="827" r:id="rId68"/>
    <p:sldId id="685" r:id="rId69"/>
    <p:sldId id="688" r:id="rId70"/>
    <p:sldId id="742" r:id="rId71"/>
    <p:sldId id="744" r:id="rId72"/>
    <p:sldId id="782" r:id="rId73"/>
    <p:sldId id="780" r:id="rId74"/>
    <p:sldId id="828" r:id="rId75"/>
    <p:sldId id="465" r:id="rId76"/>
    <p:sldId id="273" r:id="rId77"/>
    <p:sldId id="274" r:id="rId78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PuCqBQNDZ3/qjoyx6tZug==" hashData="2mJu9IvpQVjTX8Vfp/pCdJDfyc5cj9dBjDEVdv3Z9s5dwYaFlyQ7MqvB15U5QBkGaBqTVeHYiMbOOL/J1C6w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3" pos="3940" userDrawn="1">
          <p15:clr>
            <a:srgbClr val="000000"/>
          </p15:clr>
        </p15:guide>
        <p15:guide id="4" pos="3749" userDrawn="1">
          <p15:clr>
            <a:srgbClr val="000000"/>
          </p15:clr>
        </p15:guide>
        <p15:guide id="5" pos="287" userDrawn="1">
          <p15:clr>
            <a:srgbClr val="000000"/>
          </p15:clr>
        </p15:guide>
        <p15:guide id="6" pos="7" userDrawn="1">
          <p15:clr>
            <a:srgbClr val="000000"/>
          </p15:clr>
        </p15:guide>
        <p15:guide id="7" pos="7378" userDrawn="1">
          <p15:clr>
            <a:srgbClr val="000000"/>
          </p15:clr>
        </p15:guide>
        <p15:guide id="8" pos="7680" userDrawn="1">
          <p15:clr>
            <a:srgbClr val="000000"/>
          </p15:clr>
        </p15:guide>
        <p15:guide id="9" orient="horz" pos="2251" userDrawn="1">
          <p15:clr>
            <a:srgbClr val="000000"/>
          </p15:clr>
        </p15:guide>
        <p15:guide id="10" orient="horz" pos="2084" userDrawn="1">
          <p15:clr>
            <a:srgbClr val="000000"/>
          </p15:clr>
        </p15:guide>
        <p15:guide id="11" orient="horz" pos="2169" userDrawn="1">
          <p15:clr>
            <a:srgbClr val="000000"/>
          </p15:clr>
        </p15:guide>
        <p15:guide id="13" orient="horz" pos="4292" userDrawn="1">
          <p15:clr>
            <a:srgbClr val="000000"/>
          </p15:clr>
        </p15:guide>
        <p15:guide id="14" orient="horz" userDrawn="1">
          <p15:clr>
            <a:srgbClr val="000000"/>
          </p15:clr>
        </p15:guide>
        <p15:guide id="16" orient="horz" pos="270" userDrawn="1">
          <p15:clr>
            <a:srgbClr val="000000"/>
          </p15:clr>
        </p15:guide>
        <p15:guide id="17" pos="3840" userDrawn="1">
          <p15:clr>
            <a:srgbClr val="000000"/>
          </p15:clr>
        </p15:guide>
        <p15:guide id="18" orient="horz" pos="405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5BCD"/>
    <a:srgbClr val="7E0000"/>
    <a:srgbClr val="5D2884"/>
    <a:srgbClr val="A80000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98" autoAdjust="0"/>
    <p:restoredTop sz="94333" autoAdjust="0"/>
  </p:normalViewPr>
  <p:slideViewPr>
    <p:cSldViewPr showGuides="1">
      <p:cViewPr varScale="1">
        <p:scale>
          <a:sx n="62" d="100"/>
          <a:sy n="62" d="100"/>
        </p:scale>
        <p:origin x="264" y="78"/>
      </p:cViewPr>
      <p:guideLst>
        <p:guide orient="horz" pos="2160"/>
        <p:guide pos="3940"/>
        <p:guide pos="3749"/>
        <p:guide pos="287"/>
        <p:guide pos="7"/>
        <p:guide pos="7378"/>
        <p:guide pos="7680"/>
        <p:guide orient="horz" pos="2251"/>
        <p:guide orient="horz" pos="2084"/>
        <p:guide orient="horz" pos="2169"/>
        <p:guide orient="horz" pos="4292"/>
        <p:guide orient="horz"/>
        <p:guide orient="horz" pos="270"/>
        <p:guide pos="3840"/>
        <p:guide orient="horz" pos="4050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59999" cy="59999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tableStyles" Target="tableStyle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05/12/2018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34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45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14951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74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53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05/12/2018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05/12/2018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05/12/2018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05/12/2018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05/12/2018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05/12/2018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61415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7457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354119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05/12/2018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92152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05/12/2018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56558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05/12/2018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63962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05/12/2018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655276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05/12/2018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42436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05/12/2018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08612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35572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3851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05/12/2018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8978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g"/><Relationship Id="rId4" Type="http://schemas.openxmlformats.org/officeDocument/2006/relationships/image" Target="../media/image75.jp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7" Type="http://schemas.openxmlformats.org/officeDocument/2006/relationships/image" Target="../media/image86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g"/><Relationship Id="rId5" Type="http://schemas.openxmlformats.org/officeDocument/2006/relationships/image" Target="../media/image84.jpg"/><Relationship Id="rId4" Type="http://schemas.openxmlformats.org/officeDocument/2006/relationships/image" Target="../media/image83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g"/><Relationship Id="rId3" Type="http://schemas.openxmlformats.org/officeDocument/2006/relationships/image" Target="../media/image89.png"/><Relationship Id="rId7" Type="http://schemas.microsoft.com/office/2007/relationships/hdphoto" Target="../media/hdphoto3.wdp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5" Type="http://schemas.microsoft.com/office/2007/relationships/hdphoto" Target="../media/hdphoto2.wdp"/><Relationship Id="rId4" Type="http://schemas.openxmlformats.org/officeDocument/2006/relationships/image" Target="../media/image90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jpg"/><Relationship Id="rId5" Type="http://schemas.openxmlformats.org/officeDocument/2006/relationships/image" Target="../media/image107.jpg"/><Relationship Id="rId4" Type="http://schemas.openxmlformats.org/officeDocument/2006/relationships/image" Target="../media/image106.jp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g"/><Relationship Id="rId3" Type="http://schemas.openxmlformats.org/officeDocument/2006/relationships/image" Target="../media/image110.jpg"/><Relationship Id="rId7" Type="http://schemas.openxmlformats.org/officeDocument/2006/relationships/image" Target="../media/image113.jp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112.jpg"/><Relationship Id="rId4" Type="http://schemas.openxmlformats.org/officeDocument/2006/relationships/image" Target="../media/image111.jp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16.png"/><Relationship Id="rId5" Type="http://schemas.openxmlformats.org/officeDocument/2006/relationships/image" Target="../media/image115.jp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5.pn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8.png"/><Relationship Id="rId10" Type="http://schemas.openxmlformats.org/officeDocument/2006/relationships/image" Target="../media/image1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3.pn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>
            <a:off x="4135120" y="3778755"/>
            <a:ext cx="1085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80’ 57”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577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vortex dir="u"/>
        <p:sndAc>
          <p:stSnd>
            <p:snd r:embed="rId2" name="Teatro Medley 8040 - Eaglenest 1.wav"/>
          </p:stSnd>
        </p:sndAc>
      </p:transition>
    </mc:Choice>
    <mc:Fallback xmlns="">
      <p:transition spd="slow" advTm="4000">
        <p:fade/>
        <p:sndAc>
          <p:stSnd>
            <p:snd r:embed="rId4" name="Teatro Medley 804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20C17F2-FE6B-4E76-97D7-CA998150B83E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4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monitor, televisión, pantalla&#10;&#10;Descripción generada con confianza muy alta">
            <a:extLst>
              <a:ext uri="{FF2B5EF4-FFF2-40B4-BE49-F238E27FC236}">
                <a16:creationId xmlns:a16="http://schemas.microsoft.com/office/drawing/2014/main" id="{4ECE5630-2E2B-4D84-A8C1-BD0F5972997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789044"/>
            <a:ext cx="6119061" cy="5290755"/>
          </a:xfrm>
          <a:prstGeom prst="rect">
            <a:avLst/>
          </a:prstGeom>
          <a:noFill/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3350042" y="1263186"/>
            <a:ext cx="5520225" cy="393954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Puebla, Puebla, México…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NO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persigue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ningún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fin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lucro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1" i="0" u="none" strike="noStrike" kern="0" cap="none" spc="0" normalizeH="0" baseline="0" noProof="0" dirty="0">
              <a:ln w="19050">
                <a:solidFill>
                  <a:srgbClr val="70AD47">
                    <a:lumMod val="75000"/>
                  </a:srgbClr>
                </a:solidFill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 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4976" y="5158638"/>
            <a:ext cx="1330981" cy="46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9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62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375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375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uiExpand="1" build="p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 descr="Imagen que contiene cielo, exterior, amarillo, edificio&#10;&#10;Descripción generada con confianza muy alta">
            <a:extLst>
              <a:ext uri="{FF2B5EF4-FFF2-40B4-BE49-F238E27FC236}">
                <a16:creationId xmlns:a16="http://schemas.microsoft.com/office/drawing/2014/main" id="{DCC54259-7034-41D8-9C89-E44A27A5A8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2596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 rot="21076387">
            <a:off x="1652163" y="-34308"/>
            <a:ext cx="6122976" cy="1751736"/>
          </a:xfrm>
          <a:custGeom>
            <a:avLst/>
            <a:gdLst>
              <a:gd name="connsiteX0" fmla="*/ 0 w 4356685"/>
              <a:gd name="connsiteY0" fmla="*/ 0 h 1214727"/>
              <a:gd name="connsiteX1" fmla="*/ 4356685 w 4356685"/>
              <a:gd name="connsiteY1" fmla="*/ 0 h 1214727"/>
              <a:gd name="connsiteX2" fmla="*/ 4356685 w 4356685"/>
              <a:gd name="connsiteY2" fmla="*/ 1214727 h 1214727"/>
              <a:gd name="connsiteX3" fmla="*/ 0 w 4356685"/>
              <a:gd name="connsiteY3" fmla="*/ 1214727 h 1214727"/>
              <a:gd name="connsiteX4" fmla="*/ 0 w 4356685"/>
              <a:gd name="connsiteY4" fmla="*/ 0 h 1214727"/>
              <a:gd name="connsiteX0" fmla="*/ 0 w 4356685"/>
              <a:gd name="connsiteY0" fmla="*/ 0 h 1447353"/>
              <a:gd name="connsiteX1" fmla="*/ 4356685 w 4356685"/>
              <a:gd name="connsiteY1" fmla="*/ 0 h 1447353"/>
              <a:gd name="connsiteX2" fmla="*/ 4356685 w 4356685"/>
              <a:gd name="connsiteY2" fmla="*/ 1214727 h 1447353"/>
              <a:gd name="connsiteX3" fmla="*/ 15288 w 4356685"/>
              <a:gd name="connsiteY3" fmla="*/ 1447353 h 1447353"/>
              <a:gd name="connsiteX4" fmla="*/ 0 w 4356685"/>
              <a:gd name="connsiteY4" fmla="*/ 0 h 1447353"/>
              <a:gd name="connsiteX0" fmla="*/ 31811 w 4388496"/>
              <a:gd name="connsiteY0" fmla="*/ 0 h 3932103"/>
              <a:gd name="connsiteX1" fmla="*/ 4388496 w 4388496"/>
              <a:gd name="connsiteY1" fmla="*/ 0 h 3932103"/>
              <a:gd name="connsiteX2" fmla="*/ 4388496 w 4388496"/>
              <a:gd name="connsiteY2" fmla="*/ 1214727 h 3932103"/>
              <a:gd name="connsiteX3" fmla="*/ 0 w 4388496"/>
              <a:gd name="connsiteY3" fmla="*/ 3932103 h 3932103"/>
              <a:gd name="connsiteX4" fmla="*/ 31811 w 4388496"/>
              <a:gd name="connsiteY4" fmla="*/ 0 h 3932103"/>
              <a:gd name="connsiteX0" fmla="*/ 98968 w 4455653"/>
              <a:gd name="connsiteY0" fmla="*/ 0 h 4895628"/>
              <a:gd name="connsiteX1" fmla="*/ 4455653 w 4455653"/>
              <a:gd name="connsiteY1" fmla="*/ 0 h 4895628"/>
              <a:gd name="connsiteX2" fmla="*/ 4455653 w 4455653"/>
              <a:gd name="connsiteY2" fmla="*/ 1214727 h 4895628"/>
              <a:gd name="connsiteX3" fmla="*/ 0 w 4455653"/>
              <a:gd name="connsiteY3" fmla="*/ 4895628 h 4895628"/>
              <a:gd name="connsiteX4" fmla="*/ 98968 w 4455653"/>
              <a:gd name="connsiteY4" fmla="*/ 0 h 4895628"/>
              <a:gd name="connsiteX0" fmla="*/ 98968 w 4455653"/>
              <a:gd name="connsiteY0" fmla="*/ 0 h 4895628"/>
              <a:gd name="connsiteX1" fmla="*/ 4455653 w 4455653"/>
              <a:gd name="connsiteY1" fmla="*/ 0 h 4895628"/>
              <a:gd name="connsiteX2" fmla="*/ 4455653 w 4455653"/>
              <a:gd name="connsiteY2" fmla="*/ 1214727 h 4895628"/>
              <a:gd name="connsiteX3" fmla="*/ 0 w 4455653"/>
              <a:gd name="connsiteY3" fmla="*/ 4895628 h 4895628"/>
              <a:gd name="connsiteX4" fmla="*/ 98968 w 4455653"/>
              <a:gd name="connsiteY4" fmla="*/ 0 h 4895628"/>
              <a:gd name="connsiteX0" fmla="*/ 98968 w 4455653"/>
              <a:gd name="connsiteY0" fmla="*/ 0 h 4895628"/>
              <a:gd name="connsiteX1" fmla="*/ 4455653 w 4455653"/>
              <a:gd name="connsiteY1" fmla="*/ 0 h 4895628"/>
              <a:gd name="connsiteX2" fmla="*/ 4455653 w 4455653"/>
              <a:gd name="connsiteY2" fmla="*/ 1214727 h 4895628"/>
              <a:gd name="connsiteX3" fmla="*/ 0 w 4455653"/>
              <a:gd name="connsiteY3" fmla="*/ 4895628 h 4895628"/>
              <a:gd name="connsiteX4" fmla="*/ 98968 w 4455653"/>
              <a:gd name="connsiteY4" fmla="*/ 0 h 4895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55653" h="4895628">
                <a:moveTo>
                  <a:pt x="98968" y="0"/>
                </a:moveTo>
                <a:lnTo>
                  <a:pt x="4455653" y="0"/>
                </a:lnTo>
                <a:lnTo>
                  <a:pt x="4455653" y="1214727"/>
                </a:lnTo>
                <a:lnTo>
                  <a:pt x="0" y="4895628"/>
                </a:lnTo>
                <a:cubicBezTo>
                  <a:pt x="5258" y="3469494"/>
                  <a:pt x="65979" y="1631876"/>
                  <a:pt x="98968" y="0"/>
                </a:cubicBezTo>
                <a:close/>
              </a:path>
            </a:pathLst>
          </a:custGeom>
          <a:noFill/>
        </p:spPr>
        <p:txBody>
          <a:bodyPr wrap="square" lIns="121920" tIns="60960" rIns="121920" bIns="60960" numCol="1">
            <a:prstTxWarp prst="textFadeRight">
              <a:avLst>
                <a:gd name="adj" fmla="val 3115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teSchD" panose="04000000000000000000" pitchFamily="82" charset="0"/>
                <a:cs typeface="Arial"/>
              </a:rPr>
              <a:t> teatro Principal  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 rot="1226676">
            <a:off x="9296400" y="130007"/>
            <a:ext cx="2575560" cy="1569344"/>
          </a:xfrm>
          <a:custGeom>
            <a:avLst/>
            <a:gdLst>
              <a:gd name="connsiteX0" fmla="*/ 0 w 5337374"/>
              <a:gd name="connsiteY0" fmla="*/ 0 h 497508"/>
              <a:gd name="connsiteX1" fmla="*/ 5337374 w 5337374"/>
              <a:gd name="connsiteY1" fmla="*/ 0 h 497508"/>
              <a:gd name="connsiteX2" fmla="*/ 5337374 w 5337374"/>
              <a:gd name="connsiteY2" fmla="*/ 497508 h 497508"/>
              <a:gd name="connsiteX3" fmla="*/ 0 w 5337374"/>
              <a:gd name="connsiteY3" fmla="*/ 497508 h 497508"/>
              <a:gd name="connsiteX4" fmla="*/ 0 w 5337374"/>
              <a:gd name="connsiteY4" fmla="*/ 0 h 497508"/>
              <a:gd name="connsiteX0" fmla="*/ 113122 w 5450496"/>
              <a:gd name="connsiteY0" fmla="*/ 0 h 700780"/>
              <a:gd name="connsiteX1" fmla="*/ 5450496 w 5450496"/>
              <a:gd name="connsiteY1" fmla="*/ 0 h 700780"/>
              <a:gd name="connsiteX2" fmla="*/ 5450496 w 5450496"/>
              <a:gd name="connsiteY2" fmla="*/ 497508 h 700780"/>
              <a:gd name="connsiteX3" fmla="*/ 0 w 5450496"/>
              <a:gd name="connsiteY3" fmla="*/ 700780 h 700780"/>
              <a:gd name="connsiteX4" fmla="*/ 113122 w 5450496"/>
              <a:gd name="connsiteY4" fmla="*/ 0 h 700780"/>
              <a:gd name="connsiteX0" fmla="*/ 113122 w 5450496"/>
              <a:gd name="connsiteY0" fmla="*/ 0 h 700780"/>
              <a:gd name="connsiteX1" fmla="*/ 5450496 w 5450496"/>
              <a:gd name="connsiteY1" fmla="*/ 0 h 700780"/>
              <a:gd name="connsiteX2" fmla="*/ 5450496 w 5450496"/>
              <a:gd name="connsiteY2" fmla="*/ 497508 h 700780"/>
              <a:gd name="connsiteX3" fmla="*/ 0 w 5450496"/>
              <a:gd name="connsiteY3" fmla="*/ 700780 h 700780"/>
              <a:gd name="connsiteX4" fmla="*/ 113122 w 5450496"/>
              <a:gd name="connsiteY4" fmla="*/ 0 h 700780"/>
              <a:gd name="connsiteX0" fmla="*/ 113122 w 5450496"/>
              <a:gd name="connsiteY0" fmla="*/ 0 h 700780"/>
              <a:gd name="connsiteX1" fmla="*/ 5450496 w 5450496"/>
              <a:gd name="connsiteY1" fmla="*/ 0 h 700780"/>
              <a:gd name="connsiteX2" fmla="*/ 5450496 w 5450496"/>
              <a:gd name="connsiteY2" fmla="*/ 497508 h 700780"/>
              <a:gd name="connsiteX3" fmla="*/ 0 w 5450496"/>
              <a:gd name="connsiteY3" fmla="*/ 700780 h 700780"/>
              <a:gd name="connsiteX4" fmla="*/ 113122 w 5450496"/>
              <a:gd name="connsiteY4" fmla="*/ 0 h 700780"/>
              <a:gd name="connsiteX0" fmla="*/ 113122 w 5450496"/>
              <a:gd name="connsiteY0" fmla="*/ 384766 h 1085546"/>
              <a:gd name="connsiteX1" fmla="*/ 5389695 w 5450496"/>
              <a:gd name="connsiteY1" fmla="*/ 0 h 1085546"/>
              <a:gd name="connsiteX2" fmla="*/ 5450496 w 5450496"/>
              <a:gd name="connsiteY2" fmla="*/ 882274 h 1085546"/>
              <a:gd name="connsiteX3" fmla="*/ 0 w 5450496"/>
              <a:gd name="connsiteY3" fmla="*/ 1085546 h 1085546"/>
              <a:gd name="connsiteX4" fmla="*/ 113122 w 5450496"/>
              <a:gd name="connsiteY4" fmla="*/ 384766 h 1085546"/>
              <a:gd name="connsiteX0" fmla="*/ 113122 w 5471955"/>
              <a:gd name="connsiteY0" fmla="*/ 384766 h 4441432"/>
              <a:gd name="connsiteX1" fmla="*/ 5389695 w 5471955"/>
              <a:gd name="connsiteY1" fmla="*/ 0 h 4441432"/>
              <a:gd name="connsiteX2" fmla="*/ 5471955 w 5471955"/>
              <a:gd name="connsiteY2" fmla="*/ 4440459 h 4441432"/>
              <a:gd name="connsiteX3" fmla="*/ 0 w 5471955"/>
              <a:gd name="connsiteY3" fmla="*/ 1085546 h 4441432"/>
              <a:gd name="connsiteX4" fmla="*/ 113122 w 5471955"/>
              <a:gd name="connsiteY4" fmla="*/ 384766 h 4441432"/>
              <a:gd name="connsiteX0" fmla="*/ 113122 w 5533839"/>
              <a:gd name="connsiteY0" fmla="*/ 384766 h 6188991"/>
              <a:gd name="connsiteX1" fmla="*/ 5389695 w 5533839"/>
              <a:gd name="connsiteY1" fmla="*/ 0 h 6188991"/>
              <a:gd name="connsiteX2" fmla="*/ 5533839 w 5533839"/>
              <a:gd name="connsiteY2" fmla="*/ 6188340 h 6188991"/>
              <a:gd name="connsiteX3" fmla="*/ 0 w 5533839"/>
              <a:gd name="connsiteY3" fmla="*/ 1085546 h 6188991"/>
              <a:gd name="connsiteX4" fmla="*/ 113122 w 5533839"/>
              <a:gd name="connsiteY4" fmla="*/ 384766 h 6188991"/>
              <a:gd name="connsiteX0" fmla="*/ 82180 w 5502897"/>
              <a:gd name="connsiteY0" fmla="*/ 384766 h 6188950"/>
              <a:gd name="connsiteX1" fmla="*/ 5358753 w 5502897"/>
              <a:gd name="connsiteY1" fmla="*/ 0 h 6188950"/>
              <a:gd name="connsiteX2" fmla="*/ 5502897 w 5502897"/>
              <a:gd name="connsiteY2" fmla="*/ 6188340 h 6188950"/>
              <a:gd name="connsiteX3" fmla="*/ 0 w 5502897"/>
              <a:gd name="connsiteY3" fmla="*/ 742212 h 6188950"/>
              <a:gd name="connsiteX4" fmla="*/ 82180 w 5502897"/>
              <a:gd name="connsiteY4" fmla="*/ 384766 h 6188950"/>
              <a:gd name="connsiteX0" fmla="*/ 82180 w 5471955"/>
              <a:gd name="connsiteY0" fmla="*/ 384766 h 8348440"/>
              <a:gd name="connsiteX1" fmla="*/ 5358753 w 5471955"/>
              <a:gd name="connsiteY1" fmla="*/ 0 h 8348440"/>
              <a:gd name="connsiteX2" fmla="*/ 5471955 w 5471955"/>
              <a:gd name="connsiteY2" fmla="*/ 8347997 h 8348440"/>
              <a:gd name="connsiteX3" fmla="*/ 0 w 5471955"/>
              <a:gd name="connsiteY3" fmla="*/ 742212 h 8348440"/>
              <a:gd name="connsiteX4" fmla="*/ 82180 w 5471955"/>
              <a:gd name="connsiteY4" fmla="*/ 384766 h 8348440"/>
              <a:gd name="connsiteX0" fmla="*/ 82181 w 5471955"/>
              <a:gd name="connsiteY0" fmla="*/ 168799 h 8348440"/>
              <a:gd name="connsiteX1" fmla="*/ 5358753 w 5471955"/>
              <a:gd name="connsiteY1" fmla="*/ 0 h 8348440"/>
              <a:gd name="connsiteX2" fmla="*/ 5471955 w 5471955"/>
              <a:gd name="connsiteY2" fmla="*/ 8347997 h 8348440"/>
              <a:gd name="connsiteX3" fmla="*/ 0 w 5471955"/>
              <a:gd name="connsiteY3" fmla="*/ 742212 h 8348440"/>
              <a:gd name="connsiteX4" fmla="*/ 82181 w 5471955"/>
              <a:gd name="connsiteY4" fmla="*/ 168799 h 8348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1955" h="8348440">
                <a:moveTo>
                  <a:pt x="82181" y="168799"/>
                </a:moveTo>
                <a:lnTo>
                  <a:pt x="5358753" y="0"/>
                </a:lnTo>
                <a:lnTo>
                  <a:pt x="5471955" y="8347997"/>
                </a:lnTo>
                <a:cubicBezTo>
                  <a:pt x="3655123" y="8415754"/>
                  <a:pt x="1816832" y="674455"/>
                  <a:pt x="0" y="742212"/>
                </a:cubicBezTo>
                <a:cubicBezTo>
                  <a:pt x="16605" y="723110"/>
                  <a:pt x="44474" y="402392"/>
                  <a:pt x="82181" y="168799"/>
                </a:cubicBezTo>
                <a:close/>
              </a:path>
            </a:pathLst>
          </a:custGeom>
          <a:noFill/>
        </p:spPr>
        <p:txBody>
          <a:bodyPr wrap="square" lIns="121920" tIns="60960" rIns="121920" bIns="60960" numCol="1">
            <a:prstTxWarp prst="textFadeLeft">
              <a:avLst>
                <a:gd name="adj" fmla="val 4123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teSchD" panose="04000000000000000000" pitchFamily="82" charset="0"/>
                <a:cs typeface="Arial"/>
              </a:rPr>
              <a:t>Puebla </a:t>
            </a:r>
            <a:endParaRPr kumimoji="0" lang="es-ES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teSchD" panose="04000000000000000000" pitchFamily="82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B9775AA0-0B75-452F-BBE8-3F46C04155FC}"/>
              </a:ext>
            </a:extLst>
          </p:cNvPr>
          <p:cNvSpPr/>
          <p:nvPr/>
        </p:nvSpPr>
        <p:spPr>
          <a:xfrm rot="199004">
            <a:off x="3165612" y="5809512"/>
            <a:ext cx="4252761" cy="469481"/>
          </a:xfrm>
          <a:custGeom>
            <a:avLst/>
            <a:gdLst>
              <a:gd name="connsiteX0" fmla="*/ 0 w 2453894"/>
              <a:gd name="connsiteY0" fmla="*/ 0 h 974174"/>
              <a:gd name="connsiteX1" fmla="*/ 2453894 w 2453894"/>
              <a:gd name="connsiteY1" fmla="*/ 0 h 974174"/>
              <a:gd name="connsiteX2" fmla="*/ 2453894 w 2453894"/>
              <a:gd name="connsiteY2" fmla="*/ 974174 h 974174"/>
              <a:gd name="connsiteX3" fmla="*/ 0 w 2453894"/>
              <a:gd name="connsiteY3" fmla="*/ 974174 h 974174"/>
              <a:gd name="connsiteX4" fmla="*/ 0 w 2453894"/>
              <a:gd name="connsiteY4" fmla="*/ 0 h 974174"/>
              <a:gd name="connsiteX0" fmla="*/ 0 w 2453894"/>
              <a:gd name="connsiteY0" fmla="*/ 748807 h 1722981"/>
              <a:gd name="connsiteX1" fmla="*/ 2112498 w 2453894"/>
              <a:gd name="connsiteY1" fmla="*/ 0 h 1722981"/>
              <a:gd name="connsiteX2" fmla="*/ 2453894 w 2453894"/>
              <a:gd name="connsiteY2" fmla="*/ 1722981 h 1722981"/>
              <a:gd name="connsiteX3" fmla="*/ 0 w 2453894"/>
              <a:gd name="connsiteY3" fmla="*/ 1722981 h 1722981"/>
              <a:gd name="connsiteX4" fmla="*/ 0 w 2453894"/>
              <a:gd name="connsiteY4" fmla="*/ 748807 h 1722981"/>
              <a:gd name="connsiteX0" fmla="*/ 0 w 2516872"/>
              <a:gd name="connsiteY0" fmla="*/ 748807 h 2512954"/>
              <a:gd name="connsiteX1" fmla="*/ 2112498 w 2516872"/>
              <a:gd name="connsiteY1" fmla="*/ 0 h 2512954"/>
              <a:gd name="connsiteX2" fmla="*/ 2516872 w 2516872"/>
              <a:gd name="connsiteY2" fmla="*/ 2512954 h 2512954"/>
              <a:gd name="connsiteX3" fmla="*/ 0 w 2516872"/>
              <a:gd name="connsiteY3" fmla="*/ 1722981 h 2512954"/>
              <a:gd name="connsiteX4" fmla="*/ 0 w 2516872"/>
              <a:gd name="connsiteY4" fmla="*/ 748807 h 2512954"/>
              <a:gd name="connsiteX0" fmla="*/ 0 w 2511045"/>
              <a:gd name="connsiteY0" fmla="*/ 748807 h 3611141"/>
              <a:gd name="connsiteX1" fmla="*/ 2112498 w 2511045"/>
              <a:gd name="connsiteY1" fmla="*/ 0 h 3611141"/>
              <a:gd name="connsiteX2" fmla="*/ 2511045 w 2511045"/>
              <a:gd name="connsiteY2" fmla="*/ 3611141 h 3611141"/>
              <a:gd name="connsiteX3" fmla="*/ 0 w 2511045"/>
              <a:gd name="connsiteY3" fmla="*/ 1722981 h 3611141"/>
              <a:gd name="connsiteX4" fmla="*/ 0 w 2511045"/>
              <a:gd name="connsiteY4" fmla="*/ 748807 h 3611141"/>
              <a:gd name="connsiteX0" fmla="*/ 0 w 3047378"/>
              <a:gd name="connsiteY0" fmla="*/ 748807 h 6243676"/>
              <a:gd name="connsiteX1" fmla="*/ 2112498 w 3047378"/>
              <a:gd name="connsiteY1" fmla="*/ 0 h 6243676"/>
              <a:gd name="connsiteX2" fmla="*/ 3047378 w 3047378"/>
              <a:gd name="connsiteY2" fmla="*/ 6243678 h 6243676"/>
              <a:gd name="connsiteX3" fmla="*/ 0 w 3047378"/>
              <a:gd name="connsiteY3" fmla="*/ 1722981 h 6243676"/>
              <a:gd name="connsiteX4" fmla="*/ 0 w 3047378"/>
              <a:gd name="connsiteY4" fmla="*/ 748807 h 6243676"/>
              <a:gd name="connsiteX0" fmla="*/ 0 w 3047378"/>
              <a:gd name="connsiteY0" fmla="*/ 0 h 8348692"/>
              <a:gd name="connsiteX1" fmla="*/ 2112498 w 3047378"/>
              <a:gd name="connsiteY1" fmla="*/ 2105016 h 8348692"/>
              <a:gd name="connsiteX2" fmla="*/ 3047378 w 3047378"/>
              <a:gd name="connsiteY2" fmla="*/ 8348694 h 8348692"/>
              <a:gd name="connsiteX3" fmla="*/ 0 w 3047378"/>
              <a:gd name="connsiteY3" fmla="*/ 3827997 h 8348692"/>
              <a:gd name="connsiteX4" fmla="*/ 0 w 3047378"/>
              <a:gd name="connsiteY4" fmla="*/ 0 h 8348692"/>
              <a:gd name="connsiteX0" fmla="*/ 83977 w 3131355"/>
              <a:gd name="connsiteY0" fmla="*/ 0 h 10867438"/>
              <a:gd name="connsiteX1" fmla="*/ 2196475 w 3131355"/>
              <a:gd name="connsiteY1" fmla="*/ 2105016 h 10867438"/>
              <a:gd name="connsiteX2" fmla="*/ 3131355 w 3131355"/>
              <a:gd name="connsiteY2" fmla="*/ 8348694 h 10867438"/>
              <a:gd name="connsiteX3" fmla="*/ 0 w 3131355"/>
              <a:gd name="connsiteY3" fmla="*/ 10867438 h 10867438"/>
              <a:gd name="connsiteX4" fmla="*/ 83977 w 3131355"/>
              <a:gd name="connsiteY4" fmla="*/ 0 h 1086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1355" h="10867438">
                <a:moveTo>
                  <a:pt x="83977" y="0"/>
                </a:moveTo>
                <a:lnTo>
                  <a:pt x="2196475" y="2105016"/>
                </a:lnTo>
                <a:lnTo>
                  <a:pt x="3131355" y="8348694"/>
                </a:lnTo>
                <a:lnTo>
                  <a:pt x="0" y="10867438"/>
                </a:lnTo>
                <a:lnTo>
                  <a:pt x="83977" y="0"/>
                </a:lnTo>
                <a:close/>
              </a:path>
            </a:pathLst>
          </a:custGeom>
          <a:noFill/>
        </p:spPr>
        <p:txBody>
          <a:bodyPr wrap="square" lIns="121920" tIns="60960" rIns="121920" bIns="60960" numCol="1">
            <a:prstTxWarp prst="textFadeRight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al Satisfaction" panose="02000505000000020003" pitchFamily="2" charset="0"/>
                <a:cs typeface="Arial"/>
              </a:rPr>
              <a:t>Versión Completa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al Satisfaction" panose="02000505000000020003" pitchFamily="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232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627EF6A2-7916-45A4-A32D-E40D1F04A8C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0" y="429000"/>
            <a:ext cx="12192000" cy="5058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Teatro Principal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082B682-6F81-4AEE-A6F8-B03A5E71F8B2}"/>
              </a:ext>
            </a:extLst>
          </p:cNvPr>
          <p:cNvSpPr/>
          <p:nvPr/>
        </p:nvSpPr>
        <p:spPr>
          <a:xfrm>
            <a:off x="0" y="1123283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Nombres anteriores	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Corral de Comedias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Antiguo Coliseo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99A7927-FD77-4413-8770-A1B6998516AC}"/>
              </a:ext>
            </a:extLst>
          </p:cNvPr>
          <p:cNvSpPr/>
          <p:nvPr/>
        </p:nvSpPr>
        <p:spPr>
          <a:xfrm>
            <a:off x="0" y="2085976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Información general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44DF11D-388A-4677-A72B-3D12A5112EC3}"/>
              </a:ext>
            </a:extLst>
          </p:cNvPr>
          <p:cNvSpPr/>
          <p:nvPr/>
        </p:nvSpPr>
        <p:spPr>
          <a:xfrm>
            <a:off x="0" y="2727663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Uso	                                                 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Teatro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529D1F2-49C2-4B80-B2BC-00E273511A97}"/>
              </a:ext>
            </a:extLst>
          </p:cNvPr>
          <p:cNvSpPr/>
          <p:nvPr/>
        </p:nvSpPr>
        <p:spPr>
          <a:xfrm>
            <a:off x="0" y="3241010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Estilo</a:t>
            </a:r>
            <a:r>
              <a:rPr lang="es-MX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	                           </a:t>
            </a:r>
            <a:r>
              <a:rPr lang="es-MX" sz="2400" b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Barroco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novohispano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63D5973-BD9E-4BF7-B525-1E181AFD19EC}"/>
              </a:ext>
            </a:extLst>
          </p:cNvPr>
          <p:cNvSpPr/>
          <p:nvPr/>
        </p:nvSpPr>
        <p:spPr>
          <a:xfrm>
            <a:off x="12291" y="3898736"/>
            <a:ext cx="121920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Localización	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8 Oriente s/n (entre 6 y 8 Norte)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Col. Centro, Puebla, Pue.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C.P. 72000, México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D654D76-BCA9-477F-8AF6-7F07E113602F}"/>
              </a:ext>
            </a:extLst>
          </p:cNvPr>
          <p:cNvSpPr/>
          <p:nvPr/>
        </p:nvSpPr>
        <p:spPr>
          <a:xfrm>
            <a:off x="3946358" y="5069804"/>
            <a:ext cx="1973179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Inicio	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1742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BDC96A3-EAE4-4346-B29D-2EC96109D91C}"/>
              </a:ext>
            </a:extLst>
          </p:cNvPr>
          <p:cNvSpPr/>
          <p:nvPr/>
        </p:nvSpPr>
        <p:spPr>
          <a:xfrm>
            <a:off x="6096000" y="5069814"/>
            <a:ext cx="3080084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Finalización	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1761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7FCC406-CE38-49C5-A672-2B74541E3067}"/>
              </a:ext>
            </a:extLst>
          </p:cNvPr>
          <p:cNvSpPr/>
          <p:nvPr/>
        </p:nvSpPr>
        <p:spPr>
          <a:xfrm>
            <a:off x="0" y="5743576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Diseño y construcción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Arquitectos	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Francisco Xavier de Salazar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Juan Ruiz de Ayala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026F89DE-6A6B-4C08-9078-88CAAB9D9BE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6450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3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6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92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6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10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175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050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8F598FFA-B148-424C-B9A0-0B497B6C885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Hexágono 6">
            <a:extLst>
              <a:ext uri="{FF2B5EF4-FFF2-40B4-BE49-F238E27FC236}">
                <a16:creationId xmlns:a16="http://schemas.microsoft.com/office/drawing/2014/main" id="{201BBDA4-1311-4066-9D03-6469CF4F527B}"/>
              </a:ext>
            </a:extLst>
          </p:cNvPr>
          <p:cNvSpPr>
            <a:spLocks noChangeAspect="1"/>
          </p:cNvSpPr>
          <p:nvPr/>
        </p:nvSpPr>
        <p:spPr>
          <a:xfrm>
            <a:off x="4762688" y="492738"/>
            <a:ext cx="6936876" cy="4736262"/>
          </a:xfrm>
          <a:prstGeom prst="hexagon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79425" y="869437"/>
            <a:ext cx="447659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Dicen algunos estudios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Conaculta que,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origen de los espacios teatrales en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remonta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primeros años posteriores a la Conquista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está relacionado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las celebraciones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tanto cívicas como religiosas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llevaron a cabo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México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A317F6F-ADC5-4231-9681-38C1E0188429}"/>
              </a:ext>
            </a:extLst>
          </p:cNvPr>
          <p:cNvSpPr/>
          <p:nvPr/>
        </p:nvSpPr>
        <p:spPr>
          <a:xfrm>
            <a:off x="479425" y="5374865"/>
            <a:ext cx="1122013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Dichas representaciones se efectuaban dentro y fuera de la Catedral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la Plaza Mayor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hoy zócalo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6007B39-1E1D-4A8C-B130-6740232ED2B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1249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9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9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2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2" grpId="0"/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8F598FFA-B148-424C-B9A0-0B497B6C885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EDBD86B-E730-4146-824B-684F65F9D74A}"/>
              </a:ext>
            </a:extLst>
          </p:cNvPr>
          <p:cNvSpPr/>
          <p:nvPr/>
        </p:nvSpPr>
        <p:spPr>
          <a:xfrm>
            <a:off x="8015999" y="847058"/>
            <a:ext cx="3696575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La actividad teatral fue muy intensa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 largo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época colonial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recibió apoyos económicos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estímulos por parte de las autoridades cívicas y religiosas;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tanto que podemos suponer que 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fue la primera actividad artística apoyada económicamente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nivel oficial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nuestro país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12" name="Hexágono 11">
            <a:extLst>
              <a:ext uri="{FF2B5EF4-FFF2-40B4-BE49-F238E27FC236}">
                <a16:creationId xmlns:a16="http://schemas.microsoft.com/office/drawing/2014/main" id="{CA5031FB-B849-4FE8-A484-E67E88D7B2DB}"/>
              </a:ext>
            </a:extLst>
          </p:cNvPr>
          <p:cNvSpPr>
            <a:spLocks noChangeAspect="1"/>
          </p:cNvSpPr>
          <p:nvPr/>
        </p:nvSpPr>
        <p:spPr>
          <a:xfrm>
            <a:off x="504520" y="1029000"/>
            <a:ext cx="7835204" cy="4869969"/>
          </a:xfrm>
          <a:prstGeom prst="hexagon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6007B39-1E1D-4A8C-B130-6740232ED2B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0277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7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7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87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41C6F1B0-B7D1-40DD-B935-B0C1DCF39DE3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79397" y="1989000"/>
            <a:ext cx="7296575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Hacia finales del siglo XVI,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fray Juan de Zumárraga,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primer obispo de México,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frente a la abundancia y desorden de cantos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danzas indígenas al interior de los templos,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prohibió tajantemente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tipo de representaciones,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cuales se desplazaron entonces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atrios de los templos y calles aledañas.</a:t>
            </a:r>
          </a:p>
        </p:txBody>
      </p:sp>
      <p:pic>
        <p:nvPicPr>
          <p:cNvPr id="4" name="Imagen 3" descr="Imagen que contiene persona, ropa, interior&#10;&#10;Descripción generada con confianza alta">
            <a:extLst>
              <a:ext uri="{FF2B5EF4-FFF2-40B4-BE49-F238E27FC236}">
                <a16:creationId xmlns:a16="http://schemas.microsoft.com/office/drawing/2014/main" id="{63C3515C-B9EE-48B3-A37A-E25CFB92BD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627" y="457616"/>
            <a:ext cx="3895280" cy="5913560"/>
          </a:xfrm>
          <a:prstGeom prst="roundRect">
            <a:avLst>
              <a:gd name="adj" fmla="val 16667"/>
            </a:avLst>
          </a:prstGeom>
          <a:ln w="76200">
            <a:solidFill>
              <a:schemeClr val="accent2">
                <a:lumMod val="75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F298836-39A2-4EC0-BD99-4A7DA372336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3186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B218E774-C4F7-450D-8A4B-157B8D8B263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9F722D8-966A-4550-B83B-778DE8FC8E56}"/>
              </a:ext>
            </a:extLst>
          </p:cNvPr>
          <p:cNvSpPr/>
          <p:nvPr/>
        </p:nvSpPr>
        <p:spPr>
          <a:xfrm>
            <a:off x="479425" y="429000"/>
            <a:ext cx="5616575" cy="5058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El teatro principal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390ED3E-115D-428B-8A4E-D4E0C0CA3A66}"/>
              </a:ext>
            </a:extLst>
          </p:cNvPr>
          <p:cNvSpPr/>
          <p:nvPr/>
        </p:nvSpPr>
        <p:spPr>
          <a:xfrm>
            <a:off x="6215998" y="436109"/>
            <a:ext cx="5503546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Textos por: </a:t>
            </a: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Antonio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deana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salmerón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CD2F533-15E2-498D-B918-420AD98B4875}"/>
              </a:ext>
            </a:extLst>
          </p:cNvPr>
          <p:cNvSpPr/>
          <p:nvPr/>
        </p:nvSpPr>
        <p:spPr>
          <a:xfrm>
            <a:off x="7295980" y="1253672"/>
            <a:ext cx="442357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el espacio teatral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antiguo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espacio teatral activo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antiguo de América. 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264CE27-AF44-4F66-A9A4-D24649DD45C3}"/>
              </a:ext>
            </a:extLst>
          </p:cNvPr>
          <p:cNvSpPr/>
          <p:nvPr/>
        </p:nvSpPr>
        <p:spPr>
          <a:xfrm>
            <a:off x="7132345" y="3130661"/>
            <a:ext cx="4663560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primeros años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 de los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Angeles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decir durante el siglo XVI, no había centros de diversión,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predominaron durante toda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época del Virreinato,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festividades religiosas, según la construcción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templos y conventos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428921F-9CA5-4142-91C5-95778F061CB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carretera, persona, exterior, calle&#10;&#10;Descripción generada con confianza muy alta">
            <a:extLst>
              <a:ext uri="{FF2B5EF4-FFF2-40B4-BE49-F238E27FC236}">
                <a16:creationId xmlns:a16="http://schemas.microsoft.com/office/drawing/2014/main" id="{EF1DB68B-7C13-4907-9F6E-689D76794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91" y="909000"/>
            <a:ext cx="6542362" cy="4906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4827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2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575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5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93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4" grpId="0"/>
      <p:bldP spid="5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B218E774-C4F7-450D-8A4B-157B8D8B263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F3E574A-1B83-46D7-A876-3AA034E51DBD}"/>
              </a:ext>
            </a:extLst>
          </p:cNvPr>
          <p:cNvSpPr/>
          <p:nvPr/>
        </p:nvSpPr>
        <p:spPr>
          <a:xfrm>
            <a:off x="489600" y="430656"/>
            <a:ext cx="5126408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Entretanto, se celebraban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mascaradas, las cabalgatas con antorchas por las noches, luminarias en las calles principales, todo esto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motivo de los onomásticos del Rey o la Reina de España;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nacimiento de algún príncipe de la dinastía real y aunque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nos sea muy odioso, diremos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celebraba en todo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Reino y con gran fastuosidad, el aniversario de la toma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caída de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Gran Tenochtitlán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la ciudad de México,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día 13 de agosto de cada año, día de San Hipólito Mártir;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428921F-9CA5-4142-91C5-95778F061CB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grupo, cielo, exterior, hierba&#10;&#10;Descripción generada con confianza alta">
            <a:extLst>
              <a:ext uri="{FF2B5EF4-FFF2-40B4-BE49-F238E27FC236}">
                <a16:creationId xmlns:a16="http://schemas.microsoft.com/office/drawing/2014/main" id="{E955BF75-1607-4CD5-9E58-41993368B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391" y="549048"/>
            <a:ext cx="6054515" cy="5819903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7263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7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0D06406-4E4A-4366-A94E-41CECFBCC4C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8195966" y="1328823"/>
            <a:ext cx="3516610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Celebración creada por Hernán Cortés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fiesta principal consistía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Guerra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Moros y Cristianos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aún en nuestra época se celebra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barrios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Nuestra Señora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Remedios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San Baltasar Campeche.</a:t>
            </a:r>
          </a:p>
        </p:txBody>
      </p:sp>
      <p:pic>
        <p:nvPicPr>
          <p:cNvPr id="4" name="Imagen 3" descr="Imagen que contiene edificio, exterior, suelo&#10;&#10;Descripción generada con confianza muy alta">
            <a:extLst>
              <a:ext uri="{FF2B5EF4-FFF2-40B4-BE49-F238E27FC236}">
                <a16:creationId xmlns:a16="http://schemas.microsoft.com/office/drawing/2014/main" id="{2A885FBF-329D-43CC-A914-DCBFABE58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89" y="969041"/>
            <a:ext cx="7379877" cy="493519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7E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D5CEB71-BDB8-4616-831A-51F47D6334F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0257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4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7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C0D06406-4E4A-4366-A94E-41CECFBCC4C4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45CC4E6-DD33-4250-8039-853F82BB6D36}"/>
              </a:ext>
            </a:extLst>
          </p:cNvPr>
          <p:cNvSpPr/>
          <p:nvPr/>
        </p:nvSpPr>
        <p:spPr>
          <a:xfrm>
            <a:off x="479424" y="847014"/>
            <a:ext cx="3936604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estas festividades profanas, no faltaban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corridas de toros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efectuaban entonces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Plaza Mayor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ni se diga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festividades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Juras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Proclamaciones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nuevos soberanos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Paseo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Real Pendón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armas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nuevo monarca.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D5CEB71-BDB8-4616-831A-51F47D6334F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3" name="Imagen 12" descr="Imagen que contiene suelo, interior&#10;&#10;Descripción generada con confianza muy alta">
            <a:extLst>
              <a:ext uri="{FF2B5EF4-FFF2-40B4-BE49-F238E27FC236}">
                <a16:creationId xmlns:a16="http://schemas.microsoft.com/office/drawing/2014/main" id="{41938B59-1862-4845-A7B0-6D1ED2CFC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050" y="609047"/>
            <a:ext cx="8459860" cy="490560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rnd">
            <a:solidFill>
              <a:srgbClr val="7E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7245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9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9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9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37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68E80FD-214B-4C6A-BAC7-906AD5EC3CC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7535975" y="627596"/>
            <a:ext cx="4158045" cy="58144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Historia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F1122E7-482E-44BA-BF7B-91408A286042}"/>
              </a:ext>
            </a:extLst>
          </p:cNvPr>
          <p:cNvSpPr/>
          <p:nvPr/>
        </p:nvSpPr>
        <p:spPr>
          <a:xfrm>
            <a:off x="6346818" y="1389034"/>
            <a:ext cx="550908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Data del siglo XVIII y fue conocido antes como Corral de Comedias,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después como Antiguo Coliseo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finalmente como Teatro Principal.</a:t>
            </a:r>
          </a:p>
        </p:txBody>
      </p:sp>
      <p:sp>
        <p:nvSpPr>
          <p:cNvPr id="4" name="Pentágono 1">
            <a:extLst>
              <a:ext uri="{FF2B5EF4-FFF2-40B4-BE49-F238E27FC236}">
                <a16:creationId xmlns:a16="http://schemas.microsoft.com/office/drawing/2014/main" id="{446A3F02-EFC0-420B-8EB6-69B0C139F1FE}"/>
              </a:ext>
            </a:extLst>
          </p:cNvPr>
          <p:cNvSpPr>
            <a:spLocks noChangeAspect="1"/>
          </p:cNvSpPr>
          <p:nvPr/>
        </p:nvSpPr>
        <p:spPr>
          <a:xfrm>
            <a:off x="546915" y="429050"/>
            <a:ext cx="6389072" cy="3529814"/>
          </a:xfrm>
          <a:prstGeom prst="wave">
            <a:avLst>
              <a:gd name="adj1" fmla="val 0"/>
              <a:gd name="adj2" fmla="val -7662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8A88F4C-0363-45EE-A425-CFBD65217678}"/>
              </a:ext>
            </a:extLst>
          </p:cNvPr>
          <p:cNvSpPr/>
          <p:nvPr/>
        </p:nvSpPr>
        <p:spPr>
          <a:xfrm>
            <a:off x="6096000" y="3343149"/>
            <a:ext cx="5616575" cy="5058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El Corral de Comedias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685B7EE-2751-40DF-84C4-FC78CB97A7CC}"/>
              </a:ext>
            </a:extLst>
          </p:cNvPr>
          <p:cNvSpPr/>
          <p:nvPr/>
        </p:nvSpPr>
        <p:spPr>
          <a:xfrm>
            <a:off x="479424" y="4092413"/>
            <a:ext cx="11233151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Volviendo al Teatro Principal y a los datos que tomó Gómez Haro,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diremos que al principiar el siglo XVII,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hombre de oficio carpintero, de nombre Juan Gómez Melgarejo,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muy aficionado al teatro, empezó en su casa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según se sabe,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estuvo en la Calle de Herreros)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a efectuar sus propias puestas en escena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tuvo tanto éxito que construyó el primer teatro de la Ciudad,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que le dieron el nombre de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Corral de Comedias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A2E6B37-D1C7-4024-ADEF-3EED5734E18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5771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6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817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 animBg="1"/>
      <p:bldP spid="5" grpId="0"/>
      <p:bldP spid="6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68E80FD-214B-4C6A-BAC7-906AD5EC3CC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8DC5BB0-45A1-43C8-B8B4-4056380078F0}"/>
              </a:ext>
            </a:extLst>
          </p:cNvPr>
          <p:cNvSpPr/>
          <p:nvPr/>
        </p:nvSpPr>
        <p:spPr>
          <a:xfrm>
            <a:off x="479424" y="1149038"/>
            <a:ext cx="5472114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el estado de cosas,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Alcalde Mayor de la Ciudad,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Nicolás de Villanueva y Guzmán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19 de junio de 1613,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ordenó que se suspendieran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comedias y representaciones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casa de Melgarejo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 pena de 200 pesos de oro común (-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debió ser oro de </a:t>
            </a:r>
            <a:r>
              <a:rPr lang="es-MX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Tepuzque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-, 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porque entonces aún no acuñaba moneda de oro en la Real Casa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Moneda de México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además, ordenó que se derribara el teatro de Melgarejo!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A2E6B37-D1C7-4024-ADEF-3EED5734E18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antiguo, edificio, foto&#10;&#10;Descripción generada con confianza alta">
            <a:extLst>
              <a:ext uri="{FF2B5EF4-FFF2-40B4-BE49-F238E27FC236}">
                <a16:creationId xmlns:a16="http://schemas.microsoft.com/office/drawing/2014/main" id="{1A43DD0A-B188-476F-A020-BF41762426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0" r="4903" b="8391"/>
          <a:stretch/>
        </p:blipFill>
        <p:spPr>
          <a:xfrm>
            <a:off x="6036001" y="1583319"/>
            <a:ext cx="5598550" cy="3719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476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60F46FA6-BA1F-4F49-8E2F-9F1B1179624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764505" y="435443"/>
            <a:ext cx="6971401" cy="6183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Personas prominentes de la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que concurrían a las comedias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casa de Melgarejo, se quejaron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ante el Virrey de tan arbitraria disposición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30 de octubre de 1626,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Marqués de Cerralvo,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Rodrigo de Pacheco y Osorio, XV Virrey de la Nueva España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1624-1635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concedió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licencia y autorizó la construcción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Corral de Comedias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’,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condición de contribuir con 6 pesos por cada representación para el Hospital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Indios de San Roque;  pero por esos años hubo grandes calamidades en la Ciudad;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se lograron las cosechas y hubo "hambre",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epidemia de sarampión,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-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coincidió con un eclipse total de Sol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por todo esto no pudo construirse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deseado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Corral de Comedias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".</a:t>
            </a:r>
          </a:p>
        </p:txBody>
      </p:sp>
      <p:pic>
        <p:nvPicPr>
          <p:cNvPr id="4" name="Imagen 3" descr="Imagen que contiene hombre, persona, pared, interior&#10;&#10;Descripción generada con confianza alta">
            <a:extLst>
              <a:ext uri="{FF2B5EF4-FFF2-40B4-BE49-F238E27FC236}">
                <a16:creationId xmlns:a16="http://schemas.microsoft.com/office/drawing/2014/main" id="{F5528E31-1779-4FC8-8459-79E6571C15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4" y="429050"/>
            <a:ext cx="4349348" cy="6000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607FCA9-186B-4E4B-BBB4-10D34F4CECC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7883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accel="50000" fill="hold">
                                          <p:stCondLst>
                                            <p:cond delay="9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accel="50000" fill="hold">
                                          <p:stCondLst>
                                            <p:cond delay="9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9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E196116-E022-4CE0-B09E-FD87B2BE411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0" y="463197"/>
            <a:ext cx="12192000" cy="5058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Construcción</a:t>
            </a:r>
          </a:p>
        </p:txBody>
      </p:sp>
      <p:pic>
        <p:nvPicPr>
          <p:cNvPr id="4" name="Imagen 3" descr="Imagen que contiene edificio, cielo, exterior, antiguo&#10;&#10;Descripción generada con confianza muy alta">
            <a:extLst>
              <a:ext uri="{FF2B5EF4-FFF2-40B4-BE49-F238E27FC236}">
                <a16:creationId xmlns:a16="http://schemas.microsoft.com/office/drawing/2014/main" id="{C9A3DBAD-D6FA-46EE-B783-F65123055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538" y="2469016"/>
            <a:ext cx="5692004" cy="3472123"/>
          </a:xfrm>
          <a:prstGeom prst="rect">
            <a:avLst/>
          </a:prstGeom>
          <a:ln w="1270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7730C69-C824-4468-AEA9-94D5AEF28F1E}"/>
              </a:ext>
            </a:extLst>
          </p:cNvPr>
          <p:cNvSpPr/>
          <p:nvPr/>
        </p:nvSpPr>
        <p:spPr>
          <a:xfrm>
            <a:off x="455612" y="1114886"/>
            <a:ext cx="1125696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en 1742 cuando el Coronel Don Miguel Román de Castilla y Lugo, alcalde mayor de la ciudad, eligió el lugar para la edificación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Corral de Comedias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8E946FE-E2B7-4234-A8CE-7F35278058E0}"/>
              </a:ext>
            </a:extLst>
          </p:cNvPr>
          <p:cNvSpPr/>
          <p:nvPr/>
        </p:nvSpPr>
        <p:spPr>
          <a:xfrm>
            <a:off x="455612" y="2349018"/>
            <a:ext cx="5495926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edificación del teatro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demasiado lenta;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impaciencia de los concurrentes llegó al grado que,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apenas construido el escenario, comenzaron las representaciones,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llevando la gente sus sillas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poder sentarse y ver las obras.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1DD6D8A-35FE-4D34-B35B-E534E2CD4368}"/>
              </a:ext>
            </a:extLst>
          </p:cNvPr>
          <p:cNvSpPr/>
          <p:nvPr/>
        </p:nvSpPr>
        <p:spPr>
          <a:xfrm>
            <a:off x="396095" y="5108972"/>
            <a:ext cx="564038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construcción fue pospuesta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distintos alcaldes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argumentaban falta de recursos,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5060FDE-83B6-406D-951A-E610584ECF9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367D5E4-26E1-4938-AF67-856D40416E70}"/>
              </a:ext>
            </a:extLst>
          </p:cNvPr>
          <p:cNvSpPr/>
          <p:nvPr/>
        </p:nvSpPr>
        <p:spPr>
          <a:xfrm>
            <a:off x="455612" y="6068956"/>
            <a:ext cx="6180379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epidemias, sequías y otras calamidades.</a:t>
            </a:r>
          </a:p>
        </p:txBody>
      </p:sp>
    </p:spTree>
    <p:extLst>
      <p:ext uri="{BB962C8B-B14F-4D97-AF65-F5344CB8AC3E}">
        <p14:creationId xmlns:p14="http://schemas.microsoft.com/office/powerpoint/2010/main" val="1092967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8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8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3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9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25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5" grpId="0"/>
      <p:bldP spid="6" grpId="0"/>
      <p:bldP spid="7" grpId="0"/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BE196116-E022-4CE0-B09E-FD87B2BE411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B1FAEFF-3186-4478-9DFB-FE9283308D8A}"/>
              </a:ext>
            </a:extLst>
          </p:cNvPr>
          <p:cNvSpPr/>
          <p:nvPr/>
        </p:nvSpPr>
        <p:spPr>
          <a:xfrm>
            <a:off x="455613" y="454897"/>
            <a:ext cx="1125696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inaugurado en 1761 con la puesta en escena 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Antes que todo es mi dama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cargo de la Compañía de Rodrigo Suárez.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5060FDE-83B6-406D-951A-E610584ECF9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D0BE3FA-2EB9-48A4-8D30-9A600D19C7D2}"/>
              </a:ext>
            </a:extLst>
          </p:cNvPr>
          <p:cNvSpPr/>
          <p:nvPr/>
        </p:nvSpPr>
        <p:spPr>
          <a:xfrm>
            <a:off x="6335996" y="2210021"/>
            <a:ext cx="5353914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vez instaladas las autoridades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dio principio la función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comedia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Antes que todo es mi Dama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un éxito rotundo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representación de esta comedia habiendo sido el director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compañía,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Rodrigo Suárez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primera actriz,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esposa doña Juana Morales.</a:t>
            </a:r>
          </a:p>
        </p:txBody>
      </p:sp>
      <p:pic>
        <p:nvPicPr>
          <p:cNvPr id="18" name="Imagen 17" descr="Imagen que contiene suelo, edificio, exterior&#10;&#10;Descripción generada con confianza muy alta">
            <a:extLst>
              <a:ext uri="{FF2B5EF4-FFF2-40B4-BE49-F238E27FC236}">
                <a16:creationId xmlns:a16="http://schemas.microsoft.com/office/drawing/2014/main" id="{A8FB6A43-CBEB-4BB0-A85D-C27F7C97B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3" y="1854470"/>
            <a:ext cx="5833199" cy="4214486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0403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92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  <p:bldP spid="9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DD76FAE-DD40-4B34-979D-362C00748D4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0C3ED3A-AFF4-4F04-8E1C-6EE63334AB82}"/>
              </a:ext>
            </a:extLst>
          </p:cNvPr>
          <p:cNvSpPr/>
          <p:nvPr/>
        </p:nvSpPr>
        <p:spPr>
          <a:xfrm>
            <a:off x="299428" y="432474"/>
            <a:ext cx="11496477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el Domingo de Pascua de 1761 hasta el Miércoles de Ceniza de 1762, se representaron por el arrendatario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Vetancourt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160 comedias.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5024E3C-8983-4AFB-8251-E134EC64CA5F}"/>
              </a:ext>
            </a:extLst>
          </p:cNvPr>
          <p:cNvSpPr/>
          <p:nvPr/>
        </p:nvSpPr>
        <p:spPr>
          <a:xfrm>
            <a:off x="396095" y="1869026"/>
            <a:ext cx="5160395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1765 se dio el teatro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arrendamiento, previos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pregones de ordenanza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don Juan Antonio de Zavaleta quien lo solicitó como apoderado de don Juan José Leal,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cediéndoselo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mismas condiciones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al arrendatario anterior.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D701602-6962-4976-81D3-A30FF3878E84}"/>
              </a:ext>
            </a:extLst>
          </p:cNvPr>
          <p:cNvSpPr/>
          <p:nvPr/>
        </p:nvSpPr>
        <p:spPr>
          <a:xfrm>
            <a:off x="455612" y="5374815"/>
            <a:ext cx="1125696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año de 1777, el teatro se encontraba en deplorable estado,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debido a la falta de arrendatarios y de compañías de comedias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actuaran en él.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2C71C49-80C7-4A8A-AA3D-E70EC8BE293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edificio, hierba&#10;&#10;Descripción generada con confianza muy alta">
            <a:extLst>
              <a:ext uri="{FF2B5EF4-FFF2-40B4-BE49-F238E27FC236}">
                <a16:creationId xmlns:a16="http://schemas.microsoft.com/office/drawing/2014/main" id="{33518757-49D9-4992-9F2F-61191E7948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005" y="1629030"/>
            <a:ext cx="5711894" cy="335859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346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7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0D8F1A2-8135-48AE-956D-68736A9437B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396095" y="454897"/>
            <a:ext cx="1137647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1778 desde la Resurrección hasta Carnestolendas de 1783,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 fue dado en arrendamiento a D. Carlos Diez de Urdanivia, de familia de rancio abolengo en Puebla.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EB7E385-4CB0-463B-A8CB-F0E83DDB46BD}"/>
              </a:ext>
            </a:extLst>
          </p:cNvPr>
          <p:cNvSpPr/>
          <p:nvPr/>
        </p:nvSpPr>
        <p:spPr>
          <a:xfrm>
            <a:off x="7835971" y="2211838"/>
            <a:ext cx="3876603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3 de enero de 1795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estrenó la obra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tres actos con título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Laberinto del Amo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?”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cuyo autor fue el joven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Jacinto de la Mora,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primer autor poblano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que se tiene noticia.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EDE3F96-ABD7-48BB-9248-C66C55DA0B5F}"/>
              </a:ext>
            </a:extLst>
          </p:cNvPr>
          <p:cNvSpPr/>
          <p:nvPr/>
        </p:nvSpPr>
        <p:spPr>
          <a:xfrm>
            <a:off x="455614" y="5695416"/>
            <a:ext cx="1125512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últimos años del siglo XVIII, el Teatro Principal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estuvo en arrendamiento con varios contratistas entre ellos: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AAEB295-831A-482C-B633-54E9093095E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cielo, exterior, suelo, edificio&#10;&#10;Descripción generada con confianza muy alta">
            <a:extLst>
              <a:ext uri="{FF2B5EF4-FFF2-40B4-BE49-F238E27FC236}">
                <a16:creationId xmlns:a16="http://schemas.microsoft.com/office/drawing/2014/main" id="{69E5C72A-0324-469E-AC79-6DA43F3A6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4" y="1629030"/>
            <a:ext cx="7379877" cy="382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53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75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6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37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5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0D8F1A2-8135-48AE-956D-68736A9437B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C852AB9-B50A-4931-B4EE-E71D7D6C35EC}"/>
              </a:ext>
            </a:extLst>
          </p:cNvPr>
          <p:cNvSpPr/>
          <p:nvPr/>
        </p:nvSpPr>
        <p:spPr>
          <a:xfrm>
            <a:off x="455613" y="1149038"/>
            <a:ext cx="8553572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D. Leandro Manero, D. José María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Arechi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otros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hay que destacar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durante las últimas décadas de aquel siglo,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arte dramático en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comenzó a mostrarse vigoroso,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que se distinguió notablemente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actor poblano don Carlos Diez de Urdanivia,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su talento y actuación,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 trabajó por más de 20 años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Coliseo de Puebla;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fue el actor principal de la primer comedia poblana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como mencioné anteriormente,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del dramaturgo Jacinto de la Mora,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originario de esta Ciudad.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AAEB295-831A-482C-B633-54E9093095E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persona&#10;&#10;Descripción generada con confianza muy alta">
            <a:extLst>
              <a:ext uri="{FF2B5EF4-FFF2-40B4-BE49-F238E27FC236}">
                <a16:creationId xmlns:a16="http://schemas.microsoft.com/office/drawing/2014/main" id="{82A1F103-493B-4B98-876C-6FE508F657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953" y="489049"/>
            <a:ext cx="2726723" cy="5879902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9527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91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0D8F1A2-8135-48AE-956D-68736A9437B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AAEB295-831A-482C-B633-54E9093095E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C2CF616C-A1C7-4E21-BF05-94C616B04ACE}"/>
              </a:ext>
            </a:extLst>
          </p:cNvPr>
          <p:cNvSpPr/>
          <p:nvPr/>
        </p:nvSpPr>
        <p:spPr>
          <a:xfrm>
            <a:off x="5196015" y="987617"/>
            <a:ext cx="6480372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nueve veces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pregonero de la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cantó su pregón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portal de las Casas Reales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por tres veces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 de México,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que por fin,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surgió un arrendatario que fue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Miguel Marín como apoderado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don Domingo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Vetancourt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Acuña, vecino de la ciudad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no conociéndolo en esta Ciudad,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señores Regidores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 pidieron fiador que respondiera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solvencia del posible arrendatario.</a:t>
            </a:r>
          </a:p>
        </p:txBody>
      </p:sp>
      <p:pic>
        <p:nvPicPr>
          <p:cNvPr id="11" name="Imagen 10" descr="Imagen que contiene suelo, interior, vida, edificio&#10;&#10;Descripción generada con confianza muy alta">
            <a:extLst>
              <a:ext uri="{FF2B5EF4-FFF2-40B4-BE49-F238E27FC236}">
                <a16:creationId xmlns:a16="http://schemas.microsoft.com/office/drawing/2014/main" id="{271024D2-6CF4-4A38-B5E6-061092F84E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43" y="537173"/>
            <a:ext cx="4537274" cy="5771779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129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0594A1C8-55E9-4FA8-B4B8-4D373F1DA12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55612" y="516318"/>
            <a:ext cx="1127561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Satisfecho este requisito se procedió a efectuar un convenio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ante Escribano Real y Público,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sólo cuatro cláusulas, de las que sacamos lo más importante: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746E38E-7655-4AFD-8434-0B9706691654}"/>
              </a:ext>
            </a:extLst>
          </p:cNvPr>
          <p:cNvSpPr/>
          <p:nvPr/>
        </p:nvSpPr>
        <p:spPr>
          <a:xfrm>
            <a:off x="455611" y="2106992"/>
            <a:ext cx="6033587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Debían efectuarse como mínimo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150 funciones al año, pagando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cada una siete pesos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Ayuntamiento o sea que la renta anual era de 1,050 pesos; la temporada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representaciones debía iniciarse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Domingo de Resurrección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terminar el Miércoles de Ceniza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año siguiente, no importando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fueran personas o muñecos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F775C16-48DE-4658-B1F5-CA5C3593933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cielo, exterior, suelo, edificio&#10;&#10;Descripción generada con confianza muy alta">
            <a:extLst>
              <a:ext uri="{FF2B5EF4-FFF2-40B4-BE49-F238E27FC236}">
                <a16:creationId xmlns:a16="http://schemas.microsoft.com/office/drawing/2014/main" id="{4733F9AD-92FC-4436-BAAE-79B004FA4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993" y="1689029"/>
            <a:ext cx="5182512" cy="34550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7EB1C6CE-E91B-4928-8C10-E121B8FBD8D0}"/>
              </a:ext>
            </a:extLst>
          </p:cNvPr>
          <p:cNvSpPr/>
          <p:nvPr/>
        </p:nvSpPr>
        <p:spPr>
          <a:xfrm>
            <a:off x="455611" y="5314816"/>
            <a:ext cx="1125696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títeres o fantoches humanos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); 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funciones podían representarse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día o de noche y si se excedían de las 150 actuaciones,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debían abonar a las Cajas Reales la misma cantidad de siete pesos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103607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625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837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/>
      <p:bldP spid="7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2CFB9A5E-1CC4-41DF-B2B7-1D1F5134FCC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7955969" y="1527608"/>
            <a:ext cx="3756606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gran impaciencia los moradores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 esperaban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construcción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teatro, y no fue sino hasta el año de 1742, cuando el Coronel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Infantería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Miguel Román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Castilla y Lugo, Alcalde Mayor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Nobilísima Ciudad, eligió el lugar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la edificación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Corral de Comedias.</a:t>
            </a:r>
          </a:p>
        </p:txBody>
      </p:sp>
      <p:pic>
        <p:nvPicPr>
          <p:cNvPr id="4" name="Imagen 3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39027584-8216-4648-A9FC-C744A5FBE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17" y="1448523"/>
            <a:ext cx="7187056" cy="4901342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91E45CB-6984-4165-9108-ADAC4727A9A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607BCAE-899E-4126-B00B-78DB267BD656}"/>
              </a:ext>
            </a:extLst>
          </p:cNvPr>
          <p:cNvSpPr/>
          <p:nvPr/>
        </p:nvSpPr>
        <p:spPr>
          <a:xfrm>
            <a:off x="456094" y="463320"/>
            <a:ext cx="11262933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1742 se iniciaron los trabajos de construcción de un primer teatro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Antigua Plazuela de San Francisco.</a:t>
            </a:r>
          </a:p>
        </p:txBody>
      </p:sp>
    </p:spTree>
    <p:extLst>
      <p:ext uri="{BB962C8B-B14F-4D97-AF65-F5344CB8AC3E}">
        <p14:creationId xmlns:p14="http://schemas.microsoft.com/office/powerpoint/2010/main" val="174836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125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12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2CFB9A5E-1CC4-41DF-B2B7-1D1F5134FCC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54F62A5-718F-4998-BFAC-B66309472593}"/>
              </a:ext>
            </a:extLst>
          </p:cNvPr>
          <p:cNvSpPr/>
          <p:nvPr/>
        </p:nvSpPr>
        <p:spPr>
          <a:xfrm>
            <a:off x="395613" y="609047"/>
            <a:ext cx="6000382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primer contratista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empresario del Teatro Principal fue don Domingo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Vetancourt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Acuña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después de cubrir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todos los requisitos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fijó para la inauguración oficial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Domingo de Pascua de Resurrección del año de 1761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toda la Ciudad estuvo de plácemes por tan fausto suceso.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BB2D86D-239B-4763-9E49-891DA829AE4C}"/>
              </a:ext>
            </a:extLst>
          </p:cNvPr>
          <p:cNvSpPr/>
          <p:nvPr/>
        </p:nvSpPr>
        <p:spPr>
          <a:xfrm>
            <a:off x="336096" y="4413014"/>
            <a:ext cx="1146029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Lentamente empezó la edificación del teatro en forma de redondel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foro al fondo, pero la impaciencia de los asiduos concurrentes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llegó a tal grado, que apenas estaba construido el escenario,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comenzaron las representaciones, llevando la gente sus sillas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sentarse y perfectamente bien abrigados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soportar las inclemencias del tiempo.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91E45CB-6984-4165-9108-ADAC4727A9A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exterior, edificio, foto, blanco&#10;&#10;Descripción generada con confianza muy alta">
            <a:extLst>
              <a:ext uri="{FF2B5EF4-FFF2-40B4-BE49-F238E27FC236}">
                <a16:creationId xmlns:a16="http://schemas.microsoft.com/office/drawing/2014/main" id="{64558197-E434-4690-97FE-6942D6A27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750" y="554579"/>
            <a:ext cx="5358396" cy="370610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6160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4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4" dur="4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9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5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9237072F-0F6F-4EA9-9AA0-427350A2DAF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6215998" y="609047"/>
            <a:ext cx="5495926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aquella época el Arquitecto Javier Salazar, se comprometió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levantar de inmediato el teatro;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Ayuntamiento le dio su total apoyo al proyecto y rápidamente levantaron los espesos muros,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sus magníficas bóvedas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sobre todo su acústica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era y es formidable,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pues aún en los lugares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apartados se escuchan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parlamentos de los actores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por razones de la obra,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tienen que hablar en voz baja.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FC2AC80-B1CC-4DCB-8A4B-C5C5A01BC7A6}"/>
              </a:ext>
            </a:extLst>
          </p:cNvPr>
          <p:cNvSpPr/>
          <p:nvPr/>
        </p:nvSpPr>
        <p:spPr>
          <a:xfrm>
            <a:off x="455612" y="5536236"/>
            <a:ext cx="1125696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Dos días a la semana se suspendía la construcción para dar lugar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representación de dramas y comedias.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80BBF3D-EA62-4470-8F9F-F97FFE37E9A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4" name="Imagen 3" descr="Imagen que contiene persona, hombre, ropa&#10;&#10;Descripción generada con confianza muy alta">
            <a:extLst>
              <a:ext uri="{FF2B5EF4-FFF2-40B4-BE49-F238E27FC236}">
                <a16:creationId xmlns:a16="http://schemas.microsoft.com/office/drawing/2014/main" id="{995D1B29-60CD-4A24-AA78-B5523A8C1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97" y="1211063"/>
            <a:ext cx="5715000" cy="3695700"/>
          </a:xfrm>
          <a:prstGeom prst="roundRect">
            <a:avLst>
              <a:gd name="adj" fmla="val 11111"/>
            </a:avLst>
          </a:prstGeom>
          <a:ln w="190500" cap="rnd">
            <a:solidFill>
              <a:srgbClr val="7E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5195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1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2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5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F80BBF3D-EA62-4470-8F9F-F97FFE37E9A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FA105B4-7CDC-43F2-ADE8-012F6CAF3F1A}"/>
              </a:ext>
            </a:extLst>
          </p:cNvPr>
          <p:cNvSpPr/>
          <p:nvPr/>
        </p:nvSpPr>
        <p:spPr>
          <a:xfrm>
            <a:off x="502757" y="1469427"/>
            <a:ext cx="625323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Transcurridos los diez años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otorgados al Arquitecto Salazar,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ni él ni su sucesor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entregaron El Coliseo ya terminado,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que el Ayuntamiento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prosiguió la obra por su cuenta,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puesto que no faltaban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burlas en los pasquines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críticas severas para los miembros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Nobilísima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su falta de energía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con los contratistas.</a:t>
            </a:r>
          </a:p>
        </p:txBody>
      </p:sp>
    </p:spTree>
    <p:extLst>
      <p:ext uri="{BB962C8B-B14F-4D97-AF65-F5344CB8AC3E}">
        <p14:creationId xmlns:p14="http://schemas.microsoft.com/office/powerpoint/2010/main" val="171348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9237072F-0F6F-4EA9-9AA0-427350A2DAF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5026BA8-083A-4672-993C-A06625C39FBF}"/>
              </a:ext>
            </a:extLst>
          </p:cNvPr>
          <p:cNvSpPr/>
          <p:nvPr/>
        </p:nvSpPr>
        <p:spPr>
          <a:xfrm>
            <a:off x="7175982" y="429050"/>
            <a:ext cx="4500405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Ante esta situación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monjas franciscanas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Convento de Santa Clara, le hicieron un préstamo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Ciudad de 10,000 pesos con un rédito anual del 5%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partir del 21 de mayo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1760,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mismos que autorizó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Procurador Mayor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Antonio Basilio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Arteaga y Solórzano.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80BBF3D-EA62-4470-8F9F-F97FFE37E9A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2E94E317-36A3-4854-9B52-FC0E1365425F}"/>
              </a:ext>
            </a:extLst>
          </p:cNvPr>
          <p:cNvSpPr/>
          <p:nvPr/>
        </p:nvSpPr>
        <p:spPr>
          <a:xfrm>
            <a:off x="455614" y="5374815"/>
            <a:ext cx="1125696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Otra ayuda que recibió el Cabildo de la Ciudad, fue del Abasto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Carnes, quienes gustosamente cedieron una fuerte suma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la terminación de El Coliseo, como ya se le nombraba entonces.</a:t>
            </a:r>
          </a:p>
        </p:txBody>
      </p:sp>
      <p:pic>
        <p:nvPicPr>
          <p:cNvPr id="3" name="Imagen 2" descr="Imagen que contiene edificio, persona, de pie, hombre&#10;&#10;Descripción generada con confianza muy alta">
            <a:extLst>
              <a:ext uri="{FF2B5EF4-FFF2-40B4-BE49-F238E27FC236}">
                <a16:creationId xmlns:a16="http://schemas.microsoft.com/office/drawing/2014/main" id="{5553F3FC-2BF4-4490-B554-288A3F242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4" y="609047"/>
            <a:ext cx="7024274" cy="46799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682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7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  <p:bldP spid="9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6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F62F81F0-8CBD-4D9C-97EB-891CEBD037A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edificio, antiguo, foto, exterior&#10;&#10;Descripción generada con confianza muy alta">
            <a:extLst>
              <a:ext uri="{FF2B5EF4-FFF2-40B4-BE49-F238E27FC236}">
                <a16:creationId xmlns:a16="http://schemas.microsoft.com/office/drawing/2014/main" id="{F4514661-F684-470F-9EFF-6332109405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" b="8694"/>
          <a:stretch/>
        </p:blipFill>
        <p:spPr>
          <a:xfrm>
            <a:off x="4716022" y="429050"/>
            <a:ext cx="7019883" cy="4079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6088A77-7B35-4B3A-AB77-288DDE268936}"/>
              </a:ext>
            </a:extLst>
          </p:cNvPr>
          <p:cNvSpPr/>
          <p:nvPr/>
        </p:nvSpPr>
        <p:spPr>
          <a:xfrm>
            <a:off x="456095" y="830044"/>
            <a:ext cx="4079931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vez terminada la obra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Alcalde Mayor mandó,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mediante pregón,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solicitar arrendatario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el teatro,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porque la Ciudad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estaba en condiciones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tomar por su cuenta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administración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representaciones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dramáticas.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69D9FA1-F0DD-4838-B543-39DB4519F5ED}"/>
              </a:ext>
            </a:extLst>
          </p:cNvPr>
          <p:cNvSpPr/>
          <p:nvPr/>
        </p:nvSpPr>
        <p:spPr>
          <a:xfrm>
            <a:off x="455613" y="4733614"/>
            <a:ext cx="11256962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el Teatro Principal de Puebla, el más antiguo en América en funciones, atravesó por un intenso proceso de restauración arquitectónica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inmueble que fue edificado como antes lo mencionamos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gran maestro del barroco poblano José Miguel de Santa María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mediados del siglo XVIII.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9F0B1EE-B898-478D-9217-E63E9722E15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6047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5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6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F62F81F0-8CBD-4D9C-97EB-891CEBD037A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35FD8C6-3E19-447E-95D2-FFF917FD5334}"/>
              </a:ext>
            </a:extLst>
          </p:cNvPr>
          <p:cNvSpPr/>
          <p:nvPr/>
        </p:nvSpPr>
        <p:spPr>
          <a:xfrm>
            <a:off x="471948" y="550442"/>
            <a:ext cx="1125302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 es sin duda, el más antiguo de América,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llamado en un principio con el grotesco nombre de "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Corral de Comedias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"; después, con un nombre más adecuado se le designó como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Antiguo Coliseo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";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algunos teatros se les llamaba Coliseos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recuerdo del Anfiteatro de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Flavios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 Roma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9F0B1EE-B898-478D-9217-E63E9722E15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5" name="Imagen 4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043B3563-266A-4820-AFC9-1A58E882A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39" y="2362511"/>
            <a:ext cx="7700963" cy="3886230"/>
          </a:xfrm>
          <a:prstGeom prst="snip2DiagRect">
            <a:avLst>
              <a:gd name="adj1" fmla="val 1864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98F5EA6-3592-45B2-A6EC-3899DD6D75A3}"/>
              </a:ext>
            </a:extLst>
          </p:cNvPr>
          <p:cNvSpPr/>
          <p:nvPr/>
        </p:nvSpPr>
        <p:spPr>
          <a:xfrm>
            <a:off x="8075967" y="2108810"/>
            <a:ext cx="3623625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 el correr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tiempo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le llamó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aún se le llama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Teatro Principal…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 es en verdad,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porque es un teatro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toda forma,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creado ex profeso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todo tipo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actuaciones,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edificado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mediar el siglo XVIII.</a:t>
            </a:r>
          </a:p>
        </p:txBody>
      </p:sp>
    </p:spTree>
    <p:extLst>
      <p:ext uri="{BB962C8B-B14F-4D97-AF65-F5344CB8AC3E}">
        <p14:creationId xmlns:p14="http://schemas.microsoft.com/office/powerpoint/2010/main" val="315439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2C4440E8-C61F-4233-9984-B57D304A7C7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55612" y="415504"/>
            <a:ext cx="1125696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más de una ocasión la construcción pasó a distintos contratistas quienes a lo largo de una década no pudieron concluir la obra.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30B045D-A4A3-48CD-9875-5C13D579C4E4}"/>
              </a:ext>
            </a:extLst>
          </p:cNvPr>
          <p:cNvSpPr/>
          <p:nvPr/>
        </p:nvSpPr>
        <p:spPr>
          <a:xfrm>
            <a:off x="455611" y="1809027"/>
            <a:ext cx="4620405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tal efecto, se llamó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José Miguel de Santa María, maestro de Arquitectura,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José García Serrano, maestro de carpintería, quienes realizaron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dictamen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condiciones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que se encontraba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inmueble.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E263DFB-30A6-47EF-BBAA-39AC189E02A8}"/>
              </a:ext>
            </a:extLst>
          </p:cNvPr>
          <p:cNvSpPr/>
          <p:nvPr/>
        </p:nvSpPr>
        <p:spPr>
          <a:xfrm>
            <a:off x="455612" y="5695416"/>
            <a:ext cx="1125696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edificio presentaba importantes averías que obligaron a derrumbarlo e iniciar un nuevo edificio.</a:t>
            </a:r>
          </a:p>
        </p:txBody>
      </p:sp>
      <p:pic>
        <p:nvPicPr>
          <p:cNvPr id="7" name="Imagen 6" descr="Imagen que contiene cielo, exterior, suelo, edificio&#10;&#10;Descripción generada con confianza muy alta">
            <a:extLst>
              <a:ext uri="{FF2B5EF4-FFF2-40B4-BE49-F238E27FC236}">
                <a16:creationId xmlns:a16="http://schemas.microsoft.com/office/drawing/2014/main" id="{9D2553B1-AA5C-4369-A95A-16F1C02AA7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024" y="1213210"/>
            <a:ext cx="6933394" cy="445718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1FB87A9-E9EF-41E7-A7A9-D8A21A2CF6F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8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6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86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4" grpId="0"/>
      <p:bldP spid="5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2C4440E8-C61F-4233-9984-B57D304A7C7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8C438D4-1F37-4B5D-9616-7C8856823768}"/>
              </a:ext>
            </a:extLst>
          </p:cNvPr>
          <p:cNvSpPr/>
          <p:nvPr/>
        </p:nvSpPr>
        <p:spPr>
          <a:xfrm>
            <a:off x="5076017" y="794074"/>
            <a:ext cx="6636557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Concluido el plazo pero no terminada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obra, el señor Salazar vendió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obra negra la inversión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Juan Ruiz de Ayala,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quién destino las pocas ganancias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celebración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Divino Corazón de Jesús,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que no cumplió con el compromiso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entrega al ayuntamiento, y fue el cabildo quien al final se encargó de terminarlo.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45FB7A9-221B-4A14-BC07-3AB8E8F84FD0}"/>
              </a:ext>
            </a:extLst>
          </p:cNvPr>
          <p:cNvSpPr/>
          <p:nvPr/>
        </p:nvSpPr>
        <p:spPr>
          <a:xfrm>
            <a:off x="5076016" y="4634222"/>
            <a:ext cx="663655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esto, el gobernador Pedro Montesinos solicitó un préstamo a las monjas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Santa Clara, quienes eran propietarias de casas de arriendo.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1FB87A9-E9EF-41E7-A7A9-D8A21A2CF6F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6" name="Imagen 15" descr="Imagen que contiene pared, interior, mesa, comida&#10;&#10;Descripción generada con confianza muy alta">
            <a:extLst>
              <a:ext uri="{FF2B5EF4-FFF2-40B4-BE49-F238E27FC236}">
                <a16:creationId xmlns:a16="http://schemas.microsoft.com/office/drawing/2014/main" id="{03E6142B-34A3-448C-B2AD-7DBE3AE159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27" y="549048"/>
            <a:ext cx="4518890" cy="58203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975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6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6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37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  <p:bldP spid="9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2C4440E8-C61F-4233-9984-B57D304A7C7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1FB87A9-E9EF-41E7-A7A9-D8A21A2CF6F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23A9A51-A5CF-45FE-B69B-284331EB531F}"/>
              </a:ext>
            </a:extLst>
          </p:cNvPr>
          <p:cNvSpPr/>
          <p:nvPr/>
        </p:nvSpPr>
        <p:spPr>
          <a:xfrm>
            <a:off x="455612" y="429050"/>
            <a:ext cx="666037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10 mil pesos, que dieron las religiosas,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sirvieron para agregar un nivel más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teatro.</a:t>
            </a:r>
          </a:p>
        </p:txBody>
      </p:sp>
      <p:pic>
        <p:nvPicPr>
          <p:cNvPr id="3" name="Imagen 2" descr="Imagen que contiene exterior, suelo, árbol, persona&#10;&#10;Descripción generada con confianza muy alta">
            <a:extLst>
              <a:ext uri="{FF2B5EF4-FFF2-40B4-BE49-F238E27FC236}">
                <a16:creationId xmlns:a16="http://schemas.microsoft.com/office/drawing/2014/main" id="{130F27C1-0E65-4A89-862A-E3229B0C04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980" y="539567"/>
            <a:ext cx="4342039" cy="5789386"/>
          </a:xfrm>
          <a:prstGeom prst="round2DiagRect">
            <a:avLst>
              <a:gd name="adj1" fmla="val 0"/>
              <a:gd name="adj2" fmla="val 18695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62991277-88A1-4E7F-A2E8-BE14416258EE}"/>
              </a:ext>
            </a:extLst>
          </p:cNvPr>
          <p:cNvSpPr/>
          <p:nvPr/>
        </p:nvSpPr>
        <p:spPr>
          <a:xfrm>
            <a:off x="455612" y="1622089"/>
            <a:ext cx="666037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Concluida las obras en 1760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José Miguel de Santa María,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autoridades no se hicieron cargo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administración del Teatro por lo que convocaron a posibles interesados.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25149AD2-A88D-4A5C-82ED-5507A7BE034C}"/>
              </a:ext>
            </a:extLst>
          </p:cNvPr>
          <p:cNvSpPr/>
          <p:nvPr/>
        </p:nvSpPr>
        <p:spPr>
          <a:xfrm>
            <a:off x="455611" y="3451212"/>
            <a:ext cx="6660369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afamado Teatro Principal de Puebla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considerado una joya de América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su rica arquitectura, obra trazada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poblano Miguel de Santamaría, finalmente, en la celebración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Pascua de Resurrección de 1761,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llegó la inauguración y se estrenó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puesta en escena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Antes que Todo es mi Dama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</p:txBody>
      </p:sp>
    </p:spTree>
    <p:extLst>
      <p:ext uri="{BB962C8B-B14F-4D97-AF65-F5344CB8AC3E}">
        <p14:creationId xmlns:p14="http://schemas.microsoft.com/office/powerpoint/2010/main" val="423477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7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5" grpId="0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942440F-57F5-4FB1-B828-BCDB715AE6A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cielo, edificio, barco, exterior&#10;&#10;Descripción generada con confianza muy alta">
            <a:extLst>
              <a:ext uri="{FF2B5EF4-FFF2-40B4-BE49-F238E27FC236}">
                <a16:creationId xmlns:a16="http://schemas.microsoft.com/office/drawing/2014/main" id="{155F8110-8901-40DF-8778-DEBBE4F087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45" y="1629030"/>
            <a:ext cx="4821167" cy="36158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895B90E6-4FC3-43BB-AB25-4AAEBACF2294}"/>
              </a:ext>
            </a:extLst>
          </p:cNvPr>
          <p:cNvSpPr/>
          <p:nvPr/>
        </p:nvSpPr>
        <p:spPr>
          <a:xfrm>
            <a:off x="455612" y="454897"/>
            <a:ext cx="492039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Obra de Calderón de la Barca,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cargo de la Compañía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Rodrigo Suárez.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90ED053-9FE7-4BED-A052-372E4FC8428C}"/>
              </a:ext>
            </a:extLst>
          </p:cNvPr>
          <p:cNvSpPr/>
          <p:nvPr/>
        </p:nvSpPr>
        <p:spPr>
          <a:xfrm>
            <a:off x="5496010" y="453080"/>
            <a:ext cx="618037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sus instalaciones 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realizaban obras de teatro, ópera, danza, conciertos, variedades, festivales, espectáculos infantiles, conferencias, asambleas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informes de gobierno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903DE19-CB88-4E71-B8DA-6BA2BC79E0F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0436078-84E5-4F3C-9DA0-8C1DB4936A2B}"/>
              </a:ext>
            </a:extLst>
          </p:cNvPr>
          <p:cNvSpPr/>
          <p:nvPr/>
        </p:nvSpPr>
        <p:spPr>
          <a:xfrm>
            <a:off x="5496011" y="2871827"/>
            <a:ext cx="6216566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parte superior del frontispicio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colocó un gran cuadro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pintado al temple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insigne artista de Puebla,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don Miguel Gerónimo Zendejas,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 el que destacaban las figuras mitológicas de Apolo y Talía,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escudo de la Ciudad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27051495-FCDA-4D98-9062-A2F622544B6A}"/>
              </a:ext>
            </a:extLst>
          </p:cNvPr>
          <p:cNvSpPr/>
          <p:nvPr/>
        </p:nvSpPr>
        <p:spPr>
          <a:xfrm>
            <a:off x="455613" y="5374815"/>
            <a:ext cx="1125696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arriba de esta alegoría con caracteres transparentes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gran tamaño, se leía esta </a:t>
            </a:r>
            <a:r>
              <a:rPr lang="es-MX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inscripcción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latina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  <a:r>
              <a:rPr lang="es-MX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Elevat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populos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ars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bonus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arte bueno ennoblece a los pueblos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4919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375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2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76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8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8" grpId="0"/>
      <p:bldP spid="9" grpId="0"/>
      <p:bldP spid="11" grpId="0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46C6506-84DD-4E74-82CF-3C226B270EF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75A60A4F-6298-47C4-860F-BF0A8E4935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028" y="786171"/>
            <a:ext cx="7279515" cy="3967336"/>
          </a:xfrm>
          <a:prstGeom prst="snip2DiagRect">
            <a:avLst>
              <a:gd name="adj1" fmla="val 18104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C9D47CD-0889-4610-A164-FAB667C75DAB}"/>
              </a:ext>
            </a:extLst>
          </p:cNvPr>
          <p:cNvSpPr/>
          <p:nvPr/>
        </p:nvSpPr>
        <p:spPr>
          <a:xfrm>
            <a:off x="455613" y="1054887"/>
            <a:ext cx="3900416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iluminación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detrás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este letrero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causó maravilloso efecto que el público aplaudió con frenesí;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la novedad del siglo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podemos considerarlo como el primer rótulo luminoso que hubo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Puebla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FA9659F-FA96-419D-A2E1-0302B139407D}"/>
              </a:ext>
            </a:extLst>
          </p:cNvPr>
          <p:cNvSpPr/>
          <p:nvPr/>
        </p:nvSpPr>
        <p:spPr>
          <a:xfrm>
            <a:off x="455613" y="5194818"/>
            <a:ext cx="1125696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Poco antes de la oración de la tarde se encendieron 312 cazoletas distribuidas en toda la fachada que la iluminaron totalmente,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causando un efecto extraordinario.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4FE44A8-6EEE-4DB0-AAAC-4A77EF9C224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1769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BE2CFD62-7AF2-45AA-B175-1EFC2091255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536026" y="429050"/>
            <a:ext cx="7176549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iluminación interior también fue magnífica:</a:t>
            </a:r>
          </a:p>
        </p:txBody>
      </p:sp>
      <p:pic>
        <p:nvPicPr>
          <p:cNvPr id="3" name="Imagen 2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96CF5138-E27B-48EB-ACED-66CC4538DD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99" t="5421" r="9843" b="7248"/>
          <a:stretch/>
        </p:blipFill>
        <p:spPr>
          <a:xfrm>
            <a:off x="860294" y="549048"/>
            <a:ext cx="2955744" cy="4717709"/>
          </a:xfrm>
          <a:prstGeom prst="rect">
            <a:avLst/>
          </a:prstGeom>
          <a:ln w="127000" cap="rnd">
            <a:solidFill>
              <a:schemeClr val="bg1">
                <a:lumMod val="50000"/>
              </a:schemeClr>
            </a:solidFill>
          </a:ln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A79AA10-109F-4D47-94CD-136C347637C2}"/>
              </a:ext>
            </a:extLst>
          </p:cNvPr>
          <p:cNvSpPr/>
          <p:nvPr/>
        </p:nvSpPr>
        <p:spPr>
          <a:xfrm>
            <a:off x="4236032" y="1029040"/>
            <a:ext cx="748512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Había cinco arañas de latón pendientes del techo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seis luces cada una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dos más grandes con ocho velas de cera.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8FA3C98-FA75-4C4C-9A55-DFC57E198276}"/>
              </a:ext>
            </a:extLst>
          </p:cNvPr>
          <p:cNvSpPr/>
          <p:nvPr/>
        </p:nvSpPr>
        <p:spPr>
          <a:xfrm>
            <a:off x="4250778" y="2289019"/>
            <a:ext cx="7485127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vestíbulo del teatro lucían cuatro pinturas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óleo, obra también del afamado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Miguel Gerónimo Zendejas,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los retratos de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Pedro Calderón de la Barca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Tirso de Molina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Agustín de Moreto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Juan Ruiz de Alarcón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; también había un retrato del Rey don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Fernando VI El Magnánimo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porque bajo su reinado se hizo la parte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construcción de El Coliseo.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CBA4D86-40C1-4431-B948-8BC12264A423}"/>
              </a:ext>
            </a:extLst>
          </p:cNvPr>
          <p:cNvSpPr/>
          <p:nvPr/>
        </p:nvSpPr>
        <p:spPr>
          <a:xfrm>
            <a:off x="455613" y="5374815"/>
            <a:ext cx="1128029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esa época, el arquitecto Francisco Xavier Salazar solicitó licencia al ayuntamiento para concluir el teatro dentro de una década y a dar una contribución de 100 y 50 pesos de cada obra al Hospital de San Roque.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799C284-3D00-4362-B199-95CFC08BBF42}"/>
              </a:ext>
            </a:extLst>
          </p:cNvPr>
          <p:cNvSpPr/>
          <p:nvPr/>
        </p:nvSpPr>
        <p:spPr>
          <a:xfrm>
            <a:off x="455613" y="6908942"/>
            <a:ext cx="12174536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finales del siglo XVIII y principios del XIX no hubo suficientes arrendatarios que mantuvieran de forma continua las presentaciones en el Teatro Principal, obligando a que se realizaran actividades distintas al teatro.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F1082F8-CD25-4033-ACDC-DDB74AC347F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8265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87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BE2CFD62-7AF2-45AA-B175-1EFC2091255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799C284-3D00-4362-B199-95CFC08BBF42}"/>
              </a:ext>
            </a:extLst>
          </p:cNvPr>
          <p:cNvSpPr/>
          <p:nvPr/>
        </p:nvSpPr>
        <p:spPr>
          <a:xfrm>
            <a:off x="1776072" y="669046"/>
            <a:ext cx="863985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finales del siglo XVIII y principios del XIX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hubo suficientes arrendatarios que mantuvieran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forma continua las presentaciones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Teatro Principal, obligando a que se realizaran actividades distintas al teatro.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F1082F8-CD25-4033-ACDC-DDB74AC347F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165F086-E7B7-499A-A2AB-734549ECAA5C}"/>
              </a:ext>
            </a:extLst>
          </p:cNvPr>
          <p:cNvSpPr/>
          <p:nvPr/>
        </p:nvSpPr>
        <p:spPr>
          <a:xfrm>
            <a:off x="1776073" y="2426199"/>
            <a:ext cx="8639856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principiar el siglo XIX se notó cierta decadencia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afición teatral en Puebla y hubo actuaciones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muñecos -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títeres como también se les llamaba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–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los arrendatarios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Castellanos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Brito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Espinosa de los Monteros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quienes pagaban por el alquiler del teatro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ridícula suma de 5 pesos por función.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ADF6710-FF3C-4BEC-A970-45410F882249}"/>
              </a:ext>
            </a:extLst>
          </p:cNvPr>
          <p:cNvSpPr/>
          <p:nvPr/>
        </p:nvSpPr>
        <p:spPr>
          <a:xfrm>
            <a:off x="1776073" y="4868976"/>
            <a:ext cx="8639855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así pasaron otros arrendatarios como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Miguel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Ortíz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Manuel de </a:t>
            </a:r>
            <a:r>
              <a:rPr lang="es-MX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Mauleón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Mariano Villaverde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Miguel Gerónimo Zendejas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 actuaba como primer galán, (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descendiente del notable pintor poblano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" name="Imagen 9" descr="Imagen que contiene monitor, pantalla, televisión, interior&#10;&#10;Descripción generada con confianza muy alta">
            <a:extLst>
              <a:ext uri="{FF2B5EF4-FFF2-40B4-BE49-F238E27FC236}">
                <a16:creationId xmlns:a16="http://schemas.microsoft.com/office/drawing/2014/main" id="{8876F9BD-C16B-48DB-B98C-4346FA0993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078" y="409674"/>
            <a:ext cx="9518249" cy="601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4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6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12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  <p:bldP spid="11" grpId="0"/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interior, monitor, pantalla, pared&#10;&#10;Descripción generada con confianza muy alta">
            <a:extLst>
              <a:ext uri="{FF2B5EF4-FFF2-40B4-BE49-F238E27FC236}">
                <a16:creationId xmlns:a16="http://schemas.microsoft.com/office/drawing/2014/main" id="{94919D7D-EE5C-4EB2-8997-8BCF48963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475" y="502733"/>
            <a:ext cx="10067441" cy="5926641"/>
          </a:xfrm>
          <a:prstGeom prst="snip2DiagRect">
            <a:avLst>
              <a:gd name="adj1" fmla="val 166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9C5BC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733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422FDDB2-3A22-4E9E-8DFD-D9E6195E898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38C6D34-10EE-4F19-BC81-B4697BCC43A4}"/>
              </a:ext>
            </a:extLst>
          </p:cNvPr>
          <p:cNvSpPr/>
          <p:nvPr/>
        </p:nvSpPr>
        <p:spPr>
          <a:xfrm>
            <a:off x="479425" y="429050"/>
            <a:ext cx="1123314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tal suerte que, este espacio fue testigo de espectáculos de títeres, malabaristas, maromeros y acróbatas, sin embargo, en esta diversidad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destaca la realización de corridas de toros las cuales, 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4B0DA21-9CA4-4B9C-9CC1-3D32C57CE274}"/>
              </a:ext>
            </a:extLst>
          </p:cNvPr>
          <p:cNvSpPr/>
          <p:nvPr/>
        </p:nvSpPr>
        <p:spPr>
          <a:xfrm>
            <a:off x="455613" y="2810011"/>
            <a:ext cx="5495925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autoridades mostraban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postura ambivalente,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una parte estaban a favor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lidia de toros, por el ingreso económico que esto representaba, pero en desacuerdo por el perjuicio ocasionado al Teatro, no obstante, los empresarios solicitaron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plaza dispuestos a realizar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compensación económica necesaria.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7A2F79F-BCE1-4CB2-B474-0DDCEE299E2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edificio, persona, exterior&#10;&#10;Descripción generada con confianza alta">
            <a:extLst>
              <a:ext uri="{FF2B5EF4-FFF2-40B4-BE49-F238E27FC236}">
                <a16:creationId xmlns:a16="http://schemas.microsoft.com/office/drawing/2014/main" id="{F38DF0EE-BA0E-4839-852C-0F43671F19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538" y="1588005"/>
            <a:ext cx="5704454" cy="44209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69243E98-E618-43A0-8D22-65EDE0FD540E}"/>
              </a:ext>
            </a:extLst>
          </p:cNvPr>
          <p:cNvSpPr/>
          <p:nvPr/>
        </p:nvSpPr>
        <p:spPr>
          <a:xfrm>
            <a:off x="479425" y="1354882"/>
            <a:ext cx="531657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mayoría de los casos,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realizaban desperfectos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inmueble.</a:t>
            </a:r>
          </a:p>
        </p:txBody>
      </p:sp>
    </p:spTree>
    <p:extLst>
      <p:ext uri="{BB962C8B-B14F-4D97-AF65-F5344CB8AC3E}">
        <p14:creationId xmlns:p14="http://schemas.microsoft.com/office/powerpoint/2010/main" val="58712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12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  <p:bldP spid="9" grpId="0"/>
      <p:bldP spid="10" grpId="0"/>
      <p:bldP spid="1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72BDBFDB-791C-4AA8-817C-A32E25F425D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5951538" y="1629030"/>
            <a:ext cx="576046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Vino la época difícil de la Guerra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Independencia y el contratista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regenteaba el teatro tuvo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efectuar “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corridas de toros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 que son las lunetas del teatro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fin de salir avante.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8038F9A-819C-4D20-8065-EA20A68320BF}"/>
              </a:ext>
            </a:extLst>
          </p:cNvPr>
          <p:cNvSpPr/>
          <p:nvPr/>
        </p:nvSpPr>
        <p:spPr>
          <a:xfrm>
            <a:off x="482874" y="429050"/>
            <a:ext cx="1122625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comprender mejor la gran importancia de este ilustre teatro,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continuación detallaremos los distintos acontecimientos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ha vivido a través de los años.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0396215-B839-4C64-85CB-ED90BD531BCC}"/>
              </a:ext>
            </a:extLst>
          </p:cNvPr>
          <p:cNvSpPr/>
          <p:nvPr/>
        </p:nvSpPr>
        <p:spPr>
          <a:xfrm>
            <a:off x="5796005" y="3968991"/>
            <a:ext cx="591312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la Guerra de Independencia (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1810-1821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público dejó de frecuentar el teatro.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906EACE-6BE0-4A5C-82EE-AE1EF9085B65}"/>
              </a:ext>
            </a:extLst>
          </p:cNvPr>
          <p:cNvSpPr/>
          <p:nvPr/>
        </p:nvSpPr>
        <p:spPr>
          <a:xfrm>
            <a:off x="455613" y="5374815"/>
            <a:ext cx="1125351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1812 y 1814 se cerró temporalmente por orden del Ayuntamiento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considerar que era una ofensa a Dios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hacer comedias en estas circunstancias.</a:t>
            </a:r>
          </a:p>
        </p:txBody>
      </p:sp>
      <p:pic>
        <p:nvPicPr>
          <p:cNvPr id="7" name="Imagen 6" descr="Imagen que contiene hierba, edificio, exterior, cielo&#10;&#10;Descripción generada con confianza muy alta">
            <a:extLst>
              <a:ext uri="{FF2B5EF4-FFF2-40B4-BE49-F238E27FC236}">
                <a16:creationId xmlns:a16="http://schemas.microsoft.com/office/drawing/2014/main" id="{7B2606CD-0D47-4788-9191-8B02BA645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75" y="1839180"/>
            <a:ext cx="5468663" cy="3089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AB925474-7AAC-4713-99B2-A8D36C2CAAC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1700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125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8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3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12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3" grpId="0"/>
      <p:bldP spid="4" grpId="0"/>
      <p:bldP spid="5" grpId="0"/>
      <p:bldP spid="1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72BDBFDB-791C-4AA8-817C-A32E25F425DA}"/>
              </a:ext>
            </a:extLst>
          </p:cNvPr>
          <p:cNvSpPr txBox="1"/>
          <p:nvPr/>
        </p:nvSpPr>
        <p:spPr>
          <a:xfrm>
            <a:off x="-417097" y="-402358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A7D27E0-28D3-4EF8-B532-A1C8BED57DE7}"/>
              </a:ext>
            </a:extLst>
          </p:cNvPr>
          <p:cNvSpPr/>
          <p:nvPr/>
        </p:nvSpPr>
        <p:spPr>
          <a:xfrm>
            <a:off x="396095" y="429050"/>
            <a:ext cx="5160394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todas las cosas de la vida,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 tuvo sus altas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sus bajas, puesto que hubo ocasión en que sirvió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de cuartel,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las necesidades de la guerra,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sufriendo los estragos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mal cuidado de la soldadesca que lo ocupaba.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5306425-888A-4ACF-BD89-2878F809CE0D}"/>
              </a:ext>
            </a:extLst>
          </p:cNvPr>
          <p:cNvSpPr/>
          <p:nvPr/>
        </p:nvSpPr>
        <p:spPr>
          <a:xfrm>
            <a:off x="396095" y="3968991"/>
            <a:ext cx="516039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un tiempo se guardó artillería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patio del teatro para luego reanudar las corridas de toros.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0567D33-DFCB-4240-8884-16BB252587B3}"/>
              </a:ext>
            </a:extLst>
          </p:cNvPr>
          <p:cNvSpPr/>
          <p:nvPr/>
        </p:nvSpPr>
        <p:spPr>
          <a:xfrm>
            <a:off x="455613" y="5695416"/>
            <a:ext cx="1125696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edificio se deterioró de tal modo que entre 1817 y 1820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estuvo cerrado a causa de trabajos de reparación.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B925474-7AAC-4713-99B2-A8D36C2CAAC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3" name="Imagen 12" descr="Imagen que contiene caballo, exterior, suelo, dibujado&#10;&#10;Descripción generada con confianza muy alta">
            <a:extLst>
              <a:ext uri="{FF2B5EF4-FFF2-40B4-BE49-F238E27FC236}">
                <a16:creationId xmlns:a16="http://schemas.microsoft.com/office/drawing/2014/main" id="{916F5F60-854B-404A-9353-8DF59605F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341" y="1029040"/>
            <a:ext cx="6096566" cy="4077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C0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0382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5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/>
      <p:bldP spid="9" grpId="0"/>
      <p:bldP spid="10" grpId="0"/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AF24BD1-1F30-4F12-9045-5A09FAE4F135}"/>
              </a:ext>
            </a:extLst>
          </p:cNvPr>
          <p:cNvSpPr txBox="1"/>
          <p:nvPr/>
        </p:nvSpPr>
        <p:spPr>
          <a:xfrm>
            <a:off x="-417097" y="-402358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foto, persona, interior&#10;&#10;Descripción generada con confianza alta">
            <a:extLst>
              <a:ext uri="{FF2B5EF4-FFF2-40B4-BE49-F238E27FC236}">
                <a16:creationId xmlns:a16="http://schemas.microsoft.com/office/drawing/2014/main" id="{41B77C09-B7FE-4562-9AED-E72238DF7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97" y="429050"/>
            <a:ext cx="5615441" cy="39949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5951538" y="609047"/>
            <a:ext cx="5761037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Puede decirse que empezó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época de oro del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pesar de la Intervención Norteamericana de 1847,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Guerra de Reforma o de Tres Años y la Intervención Francesa,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compañías de Teatro españolas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de ópera italiana hicieron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toda una época en el Teatro Principal </a:t>
            </a:r>
          </a:p>
        </p:txBody>
      </p:sp>
      <p:pic>
        <p:nvPicPr>
          <p:cNvPr id="4" name="Imagen 3" descr="Imagen que contiene foto, persona, interior&#10;&#10;Descripción generada con confianza alta">
            <a:extLst>
              <a:ext uri="{FF2B5EF4-FFF2-40B4-BE49-F238E27FC236}">
                <a16:creationId xmlns:a16="http://schemas.microsoft.com/office/drawing/2014/main" id="{45AFC513-9C4E-4ED2-88D9-425E69C0D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27" y="429050"/>
            <a:ext cx="5616576" cy="39957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8A612D3-7D90-4249-BE3C-1740D4EEABE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3EFCF02-1B96-43CD-9540-B762995CBA7F}"/>
              </a:ext>
            </a:extLst>
          </p:cNvPr>
          <p:cNvSpPr/>
          <p:nvPr/>
        </p:nvSpPr>
        <p:spPr>
          <a:xfrm>
            <a:off x="455613" y="3972415"/>
            <a:ext cx="11256962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Un hecho notable en la Historia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de la Patria y del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fue que con la derrota de los franceses en los baluartes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Guadalupe y en Loreto en la memorable batalla del 5 de mayo de 1862,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Presidente de la República, Benito Juárez acompañado de su Gabinete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vino en persona a condecorar a los heroicos oficiales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Ejército de Oriente que hicieron la defensa de la Ciudad.</a:t>
            </a:r>
          </a:p>
        </p:txBody>
      </p:sp>
    </p:spTree>
    <p:extLst>
      <p:ext uri="{BB962C8B-B14F-4D97-AF65-F5344CB8AC3E}">
        <p14:creationId xmlns:p14="http://schemas.microsoft.com/office/powerpoint/2010/main" val="36418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8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8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AF24BD1-1F30-4F12-9045-5A09FAE4F135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45249DF-AD3D-4F5C-AB2C-27B4D4ED3674}"/>
              </a:ext>
            </a:extLst>
          </p:cNvPr>
          <p:cNvSpPr/>
          <p:nvPr/>
        </p:nvSpPr>
        <p:spPr>
          <a:xfrm>
            <a:off x="455613" y="454897"/>
            <a:ext cx="3641473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esta época brillante, vino a Puebla la incomparable Angela Peralta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regresaba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Europa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Empresa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Biachi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estrenó la ópera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Dinorah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’.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6565F7A-4B45-4144-87FD-CF88CF0524E7}"/>
              </a:ext>
            </a:extLst>
          </p:cNvPr>
          <p:cNvSpPr/>
          <p:nvPr/>
        </p:nvSpPr>
        <p:spPr>
          <a:xfrm>
            <a:off x="455613" y="3713631"/>
            <a:ext cx="3641473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el S. XIX fue del agrado del público la representación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entremeses, sainetes y zarzuelas.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8A612D3-7D90-4249-BE3C-1740D4EEABE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EF6E4D5-E96C-4AD2-B9F4-945BCD389435}"/>
              </a:ext>
            </a:extLst>
          </p:cNvPr>
          <p:cNvSpPr/>
          <p:nvPr/>
        </p:nvSpPr>
        <p:spPr>
          <a:xfrm>
            <a:off x="455613" y="5708962"/>
            <a:ext cx="1125696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una función de este último tipo de espectáculo con la que se cerró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primer ciclo dentro de la historia del Teatro Principal en 1902.</a:t>
            </a:r>
          </a:p>
        </p:txBody>
      </p:sp>
      <p:pic>
        <p:nvPicPr>
          <p:cNvPr id="12" name="Imagen 11" descr="Imagen que contiene grande, persona&#10;&#10;Descripción generada con confianza muy alta">
            <a:extLst>
              <a:ext uri="{FF2B5EF4-FFF2-40B4-BE49-F238E27FC236}">
                <a16:creationId xmlns:a16="http://schemas.microsoft.com/office/drawing/2014/main" id="{29934267-4CBE-4CB1-9F62-AE6393ED6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086" y="429050"/>
            <a:ext cx="7578821" cy="5039916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0379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375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8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1125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7" grpId="0"/>
      <p:bldP spid="8" grpId="0"/>
      <p:bldP spid="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E7365DC7-031E-445D-BED8-C77104B25F6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DCB6A33-FB1D-4271-A7C0-66ABA5DD22E7}"/>
              </a:ext>
            </a:extLst>
          </p:cNvPr>
          <p:cNvSpPr/>
          <p:nvPr/>
        </p:nvSpPr>
        <p:spPr>
          <a:xfrm>
            <a:off x="0" y="5708962"/>
            <a:ext cx="1169602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opinión pública señalaba que se trató de un atentado, sin embargo,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versión oficial argumentó el olvido de una vela en un camerino.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44F06D6-65A3-4DE0-8047-15783A1B51C0}"/>
              </a:ext>
            </a:extLst>
          </p:cNvPr>
          <p:cNvSpPr/>
          <p:nvPr/>
        </p:nvSpPr>
        <p:spPr>
          <a:xfrm>
            <a:off x="455613" y="429050"/>
            <a:ext cx="1125696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27 de Julio, bajo la batuta del maestro Aureliano Machorro,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realizaron los números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Bateo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“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Toros de Saltillo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Género Ínfimo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y “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Enseñanza Libre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D21B925-1460-4571-BD3E-EB620E925811}"/>
              </a:ext>
            </a:extLst>
          </p:cNvPr>
          <p:cNvSpPr/>
          <p:nvPr/>
        </p:nvSpPr>
        <p:spPr>
          <a:xfrm>
            <a:off x="6335996" y="1869026"/>
            <a:ext cx="5340393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Pasadas las perturbaciones políticas y restableciendo el orden constitucional, volvió a adquirir gran fama el Teatro Principal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el 28 de Julio de 1902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que un voraz incendio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convirtió en ruinas.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E6C6958-0DF1-463A-8041-BCCB4DB4001E}"/>
              </a:ext>
            </a:extLst>
          </p:cNvPr>
          <p:cNvSpPr/>
          <p:nvPr/>
        </p:nvSpPr>
        <p:spPr>
          <a:xfrm>
            <a:off x="6335996" y="4423254"/>
            <a:ext cx="534039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seis horas del día 28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incendio consumió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A63476C-C73E-4E6A-ADD3-9539538A94B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interior, chimenea, edificio, vida&#10;&#10;Descripción generada con confianza muy alta">
            <a:extLst>
              <a:ext uri="{FF2B5EF4-FFF2-40B4-BE49-F238E27FC236}">
                <a16:creationId xmlns:a16="http://schemas.microsoft.com/office/drawing/2014/main" id="{F1103A61-DF98-44DC-ACF9-1AC27BF8B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78" y="1509032"/>
            <a:ext cx="5900017" cy="41890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42592299"/>
      </p:ext>
    </p:extLst>
  </p:cSld>
  <p:clrMapOvr>
    <a:masterClrMapping/>
  </p:clrMapOvr>
  <p:transition spd="slow" advTm="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8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6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30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/>
      <p:bldP spid="3" grpId="0"/>
      <p:bldP spid="4" grpId="0"/>
      <p:bldP spid="5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22F03B18-7FEA-4BD9-A7D3-6DF6EAD4102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5936768" y="583195"/>
            <a:ext cx="5799138" cy="5058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Incendio del teatro principal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FAFEAA7-E090-43E0-A709-CDB87D9A639F}"/>
              </a:ext>
            </a:extLst>
          </p:cNvPr>
          <p:cNvSpPr/>
          <p:nvPr/>
        </p:nvSpPr>
        <p:spPr>
          <a:xfrm>
            <a:off x="417606" y="489049"/>
            <a:ext cx="5498396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ileneFLF.fog_" panose="02000500000000000000" pitchFamily="2" charset="0"/>
                <a:cs typeface="Arial"/>
              </a:rPr>
              <a:t>El</a:t>
            </a:r>
            <a: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ileneFLF.fog_" panose="02000500000000000000" pitchFamily="2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ileneFLF.fog_" panose="02000500000000000000" pitchFamily="2" charset="0"/>
                <a:cs typeface="Arial"/>
              </a:rPr>
              <a:t>Mundo</a:t>
            </a:r>
            <a: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ileneFLF.fog_" panose="02000500000000000000" pitchFamily="2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ileneFLF.fog_" panose="02000500000000000000" pitchFamily="2" charset="0"/>
                <a:cs typeface="Arial"/>
              </a:rPr>
              <a:t>Ilustrado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Domingo</a:t>
            </a:r>
            <a:r>
              <a:rPr lang="es-MX" sz="2400" dirty="0">
                <a:latin typeface="CommercialScrD" panose="03000000000000000000" pitchFamily="66" charset="0"/>
              </a:rPr>
              <a:t>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3 de</a:t>
            </a:r>
            <a:r>
              <a:rPr lang="es-MX" sz="2400" dirty="0">
                <a:latin typeface="CommercialScrD" panose="03000000000000000000" pitchFamily="66" charset="0"/>
              </a:rPr>
              <a:t>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agosto</a:t>
            </a:r>
            <a:r>
              <a:rPr lang="es-MX" sz="2400" dirty="0">
                <a:latin typeface="CommercialScrD" panose="03000000000000000000" pitchFamily="66" charset="0"/>
              </a:rPr>
              <a:t>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400" dirty="0">
                <a:latin typeface="CommercialScrD" panose="03000000000000000000" pitchFamily="66" charset="0"/>
              </a:rPr>
              <a:t>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1902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4A355EA-3730-4F04-B064-DB533EEAAC67}"/>
              </a:ext>
            </a:extLst>
          </p:cNvPr>
          <p:cNvSpPr/>
          <p:nvPr/>
        </p:nvSpPr>
        <p:spPr>
          <a:xfrm>
            <a:off x="455613" y="1654759"/>
            <a:ext cx="546039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Imparcial ha dado cuenta pormenorizada del terrible incendio ocurrido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Teatro Principal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primeras horas del ultimo lunes y que tanta sensación produjo en aquella ciudad.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E688115-E0F0-4FA2-9885-07ED16D9D3BB}"/>
              </a:ext>
            </a:extLst>
          </p:cNvPr>
          <p:cNvSpPr/>
          <p:nvPr/>
        </p:nvSpPr>
        <p:spPr>
          <a:xfrm>
            <a:off x="455613" y="4198747"/>
            <a:ext cx="546039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proporciones del siniestro fueron tales, que no hay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capital del vecino Estado,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memorias de un acontecimiento semejante:</a:t>
            </a:r>
          </a:p>
        </p:txBody>
      </p:sp>
      <p:pic>
        <p:nvPicPr>
          <p:cNvPr id="8" name="Imagen 7" descr="Imagen que contiene árbol, cielo, exterior, foto&#10;&#10;Descripción generada con confianza muy alta">
            <a:extLst>
              <a:ext uri="{FF2B5EF4-FFF2-40B4-BE49-F238E27FC236}">
                <a16:creationId xmlns:a16="http://schemas.microsoft.com/office/drawing/2014/main" id="{1BDFBE7D-3F9D-4178-B5DF-F1B7541B0A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104" y="1329035"/>
            <a:ext cx="5592821" cy="4433476"/>
          </a:xfrm>
          <a:prstGeom prst="rect">
            <a:avLst/>
          </a:prstGeom>
          <a:solidFill>
            <a:srgbClr val="FFFFFF">
              <a:shade val="85000"/>
            </a:srgbClr>
          </a:solidFill>
          <a:ln w="180975" cap="sq">
            <a:solidFill>
              <a:srgbClr val="9C5BCD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F4241500-F320-4AE5-82B4-5B35C7D5D98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6C4666C-FD40-4D55-B558-E3800F7DDC2B}"/>
              </a:ext>
            </a:extLst>
          </p:cNvPr>
          <p:cNvSpPr/>
          <p:nvPr/>
        </p:nvSpPr>
        <p:spPr>
          <a:xfrm>
            <a:off x="455613" y="6016016"/>
            <a:ext cx="11256962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inmueble tuvo que ser cerrado temporalmente.</a:t>
            </a:r>
          </a:p>
        </p:txBody>
      </p:sp>
    </p:spTree>
    <p:extLst>
      <p:ext uri="{BB962C8B-B14F-4D97-AF65-F5344CB8AC3E}">
        <p14:creationId xmlns:p14="http://schemas.microsoft.com/office/powerpoint/2010/main" val="33955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65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4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6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190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/>
      <p:bldP spid="5" grpId="0"/>
      <p:bldP spid="11" grpId="0"/>
      <p:bldP spid="1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22F03B18-7FEA-4BD9-A7D3-6DF6EAD4102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B2C9376-4A84-4B13-8D26-459BE67008E0}"/>
              </a:ext>
            </a:extLst>
          </p:cNvPr>
          <p:cNvSpPr/>
          <p:nvPr/>
        </p:nvSpPr>
        <p:spPr>
          <a:xfrm>
            <a:off x="455613" y="429050"/>
            <a:ext cx="11256963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todo el coliseo quedó reducido a cenizas y escombros en unos momentos,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perdiéndose con la completa destrucción de los archivos de la Compañía de Zarzuela que en él trabajaba y de los guardarropas, el patrimonio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muchas familias, que han quedado reducidas a la miseria.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4241500-F320-4AE5-82B4-5B35C7D5D98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cielo, exterior, foto, antiguo&#10;&#10;Descripción generada con confianza muy alta">
            <a:extLst>
              <a:ext uri="{FF2B5EF4-FFF2-40B4-BE49-F238E27FC236}">
                <a16:creationId xmlns:a16="http://schemas.microsoft.com/office/drawing/2014/main" id="{1068FD13-8E10-4973-BD84-EE1CA38EB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3" y="1935199"/>
            <a:ext cx="5579907" cy="444067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rgbClr val="9C5BCD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4AD652FA-1AB6-4C5A-8AA9-E99BC585D3C7}"/>
              </a:ext>
            </a:extLst>
          </p:cNvPr>
          <p:cNvSpPr/>
          <p:nvPr/>
        </p:nvSpPr>
        <p:spPr>
          <a:xfrm>
            <a:off x="6132668" y="1989024"/>
            <a:ext cx="5579907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se sabe a punto fijo cuál fue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causa determinante del siniestro; se decía primero que la fusión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 alambre de luz eléctrica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hizo que el fuego invadiera poco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poco el teatro, pero fue desechada esta versión como inverosímil, debido a que el circuito se apaga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una de la mañana y el incendio se declaró horas después.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EB44DE6-1106-419F-A702-22709F72E083}"/>
              </a:ext>
            </a:extLst>
          </p:cNvPr>
          <p:cNvSpPr/>
          <p:nvPr/>
        </p:nvSpPr>
        <p:spPr>
          <a:xfrm>
            <a:off x="6335996" y="5443237"/>
            <a:ext cx="536841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considera como probable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el fuego tuvo origen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departamento de los coros.</a:t>
            </a:r>
          </a:p>
        </p:txBody>
      </p:sp>
    </p:spTree>
    <p:extLst>
      <p:ext uri="{BB962C8B-B14F-4D97-AF65-F5344CB8AC3E}">
        <p14:creationId xmlns:p14="http://schemas.microsoft.com/office/powerpoint/2010/main" val="249238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375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36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18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17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  <p:bldP spid="11" grpId="0"/>
      <p:bldP spid="12" grpId="0"/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32309E39-DEDC-439B-AA1E-A1372E175DB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4241500-F320-4AE5-82B4-5B35C7D5D98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6B8E923-7D45-4C3E-ABD3-5138FA43A135}"/>
              </a:ext>
            </a:extLst>
          </p:cNvPr>
          <p:cNvSpPr/>
          <p:nvPr/>
        </p:nvSpPr>
        <p:spPr>
          <a:xfrm>
            <a:off x="445011" y="429050"/>
            <a:ext cx="1126756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versión se funda en que, por la falta de luz incandescente a la hora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que los artistas abandonaban el teatro para dirigirse a sus habitaciones,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muchos hicieron uso de velas,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en que no es remoto que alguna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de estas quedara encendida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en los cuartos.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72BE9A44-4905-4C99-9626-62B324152F0C}"/>
              </a:ext>
            </a:extLst>
          </p:cNvPr>
          <p:cNvSpPr/>
          <p:nvPr/>
        </p:nvSpPr>
        <p:spPr>
          <a:xfrm>
            <a:off x="455613" y="2529015"/>
            <a:ext cx="547869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autoridades no aceptan tampoco esta versión, en vista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que el fuego se declaro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distintos puntos a la vez.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5E693EF-AFEE-477B-AACB-F67678CEFD0D}"/>
              </a:ext>
            </a:extLst>
          </p:cNvPr>
          <p:cNvSpPr/>
          <p:nvPr/>
        </p:nvSpPr>
        <p:spPr>
          <a:xfrm>
            <a:off x="455613" y="3893628"/>
            <a:ext cx="549592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imaginación popular se ha dado vuelo discurriendo sobre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causas posibles del siniestro,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no ha faltado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 lo atribuya al diablo.</a:t>
            </a:r>
          </a:p>
        </p:txBody>
      </p:sp>
      <p:pic>
        <p:nvPicPr>
          <p:cNvPr id="3" name="Imagen 2" descr="Imagen que contiene edificio, interior, mesa&#10;&#10;Descripción generada con confianza muy alta">
            <a:extLst>
              <a:ext uri="{FF2B5EF4-FFF2-40B4-BE49-F238E27FC236}">
                <a16:creationId xmlns:a16="http://schemas.microsoft.com/office/drawing/2014/main" id="{69AA70C7-8DDF-48B0-B250-51F577A395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454" y="1509032"/>
            <a:ext cx="5795453" cy="38575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0B428350-813B-41F5-9F68-68CABD89A0AB}"/>
              </a:ext>
            </a:extLst>
          </p:cNvPr>
          <p:cNvSpPr/>
          <p:nvPr/>
        </p:nvSpPr>
        <p:spPr>
          <a:xfrm>
            <a:off x="455613" y="5695416"/>
            <a:ext cx="1125696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Nuestras ilustraciones dan perfecta idea de la magnitud del incendio,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representa para los propietarios del teatro una pérdida completa.</a:t>
            </a:r>
          </a:p>
        </p:txBody>
      </p:sp>
    </p:spTree>
    <p:extLst>
      <p:ext uri="{BB962C8B-B14F-4D97-AF65-F5344CB8AC3E}">
        <p14:creationId xmlns:p14="http://schemas.microsoft.com/office/powerpoint/2010/main" val="259937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375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3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112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4" grpId="0"/>
      <p:bldP spid="15" grpId="0"/>
      <p:bldP spid="16" grpId="0"/>
      <p:bldP spid="1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DEEA4403-4AEC-4F4A-9A4E-89833EF90A9F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hombre, persona, foto, pared&#10;&#10;Descripción generada con confianza muy alta">
            <a:extLst>
              <a:ext uri="{FF2B5EF4-FFF2-40B4-BE49-F238E27FC236}">
                <a16:creationId xmlns:a16="http://schemas.microsoft.com/office/drawing/2014/main" id="{AD787501-3D8A-4373-87FE-1F0B1F98D2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3" y="1113069"/>
            <a:ext cx="4184804" cy="4979917"/>
          </a:xfrm>
          <a:prstGeom prst="ellipse">
            <a:avLst/>
          </a:prstGeom>
          <a:ln w="190500" cap="rnd">
            <a:solidFill>
              <a:schemeClr val="accent6">
                <a:lumMod val="40000"/>
                <a:lumOff val="6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E01709B-9124-4FFB-9808-DA2522DA31BA}"/>
              </a:ext>
            </a:extLst>
          </p:cNvPr>
          <p:cNvSpPr/>
          <p:nvPr/>
        </p:nvSpPr>
        <p:spPr>
          <a:xfrm>
            <a:off x="3696040" y="573078"/>
            <a:ext cx="802584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debe al interés del eminente dramaturgo poblano,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Eduardo Gómez Haro,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haber salvado de la picota a este notable edificio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fue famoso desde el Virreinato.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8D26859-873A-4E16-8FF2-5E71812C801A}"/>
              </a:ext>
            </a:extLst>
          </p:cNvPr>
          <p:cNvSpPr/>
          <p:nvPr/>
        </p:nvSpPr>
        <p:spPr>
          <a:xfrm>
            <a:off x="4596025" y="2297685"/>
            <a:ext cx="711655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1902 el señor Gómez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Harsolicitó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permiso al Honorable Ayuntamiento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Ciudad, para buscar datos en el archivo municipal acerca de la historia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antiguo Teatro Principal.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B2F138F-E306-4E8A-82BD-C422C3CFFD6B}"/>
              </a:ext>
            </a:extLst>
          </p:cNvPr>
          <p:cNvSpPr/>
          <p:nvPr/>
        </p:nvSpPr>
        <p:spPr>
          <a:xfrm>
            <a:off x="3696040" y="4293016"/>
            <a:ext cx="801653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Posteriormente, cuenta la historia que en 1920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fue reconstruido e inaugurado una vez más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con su nombre actual, en 1941 una severa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reforma modifico un tanto su aspecto, aun así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estructura de la fuente en la explanada conserva los elementos virreinales tan conocidos de la época.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6EB57EE-95EC-490B-AEBB-1A98C888E4D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5862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4" dur="2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1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75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4" grpId="0"/>
      <p:bldP spid="5" grpId="0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08C3D9A-717E-43ED-9233-34059ECE67B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55612" y="451262"/>
            <a:ext cx="730204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1937, siendo el Gobernador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Estado el General Maximino Ávila Camacho, empezó la restauración del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vino a reinaugurarlo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Presidente de la República,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General Lázaro Cárdenas,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precisamente el 5 de Mayo de 1940, devolviéndole su estado primitivo.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4436717-0827-4346-B17E-14B6B039D0C2}"/>
              </a:ext>
            </a:extLst>
          </p:cNvPr>
          <p:cNvSpPr/>
          <p:nvPr/>
        </p:nvSpPr>
        <p:spPr>
          <a:xfrm>
            <a:off x="455612" y="3454847"/>
            <a:ext cx="713511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presentación de la obra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¿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Quién te Quiere a Ti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?,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cargo de la Compañía de Isabelita Blanch.</a:t>
            </a:r>
          </a:p>
        </p:txBody>
      </p:sp>
      <p:pic>
        <p:nvPicPr>
          <p:cNvPr id="5" name="Imagen 4" descr="Imagen que contiene edificio, exterior, cielo, amarillo&#10;&#10;Descripción generada con confianza muy alta">
            <a:extLst>
              <a:ext uri="{FF2B5EF4-FFF2-40B4-BE49-F238E27FC236}">
                <a16:creationId xmlns:a16="http://schemas.microsoft.com/office/drawing/2014/main" id="{C938515A-84CC-48BF-BBD1-861004DFE1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154" y="567136"/>
            <a:ext cx="4001872" cy="57418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995D6B3-8264-4FB6-8B87-82FD1B53D3E2}"/>
              </a:ext>
            </a:extLst>
          </p:cNvPr>
          <p:cNvSpPr/>
          <p:nvPr/>
        </p:nvSpPr>
        <p:spPr>
          <a:xfrm>
            <a:off x="455612" y="4733614"/>
            <a:ext cx="730203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entonces donde otra de sus aperturas remonta cuando en 1958,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empieza la promoción, después de  haberse iniciado las obras, fue restaurado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arquitecto poblano Miguel Pavón Rivero.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32AA94B-F694-4712-B6CF-F1AF5207A5C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0088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36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08C3D9A-717E-43ED-9233-34059ECE67BD}"/>
              </a:ext>
            </a:extLst>
          </p:cNvPr>
          <p:cNvSpPr txBox="1"/>
          <p:nvPr/>
        </p:nvSpPr>
        <p:spPr>
          <a:xfrm>
            <a:off x="-417097" y="-282360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995D6B3-8264-4FB6-8B87-82FD1B53D3E2}"/>
              </a:ext>
            </a:extLst>
          </p:cNvPr>
          <p:cNvSpPr/>
          <p:nvPr/>
        </p:nvSpPr>
        <p:spPr>
          <a:xfrm>
            <a:off x="396095" y="505807"/>
            <a:ext cx="1140029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asi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por fin, la noche del 17 de Noviembre de 1960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actuación de la Orquesta Sinfónica del Conservatorio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bajo la batuta del maestro Ildefonso Cedillo y con la presencia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Presidente de la República, Lic. 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Adolfo López Mateos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                                                                                                el Gobernador de Puebla,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Fausto M. Ortega 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Doctor Jaime Torres Bodet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32AA94B-F694-4712-B6CF-F1AF5207A5C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banda de música, persona, música, suelo&#10;&#10;Descripción generada con confianza muy alta">
            <a:extLst>
              <a:ext uri="{FF2B5EF4-FFF2-40B4-BE49-F238E27FC236}">
                <a16:creationId xmlns:a16="http://schemas.microsoft.com/office/drawing/2014/main" id="{663478E1-3767-4B9D-9297-E49C5E4B4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48" y="2329435"/>
            <a:ext cx="7205625" cy="4039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A9D98075-BD99-4DA6-85EF-F002AFEA5BED}"/>
              </a:ext>
            </a:extLst>
          </p:cNvPr>
          <p:cNvSpPr/>
          <p:nvPr/>
        </p:nvSpPr>
        <p:spPr>
          <a:xfrm>
            <a:off x="7715973" y="2109022"/>
            <a:ext cx="3996602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Secretario de Educación Pública, develaron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placa inaugural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presenciaron la  obra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satisfacción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embargaba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Patronato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todos los poblanos.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99AB8B6-2D08-4510-9227-AB95E3C30E61}"/>
              </a:ext>
            </a:extLst>
          </p:cNvPr>
          <p:cNvSpPr/>
          <p:nvPr/>
        </p:nvSpPr>
        <p:spPr>
          <a:xfrm>
            <a:off x="7715973" y="5095426"/>
            <a:ext cx="399660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entonces cuando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constituye la directiva,</a:t>
            </a:r>
          </a:p>
        </p:txBody>
      </p:sp>
    </p:spTree>
    <p:extLst>
      <p:ext uri="{BB962C8B-B14F-4D97-AF65-F5344CB8AC3E}">
        <p14:creationId xmlns:p14="http://schemas.microsoft.com/office/powerpoint/2010/main" val="135559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637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3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7" grpId="0"/>
      <p:bldP spid="12" grpId="0"/>
      <p:bldP spid="1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9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9E95CB00-5956-45D5-BBBF-736E80FD86B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xterior, cielo, árbol&#10;&#10;Descripción generada con confianza alta">
            <a:extLst>
              <a:ext uri="{FF2B5EF4-FFF2-40B4-BE49-F238E27FC236}">
                <a16:creationId xmlns:a16="http://schemas.microsoft.com/office/drawing/2014/main" id="{C992FF22-C81D-4259-9DC0-59DC3DE26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20" y="1809027"/>
            <a:ext cx="5113020" cy="4081894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55613" y="454897"/>
            <a:ext cx="1125696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 nombrado por unanimidad Federico Bárcena como primer presidente, y se discute el proyecto de estatutos, que posteriormente se aprueban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publican en el Periódico Oficial del Estado,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17 de Febrero de 1959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7F51FE0-CF96-4010-BE43-CE1ACF6F0B89}"/>
              </a:ext>
            </a:extLst>
          </p:cNvPr>
          <p:cNvSpPr/>
          <p:nvPr/>
        </p:nvSpPr>
        <p:spPr>
          <a:xfrm>
            <a:off x="455612" y="1872450"/>
            <a:ext cx="5940383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se hace la entrega simbólica del viejo y olvidado inmueble teatral, porque físicamente fue cedido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el 10 de Junio de 1959,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donde por cierto, estaba instalado también, el Conservatorio de Música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Declamación.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C971EA4-F7FA-4211-B5EB-8CF5BE43D2C3}"/>
              </a:ext>
            </a:extLst>
          </p:cNvPr>
          <p:cNvSpPr/>
          <p:nvPr/>
        </p:nvSpPr>
        <p:spPr>
          <a:xfrm>
            <a:off x="455612" y="4413014"/>
            <a:ext cx="606710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esta primera restauración,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maestro pintor don Juan R. Fuentes pintó un telón de gran mérito, reproduciendo el notable cuadro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Goya "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Juego de la Gallina Ciega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", que aún existe.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A038EB4-42B2-4B82-9940-036E3EDAF87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9252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37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4875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6375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4" grpId="0"/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9E95CB00-5956-45D5-BBBF-736E80FD86B7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49E6468-E396-4F17-9834-22A123EE696F}"/>
              </a:ext>
            </a:extLst>
          </p:cNvPr>
          <p:cNvSpPr/>
          <p:nvPr/>
        </p:nvSpPr>
        <p:spPr>
          <a:xfrm>
            <a:off x="4536026" y="969041"/>
            <a:ext cx="7176549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Otra vez la incuria del tiempo y de los hombres,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obligaron a su última restauración,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siendo ésta bajo el Gobierno de Fausto M. y fue reinaugurado por el Presiente de la República,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Adolfo López Mateos,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17 de noviembre de 1960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abierto al público en diciembre inmediato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Ballet Yugoslavo.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A038EB4-42B2-4B82-9940-036E3EDAF87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7" name="Imagen 6" descr="Imagen que contiene pared, suelo, interior, tenis&#10;&#10;Descripción generada con confianza muy alta">
            <a:extLst>
              <a:ext uri="{FF2B5EF4-FFF2-40B4-BE49-F238E27FC236}">
                <a16:creationId xmlns:a16="http://schemas.microsoft.com/office/drawing/2014/main" id="{01CBC87E-0B2A-44CB-B424-B85E156A4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5" y="669046"/>
            <a:ext cx="4029744" cy="5519908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7302AC91-9515-4EA6-9490-1907D040EB3C}"/>
              </a:ext>
            </a:extLst>
          </p:cNvPr>
          <p:cNvSpPr/>
          <p:nvPr/>
        </p:nvSpPr>
        <p:spPr>
          <a:xfrm>
            <a:off x="4497025" y="4210805"/>
            <a:ext cx="717654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nueva cuenta es en 1959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en el Palacio de Gobierno,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Ejecutivo del Estado, Fausto M. Ortega,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toma la protesta al patronato fundador integrado por:</a:t>
            </a:r>
          </a:p>
        </p:txBody>
      </p:sp>
    </p:spTree>
    <p:extLst>
      <p:ext uri="{BB962C8B-B14F-4D97-AF65-F5344CB8AC3E}">
        <p14:creationId xmlns:p14="http://schemas.microsoft.com/office/powerpoint/2010/main" val="288362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6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875" accel="50000" fill="hold">
                                          <p:stCondLst>
                                            <p:cond delay="168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875" accel="50000" fill="hold">
                                          <p:stCondLst>
                                            <p:cond delay="168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3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2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  <p:bldP spid="10" grpId="0"/>
      <p:bldP spid="1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10ED9618-3486-4ACC-BCEB-D7477EF2AF6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FD616B3-3F55-488A-933B-C35697595503}"/>
              </a:ext>
            </a:extLst>
          </p:cNvPr>
          <p:cNvSpPr/>
          <p:nvPr/>
        </p:nvSpPr>
        <p:spPr>
          <a:xfrm>
            <a:off x="456095" y="489049"/>
            <a:ext cx="5639905" cy="5893921"/>
          </a:xfrm>
          <a:prstGeom prst="rect">
            <a:avLst/>
          </a:prstGeom>
          <a:noFill/>
          <a:ln w="127000">
            <a:noFill/>
          </a:ln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Federico Bárcena,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Alfonso </a:t>
            </a:r>
            <a:r>
              <a:rPr lang="es-MX" sz="2400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Sobero</a:t>
            </a: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, </a:t>
            </a:r>
          </a:p>
          <a:p>
            <a:pPr algn="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Jorge Gómez Haro, </a:t>
            </a:r>
          </a:p>
          <a:p>
            <a:pPr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Pedro Ángel Palou,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Manuel de la Fuente, </a:t>
            </a:r>
          </a:p>
          <a:p>
            <a:pPr algn="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Daniel Pacheco, </a:t>
            </a:r>
          </a:p>
          <a:p>
            <a:pPr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Epifanio Álvarez,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Luis Bota Villa, </a:t>
            </a:r>
          </a:p>
          <a:p>
            <a:pPr algn="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Gilberto Pacheco, </a:t>
            </a:r>
          </a:p>
          <a:p>
            <a:pPr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Fausto de Andrés Aguirre,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Mariano Sánchez Sampedro, </a:t>
            </a:r>
          </a:p>
          <a:p>
            <a:pPr algn="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Joaquín Díaz Loredo, </a:t>
            </a:r>
          </a:p>
          <a:p>
            <a:pPr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Carlos Menéndez,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Mario Arrioja, </a:t>
            </a:r>
          </a:p>
          <a:p>
            <a:pPr algn="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Roberto Cañedo, </a:t>
            </a:r>
          </a:p>
          <a:p>
            <a:pPr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Virgilio Cuétara,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Manuel Otero </a:t>
            </a:r>
          </a:p>
          <a:p>
            <a:pPr algn="r" defTabSz="1219170">
              <a:lnSpc>
                <a:spcPts val="2500"/>
              </a:lnSpc>
            </a:pPr>
            <a:r>
              <a:rPr lang="es-MX" sz="24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y Enrique Reig.</a:t>
            </a:r>
          </a:p>
        </p:txBody>
      </p:sp>
      <p:pic>
        <p:nvPicPr>
          <p:cNvPr id="5" name="Imagen 4" descr="Imagen que contiene cielo, agua, edificio, exterior&#10;&#10;Descripción generada con confianza muy alta">
            <a:extLst>
              <a:ext uri="{FF2B5EF4-FFF2-40B4-BE49-F238E27FC236}">
                <a16:creationId xmlns:a16="http://schemas.microsoft.com/office/drawing/2014/main" id="{B9ACF1F1-8C4C-4AC6-A5E8-5719D0CCF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998" y="729045"/>
            <a:ext cx="5428660" cy="54286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885AA63-03BC-4693-B989-1AF7196E89E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5539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4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9125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875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425"/>
                            </p:stCondLst>
                            <p:childTnLst>
                              <p:par>
                                <p:cTn id="71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build="p" animBg="1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6491DE0-66A3-4FBE-9A8A-833352A6A33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3927317" y="429050"/>
            <a:ext cx="778526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Patronato del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inició sus actividades artísticas oficialmente,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día 8 de Diciembre de 1960, con una noche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gala, con la actuación artística, formidable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cierto, del Ballet Folklórico Yugoslavo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Branco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Krismánovich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contratado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especialmente para tan significativa fecha.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E4890CB-E470-4F7C-BF0E-E8A1FE63AB4C}"/>
              </a:ext>
            </a:extLst>
          </p:cNvPr>
          <p:cNvSpPr/>
          <p:nvPr/>
        </p:nvSpPr>
        <p:spPr>
          <a:xfrm>
            <a:off x="3927317" y="3130611"/>
            <a:ext cx="7785260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descrito como un inmueble de gruesos muros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planta oval terminando en rudimentarias almenas, un diseño desde el inicio inteligente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lograba espacios para ser usados con su base de arcos como unos palcos perfectos, este edificio a 4 niveles que cuenta con sus respectivos corredores de distribución tal como los hay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Europa situándose en su funcionalismo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nivel mundial aunado a sus dobles vestíbulos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una sala de descanso en la segunda planta.</a:t>
            </a:r>
          </a:p>
        </p:txBody>
      </p:sp>
      <p:pic>
        <p:nvPicPr>
          <p:cNvPr id="5" name="Imagen 4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0737FA62-5A64-484D-8E46-4BD5894B3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4" y="948923"/>
            <a:ext cx="3331274" cy="5000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7DF2492-E8D5-45B9-AF73-F1DB0150F84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1889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25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35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09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3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34" tmFilter="0, 0; 0.125,0.2665; 0.25,0.4; 0.375,0.465; 0.5,0.5;  0.625,0.535; 0.75,0.6; 0.875,0.7335; 1,1">
                                          <p:stCondLst>
                                            <p:cond delay="164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17" tmFilter="0, 0; 0.125,0.2665; 0.25,0.4; 0.375,0.465; 0.5,0.5;  0.625,0.535; 0.75,0.6; 0.875,0.7335; 1,1">
                                          <p:stCondLst>
                                            <p:cond delay="327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59" tmFilter="0, 0; 0.125,0.2665; 0.25,0.4; 0.375,0.465; 0.5,0.5;  0.625,0.535; 0.75,0.6; 0.875,0.7335; 1,1">
                                          <p:stCondLst>
                                            <p:cond delay="40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43">
                                          <p:stCondLst>
                                            <p:cond delay="1608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09" decel="50000">
                                          <p:stCondLst>
                                            <p:cond delay="167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43">
                                          <p:stCondLst>
                                            <p:cond delay="3247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09" decel="50000">
                                          <p:stCondLst>
                                            <p:cond delay="3311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43">
                                          <p:stCondLst>
                                            <p:cond delay="4063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09" decel="50000">
                                          <p:stCondLst>
                                            <p:cond delay="4128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43">
                                          <p:stCondLst>
                                            <p:cond delay="4474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09" decel="50000">
                                          <p:stCondLst>
                                            <p:cond delay="4539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8750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6491DE0-66A3-4FBE-9A8A-833352A6A33A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BFBAC0E-5961-4BC2-849A-4F5512076CC9}"/>
              </a:ext>
            </a:extLst>
          </p:cNvPr>
          <p:cNvSpPr/>
          <p:nvPr/>
        </p:nvSpPr>
        <p:spPr>
          <a:xfrm>
            <a:off x="455614" y="369051"/>
            <a:ext cx="4560404" cy="61837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fachada sobria y elegante ocupa todo el frente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manzana,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sus dos niveles separados entre sí por una cornisa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argamasa bella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complejamente elaborada, de esta sobresale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portada central enmarcada por jambas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cantera almohadilladas siendo la base de un airoso balcón rematado en un frontón donde se labraron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su material de cantera el escudo de armas del Rey Don Fernando VI,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Escudo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 de los Ángeles.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7DF2492-E8D5-45B9-AF73-F1DB0150F84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495F65AA-8DE0-4B8F-841F-66D982B9CC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17" y="953946"/>
            <a:ext cx="6660016" cy="4995012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349722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8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edificio, pared, suelo, interior&#10;&#10;Descripción generada con confianza alta">
            <a:extLst>
              <a:ext uri="{FF2B5EF4-FFF2-40B4-BE49-F238E27FC236}">
                <a16:creationId xmlns:a16="http://schemas.microsoft.com/office/drawing/2014/main" id="{24246E5A-9CDF-4905-84F9-7929EC96A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056"/>
            <a:ext cx="12192000" cy="6857999"/>
          </a:xfrm>
          <a:prstGeom prst="rect">
            <a:avLst/>
          </a:prstGeom>
        </p:spPr>
      </p:pic>
      <p:pic>
        <p:nvPicPr>
          <p:cNvPr id="11" name="Imagen 10" descr="Imagen que contiene exterior, edificio, suelo, calle&#10;&#10;Descripción generada con confianza muy alta">
            <a:extLst>
              <a:ext uri="{FF2B5EF4-FFF2-40B4-BE49-F238E27FC236}">
                <a16:creationId xmlns:a16="http://schemas.microsoft.com/office/drawing/2014/main" id="{B2776F96-994B-4ED6-B3C6-5618851010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56"/>
            <a:ext cx="12201832" cy="6848944"/>
          </a:xfrm>
          <a:prstGeom prst="rect">
            <a:avLst/>
          </a:prstGeom>
        </p:spPr>
      </p:pic>
      <p:pic>
        <p:nvPicPr>
          <p:cNvPr id="12" name="Imagen 11" descr="Imagen que contiene interior, suelo, silla, pared&#10;&#10;Descripción generada con confianza muy alta">
            <a:extLst>
              <a:ext uri="{FF2B5EF4-FFF2-40B4-BE49-F238E27FC236}">
                <a16:creationId xmlns:a16="http://schemas.microsoft.com/office/drawing/2014/main" id="{3CEC1614-F6ED-487F-BE0C-E66AFF8125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15" y="0"/>
            <a:ext cx="12206748" cy="6857999"/>
          </a:xfrm>
          <a:prstGeom prst="rect">
            <a:avLst/>
          </a:prstGeom>
        </p:spPr>
      </p:pic>
      <p:pic>
        <p:nvPicPr>
          <p:cNvPr id="7" name="Imagen 6" descr="Imagen que contiene suelo, interior, pared, techo&#10;&#10;Descripción generada con confianza muy alta">
            <a:extLst>
              <a:ext uri="{FF2B5EF4-FFF2-40B4-BE49-F238E27FC236}">
                <a16:creationId xmlns:a16="http://schemas.microsoft.com/office/drawing/2014/main" id="{75465E18-7DFD-4B47-94FB-8ED66EFAC9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15" y="-50942"/>
            <a:ext cx="12217859" cy="6908942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E8DB45E-6408-4BB4-A915-84A1F64E0E1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78653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7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EF89B3CD-B4FC-4B1C-94B4-6738F809AA4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7055984" y="1149038"/>
            <a:ext cx="4656591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esta remodelación,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respetó su diseño primitivo y fue dotado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comodidades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exigen las necesidades del mundo actual;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última restauración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costeada íntegramente por la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Fundación Mary Street Jenkins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' quien además dotó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Teatro Principal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una Galería de Pintura Colonial Religiosa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 gran mérito.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64C320E-71DA-48E8-8C64-BE863B1AC16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suelo, interior, pared, techo&#10;&#10;Descripción generada con confianza muy alta">
            <a:extLst>
              <a:ext uri="{FF2B5EF4-FFF2-40B4-BE49-F238E27FC236}">
                <a16:creationId xmlns:a16="http://schemas.microsoft.com/office/drawing/2014/main" id="{F60C15B4-8445-4F16-9636-E048F251A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57" y="1147381"/>
            <a:ext cx="6798846" cy="51015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1743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11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EF89B3CD-B4FC-4B1C-94B4-6738F809AA4C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8EC3785-C387-47BD-AF46-52E326BB7125}"/>
              </a:ext>
            </a:extLst>
          </p:cNvPr>
          <p:cNvSpPr/>
          <p:nvPr/>
        </p:nvSpPr>
        <p:spPr>
          <a:xfrm>
            <a:off x="455612" y="5108972"/>
            <a:ext cx="1125696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Todavía en las últimas décadas don Jorge Gómez Haro representaba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papel estelar del Tenorio, para el deleite de los aficionados al Teatro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para cumplir así con una de las viejas tradiciones de la Ciudad.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64C320E-71DA-48E8-8C64-BE863B1AC16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persona, interior, suelo, personas&#10;&#10;Descripción generada con confianza muy alta">
            <a:extLst>
              <a:ext uri="{FF2B5EF4-FFF2-40B4-BE49-F238E27FC236}">
                <a16:creationId xmlns:a16="http://schemas.microsoft.com/office/drawing/2014/main" id="{DC265DE3-DBCD-4A7D-A879-5817521A8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265" y="789044"/>
            <a:ext cx="5930641" cy="40199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97AC662-4B1D-4472-A815-EA14A5B32493}"/>
              </a:ext>
            </a:extLst>
          </p:cNvPr>
          <p:cNvSpPr/>
          <p:nvPr/>
        </p:nvSpPr>
        <p:spPr>
          <a:xfrm>
            <a:off x="456094" y="969041"/>
            <a:ext cx="5326993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debe su existencia,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lugar a duda,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hermanos 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Eduardo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Enrique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Jorge Gómez Haro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lo salvaron de la picota;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último, durante años y años representó en los Días de Muertos el incomparable drama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Juan Tenorio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inmortal José Zorrilla.</a:t>
            </a:r>
          </a:p>
        </p:txBody>
      </p:sp>
    </p:spTree>
    <p:extLst>
      <p:ext uri="{BB962C8B-B14F-4D97-AF65-F5344CB8AC3E}">
        <p14:creationId xmlns:p14="http://schemas.microsoft.com/office/powerpoint/2010/main" val="9557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7" grpId="0"/>
      <p:bldP spid="1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9680AD70-D937-4CB2-8455-196E70CCBCD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 descr="Imagen que contiene cielo, exterior, suelo, edificio&#10;&#10;Descripción generada con confianza muy alta">
            <a:extLst>
              <a:ext uri="{FF2B5EF4-FFF2-40B4-BE49-F238E27FC236}">
                <a16:creationId xmlns:a16="http://schemas.microsoft.com/office/drawing/2014/main" id="{7E7FB510-6932-4CE0-B210-22AC4BA078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075" y="1209037"/>
            <a:ext cx="9059849" cy="5103195"/>
          </a:xfrm>
          <a:prstGeom prst="rect">
            <a:avLst/>
          </a:prstGeom>
          <a:ln w="127000" cap="rnd">
            <a:solidFill>
              <a:srgbClr val="5D288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55613" y="5939"/>
            <a:ext cx="1125696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Plazuela de San Francisco y el Proceso de Demolición de la 8 Oriente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Imagen Original: http://www.skyscrapercity.com/showthread.php?t=319029&amp;page=39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6102A58-277C-40FE-8456-C746CF0C5010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3885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62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2E9E2764-EE15-4CA9-9326-7450905DF90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n 12" descr="Imagen que contiene edificio, persona, hombre&#10;&#10;Descripción generada con confianza muy alta">
            <a:extLst>
              <a:ext uri="{FF2B5EF4-FFF2-40B4-BE49-F238E27FC236}">
                <a16:creationId xmlns:a16="http://schemas.microsoft.com/office/drawing/2014/main" id="{DC40B974-252E-4CAB-8BB9-05A0C66F2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69" y="791336"/>
            <a:ext cx="4155855" cy="23376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596025" y="476655"/>
            <a:ext cx="7155805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Imposible es de olvidar en la época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años 60,  las temporadas de opereta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"Pepita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Embil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Plácido Domingo",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obras de teatro de autores mexicanos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han dado lustre a nuestro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aunque hubo en la Ciudad, en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América teatros anteriores al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fecha, es el más antiguo en pie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nuestro Continente, para orgullo de Puebla.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7642037-8175-43AF-B048-B3E09C62C8B6}"/>
              </a:ext>
            </a:extLst>
          </p:cNvPr>
          <p:cNvSpPr/>
          <p:nvPr/>
        </p:nvSpPr>
        <p:spPr>
          <a:xfrm>
            <a:off x="455612" y="3771812"/>
            <a:ext cx="11256963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grupo “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pone a la venta, abonos a beneficio del Patronato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logra integrar un Comité Recaudador de Fondos, que preside el mismo Federico Bárcena, que obtiene después de diversas promociones,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visitas a organizaciones y solicitudes de ayuda material,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la cantidad de 177 mil pesos, 19 mil 560 por concepto de venta de abonos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158 mil 115 de aportaciones de banca, industria y comercio,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aunque esta cantidad resulta insignificante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 la dimensión de la obra que se estaba proyectando.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3D72C44-047F-40B3-B449-53AF64E1B50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0078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37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9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1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ared, interior, mesa, contador&#10;&#10;Descripción generada con confianza muy alta">
            <a:extLst>
              <a:ext uri="{FF2B5EF4-FFF2-40B4-BE49-F238E27FC236}">
                <a16:creationId xmlns:a16="http://schemas.microsoft.com/office/drawing/2014/main" id="{855F7C68-7B08-4AEC-9BE7-8C4E8302F3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10" name="Imagen 9" descr="Imagen que contiene persona, pared, interior, hombre&#10;&#10;Descripción generada con confianza alta">
            <a:extLst>
              <a:ext uri="{FF2B5EF4-FFF2-40B4-BE49-F238E27FC236}">
                <a16:creationId xmlns:a16="http://schemas.microsoft.com/office/drawing/2014/main" id="{1302BBB9-FD49-42D2-B0D0-0DD7FC9B3C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9497"/>
            <a:ext cx="12192001" cy="6887497"/>
          </a:xfrm>
          <a:prstGeom prst="rect">
            <a:avLst/>
          </a:prstGeom>
        </p:spPr>
      </p:pic>
      <p:pic>
        <p:nvPicPr>
          <p:cNvPr id="5" name="Imagen 4" descr="Imagen que contiene interior, techo, grande, pared&#10;&#10;Descripción generada con confianza muy alta">
            <a:extLst>
              <a:ext uri="{FF2B5EF4-FFF2-40B4-BE49-F238E27FC236}">
                <a16:creationId xmlns:a16="http://schemas.microsoft.com/office/drawing/2014/main" id="{3A901CCB-9FB8-4841-BC63-BD9753C1E4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99FB458-0F74-4BF8-BAB5-E0B6FD2DFCF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edificio, suelo, exterior, reloj&#10;&#10;Descripción generada con confianza muy alta">
            <a:extLst>
              <a:ext uri="{FF2B5EF4-FFF2-40B4-BE49-F238E27FC236}">
                <a16:creationId xmlns:a16="http://schemas.microsoft.com/office/drawing/2014/main" id="{BCF5FFD6-927A-4F16-A29D-127906959D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496"/>
            <a:ext cx="12192000" cy="6858000"/>
          </a:xfrm>
          <a:prstGeom prst="rect">
            <a:avLst/>
          </a:prstGeom>
        </p:spPr>
      </p:pic>
      <p:pic>
        <p:nvPicPr>
          <p:cNvPr id="12" name="Imagen 11" descr="Imagen que contiene suelo, exterior, edificio&#10;&#10;Descripción generada con confianza muy alta">
            <a:extLst>
              <a:ext uri="{FF2B5EF4-FFF2-40B4-BE49-F238E27FC236}">
                <a16:creationId xmlns:a16="http://schemas.microsoft.com/office/drawing/2014/main" id="{923C67C4-7DB5-4ABC-BB32-42DD71A7B3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8991"/>
            <a:ext cx="12192001" cy="691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18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0"/>
                            </p:stCondLst>
                            <p:childTnLst>
                              <p:par>
                                <p:cTn id="38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0"/>
                            </p:stCondLst>
                            <p:childTnLst>
                              <p:par>
                                <p:cTn id="51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0"/>
                            </p:stCondLst>
                            <p:childTnLst>
                              <p:par>
                                <p:cTn id="64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6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95D61E0-A09C-4682-81DF-5FF4B0478D5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55612" y="429050"/>
            <a:ext cx="5655628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Acciones</a:t>
            </a:r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Teatro</a:t>
            </a:r>
            <a:r>
              <a:rPr lang="es-MX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Principal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EE7D48F-6498-404D-A18D-796CE8E6BEEB}"/>
              </a:ext>
            </a:extLst>
          </p:cNvPr>
          <p:cNvSpPr/>
          <p:nvPr/>
        </p:nvSpPr>
        <p:spPr>
          <a:xfrm>
            <a:off x="455612" y="1390640"/>
            <a:ext cx="5340393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D. Federico Bárcena, organizador, hombre práctico,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tomó con tanto entusiasmo encabezar el flamante Patronato,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víctima de grave enfermedad,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poco tiempo después lo lleva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tumba; a pesar de no concluir el proyecto siempre se le recuerda como un pionero importante.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8ABF694-7AFE-4CE3-A08C-2C91FA508AAF}"/>
              </a:ext>
            </a:extLst>
          </p:cNvPr>
          <p:cNvSpPr/>
          <p:nvPr/>
        </p:nvSpPr>
        <p:spPr>
          <a:xfrm>
            <a:off x="455612" y="5048973"/>
            <a:ext cx="1125696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 sucede con gran interés y capacidad, D. Alfonso </a:t>
            </a:r>
            <a:r>
              <a:rPr lang="es-MX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Sobero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Nevares,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obtiene una entrevista con D. Guillermo O. Jenkins, donde con toda minuciosidad se le explica el plan de restauración, los pocos recursos obtenidos y la importancia del rescate histórico del inmueble teatral.</a:t>
            </a:r>
          </a:p>
        </p:txBody>
      </p:sp>
      <p:pic>
        <p:nvPicPr>
          <p:cNvPr id="6" name="Imagen 5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4613B39D-DCEE-43C3-BDEB-0F09681ED7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1459" b="4350"/>
          <a:stretch/>
        </p:blipFill>
        <p:spPr>
          <a:xfrm>
            <a:off x="5796005" y="429051"/>
            <a:ext cx="5918832" cy="4557416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D985A06-DA11-4BB4-8151-F773BFD1940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58711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83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/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25A3BAAC-6CDD-4BA9-8AB8-591077BBB9F9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7B8D42F-3344-4AD8-AF48-ABD2A3168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10" y="300429"/>
            <a:ext cx="5389312" cy="630357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D77A86B-32EA-4586-861E-A23DCD30AF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2143" y1="46392" x2="32143" y2="46392"/>
                        <a14:foregroundMark x1="39643" y1="37887" x2="39643" y2="37887"/>
                        <a14:foregroundMark x1="55357" y1="25258" x2="55357" y2="25258"/>
                        <a14:foregroundMark x1="45357" y1="70876" x2="45357" y2="70876"/>
                        <a14:foregroundMark x1="57321" y1="70619" x2="57321" y2="70619"/>
                        <a14:foregroundMark x1="35536" y1="72165" x2="35536" y2="72165"/>
                        <a14:foregroundMark x1="49286" y1="88918" x2="49286" y2="88918"/>
                        <a14:foregroundMark x1="19821" y1="61082" x2="19821" y2="61082"/>
                        <a14:foregroundMark x1="22679" y1="78351" x2="22679" y2="78351"/>
                        <a14:foregroundMark x1="55357" y1="38918" x2="55357" y2="38918"/>
                        <a14:foregroundMark x1="57143" y1="28866" x2="57143" y2="28866"/>
                        <a14:foregroundMark x1="58214" y1="24227" x2="58214" y2="24227"/>
                        <a14:foregroundMark x1="53571" y1="47423" x2="53571" y2="47423"/>
                        <a14:foregroundMark x1="75714" y1="51031" x2="75714" y2="51031"/>
                        <a14:foregroundMark x1="77679" y1="49742" x2="77679" y2="49742"/>
                        <a14:foregroundMark x1="78214" y1="49485" x2="78214" y2="49485"/>
                        <a14:foregroundMark x1="80357" y1="69072" x2="80357" y2="69072"/>
                        <a14:foregroundMark x1="81607" y1="69330" x2="81429" y2="69330"/>
                        <a14:foregroundMark x1="82143" y1="69588" x2="82143" y2="69588"/>
                        <a14:foregroundMark x1="11250" y1="68814" x2="11250" y2="68814"/>
                        <a14:foregroundMark x1="15714" y1="49742" x2="15714" y2="49742"/>
                        <a14:foregroundMark x1="14821" y1="48454" x2="14821" y2="48454"/>
                        <a14:foregroundMark x1="22857" y1="33763" x2="22857" y2="33763"/>
                        <a14:foregroundMark x1="47143" y1="24742" x2="47143" y2="24742"/>
                        <a14:foregroundMark x1="45714" y1="27320" x2="45714" y2="27320"/>
                        <a14:foregroundMark x1="45536" y1="22938" x2="45536" y2="22938"/>
                        <a14:foregroundMark x1="47143" y1="22423" x2="47143" y2="22423"/>
                        <a14:foregroundMark x1="46429" y1="21134" x2="46429" y2="21134"/>
                        <a14:foregroundMark x1="46250" y1="20361" x2="46250" y2="20361"/>
                        <a14:foregroundMark x1="46429" y1="34794" x2="46429" y2="34794"/>
                        <a14:foregroundMark x1="45714" y1="40722" x2="45714" y2="40722"/>
                        <a14:foregroundMark x1="45893" y1="52835" x2="45893" y2="52835"/>
                        <a14:foregroundMark x1="45893" y1="52835" x2="45893" y2="52835"/>
                        <a14:foregroundMark x1="47500" y1="54124" x2="47500" y2="54124"/>
                        <a14:foregroundMark x1="50000" y1="54381" x2="50000" y2="54381"/>
                        <a14:foregroundMark x1="48214" y1="51031" x2="48214" y2="51031"/>
                        <a14:foregroundMark x1="45893" y1="51546" x2="45893" y2="51546"/>
                        <a14:foregroundMark x1="40536" y1="55155" x2="40536" y2="55155"/>
                        <a14:foregroundMark x1="30714" y1="75515" x2="30714" y2="75515"/>
                        <a14:foregroundMark x1="30714" y1="73196" x2="30714" y2="73196"/>
                        <a14:foregroundMark x1="38750" y1="69330" x2="38750" y2="69330"/>
                        <a14:foregroundMark x1="38929" y1="75000" x2="38929" y2="75000"/>
                        <a14:foregroundMark x1="38750" y1="79381" x2="38750" y2="79381"/>
                        <a14:foregroundMark x1="38750" y1="81701" x2="38750" y2="81701"/>
                        <a14:foregroundMark x1="61786" y1="71649" x2="61786" y2="71649"/>
                        <a14:foregroundMark x1="61429" y1="82474" x2="61429" y2="82474"/>
                        <a14:foregroundMark x1="60536" y1="82474" x2="60536" y2="82474"/>
                        <a14:foregroundMark x1="60179" y1="82474" x2="60179" y2="82474"/>
                        <a14:foregroundMark x1="30893" y1="81959" x2="30893" y2="81959"/>
                        <a14:foregroundMark x1="31964" y1="82474" x2="31964" y2="82474"/>
                        <a14:foregroundMark x1="11964" y1="81701" x2="11964" y2="81701"/>
                        <a14:foregroundMark x1="11250" y1="80928" x2="11250" y2="80928"/>
                        <a14:foregroundMark x1="10893" y1="80928" x2="10893" y2="80928"/>
                        <a14:foregroundMark x1="11250" y1="82732" x2="11250" y2="82732"/>
                        <a14:foregroundMark x1="13571" y1="82474" x2="13571" y2="82474"/>
                        <a14:foregroundMark x1="18750" y1="81186" x2="18750" y2="81186"/>
                        <a14:foregroundMark x1="18036" y1="82732" x2="18036" y2="82732"/>
                        <a14:foregroundMark x1="20179" y1="81959" x2="20179" y2="81959"/>
                        <a14:foregroundMark x1="19643" y1="83505" x2="19643" y2="83505"/>
                        <a14:foregroundMark x1="16071" y1="84278" x2="16071" y2="84278"/>
                        <a14:foregroundMark x1="14107" y1="84278" x2="14107" y2="84278"/>
                        <a14:foregroundMark x1="13036" y1="84278" x2="13036" y2="84278"/>
                        <a14:foregroundMark x1="11964" y1="84536" x2="11964" y2="84536"/>
                        <a14:foregroundMark x1="11607" y1="84536" x2="11607" y2="84536"/>
                        <a14:foregroundMark x1="11250" y1="82474" x2="11250" y2="82474"/>
                        <a14:foregroundMark x1="25000" y1="84021" x2="25000" y2="84021"/>
                        <a14:foregroundMark x1="22857" y1="81701" x2="22857" y2="81701"/>
                        <a14:foregroundMark x1="28571" y1="82990" x2="28571" y2="82990"/>
                        <a14:foregroundMark x1="26786" y1="84278" x2="26786" y2="84278"/>
                        <a14:foregroundMark x1="21786" y1="84278" x2="21786" y2="84278"/>
                        <a14:foregroundMark x1="18214" y1="84021" x2="18214" y2="84021"/>
                        <a14:foregroundMark x1="24107" y1="83763" x2="24107" y2="83763"/>
                        <a14:foregroundMark x1="23214" y1="84021" x2="23214" y2="84021"/>
                        <a14:foregroundMark x1="27679" y1="84021" x2="27679" y2="84021"/>
                        <a14:foregroundMark x1="28750" y1="84278" x2="28750" y2="84278"/>
                        <a14:foregroundMark x1="15179" y1="84278" x2="15179" y2="84278"/>
                        <a14:foregroundMark x1="64464" y1="82990" x2="64464" y2="82990"/>
                        <a14:foregroundMark x1="66429" y1="81186" x2="66429" y2="81186"/>
                        <a14:foregroundMark x1="71786" y1="82216" x2="71786" y2="82216"/>
                        <a14:foregroundMark x1="70893" y1="81186" x2="70893" y2="81186"/>
                        <a14:foregroundMark x1="74286" y1="81701" x2="74286" y2="81701"/>
                        <a14:foregroundMark x1="73393" y1="82990" x2="73393" y2="82990"/>
                        <a14:foregroundMark x1="77857" y1="83247" x2="77857" y2="83247"/>
                        <a14:foregroundMark x1="81071" y1="82216" x2="81071" y2="82216"/>
                        <a14:foregroundMark x1="80357" y1="80670" x2="80357" y2="80670"/>
                        <a14:foregroundMark x1="81786" y1="80670" x2="81786" y2="80670"/>
                        <a14:foregroundMark x1="81964" y1="82474" x2="81964" y2="82474"/>
                        <a14:foregroundMark x1="79643" y1="83763" x2="79643" y2="83763"/>
                        <a14:foregroundMark x1="75536" y1="83763" x2="75536" y2="83763"/>
                        <a14:foregroundMark x1="76964" y1="83763" x2="76964" y2="83763"/>
                        <a14:foregroundMark x1="77857" y1="84278" x2="77857" y2="84278"/>
                        <a14:foregroundMark x1="81607" y1="83763" x2="81607" y2="83763"/>
                        <a14:foregroundMark x1="78750" y1="84278" x2="78750" y2="84278"/>
                        <a14:foregroundMark x1="74821" y1="83763" x2="74821" y2="83763"/>
                        <a14:foregroundMark x1="71964" y1="84278" x2="71964" y2="84278"/>
                        <a14:foregroundMark x1="69286" y1="84021" x2="69286" y2="84021"/>
                        <a14:foregroundMark x1="68036" y1="83247" x2="68036" y2="83247"/>
                        <a14:foregroundMark x1="66250" y1="84278" x2="66250" y2="84278"/>
                        <a14:foregroundMark x1="63750" y1="84021" x2="63750" y2="84021"/>
                        <a14:foregroundMark x1="65714" y1="84278" x2="65714" y2="84278"/>
                        <a14:foregroundMark x1="68393" y1="84021" x2="68393" y2="84021"/>
                        <a14:foregroundMark x1="67857" y1="84278" x2="67857" y2="84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80" t="15517" r="15645" b="6465"/>
          <a:stretch/>
        </p:blipFill>
        <p:spPr>
          <a:xfrm>
            <a:off x="5993088" y="-1"/>
            <a:ext cx="6199147" cy="3554361"/>
          </a:xfrm>
          <a:prstGeom prst="rect">
            <a:avLst/>
          </a:prstGeom>
        </p:spPr>
      </p:pic>
      <p:pic>
        <p:nvPicPr>
          <p:cNvPr id="8" name="Imagen 7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FE920AA1-691C-42DC-8479-B6356C3CAB3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95" t="17082" r="11544" b="19573"/>
          <a:stretch/>
        </p:blipFill>
        <p:spPr>
          <a:xfrm>
            <a:off x="6223818" y="3554361"/>
            <a:ext cx="5865219" cy="3185652"/>
          </a:xfrm>
          <a:prstGeom prst="rect">
            <a:avLst/>
          </a:prstGeom>
        </p:spPr>
      </p:pic>
      <p:pic>
        <p:nvPicPr>
          <p:cNvPr id="9" name="Imagen 8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E71EC072-1391-4550-8759-0AAF8168996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3588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32F595F-B86D-4563-B4D1-E9889B4CFE6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21560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" presetID="17" presetClass="entr" presetSubtype="4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0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7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A95D61E0-A09C-4682-81DF-5FF4B0478D56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3F2AAD1-9F0E-4360-99AC-1B2E32E492AD}"/>
              </a:ext>
            </a:extLst>
          </p:cNvPr>
          <p:cNvSpPr/>
          <p:nvPr/>
        </p:nvSpPr>
        <p:spPr>
          <a:xfrm>
            <a:off x="455613" y="429050"/>
            <a:ext cx="1125696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Después de escuchar con atención, decide la participación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benemérita Fundación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Mary Street de Jenkins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en dichos trabajos, con una aportación inicial de $800,000.00,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representaban 66% de la obra en el momento de su presupuesto.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804B922-259D-459F-9864-176135926DCC}"/>
              </a:ext>
            </a:extLst>
          </p:cNvPr>
          <p:cNvSpPr/>
          <p:nvPr/>
        </p:nvSpPr>
        <p:spPr>
          <a:xfrm>
            <a:off x="7655974" y="1929025"/>
            <a:ext cx="4056601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verdad es que,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la magnanimidad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generosidad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D. Guillermo, jamás hubieran podido lograrse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noble propósito, que rebasó el millón de pesos de la época; Anteriores obras de restauración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inmueble se llevaron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cabo como la de 1995, cuando se colocó un falso plafón en el techo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sala.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D985A06-DA11-4BB4-8151-F773BFD1940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interior, techo, pared, edificio&#10;&#10;Descripción generada con confianza muy alta">
            <a:extLst>
              <a:ext uri="{FF2B5EF4-FFF2-40B4-BE49-F238E27FC236}">
                <a16:creationId xmlns:a16="http://schemas.microsoft.com/office/drawing/2014/main" id="{B97037EC-D2E5-4906-9087-7F6A6A40C9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96" y="1915048"/>
            <a:ext cx="6479284" cy="4513901"/>
          </a:xfrm>
          <a:prstGeom prst="snip2DiagRect">
            <a:avLst>
              <a:gd name="adj1" fmla="val 1492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57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375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5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7" grpId="0"/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EC862F4C-0337-49EE-991D-0F2ACE9B1CC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479424" y="364813"/>
            <a:ext cx="489658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Ahora bien el Teatro Principal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considerado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espacio teatral más antiguo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América Latina,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2009 cumplió 250 años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su inauguración en 1760.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FC20664-5BF1-4835-8860-F409025DA4FF}"/>
              </a:ext>
            </a:extLst>
          </p:cNvPr>
          <p:cNvSpPr/>
          <p:nvPr/>
        </p:nvSpPr>
        <p:spPr>
          <a:xfrm>
            <a:off x="455613" y="5695416"/>
            <a:ext cx="1125696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última en 2010 con la finalidad de conservar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óptimas condiciones este emblemático teatro.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A2EEAAB-CCB8-4F03-9D39-C9035E81D40A}"/>
              </a:ext>
            </a:extLst>
          </p:cNvPr>
          <p:cNvSpPr/>
          <p:nvPr/>
        </p:nvSpPr>
        <p:spPr>
          <a:xfrm>
            <a:off x="380950" y="2751829"/>
            <a:ext cx="4995062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este hermoso teatro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puede disfrutar de obras,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ópera, danza, música, conferencias, festivales,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espectáculos infantiles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incluso aquí dentro se llevan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cabo informes y asambleas del Gobierno del Estado de Puebla.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F6F5BB5-4540-42E6-A117-66051C90377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edificio, mesa&#10;&#10;Descripción generada con confianza muy alta">
            <a:extLst>
              <a:ext uri="{FF2B5EF4-FFF2-40B4-BE49-F238E27FC236}">
                <a16:creationId xmlns:a16="http://schemas.microsoft.com/office/drawing/2014/main" id="{7678B0A2-FC11-4776-80F7-DE5D4FC78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907" y="1269036"/>
            <a:ext cx="609600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6778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3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7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25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4" grpId="0"/>
      <p:bldP spid="3" grpId="0"/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EC862F4C-0337-49EE-991D-0F2ACE9B1CC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21A4B28-52AB-4C03-90F3-63D5EA1A7228}"/>
              </a:ext>
            </a:extLst>
          </p:cNvPr>
          <p:cNvSpPr/>
          <p:nvPr/>
        </p:nvSpPr>
        <p:spPr>
          <a:xfrm>
            <a:off x="6935504" y="837579"/>
            <a:ext cx="480040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Finalmente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Diciembre del 2010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una inversión aproximada de 35 millones de pesos,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 de Puebla, reabrió sus puertas después de un Programa Integral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atención arquitectónica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mecánica teatral implementado por el Gobierno del Estado de Puebla a través de la Secretaría de Cultura con el apoyo del Consejo Nacional para la Cultura y las Artes,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como la Fundación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Mary Street Jenkins.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F6F5BB5-4540-42E6-A117-66051C90377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edificio, exterior, suelo&#10;&#10;Descripción generada con confianza muy alta">
            <a:extLst>
              <a:ext uri="{FF2B5EF4-FFF2-40B4-BE49-F238E27FC236}">
                <a16:creationId xmlns:a16="http://schemas.microsoft.com/office/drawing/2014/main" id="{0AB6404D-90DD-429A-A3B0-7DB56B85F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2" y="969041"/>
            <a:ext cx="6359894" cy="4436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5590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98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E1F5C378-8FD9-492E-A89D-7D80955D081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5136016" y="429050"/>
            <a:ext cx="6576560" cy="417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Inauguración del Teatro Principal en 2010</a:t>
            </a:r>
          </a:p>
        </p:txBody>
      </p:sp>
      <p:pic>
        <p:nvPicPr>
          <p:cNvPr id="3" name="Imagen 2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CD8BA83E-1E39-4887-ADE1-FDAA857B2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016" y="909042"/>
            <a:ext cx="6506715" cy="4337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78C409F-532F-4148-BE08-BE182E673C5B}"/>
              </a:ext>
            </a:extLst>
          </p:cNvPr>
          <p:cNvSpPr/>
          <p:nvPr/>
        </p:nvSpPr>
        <p:spPr>
          <a:xfrm>
            <a:off x="455613" y="439079"/>
            <a:ext cx="4680403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la reapertura,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gobernador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Mario Marín Torres,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reconoció la labor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Pedro Ángel Palou Pérez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favor de Puebla, además enfatizó sobre el teatro,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patrimonio arquitectónico es una de las grandes riquezas de nuestro estado, como nos lo muestra este histórico Teatro Principal,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parte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una de las riquezas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apreciamos los poblanos.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B1D912B-B91C-43A5-BD0C-C89E77956AA9}"/>
              </a:ext>
            </a:extLst>
          </p:cNvPr>
          <p:cNvSpPr/>
          <p:nvPr/>
        </p:nvSpPr>
        <p:spPr>
          <a:xfrm>
            <a:off x="455613" y="5408967"/>
            <a:ext cx="1125696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proyecto ejecutivo de restauración arquitectónica lo llevó a cabo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Dirección de Sitios y Monumentos del Patrimonio Cultural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Consejo Nacional para la Cultura y las Artes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A29D647-10AB-4D02-906D-081BCBB8BC2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13237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625"/>
                            </p:stCondLst>
                            <p:childTnLst>
                              <p:par>
                                <p:cTn id="1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18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4" grpId="0"/>
      <p:bldP spid="5" grpId="0"/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E1F5C378-8FD9-492E-A89D-7D80955D0811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B1D912B-B91C-43A5-BD0C-C89E77956AA9}"/>
              </a:ext>
            </a:extLst>
          </p:cNvPr>
          <p:cNvSpPr/>
          <p:nvPr/>
        </p:nvSpPr>
        <p:spPr>
          <a:xfrm>
            <a:off x="455613" y="429050"/>
            <a:ext cx="11256962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asesoría del destacado poblano y doctor en arquitectura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Francisco Pérez Salazar Verea, quien diseñó la intervención arquitectónica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uno de los lugares que no puedes dejar de conocer en Puebla,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México y América.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A29D647-10AB-4D02-906D-081BCBB8BC2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cielo, exterior, suelo, edificio&#10;&#10;Descripción generada con confianza muy alta">
            <a:extLst>
              <a:ext uri="{FF2B5EF4-FFF2-40B4-BE49-F238E27FC236}">
                <a16:creationId xmlns:a16="http://schemas.microsoft.com/office/drawing/2014/main" id="{CC817918-D8D8-42C2-976A-ED8E99FAAC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39" y="1775059"/>
            <a:ext cx="5732856" cy="29739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C576BDAD-E43E-4392-BD10-1D3C5619FE4A}"/>
              </a:ext>
            </a:extLst>
          </p:cNvPr>
          <p:cNvSpPr/>
          <p:nvPr/>
        </p:nvSpPr>
        <p:spPr>
          <a:xfrm>
            <a:off x="6254749" y="1869026"/>
            <a:ext cx="5457825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esta manera,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proyecto incluyó la elaboración de planos arquitectónicos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inmueble,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documentos hasta hace poco inexistentes de este importante recinto cultural;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como la atención a fachadas, elementos decorativos interiores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7C7DEA4-0FD0-4563-833B-145AD6DEA84A}"/>
              </a:ext>
            </a:extLst>
          </p:cNvPr>
          <p:cNvSpPr/>
          <p:nvPr/>
        </p:nvSpPr>
        <p:spPr>
          <a:xfrm>
            <a:off x="455614" y="4748978"/>
            <a:ext cx="1125696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exteriores, carpinterías, instalaciones eléctricas e hidrosanitarias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remodelación de servicios al público y camerinos.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BE11540-BE60-4FC7-B2FF-1D8C86CB8238}"/>
              </a:ext>
            </a:extLst>
          </p:cNvPr>
          <p:cNvSpPr/>
          <p:nvPr/>
        </p:nvSpPr>
        <p:spPr>
          <a:xfrm>
            <a:off x="455613" y="5695416"/>
            <a:ext cx="1125696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se llevaron a cabo estudios estructurales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arrojaron las óptimas condiciones de la construcción.</a:t>
            </a:r>
          </a:p>
        </p:txBody>
      </p:sp>
    </p:spTree>
    <p:extLst>
      <p:ext uri="{BB962C8B-B14F-4D97-AF65-F5344CB8AC3E}">
        <p14:creationId xmlns:p14="http://schemas.microsoft.com/office/powerpoint/2010/main" val="370154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125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21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4875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  <p:bldP spid="7" grpId="0"/>
      <p:bldP spid="10" grpId="0"/>
      <p:bldP spid="11" grpId="0"/>
      <p:bldP spid="1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70372508-01C6-446F-B03D-AD9BC8730D12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2D4A8C0-8112-42E9-BF78-A2108D857EB0}"/>
              </a:ext>
            </a:extLst>
          </p:cNvPr>
          <p:cNvSpPr/>
          <p:nvPr/>
        </p:nvSpPr>
        <p:spPr>
          <a:xfrm>
            <a:off x="456094" y="429050"/>
            <a:ext cx="11256481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parte de la atención arquitectónica al inmueble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 apoyo de la Fundación Mary Street Jenkins, se llevaron a cabo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trabajos de pintura mural decorativa en el interior de la sala,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bajo un diseño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basado en estudios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de elementos decorativos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de teatros antiguos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y corrientes artísticas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de la época en Puebla.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38472EB-B474-4BA9-B56A-A0B469F4E66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7C23D91-B0B1-4A26-B246-1D8B647F0C59}"/>
              </a:ext>
            </a:extLst>
          </p:cNvPr>
          <p:cNvSpPr/>
          <p:nvPr/>
        </p:nvSpPr>
        <p:spPr>
          <a:xfrm>
            <a:off x="455614" y="4088989"/>
            <a:ext cx="485992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igual forma se actualizaron equipos de audio e iluminación, de vestimenta teatral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adecuada para el desarrollo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diversas actividades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espectáculos escénicos</a:t>
            </a:r>
          </a:p>
        </p:txBody>
      </p:sp>
      <p:pic>
        <p:nvPicPr>
          <p:cNvPr id="10" name="Imagen 9" descr="Imagen que contiene interior, persona, edificio, grande&#10;&#10;Descripción generada con confianza muy alta">
            <a:extLst>
              <a:ext uri="{FF2B5EF4-FFF2-40B4-BE49-F238E27FC236}">
                <a16:creationId xmlns:a16="http://schemas.microsoft.com/office/drawing/2014/main" id="{FB080A74-18E5-44CA-BF5F-7F692D39A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534" y="1769422"/>
            <a:ext cx="6388508" cy="3939540"/>
          </a:xfrm>
          <a:prstGeom prst="snip2DiagRect">
            <a:avLst>
              <a:gd name="adj1" fmla="val 17970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89D4B1DD-4438-40C1-A9C2-F04F08D157A3}"/>
              </a:ext>
            </a:extLst>
          </p:cNvPr>
          <p:cNvSpPr/>
          <p:nvPr/>
        </p:nvSpPr>
        <p:spPr>
          <a:xfrm>
            <a:off x="456094" y="6026139"/>
            <a:ext cx="11247948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dotó al teatro de sistemas de video e intercomunicación y voceo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C11229A-5A82-4B8C-AA28-DDAE8634E811}"/>
              </a:ext>
            </a:extLst>
          </p:cNvPr>
          <p:cNvSpPr/>
          <p:nvPr/>
        </p:nvSpPr>
        <p:spPr>
          <a:xfrm>
            <a:off x="396095" y="3488999"/>
            <a:ext cx="485944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Escenario del Teatro Principal</a:t>
            </a:r>
          </a:p>
        </p:txBody>
      </p:sp>
    </p:spTree>
    <p:extLst>
      <p:ext uri="{BB962C8B-B14F-4D97-AF65-F5344CB8AC3E}">
        <p14:creationId xmlns:p14="http://schemas.microsoft.com/office/powerpoint/2010/main" val="209609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82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8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7" grpId="0"/>
      <p:bldP spid="8" grpId="0"/>
      <p:bldP spid="11" grpId="0"/>
      <p:bldP spid="1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C1441C39-8801-4886-B656-2AF9F6C2E958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230A55D-7732-4D56-9852-A76DDE38A08A}"/>
              </a:ext>
            </a:extLst>
          </p:cNvPr>
          <p:cNvSpPr/>
          <p:nvPr/>
        </p:nvSpPr>
        <p:spPr>
          <a:xfrm>
            <a:off x="5689005" y="2109022"/>
            <a:ext cx="601105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esto finalizamos, la interesante historia de este glorioso Teatro,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 pesar de sufrir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varias reconstrucciones,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sigue manteniéndose como un lugar lleno de semblanzas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como parte característica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 de los Ángeles.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B362860-1B75-4AC4-B268-43476CAD9A0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C40D6EFC-2D3F-4C8E-823A-2E6A234BF5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2" r="10756" b="14043"/>
          <a:stretch/>
        </p:blipFill>
        <p:spPr>
          <a:xfrm>
            <a:off x="456094" y="406475"/>
            <a:ext cx="5232912" cy="607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7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7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24A05163-0C85-4768-B819-91014C13F05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interior, edificio, tren&#10;&#10;Descripción generada con confianza alta">
            <a:extLst>
              <a:ext uri="{FF2B5EF4-FFF2-40B4-BE49-F238E27FC236}">
                <a16:creationId xmlns:a16="http://schemas.microsoft.com/office/drawing/2014/main" id="{F9CF10AE-7A8D-477B-876D-C827DE9CA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788" y="989226"/>
            <a:ext cx="8465119" cy="4299743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1" y="423927"/>
            <a:ext cx="12191998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 tiene las siguientes localidades: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07F48C2-6F26-4BC9-A5E8-D69DAE984728}"/>
              </a:ext>
            </a:extLst>
          </p:cNvPr>
          <p:cNvSpPr/>
          <p:nvPr/>
        </p:nvSpPr>
        <p:spPr>
          <a:xfrm>
            <a:off x="455613" y="1149038"/>
            <a:ext cx="2755175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Luneta,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sea el patio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planta baja, con hileras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butacas acojinadas,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pasillos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vestíbulo alfombrados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C5AB486-6609-49F4-89B0-DC239634DC2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BF84EF4-AAE3-4C82-8865-D954066ADF00}"/>
              </a:ext>
            </a:extLst>
          </p:cNvPr>
          <p:cNvSpPr/>
          <p:nvPr/>
        </p:nvSpPr>
        <p:spPr>
          <a:xfrm>
            <a:off x="456094" y="5442696"/>
            <a:ext cx="1125648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subsistiendo aún el "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Palco de Honor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los tres pisos siguientes están destinados a los palcos, </a:t>
            </a:r>
          </a:p>
          <a:p>
            <a:pPr algn="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son pequeños gabinetes con su puerta cada uno.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AF606EE-996B-4CFB-90E0-505623971EAA}"/>
              </a:ext>
            </a:extLst>
          </p:cNvPr>
          <p:cNvSpPr/>
          <p:nvPr/>
        </p:nvSpPr>
        <p:spPr>
          <a:xfrm>
            <a:off x="456094" y="4154230"/>
            <a:ext cx="275517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todo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semicírculo,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ocupan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plateas,</a:t>
            </a:r>
          </a:p>
        </p:txBody>
      </p:sp>
      <p:sp>
        <p:nvSpPr>
          <p:cNvPr id="11" name="Flecha: doblada 10">
            <a:extLst>
              <a:ext uri="{FF2B5EF4-FFF2-40B4-BE49-F238E27FC236}">
                <a16:creationId xmlns:a16="http://schemas.microsoft.com/office/drawing/2014/main" id="{0F22471A-B50B-4177-B9E4-DD50B4F8202B}"/>
              </a:ext>
            </a:extLst>
          </p:cNvPr>
          <p:cNvSpPr/>
          <p:nvPr/>
        </p:nvSpPr>
        <p:spPr>
          <a:xfrm rot="6306578" flipH="1">
            <a:off x="2164760" y="4171958"/>
            <a:ext cx="2134643" cy="451221"/>
          </a:xfrm>
          <a:prstGeom prst="bentArrow">
            <a:avLst/>
          </a:prstGeom>
          <a:solidFill>
            <a:srgbClr val="92D050"/>
          </a:solidFill>
          <a:ln w="38100">
            <a:solidFill>
              <a:srgbClr val="9C5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12" name="Flecha: doblada 11">
            <a:extLst>
              <a:ext uri="{FF2B5EF4-FFF2-40B4-BE49-F238E27FC236}">
                <a16:creationId xmlns:a16="http://schemas.microsoft.com/office/drawing/2014/main" id="{296C2F38-18EE-4DD6-867A-5168A49C8CD0}"/>
              </a:ext>
            </a:extLst>
          </p:cNvPr>
          <p:cNvSpPr/>
          <p:nvPr/>
        </p:nvSpPr>
        <p:spPr>
          <a:xfrm rot="13684348" flipH="1" flipV="1">
            <a:off x="1808411" y="2605677"/>
            <a:ext cx="4490340" cy="423113"/>
          </a:xfrm>
          <a:prstGeom prst="bentArrow">
            <a:avLst>
              <a:gd name="adj1" fmla="val 23830"/>
              <a:gd name="adj2" fmla="val 46978"/>
              <a:gd name="adj3" fmla="val 42515"/>
              <a:gd name="adj4" fmla="val 87500"/>
            </a:avLst>
          </a:prstGeom>
          <a:solidFill>
            <a:srgbClr val="00B0F0"/>
          </a:solidFill>
          <a:ln w="38100">
            <a:solidFill>
              <a:srgbClr val="9C5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15" name="Flecha: doblada 14">
            <a:extLst>
              <a:ext uri="{FF2B5EF4-FFF2-40B4-BE49-F238E27FC236}">
                <a16:creationId xmlns:a16="http://schemas.microsoft.com/office/drawing/2014/main" id="{F1A0E168-9C47-436A-8259-5B0FD3EC807A}"/>
              </a:ext>
            </a:extLst>
          </p:cNvPr>
          <p:cNvSpPr/>
          <p:nvPr/>
        </p:nvSpPr>
        <p:spPr>
          <a:xfrm rot="6181645" flipH="1">
            <a:off x="5347286" y="3905865"/>
            <a:ext cx="3269661" cy="440267"/>
          </a:xfrm>
          <a:prstGeom prst="bentArrow">
            <a:avLst>
              <a:gd name="adj1" fmla="val 25000"/>
              <a:gd name="adj2" fmla="val 25000"/>
              <a:gd name="adj3" fmla="val 50000"/>
              <a:gd name="adj4" fmla="val 43750"/>
            </a:avLst>
          </a:prstGeom>
          <a:solidFill>
            <a:srgbClr val="FFC000"/>
          </a:solidFill>
          <a:ln w="38100">
            <a:solidFill>
              <a:srgbClr val="9C5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16" name="Flecha: a la derecha 15">
            <a:extLst>
              <a:ext uri="{FF2B5EF4-FFF2-40B4-BE49-F238E27FC236}">
                <a16:creationId xmlns:a16="http://schemas.microsoft.com/office/drawing/2014/main" id="{14EA54E7-AD65-4779-884E-6084C64297D8}"/>
              </a:ext>
            </a:extLst>
          </p:cNvPr>
          <p:cNvSpPr/>
          <p:nvPr/>
        </p:nvSpPr>
        <p:spPr>
          <a:xfrm rot="15264822">
            <a:off x="6982184" y="3731471"/>
            <a:ext cx="4141489" cy="197325"/>
          </a:xfrm>
          <a:prstGeom prst="rightArrow">
            <a:avLst/>
          </a:prstGeom>
          <a:solidFill>
            <a:srgbClr val="FFFF00"/>
          </a:solidFill>
          <a:ln w="38100">
            <a:solidFill>
              <a:srgbClr val="9C5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17" name="Flecha: a la derecha 16">
            <a:extLst>
              <a:ext uri="{FF2B5EF4-FFF2-40B4-BE49-F238E27FC236}">
                <a16:creationId xmlns:a16="http://schemas.microsoft.com/office/drawing/2014/main" id="{9E835B60-5CC2-4CA3-BF46-690E47E241E9}"/>
              </a:ext>
            </a:extLst>
          </p:cNvPr>
          <p:cNvSpPr/>
          <p:nvPr/>
        </p:nvSpPr>
        <p:spPr>
          <a:xfrm rot="16200000">
            <a:off x="8094411" y="4025151"/>
            <a:ext cx="3314648" cy="231587"/>
          </a:xfrm>
          <a:prstGeom prst="rightArrow">
            <a:avLst/>
          </a:prstGeom>
          <a:solidFill>
            <a:srgbClr val="FFFF00"/>
          </a:solidFill>
          <a:ln w="38100">
            <a:solidFill>
              <a:srgbClr val="9C5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  <p:sp>
        <p:nvSpPr>
          <p:cNvPr id="18" name="Flecha: a la derecha 17">
            <a:extLst>
              <a:ext uri="{FF2B5EF4-FFF2-40B4-BE49-F238E27FC236}">
                <a16:creationId xmlns:a16="http://schemas.microsoft.com/office/drawing/2014/main" id="{96F47FAB-F7B2-4423-ADA2-D7A3094B02F3}"/>
              </a:ext>
            </a:extLst>
          </p:cNvPr>
          <p:cNvSpPr/>
          <p:nvPr/>
        </p:nvSpPr>
        <p:spPr>
          <a:xfrm rot="17680258" flipV="1">
            <a:off x="8959774" y="4329837"/>
            <a:ext cx="3037486" cy="203510"/>
          </a:xfrm>
          <a:prstGeom prst="rightArrow">
            <a:avLst/>
          </a:prstGeom>
          <a:solidFill>
            <a:srgbClr val="FFFF00"/>
          </a:solidFill>
          <a:ln w="38100">
            <a:solidFill>
              <a:srgbClr val="9C5B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982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4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87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/>
      <p:bldP spid="8" grpId="0"/>
      <p:bldP spid="9" grpId="0"/>
      <p:bldP spid="10" grpId="0"/>
      <p:bldP spid="11" grpId="0" animBg="1"/>
      <p:bldP spid="12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50E941BA-CD51-4F1D-A59D-7FE56E8C422D}"/>
              </a:ext>
            </a:extLst>
          </p:cNvPr>
          <p:cNvSpPr txBox="1"/>
          <p:nvPr/>
        </p:nvSpPr>
        <p:spPr>
          <a:xfrm>
            <a:off x="-417097" y="-417096"/>
            <a:ext cx="13047246" cy="7731293"/>
          </a:xfrm>
          <a:prstGeom prst="rect">
            <a:avLst/>
          </a:prstGeom>
          <a:solidFill>
            <a:schemeClr val="bg1">
              <a:alpha val="5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3C74D5E-266D-4414-9532-A69DAC9A5DAC}"/>
              </a:ext>
            </a:extLst>
          </p:cNvPr>
          <p:cNvSpPr/>
          <p:nvPr/>
        </p:nvSpPr>
        <p:spPr>
          <a:xfrm>
            <a:off x="-2" y="459685"/>
            <a:ext cx="4056035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escenario es enorme,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 su foso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la orquesta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ésta es necesaria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una representación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aún conserva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magnifica acústica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son innecesarios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micrófonos.</a:t>
            </a:r>
          </a:p>
        </p:txBody>
      </p:sp>
      <p:pic>
        <p:nvPicPr>
          <p:cNvPr id="6" name="Imagen 5" descr="Imagen que contiene edificio, interior&#10;&#10;Descripción generada con confianza alta">
            <a:extLst>
              <a:ext uri="{FF2B5EF4-FFF2-40B4-BE49-F238E27FC236}">
                <a16:creationId xmlns:a16="http://schemas.microsoft.com/office/drawing/2014/main" id="{28B0A171-E4A1-4CCE-93A9-198700600B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033" y="603591"/>
            <a:ext cx="7593756" cy="5293933"/>
          </a:xfrm>
          <a:prstGeom prst="snip2DiagRect">
            <a:avLst>
              <a:gd name="adj1" fmla="val 16369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59EC72D-295F-4EF2-9A2C-DCA1E49D5973}"/>
              </a:ext>
            </a:extLst>
          </p:cNvPr>
          <p:cNvSpPr/>
          <p:nvPr/>
        </p:nvSpPr>
        <p:spPr>
          <a:xfrm>
            <a:off x="455613" y="3668996"/>
            <a:ext cx="360041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Teatro Principal.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Eduardo Gómez Haro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9F5B5C7-A29D-4FB1-A0EF-3437930107BB}"/>
              </a:ext>
            </a:extLst>
          </p:cNvPr>
          <p:cNvSpPr/>
          <p:nvPr/>
        </p:nvSpPr>
        <p:spPr>
          <a:xfrm>
            <a:off x="455614" y="5314816"/>
            <a:ext cx="462040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Apuntes Históricos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Teatro Principal: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Pedro Ángel Palou Pérez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E88DD63-67C5-452A-B256-15345180186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8183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250" accel="50000" fill="hold">
                                          <p:stCondLst>
                                            <p:cond delay="1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250" accel="50000" fill="hold">
                                          <p:stCondLst>
                                            <p:cond delay="1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32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7" grpId="0"/>
      <p:bldP spid="8" grpId="0"/>
      <p:bldP spid="9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rojo, edificio, mobiliario, exterior&#10;&#10;Descripción generada con confianza alta">
            <a:extLst>
              <a:ext uri="{FF2B5EF4-FFF2-40B4-BE49-F238E27FC236}">
                <a16:creationId xmlns:a16="http://schemas.microsoft.com/office/drawing/2014/main" id="{6A890462-E73C-4E63-901F-4D3F8B17C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84" y="0"/>
            <a:ext cx="10139831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F9677F2-0CBF-43E7-B26E-EE58DB2CA67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05222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5D8D9F2E-E454-4A9B-A9D6-A1ABD7499A8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objeto, edificio&#10;&#10;Descripción generada con confianza muy alta">
            <a:extLst>
              <a:ext uri="{FF2B5EF4-FFF2-40B4-BE49-F238E27FC236}">
                <a16:creationId xmlns:a16="http://schemas.microsoft.com/office/drawing/2014/main" id="{D32643D6-642B-4AE2-BA3F-0AC24B389B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12180886" cy="6858000"/>
          </a:xfrm>
          <a:prstGeom prst="rect">
            <a:avLst/>
          </a:prstGeom>
        </p:spPr>
      </p:pic>
      <p:pic>
        <p:nvPicPr>
          <p:cNvPr id="9" name="Imagen 8" descr="Imagen que contiene edificio, amarillo, suelo, exterior&#10;&#10;Descripción generada con confianza alta">
            <a:extLst>
              <a:ext uri="{FF2B5EF4-FFF2-40B4-BE49-F238E27FC236}">
                <a16:creationId xmlns:a16="http://schemas.microsoft.com/office/drawing/2014/main" id="{27FB5083-1382-4C91-A5B3-9DA60122DE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16" y="0"/>
            <a:ext cx="12204515" cy="6858000"/>
          </a:xfrm>
          <a:prstGeom prst="rect">
            <a:avLst/>
          </a:prstGeom>
        </p:spPr>
      </p:pic>
      <p:pic>
        <p:nvPicPr>
          <p:cNvPr id="10" name="Imagen 9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22582C33-9F51-4F0C-8F27-6C6DE37AD1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8" y="0"/>
            <a:ext cx="12206748" cy="6858000"/>
          </a:xfrm>
          <a:prstGeom prst="rect">
            <a:avLst/>
          </a:prstGeom>
        </p:spPr>
      </p:pic>
      <p:pic>
        <p:nvPicPr>
          <p:cNvPr id="11" name="Imagen 10" descr="Imagen que contiene edificio, cielo, exterior, amarillo&#10;&#10;Descripción generada con confianza muy alta">
            <a:extLst>
              <a:ext uri="{FF2B5EF4-FFF2-40B4-BE49-F238E27FC236}">
                <a16:creationId xmlns:a16="http://schemas.microsoft.com/office/drawing/2014/main" id="{C13BD0DD-64B6-42EA-ACAC-C7C9430873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1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204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0"/>
                            </p:stCondLst>
                            <p:childTnLst>
                              <p:par>
                                <p:cTn id="38" presetID="17" presetClass="exit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0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deporte, suelo, persona, exterior&#10;&#10;Descripción generada con confianza muy alta">
            <a:extLst>
              <a:ext uri="{FF2B5EF4-FFF2-40B4-BE49-F238E27FC236}">
                <a16:creationId xmlns:a16="http://schemas.microsoft.com/office/drawing/2014/main" id="{D846A38C-8E6F-453A-99E3-7368BB1C7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493" y="451656"/>
            <a:ext cx="4979424" cy="6937278"/>
          </a:xfrm>
          <a:prstGeom prst="rect">
            <a:avLst/>
          </a:prstGeom>
        </p:spPr>
      </p:pic>
      <p:pic>
        <p:nvPicPr>
          <p:cNvPr id="9" name="Imagen 8" descr="Imagen que contiene edificio, suelo, deporte, bailarín&#10;&#10;Descripción generada con confianza muy alta">
            <a:extLst>
              <a:ext uri="{FF2B5EF4-FFF2-40B4-BE49-F238E27FC236}">
                <a16:creationId xmlns:a16="http://schemas.microsoft.com/office/drawing/2014/main" id="{EDEDFECC-B485-4990-B816-2B33F5B5E2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077" y="549048"/>
            <a:ext cx="4612358" cy="6327930"/>
          </a:xfrm>
          <a:prstGeom prst="rect">
            <a:avLst/>
          </a:prstGeom>
        </p:spPr>
      </p:pic>
      <p:pic>
        <p:nvPicPr>
          <p:cNvPr id="13" name="Imagen 12" descr="Imagen que contiene edificio, ventana&#10;&#10;Descripción generada con confianza muy alta">
            <a:extLst>
              <a:ext uri="{FF2B5EF4-FFF2-40B4-BE49-F238E27FC236}">
                <a16:creationId xmlns:a16="http://schemas.microsoft.com/office/drawing/2014/main" id="{EB34FC49-A3E4-4742-A89C-F7C7762E7C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897" y="0"/>
            <a:ext cx="12275897" cy="6858000"/>
          </a:xfrm>
          <a:prstGeom prst="rect">
            <a:avLst/>
          </a:prstGeom>
        </p:spPr>
      </p:pic>
      <p:pic>
        <p:nvPicPr>
          <p:cNvPr id="15" name="Imagen 14" descr="Imagen que contiene persona, interior, edificio, grande&#10;&#10;Descripción generada con confianza muy alta">
            <a:extLst>
              <a:ext uri="{FF2B5EF4-FFF2-40B4-BE49-F238E27FC236}">
                <a16:creationId xmlns:a16="http://schemas.microsoft.com/office/drawing/2014/main" id="{E4C2F20B-F05B-49F8-BF04-0D95EC7A9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898" y="-18978"/>
            <a:ext cx="12275897" cy="6895956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9CAD424F-2E30-44D5-A824-8E3497B415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92" y="-9057"/>
            <a:ext cx="4779818" cy="6858000"/>
          </a:xfrm>
          <a:prstGeom prst="rect">
            <a:avLst/>
          </a:prstGeom>
        </p:spPr>
      </p:pic>
      <p:pic>
        <p:nvPicPr>
          <p:cNvPr id="22" name="Imagen 21" descr="Imagen que contiene pared, interior, edificio&#10;&#10;Descripción generada con confianza muy alta">
            <a:extLst>
              <a:ext uri="{FF2B5EF4-FFF2-40B4-BE49-F238E27FC236}">
                <a16:creationId xmlns:a16="http://schemas.microsoft.com/office/drawing/2014/main" id="{A957B3ED-4CB0-4BEC-A126-BD43BF7029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095" y="-47014"/>
            <a:ext cx="4835072" cy="6937278"/>
          </a:xfrm>
          <a:prstGeom prst="rect">
            <a:avLst/>
          </a:prstGeom>
        </p:spPr>
      </p:pic>
      <p:pic>
        <p:nvPicPr>
          <p:cNvPr id="17" name="Imagen 16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63A6090B-CCCD-42A3-ADDD-EF0436A16B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900" y="-35743"/>
            <a:ext cx="12275900" cy="6884686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08D53A69-B4C0-4084-9535-9DDC12B833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7366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0"/>
                            </p:stCondLst>
                            <p:childTnLst>
                              <p:par>
                                <p:cTn id="4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7590193" y="98455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591921" y="76397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teatro principal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80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57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8AEE1026-D104-4501-B8F6-13BD052CBE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7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9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1E41D4F-474B-469C-B0AE-E20F17BE1FB6}">
  <we:reference id="wa104380510" version="1.0.0.3" store="en-US" storeType="OMEX"/>
  <we:alternateReferences>
    <we:reference id="wa104380510" version="1.0.0.3" store="wa104380510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7557</TotalTime>
  <Words>5900</Words>
  <Application>Microsoft Office PowerPoint</Application>
  <PresentationFormat>Panorámica</PresentationFormat>
  <Paragraphs>811</Paragraphs>
  <Slides>76</Slides>
  <Notes>3</Notes>
  <HiddenSlides>0</HiddenSlides>
  <MMClips>2</MMClips>
  <ScaleCrop>false</ScaleCrop>
  <HeadingPairs>
    <vt:vector size="6" baseType="variant">
      <vt:variant>
        <vt:lpstr>Fuentes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94" baseType="lpstr">
      <vt:lpstr>AbileneFLF.fog_</vt:lpstr>
      <vt:lpstr>Algerian</vt:lpstr>
      <vt:lpstr>AlgerianBasSCD</vt:lpstr>
      <vt:lpstr>AlteSchD</vt:lpstr>
      <vt:lpstr>Anal Satisfaction</vt:lpstr>
      <vt:lpstr>Arial</vt:lpstr>
      <vt:lpstr>Arial Narrow</vt:lpstr>
      <vt:lpstr>Arial Rounded MT Bold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16  Teatro Principal  Versión Completa  80' 42''  M</dc:title>
  <dc:creator>Eagle's nest</dc:creator>
  <cp:lastModifiedBy>Eagle's nest</cp:lastModifiedBy>
  <cp:revision>527</cp:revision>
  <dcterms:created xsi:type="dcterms:W3CDTF">2018-02-11T10:42:39Z</dcterms:created>
  <dcterms:modified xsi:type="dcterms:W3CDTF">2018-12-05T18:37:36Z</dcterms:modified>
</cp:coreProperties>
</file>