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9"/>
  </p:notesMasterIdLst>
  <p:handoutMasterIdLst>
    <p:handoutMasterId r:id="rId40"/>
  </p:handoutMasterIdLst>
  <p:sldIdLst>
    <p:sldId id="368" r:id="rId3"/>
    <p:sldId id="270" r:id="rId4"/>
    <p:sldId id="295" r:id="rId5"/>
    <p:sldId id="378" r:id="rId6"/>
    <p:sldId id="369" r:id="rId7"/>
    <p:sldId id="328" r:id="rId8"/>
    <p:sldId id="380" r:id="rId9"/>
    <p:sldId id="371" r:id="rId10"/>
    <p:sldId id="332" r:id="rId11"/>
    <p:sldId id="364" r:id="rId12"/>
    <p:sldId id="372" r:id="rId13"/>
    <p:sldId id="336" r:id="rId14"/>
    <p:sldId id="379" r:id="rId15"/>
    <p:sldId id="337" r:id="rId16"/>
    <p:sldId id="342" r:id="rId17"/>
    <p:sldId id="351" r:id="rId18"/>
    <p:sldId id="373" r:id="rId19"/>
    <p:sldId id="367" r:id="rId20"/>
    <p:sldId id="356" r:id="rId21"/>
    <p:sldId id="348" r:id="rId22"/>
    <p:sldId id="375" r:id="rId23"/>
    <p:sldId id="366" r:id="rId24"/>
    <p:sldId id="350" r:id="rId25"/>
    <p:sldId id="377" r:id="rId26"/>
    <p:sldId id="362" r:id="rId27"/>
    <p:sldId id="352" r:id="rId28"/>
    <p:sldId id="355" r:id="rId29"/>
    <p:sldId id="357" r:id="rId30"/>
    <p:sldId id="381" r:id="rId31"/>
    <p:sldId id="354" r:id="rId32"/>
    <p:sldId id="358" r:id="rId33"/>
    <p:sldId id="374" r:id="rId34"/>
    <p:sldId id="365" r:id="rId35"/>
    <p:sldId id="272" r:id="rId36"/>
    <p:sldId id="273" r:id="rId37"/>
    <p:sldId id="274" r:id="rId38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7Rvez1l3oSCXkVojkclFQ==" hashData="mPcSsFW4WG/41NXrdkkq3spMVgjwH0jw28c4f4MT1YM0Fu8Izx05dIPYsi4S20+Gk5yi0n+zNxQNT7LHPhhahw=="/>
  <p:extLst>
    <p:ext uri="{EFAFB233-063F-42B5-8137-9DF3F51BA10A}">
      <p15:sldGuideLst xmlns:p15="http://schemas.microsoft.com/office/powerpoint/2012/main">
        <p15:guide id="1" orient="horz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pos="3940" userDrawn="1">
          <p15:clr>
            <a:srgbClr val="000000"/>
          </p15:clr>
        </p15:guide>
        <p15:guide id="4" pos="3749" userDrawn="1">
          <p15:clr>
            <a:srgbClr val="000000"/>
          </p15:clr>
        </p15:guide>
        <p15:guide id="5" userDrawn="1">
          <p15:clr>
            <a:srgbClr val="000000"/>
          </p15:clr>
        </p15:guide>
        <p15:guide id="6" pos="302" userDrawn="1">
          <p15:clr>
            <a:srgbClr val="000000"/>
          </p15:clr>
        </p15:guide>
        <p15:guide id="7" pos="7378" userDrawn="1">
          <p15:clr>
            <a:srgbClr val="000000"/>
          </p15:clr>
        </p15:guide>
        <p15:guide id="8" pos="7680" userDrawn="1">
          <p15:clr>
            <a:srgbClr val="000000"/>
          </p15:clr>
        </p15:guide>
        <p15:guide id="9" orient="horz" pos="2273" userDrawn="1">
          <p15:clr>
            <a:srgbClr val="000000"/>
          </p15:clr>
        </p15:guide>
        <p15:guide id="10" orient="horz" pos="2069" userDrawn="1">
          <p15:clr>
            <a:srgbClr val="000000"/>
          </p15:clr>
        </p15:guide>
        <p15:guide id="11" orient="horz" pos="2169" userDrawn="1">
          <p15:clr>
            <a:srgbClr val="000000"/>
          </p15:clr>
        </p15:guide>
        <p15:guide id="12" orient="horz" pos="2269" userDrawn="1">
          <p15:clr>
            <a:srgbClr val="000000"/>
          </p15:clr>
        </p15:guide>
        <p15:guide id="13" orient="horz" pos="3974" userDrawn="1">
          <p15:clr>
            <a:srgbClr val="000000"/>
          </p15:clr>
        </p15:guide>
        <p15:guide id="14" orient="horz" pos="4315" userDrawn="1">
          <p15:clr>
            <a:srgbClr val="000000"/>
          </p15:clr>
        </p15:guide>
        <p15:guide id="15" orient="horz" pos="346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0000"/>
    <a:srgbClr val="8E0000"/>
    <a:srgbClr val="6C0000"/>
    <a:srgbClr val="4C0000"/>
    <a:srgbClr val="5F2987"/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573" autoAdjust="0"/>
    <p:restoredTop sz="94333" autoAdjust="0"/>
  </p:normalViewPr>
  <p:slideViewPr>
    <p:cSldViewPr showGuides="1">
      <p:cViewPr varScale="1">
        <p:scale>
          <a:sx n="65" d="100"/>
          <a:sy n="65" d="100"/>
        </p:scale>
        <p:origin x="534" y="72"/>
      </p:cViewPr>
      <p:guideLst>
        <p:guide orient="horz"/>
        <p:guide pos="3840"/>
        <p:guide pos="3940"/>
        <p:guide pos="3749"/>
        <p:guide/>
        <p:guide pos="302"/>
        <p:guide pos="7378"/>
        <p:guide pos="7680"/>
        <p:guide orient="horz" pos="2273"/>
        <p:guide orient="horz" pos="2069"/>
        <p:guide orient="horz" pos="2169"/>
        <p:guide orient="horz" pos="2269"/>
        <p:guide orient="horz" pos="3974"/>
        <p:guide orient="horz" pos="4315"/>
        <p:guide orient="horz" pos="34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31/08/2018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074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562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780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6755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8475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0084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8758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7022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760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8891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7095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5937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721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3809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0931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658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6543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14693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7424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0448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5154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7663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897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90980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72521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16979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981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517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27722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136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5440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31/08/2018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3905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31/08/2018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5760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31/08/2018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5440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31/08/2018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698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31/08/2018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2432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31/08/2018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0163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31/08/2018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0266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31/08/2018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8071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31/08/2018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403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31/08/2018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7090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31/08/2018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31/08/2018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31/08/2018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31/08/2018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31/08/2018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31/08/2018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31/08/2018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31/08/2018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31/08/2018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31/08/2018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31/08/2018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31/08/2018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545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31/08/2018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2.jp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microsoft.com/office/2007/relationships/hdphoto" Target="../media/hdphoto2.wdp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7" Type="http://schemas.microsoft.com/office/2007/relationships/hdphoto" Target="../media/hdphoto5.wdp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2.jpg"/><Relationship Id="rId7" Type="http://schemas.microsoft.com/office/2007/relationships/hdphoto" Target="../media/hdphoto7.wdp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microsoft.com/office/2007/relationships/hdphoto" Target="../media/hdphoto9.wdp"/><Relationship Id="rId5" Type="http://schemas.microsoft.com/office/2007/relationships/hdphoto" Target="../media/hdphoto6.wdp"/><Relationship Id="rId10" Type="http://schemas.openxmlformats.org/officeDocument/2006/relationships/image" Target="../media/image46.png"/><Relationship Id="rId4" Type="http://schemas.openxmlformats.org/officeDocument/2006/relationships/image" Target="../media/image43.png"/><Relationship Id="rId9" Type="http://schemas.microsoft.com/office/2007/relationships/hdphoto" Target="../media/hdphoto8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50.png"/><Relationship Id="rId4" Type="http://schemas.openxmlformats.org/officeDocument/2006/relationships/image" Target="../media/image49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2.jpg"/><Relationship Id="rId7" Type="http://schemas.microsoft.com/office/2007/relationships/hdphoto" Target="../media/hdphoto12.wdp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microsoft.com/office/2007/relationships/hdphoto" Target="../media/hdphoto11.wdp"/><Relationship Id="rId4" Type="http://schemas.openxmlformats.org/officeDocument/2006/relationships/image" Target="../media/image53.png"/><Relationship Id="rId9" Type="http://schemas.microsoft.com/office/2007/relationships/hdphoto" Target="../media/hdphoto13.wdp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4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59.png"/><Relationship Id="rId4" Type="http://schemas.openxmlformats.org/officeDocument/2006/relationships/image" Target="../media/image58.jp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8F9D2FF7-E65E-4359-A56E-62D6D25D29E0}"/>
              </a:ext>
            </a:extLst>
          </p:cNvPr>
          <p:cNvSpPr txBox="1"/>
          <p:nvPr/>
        </p:nvSpPr>
        <p:spPr>
          <a:xfrm rot="1464752">
            <a:off x="6824412" y="331782"/>
            <a:ext cx="1485398" cy="584775"/>
          </a:xfrm>
          <a:prstGeom prst="rect">
            <a:avLst/>
          </a:prstGeom>
          <a:noFill/>
        </p:spPr>
        <p:txBody>
          <a:bodyPr wrap="none" rtlCol="0">
            <a:prstTxWarp prst="textDeflateBottom">
              <a:avLst/>
            </a:prstTxWarp>
            <a:spAutoFit/>
          </a:bodyPr>
          <a:lstStyle/>
          <a:p>
            <a:r>
              <a:rPr lang="es-ES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20’ 35”</a:t>
            </a:r>
            <a:endParaRPr lang="es-MX" sz="3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878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4000">
        <p14:vortex dir="d"/>
        <p:sndAc>
          <p:stSnd>
            <p:snd r:embed="rId2" name="Cancha San Pedro Medley 000 - Eaglenest 1.wav"/>
          </p:stSnd>
        </p:sndAc>
      </p:transition>
    </mc:Choice>
    <mc:Fallback xmlns="">
      <p:transition spd="slow" advTm="4000">
        <p:fade/>
        <p:sndAc>
          <p:stSnd>
            <p:snd r:embed="rId4" name="Cancha San Pedro Medley 000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Imagen que contiene edificio, cielo, exterior, antiguo&#10;&#10;Descripción generada con confianza muy alta">
            <a:extLst>
              <a:ext uri="{FF2B5EF4-FFF2-40B4-BE49-F238E27FC236}">
                <a16:creationId xmlns:a16="http://schemas.microsoft.com/office/drawing/2014/main" id="{7DE6CB94-5345-476E-86E3-D4E95C9C0C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7" y="-1"/>
            <a:ext cx="12200057" cy="6980747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38291969-2730-4D8B-B8E0-570BC3C608CB}"/>
              </a:ext>
            </a:extLst>
          </p:cNvPr>
          <p:cNvSpPr/>
          <p:nvPr/>
        </p:nvSpPr>
        <p:spPr>
          <a:xfrm rot="20978798">
            <a:off x="8107244" y="405228"/>
            <a:ext cx="4251280" cy="1097736"/>
          </a:xfrm>
          <a:custGeom>
            <a:avLst/>
            <a:gdLst>
              <a:gd name="connsiteX0" fmla="*/ 0 w 4062363"/>
              <a:gd name="connsiteY0" fmla="*/ 0 h 1713290"/>
              <a:gd name="connsiteX1" fmla="*/ 4062363 w 4062363"/>
              <a:gd name="connsiteY1" fmla="*/ 0 h 1713290"/>
              <a:gd name="connsiteX2" fmla="*/ 4062363 w 4062363"/>
              <a:gd name="connsiteY2" fmla="*/ 1713290 h 1713290"/>
              <a:gd name="connsiteX3" fmla="*/ 0 w 4062363"/>
              <a:gd name="connsiteY3" fmla="*/ 1713290 h 1713290"/>
              <a:gd name="connsiteX4" fmla="*/ 0 w 4062363"/>
              <a:gd name="connsiteY4" fmla="*/ 0 h 1713290"/>
              <a:gd name="connsiteX0" fmla="*/ 0 w 4132315"/>
              <a:gd name="connsiteY0" fmla="*/ 0 h 1713290"/>
              <a:gd name="connsiteX1" fmla="*/ 4132315 w 4132315"/>
              <a:gd name="connsiteY1" fmla="*/ 420470 h 1713290"/>
              <a:gd name="connsiteX2" fmla="*/ 4062363 w 4132315"/>
              <a:gd name="connsiteY2" fmla="*/ 1713290 h 1713290"/>
              <a:gd name="connsiteX3" fmla="*/ 0 w 4132315"/>
              <a:gd name="connsiteY3" fmla="*/ 1713290 h 1713290"/>
              <a:gd name="connsiteX4" fmla="*/ 0 w 4132315"/>
              <a:gd name="connsiteY4" fmla="*/ 0 h 1713290"/>
              <a:gd name="connsiteX0" fmla="*/ 0 w 4205759"/>
              <a:gd name="connsiteY0" fmla="*/ 0 h 1400554"/>
              <a:gd name="connsiteX1" fmla="*/ 4205759 w 4205759"/>
              <a:gd name="connsiteY1" fmla="*/ 107734 h 1400554"/>
              <a:gd name="connsiteX2" fmla="*/ 4135807 w 4205759"/>
              <a:gd name="connsiteY2" fmla="*/ 1400554 h 1400554"/>
              <a:gd name="connsiteX3" fmla="*/ 73444 w 4205759"/>
              <a:gd name="connsiteY3" fmla="*/ 1400554 h 1400554"/>
              <a:gd name="connsiteX4" fmla="*/ 0 w 4205759"/>
              <a:gd name="connsiteY4" fmla="*/ 0 h 1400554"/>
              <a:gd name="connsiteX0" fmla="*/ 0 w 4251280"/>
              <a:gd name="connsiteY0" fmla="*/ 0 h 1400554"/>
              <a:gd name="connsiteX1" fmla="*/ 4251280 w 4251280"/>
              <a:gd name="connsiteY1" fmla="*/ 572664 h 1400554"/>
              <a:gd name="connsiteX2" fmla="*/ 4135807 w 4251280"/>
              <a:gd name="connsiteY2" fmla="*/ 1400554 h 1400554"/>
              <a:gd name="connsiteX3" fmla="*/ 73444 w 4251280"/>
              <a:gd name="connsiteY3" fmla="*/ 1400554 h 1400554"/>
              <a:gd name="connsiteX4" fmla="*/ 0 w 4251280"/>
              <a:gd name="connsiteY4" fmla="*/ 0 h 14005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51280" h="1400554">
                <a:moveTo>
                  <a:pt x="0" y="0"/>
                </a:moveTo>
                <a:lnTo>
                  <a:pt x="4251280" y="572664"/>
                </a:lnTo>
                <a:lnTo>
                  <a:pt x="4135807" y="1400554"/>
                </a:lnTo>
                <a:lnTo>
                  <a:pt x="73444" y="1400554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Museo de Arte</a:t>
            </a:r>
          </a:p>
          <a:p>
            <a:pPr algn="ctr" defTabSz="1219170"/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Virreinal</a:t>
            </a:r>
            <a:endParaRPr lang="es-MX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84EF4E31-BE81-4861-981D-A7172DD1B963}"/>
              </a:ext>
            </a:extLst>
          </p:cNvPr>
          <p:cNvSpPr/>
          <p:nvPr/>
        </p:nvSpPr>
        <p:spPr>
          <a:xfrm rot="177864">
            <a:off x="2660605" y="899251"/>
            <a:ext cx="5193595" cy="60260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San Pedro </a:t>
            </a:r>
          </a:p>
        </p:txBody>
      </p:sp>
      <p:sp>
        <p:nvSpPr>
          <p:cNvPr id="19" name="Rectángulo 16">
            <a:extLst>
              <a:ext uri="{FF2B5EF4-FFF2-40B4-BE49-F238E27FC236}">
                <a16:creationId xmlns:a16="http://schemas.microsoft.com/office/drawing/2014/main" id="{9D35EAF7-CD41-4937-907D-828F663214E6}"/>
              </a:ext>
            </a:extLst>
          </p:cNvPr>
          <p:cNvSpPr/>
          <p:nvPr/>
        </p:nvSpPr>
        <p:spPr>
          <a:xfrm>
            <a:off x="5933538" y="204703"/>
            <a:ext cx="3242549" cy="520848"/>
          </a:xfrm>
          <a:custGeom>
            <a:avLst/>
            <a:gdLst>
              <a:gd name="connsiteX0" fmla="*/ 0 w 4062363"/>
              <a:gd name="connsiteY0" fmla="*/ 0 h 1713290"/>
              <a:gd name="connsiteX1" fmla="*/ 4062363 w 4062363"/>
              <a:gd name="connsiteY1" fmla="*/ 0 h 1713290"/>
              <a:gd name="connsiteX2" fmla="*/ 4062363 w 4062363"/>
              <a:gd name="connsiteY2" fmla="*/ 1713290 h 1713290"/>
              <a:gd name="connsiteX3" fmla="*/ 0 w 4062363"/>
              <a:gd name="connsiteY3" fmla="*/ 1713290 h 1713290"/>
              <a:gd name="connsiteX4" fmla="*/ 0 w 4062363"/>
              <a:gd name="connsiteY4" fmla="*/ 0 h 1713290"/>
              <a:gd name="connsiteX0" fmla="*/ 0 w 4132315"/>
              <a:gd name="connsiteY0" fmla="*/ 0 h 1713290"/>
              <a:gd name="connsiteX1" fmla="*/ 4132315 w 4132315"/>
              <a:gd name="connsiteY1" fmla="*/ 420470 h 1713290"/>
              <a:gd name="connsiteX2" fmla="*/ 4062363 w 4132315"/>
              <a:gd name="connsiteY2" fmla="*/ 1713290 h 1713290"/>
              <a:gd name="connsiteX3" fmla="*/ 0 w 4132315"/>
              <a:gd name="connsiteY3" fmla="*/ 1713290 h 1713290"/>
              <a:gd name="connsiteX4" fmla="*/ 0 w 4132315"/>
              <a:gd name="connsiteY4" fmla="*/ 0 h 1713290"/>
              <a:gd name="connsiteX0" fmla="*/ 0 w 4205759"/>
              <a:gd name="connsiteY0" fmla="*/ 0 h 1400554"/>
              <a:gd name="connsiteX1" fmla="*/ 4205759 w 4205759"/>
              <a:gd name="connsiteY1" fmla="*/ 107734 h 1400554"/>
              <a:gd name="connsiteX2" fmla="*/ 4135807 w 4205759"/>
              <a:gd name="connsiteY2" fmla="*/ 1400554 h 1400554"/>
              <a:gd name="connsiteX3" fmla="*/ 73444 w 4205759"/>
              <a:gd name="connsiteY3" fmla="*/ 1400554 h 1400554"/>
              <a:gd name="connsiteX4" fmla="*/ 0 w 4205759"/>
              <a:gd name="connsiteY4" fmla="*/ 0 h 1400554"/>
              <a:gd name="connsiteX0" fmla="*/ 0 w 4251280"/>
              <a:gd name="connsiteY0" fmla="*/ 0 h 1400554"/>
              <a:gd name="connsiteX1" fmla="*/ 4251280 w 4251280"/>
              <a:gd name="connsiteY1" fmla="*/ 572664 h 1400554"/>
              <a:gd name="connsiteX2" fmla="*/ 4135807 w 4251280"/>
              <a:gd name="connsiteY2" fmla="*/ 1400554 h 1400554"/>
              <a:gd name="connsiteX3" fmla="*/ 73444 w 4251280"/>
              <a:gd name="connsiteY3" fmla="*/ 1400554 h 1400554"/>
              <a:gd name="connsiteX4" fmla="*/ 0 w 4251280"/>
              <a:gd name="connsiteY4" fmla="*/ 0 h 14005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51280" h="1400554">
                <a:moveTo>
                  <a:pt x="0" y="0"/>
                </a:moveTo>
                <a:lnTo>
                  <a:pt x="4251280" y="572664"/>
                </a:lnTo>
                <a:lnTo>
                  <a:pt x="4135807" y="1400554"/>
                </a:lnTo>
                <a:lnTo>
                  <a:pt x="73444" y="1400554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Puebla</a:t>
            </a:r>
          </a:p>
        </p:txBody>
      </p:sp>
    </p:spTree>
    <p:extLst>
      <p:ext uri="{BB962C8B-B14F-4D97-AF65-F5344CB8AC3E}">
        <p14:creationId xmlns:p14="http://schemas.microsoft.com/office/powerpoint/2010/main" val="1236784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9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50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7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7" grpId="0"/>
      <p:bldP spid="17" grpId="1"/>
      <p:bldP spid="18" grpId="0"/>
      <p:bldP spid="18" grpId="1"/>
      <p:bldP spid="19" grpId="0"/>
      <p:bldP spid="19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9D4D21F6-0E5B-4552-83B2-5B024D9D6E19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19CC466-EDB4-4E0B-8E63-E91CE7E84D85}"/>
              </a:ext>
            </a:extLst>
          </p:cNvPr>
          <p:cNvSpPr/>
          <p:nvPr/>
        </p:nvSpPr>
        <p:spPr>
          <a:xfrm>
            <a:off x="479424" y="566678"/>
            <a:ext cx="399448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Hacía 1542 comenzó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edificarse lo que sería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Real Hospital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San Pedro,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destaca por su elegante patio de doble arquería de cantera, siendo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segundo más grande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ciudad de Puebla.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54F8CCB-B3A8-4278-A6DD-147171BDA4F4}"/>
              </a:ext>
            </a:extLst>
          </p:cNvPr>
          <p:cNvSpPr/>
          <p:nvPr/>
        </p:nvSpPr>
        <p:spPr>
          <a:xfrm>
            <a:off x="5456649" y="548680"/>
            <a:ext cx="5175855" cy="67359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San Pedro Museo de Arte</a:t>
            </a:r>
          </a:p>
        </p:txBody>
      </p:sp>
      <p:pic>
        <p:nvPicPr>
          <p:cNvPr id="9" name="Imagen 8" descr="Imagen que contiene cielo, exterior, edificio, valla&#10;&#10;Descripción generada con confianza muy alta">
            <a:extLst>
              <a:ext uri="{FF2B5EF4-FFF2-40B4-BE49-F238E27FC236}">
                <a16:creationId xmlns:a16="http://schemas.microsoft.com/office/drawing/2014/main" id="{88E0491D-F40A-48CC-8E7E-E34BC8DF8F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034" y="1484784"/>
            <a:ext cx="7123043" cy="4754631"/>
          </a:xfrm>
          <a:prstGeom prst="rect">
            <a:avLst/>
          </a:prstGeom>
          <a:ln w="127000" cap="rnd">
            <a:solidFill>
              <a:srgbClr val="00206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884E19F4-F7F1-4FD4-AC4A-BA5EE922A207}"/>
              </a:ext>
            </a:extLst>
          </p:cNvPr>
          <p:cNvSpPr/>
          <p:nvPr/>
        </p:nvSpPr>
        <p:spPr>
          <a:xfrm>
            <a:off x="479423" y="4062551"/>
            <a:ext cx="39944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el tiempo,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convirtió </a:t>
            </a: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un espacio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innovación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vanguardia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la ciencia médica,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sobre todo en el siglo XIX.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17935F0-FA6E-4C6F-9415-0F8A051FEA0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450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50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5" grpId="0"/>
      <p:bldP spid="10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15AF0605-D773-4029-9F10-B8DC70E1D4C5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8" name="Imagen 7" descr="Imagen que contiene suelo, interior, vida, ventana&#10;&#10;Descripción generada con confianza muy alta">
            <a:extLst>
              <a:ext uri="{FF2B5EF4-FFF2-40B4-BE49-F238E27FC236}">
                <a16:creationId xmlns:a16="http://schemas.microsoft.com/office/drawing/2014/main" id="{21D2816E-5AEF-460D-BC2F-B72CC010E8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87" y="1124744"/>
            <a:ext cx="11210827" cy="4680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E3759238-C1B8-4552-930B-20D13258093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10159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9D4D21F6-0E5B-4552-83B2-5B024D9D6E19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A2679733-509D-4F1B-829A-9403D204EAEA}"/>
              </a:ext>
            </a:extLst>
          </p:cNvPr>
          <p:cNvSpPr/>
          <p:nvPr/>
        </p:nvSpPr>
        <p:spPr>
          <a:xfrm>
            <a:off x="7464154" y="1260043"/>
            <a:ext cx="424842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año de 2002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crea el actual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San Pedro Museo de Arte,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cual ha sido sede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importantes exposiciones internacionales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nacionales,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en las que se ha dado cabida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todas las expresiones artísticas 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hombre, desde las arqueológicas hasta las contemporáneas. </a:t>
            </a: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17935F0-FA6E-4C6F-9415-0F8A051FEA0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6" name="Imagen 5" descr="Imagen que contiene interior, suelo, pared, techo&#10;&#10;Descripción generada con confianza muy alta">
            <a:extLst>
              <a:ext uri="{FF2B5EF4-FFF2-40B4-BE49-F238E27FC236}">
                <a16:creationId xmlns:a16="http://schemas.microsoft.com/office/drawing/2014/main" id="{B75F6D76-A701-4ECB-BA16-CB8D3ECABA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5" y="853994"/>
            <a:ext cx="6912768" cy="51672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67872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425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3A8E7F79-E34A-4EDC-B9C9-16B35668BD7F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19CC466-EDB4-4E0B-8E63-E91CE7E84D85}"/>
              </a:ext>
            </a:extLst>
          </p:cNvPr>
          <p:cNvSpPr/>
          <p:nvPr/>
        </p:nvSpPr>
        <p:spPr>
          <a:xfrm>
            <a:off x="509138" y="764704"/>
            <a:ext cx="407469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museo tiene más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mil metros cuadrados,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divididos en 5 salas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exposiciones,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de ellas permanentemente dedicada a la exhibición de obras de arte sacro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el Gobierno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Estado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tiene bajo su resguardo,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además de la recreación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Botica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antiguo hospital,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cual estuvo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funciones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más de 350 años.</a:t>
            </a:r>
          </a:p>
        </p:txBody>
      </p:sp>
      <p:pic>
        <p:nvPicPr>
          <p:cNvPr id="6" name="Imagen 5" descr="Imagen que contiene interior, pared, mesa, suelo&#10;&#10;Descripción generada con confianza muy alta">
            <a:extLst>
              <a:ext uri="{FF2B5EF4-FFF2-40B4-BE49-F238E27FC236}">
                <a16:creationId xmlns:a16="http://schemas.microsoft.com/office/drawing/2014/main" id="{DBD54162-1610-4F2C-9141-B381A376D5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856" y="1268760"/>
            <a:ext cx="6696744" cy="4269908"/>
          </a:xfrm>
          <a:prstGeom prst="rect">
            <a:avLst/>
          </a:prstGeom>
          <a:ln w="228600" cap="sq" cmpd="thickThin">
            <a:solidFill>
              <a:srgbClr val="7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FBA385C5-C5E7-4E2B-9A79-E2DF5C0C133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51541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5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25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6000" t="-22000" r="-28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FACDE3CC-486D-4EFA-B599-6148D1F36325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7" name="Imagen 6" descr="Imagen que contiene pared, interior, foto&#10;&#10;Descripción generada con confianza alta">
            <a:extLst>
              <a:ext uri="{FF2B5EF4-FFF2-40B4-BE49-F238E27FC236}">
                <a16:creationId xmlns:a16="http://schemas.microsoft.com/office/drawing/2014/main" id="{B4D65D62-D061-48EA-8B16-458C22E698C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71739" y1="14658" x2="71739" y2="14658"/>
                        <a14:foregroundMark x1="73696" y1="14658" x2="73696" y2="14658"/>
                        <a14:foregroundMark x1="76739" y1="14332" x2="76739" y2="14332"/>
                        <a14:foregroundMark x1="79130" y1="14658" x2="79130" y2="14658"/>
                        <a14:foregroundMark x1="80652" y1="14332" x2="80435" y2="14332"/>
                        <a14:foregroundMark x1="70435" y1="14332" x2="70435" y2="14332"/>
                        <a14:foregroundMark x1="66739" y1="14007" x2="66739" y2="140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229" t="11706" r="16023" b="8027"/>
          <a:stretch/>
        </p:blipFill>
        <p:spPr>
          <a:xfrm>
            <a:off x="2161447" y="369331"/>
            <a:ext cx="7894993" cy="6151943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E133DF7-DC94-4C5D-81EA-6A5C0866C52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39836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3A8E7F79-E34A-4EDC-B9C9-16B35668BD7F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E0B79CE-B2EA-4F9C-85E7-4146C6C224FD}"/>
              </a:ext>
            </a:extLst>
          </p:cNvPr>
          <p:cNvSpPr/>
          <p:nvPr/>
        </p:nvSpPr>
        <p:spPr>
          <a:xfrm>
            <a:off x="479376" y="548680"/>
            <a:ext cx="112331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Parte del rico acervo pictórico poblano se aloja en un extraordinario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 histórico inmueble que fuera el Hospital de San Pedro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erigido en el siglo XVII.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FA13BA3-EECC-4C10-8F5E-61A97EFFA1F8}"/>
              </a:ext>
            </a:extLst>
          </p:cNvPr>
          <p:cNvSpPr/>
          <p:nvPr/>
        </p:nvSpPr>
        <p:spPr>
          <a:xfrm>
            <a:off x="7608168" y="2636912"/>
            <a:ext cx="410440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un principio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este hospital 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« </a:t>
            </a:r>
            <a:r>
              <a:rPr lang="es-MX" sz="24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fundado en 1545 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» 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atendió a enfermos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desamparados.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3A8A57C-6E79-400A-ACFE-17C86B7526BA}"/>
              </a:ext>
            </a:extLst>
          </p:cNvPr>
          <p:cNvSpPr/>
          <p:nvPr/>
        </p:nvSpPr>
        <p:spPr>
          <a:xfrm>
            <a:off x="479424" y="5589240"/>
            <a:ext cx="1123315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el paso del tiempo abarcó un área mayor a los 5,000 metros cuadrados; posteriormente, alojó al Archivo General de Puebla.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BA385C5-C5E7-4E2B-9A79-E2DF5C0C133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0" name="Imagen 9" descr="Imagen que contiene suelo, techo, interior, pared&#10;&#10;Descripción generada con confianza muy alta">
            <a:extLst>
              <a:ext uri="{FF2B5EF4-FFF2-40B4-BE49-F238E27FC236}">
                <a16:creationId xmlns:a16="http://schemas.microsoft.com/office/drawing/2014/main" id="{18EAF682-3847-4713-9035-F32DB7B9B9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1075239"/>
            <a:ext cx="7128791" cy="42979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10645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8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387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912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  <p:bldP spid="4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9F815AD1-F64A-4252-9553-3E6217265E4B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19CC466-EDB4-4E0B-8E63-E91CE7E84D85}"/>
              </a:ext>
            </a:extLst>
          </p:cNvPr>
          <p:cNvSpPr/>
          <p:nvPr/>
        </p:nvSpPr>
        <p:spPr>
          <a:xfrm>
            <a:off x="441156" y="423567"/>
            <a:ext cx="113096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Sobresale en su fachada el típico acabado de tabique en forma de petatillo que armoniza con las blancas molduras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cornisas y marcos de sus ventanas.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155CE2D-1101-4D88-AB62-5CAAFD947C25}"/>
              </a:ext>
            </a:extLst>
          </p:cNvPr>
          <p:cNvSpPr/>
          <p:nvPr/>
        </p:nvSpPr>
        <p:spPr>
          <a:xfrm>
            <a:off x="479424" y="2498120"/>
            <a:ext cx="403239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gran patio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elegante arquería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«</a:t>
            </a:r>
            <a:r>
              <a:rPr lang="es-MX" sz="24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segundo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más grande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ciudad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»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caracteriza su interior.</a:t>
            </a:r>
          </a:p>
        </p:txBody>
      </p:sp>
      <p:pic>
        <p:nvPicPr>
          <p:cNvPr id="9" name="Imagen 8" descr="Imagen que contiene suelo, edificio, exterior&#10;&#10;Descripción generada con confianza muy alta">
            <a:extLst>
              <a:ext uri="{FF2B5EF4-FFF2-40B4-BE49-F238E27FC236}">
                <a16:creationId xmlns:a16="http://schemas.microsoft.com/office/drawing/2014/main" id="{EB0E3827-116E-42BD-822B-2D4B8C408F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784" y="1052736"/>
            <a:ext cx="7340354" cy="48813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935EC338-C9BD-4A59-92B2-756D6F7D7CA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47956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8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2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45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1760961F-1613-404F-A6E9-CA707C34B237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edificio, suelo, tribunal&#10;&#10;Descripción generada con confianza muy alta">
            <a:extLst>
              <a:ext uri="{FF2B5EF4-FFF2-40B4-BE49-F238E27FC236}">
                <a16:creationId xmlns:a16="http://schemas.microsoft.com/office/drawing/2014/main" id="{48F48839-7B3B-41EF-8F09-C419B3BD63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49275"/>
            <a:ext cx="10229623" cy="5759450"/>
          </a:xfrm>
          <a:prstGeom prst="rect">
            <a:avLst/>
          </a:prstGeom>
          <a:ln w="127000" cap="rnd">
            <a:solidFill>
              <a:srgbClr val="70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E2E94898-157A-4BF1-A036-0296B4303BA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537545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9F815AD1-F64A-4252-9553-3E6217265E4B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852875A-8608-44CC-9B8A-460E89AA3956}"/>
              </a:ext>
            </a:extLst>
          </p:cNvPr>
          <p:cNvSpPr/>
          <p:nvPr/>
        </p:nvSpPr>
        <p:spPr>
          <a:xfrm>
            <a:off x="7557719" y="908720"/>
            <a:ext cx="4154905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piso superior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exhiben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objetos relacionados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la medicina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un registro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antiguos pacientes; una colección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arte sacro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piezas litúrgicas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gran valía,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junto con dioramas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gráficos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alusivos al hospital.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AD8AA1A-D2B1-499B-99EC-DD7A09575E63}"/>
              </a:ext>
            </a:extLst>
          </p:cNvPr>
          <p:cNvSpPr/>
          <p:nvPr/>
        </p:nvSpPr>
        <p:spPr>
          <a:xfrm>
            <a:off x="479425" y="5589240"/>
            <a:ext cx="112331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Talleres y funciones de teatro son parte de las actividades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 realizan en este museo.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35EC338-C9BD-4A59-92B2-756D6F7D7CA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0" name="Imagen 9" descr="Imagen que contiene interior, persona, mesa, hombre&#10;&#10;Descripción generada con confianza muy alta">
            <a:extLst>
              <a:ext uri="{FF2B5EF4-FFF2-40B4-BE49-F238E27FC236}">
                <a16:creationId xmlns:a16="http://schemas.microsoft.com/office/drawing/2014/main" id="{83E87AB0-0BA5-46B5-B6F7-30B99F7BE1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15" y="561730"/>
            <a:ext cx="7005583" cy="46674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77181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10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/>
      <p:bldP spid="5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4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343EB048-7971-4C23-B469-66C9406E8AD4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19CC466-EDB4-4E0B-8E63-E91CE7E84D85}"/>
              </a:ext>
            </a:extLst>
          </p:cNvPr>
          <p:cNvSpPr/>
          <p:nvPr/>
        </p:nvSpPr>
        <p:spPr>
          <a:xfrm>
            <a:off x="479425" y="565230"/>
            <a:ext cx="1123315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San Pedro Museo de Arte, un paseo por la Puebla virreinal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58A2F44-A023-4FDE-BD77-6A3E208DDC19}"/>
              </a:ext>
            </a:extLst>
          </p:cNvPr>
          <p:cNvSpPr/>
          <p:nvPr/>
        </p:nvSpPr>
        <p:spPr>
          <a:xfrm>
            <a:off x="479426" y="980728"/>
            <a:ext cx="41764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Texto Publicado por: </a:t>
            </a:r>
          </a:p>
          <a:p>
            <a:pPr algn="ctr">
              <a:lnSpc>
                <a:spcPts val="2400"/>
              </a:lnSpc>
            </a:pP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Staff En: Atractivos turísticos, </a:t>
            </a:r>
          </a:p>
          <a:p>
            <a:pPr algn="ctr">
              <a:lnSpc>
                <a:spcPts val="2400"/>
              </a:lnSpc>
            </a:pP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Museos Sin Comentarios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317D8CB-DC44-4612-B4A8-CCCCA02496A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108453B-1336-476D-8BE1-728761C08FA0}"/>
              </a:ext>
            </a:extLst>
          </p:cNvPr>
          <p:cNvSpPr/>
          <p:nvPr/>
        </p:nvSpPr>
        <p:spPr>
          <a:xfrm>
            <a:off x="4655840" y="1412776"/>
            <a:ext cx="705673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Ubicado en la 4 norte, número 203,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ubica </a:t>
            </a:r>
            <a:r>
              <a:rPr lang="es-MX" sz="24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San Pedro Museo de Arte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inmueble que albergó al antiguo Hospital de San Pedro, durante la época virreinal en Puebla.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48988C6-BACB-4EBC-A44E-B9BDECD97844}"/>
              </a:ext>
            </a:extLst>
          </p:cNvPr>
          <p:cNvSpPr/>
          <p:nvPr/>
        </p:nvSpPr>
        <p:spPr>
          <a:xfrm>
            <a:off x="4655840" y="3528303"/>
            <a:ext cx="705673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 construcción tuvo origen con el templo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San Pedro, en 1541, por petición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fray Julián Garcés, obispo de Tlaxcala.</a:t>
            </a:r>
          </a:p>
        </p:txBody>
      </p:sp>
      <p:pic>
        <p:nvPicPr>
          <p:cNvPr id="8" name="Imagen 7" descr="Imagen que contiene exterior, edificio, cielo, calle&#10;&#10;Descripción generada con confianza muy alta">
            <a:extLst>
              <a:ext uri="{FF2B5EF4-FFF2-40B4-BE49-F238E27FC236}">
                <a16:creationId xmlns:a16="http://schemas.microsoft.com/office/drawing/2014/main" id="{7E9CD03C-78F8-4FA6-858B-207CBEBE6F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393" y="2130873"/>
            <a:ext cx="4178447" cy="41784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CACEBE52-2F2E-4EBC-8D1E-D30B6AB9D5C2}"/>
              </a:ext>
            </a:extLst>
          </p:cNvPr>
          <p:cNvSpPr/>
          <p:nvPr/>
        </p:nvSpPr>
        <p:spPr>
          <a:xfrm>
            <a:off x="4655840" y="5412705"/>
            <a:ext cx="70567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inmueble se consolidó bajo el auspicio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Juan de Palafox y Mendoza en 1647.</a:t>
            </a:r>
          </a:p>
        </p:txBody>
      </p:sp>
    </p:spTree>
    <p:extLst>
      <p:ext uri="{BB962C8B-B14F-4D97-AF65-F5344CB8AC3E}">
        <p14:creationId xmlns:p14="http://schemas.microsoft.com/office/powerpoint/2010/main" val="3400000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7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2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875" accel="50000" fill="hold">
                                          <p:stCondLst>
                                            <p:cond delay="98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9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875" accel="50000" fill="hold">
                                          <p:stCondLst>
                                            <p:cond delay="98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9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69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575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825"/>
                            </p:stCondLst>
                            <p:childTnLst>
                              <p:par>
                                <p:cTn id="3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3" grpId="0"/>
      <p:bldP spid="4" grpId="0"/>
      <p:bldP spid="6" grpId="0"/>
      <p:bldP spid="7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1760961F-1613-404F-A6E9-CA707C34B237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2E94898-157A-4BF1-A036-0296B4303BA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2" name="Imagen 11" descr="Imagen que contiene edificio, suelo&#10;&#10;Descripción generada con confianza muy alta">
            <a:extLst>
              <a:ext uri="{FF2B5EF4-FFF2-40B4-BE49-F238E27FC236}">
                <a16:creationId xmlns:a16="http://schemas.microsoft.com/office/drawing/2014/main" id="{AC1840AE-3D75-4E91-A397-967266CBDF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052736"/>
            <a:ext cx="8352928" cy="46942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70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41262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D640A88A-50F2-4BB9-8940-1BE6F8BA319E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0165BE05-DD49-4723-8915-49C0571F9CA5}"/>
              </a:ext>
            </a:extLst>
          </p:cNvPr>
          <p:cNvSpPr/>
          <p:nvPr/>
        </p:nvSpPr>
        <p:spPr>
          <a:xfrm>
            <a:off x="479376" y="1358766"/>
            <a:ext cx="547216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crisis financiera provocada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las epidemias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desplazamiento de Puebla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como eje de la economía </a:t>
            </a:r>
          </a:p>
          <a:p>
            <a:pPr algn="ctr">
              <a:lnSpc>
                <a:spcPts val="2400"/>
              </a:lnSpc>
            </a:pP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novo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hispana,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provocó que en 1789,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Ignacio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Domenech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fuera nombrado comisionado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hospital de San Pedro.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68D8349-951E-4DFD-AC6C-37D9775653BF}"/>
              </a:ext>
            </a:extLst>
          </p:cNvPr>
          <p:cNvSpPr/>
          <p:nvPr/>
        </p:nvSpPr>
        <p:spPr>
          <a:xfrm>
            <a:off x="479375" y="4985881"/>
            <a:ext cx="112331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finales del siglo XIX,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nosocomio vivió una de las etapas más importantes,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pues se generó el desarrollo de la ciencia médica, se mejoraron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condiciones de hospitalización y se dio buen trato a los pacientes.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1D0C0FBB-8458-4144-98F7-FF44CE112ED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interior, pared, mesa, ventana&#10;&#10;Descripción generada con confianza muy alta">
            <a:extLst>
              <a:ext uri="{FF2B5EF4-FFF2-40B4-BE49-F238E27FC236}">
                <a16:creationId xmlns:a16="http://schemas.microsoft.com/office/drawing/2014/main" id="{62B7FBC7-4882-4F22-81A0-76B3683142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538" y="582455"/>
            <a:ext cx="5780706" cy="4330274"/>
          </a:xfrm>
          <a:prstGeom prst="snip2DiagRect">
            <a:avLst>
              <a:gd name="adj1" fmla="val 18153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7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7890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9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287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9" grpId="0"/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F257C456-7D5D-4E1B-902A-BE050414EE71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19CC466-EDB4-4E0B-8E63-E91CE7E84D85}"/>
              </a:ext>
            </a:extLst>
          </p:cNvPr>
          <p:cNvSpPr/>
          <p:nvPr/>
        </p:nvSpPr>
        <p:spPr>
          <a:xfrm>
            <a:off x="407417" y="560874"/>
            <a:ext cx="113772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1867,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tras la intervención francesa, se convirtió en el Hospital General del Estado.</a:t>
            </a:r>
          </a:p>
        </p:txBody>
      </p:sp>
      <p:pic>
        <p:nvPicPr>
          <p:cNvPr id="4" name="Imagen 3" descr="Imagen que contiene exterior, edificio, cielo, valla&#10;&#10;Descripción generada con confianza muy alta">
            <a:extLst>
              <a:ext uri="{FF2B5EF4-FFF2-40B4-BE49-F238E27FC236}">
                <a16:creationId xmlns:a16="http://schemas.microsoft.com/office/drawing/2014/main" id="{B7C75655-F092-41C1-842B-2E6358C6F7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949" y="1340768"/>
            <a:ext cx="6603163" cy="491357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33C1702-6EC2-4F30-8AF3-478310B68B57}"/>
              </a:ext>
            </a:extLst>
          </p:cNvPr>
          <p:cNvSpPr/>
          <p:nvPr/>
        </p:nvSpPr>
        <p:spPr>
          <a:xfrm>
            <a:off x="7104112" y="1484784"/>
            <a:ext cx="4608463" cy="195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1917, el nosocomio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trasladó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inmueble llamado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Jesús Carranza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edificio de San Pedro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quedó abandonado.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E67274F-DBF4-4E10-AA8D-5A76861B2CBC}"/>
              </a:ext>
            </a:extLst>
          </p:cNvPr>
          <p:cNvSpPr/>
          <p:nvPr/>
        </p:nvSpPr>
        <p:spPr>
          <a:xfrm>
            <a:off x="7104112" y="3754775"/>
            <a:ext cx="460846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Más tarde, en 1946 se erigió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Palacio del Deporte, acoplando el patio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una cancha techada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básquetbol,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ahí que surgiera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la denominación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“</a:t>
            </a:r>
            <a:r>
              <a:rPr lang="es-MX" sz="24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Cancha de San Pedro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37C8FEC-AE0D-430D-B301-C0449E9A534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18485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5" grpId="0"/>
      <p:bldP spid="6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A804E2B-A3F8-4112-B7FE-F170B6EC7D25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F8BE0B8-16DF-4D6C-949F-DD40641827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460" b="93157" l="2500" r="96625">
                        <a14:foregroundMark x1="36625" y1="5839" x2="36625" y2="5839"/>
                        <a14:foregroundMark x1="23500" y1="5566" x2="23500" y2="5566"/>
                        <a14:foregroundMark x1="26125" y1="12956" x2="26125" y2="12956"/>
                        <a14:foregroundMark x1="29500" y1="14051" x2="29500" y2="14051"/>
                        <a14:foregroundMark x1="67375" y1="14325" x2="67375" y2="14325"/>
                        <a14:foregroundMark x1="64750" y1="12682" x2="64750" y2="12682"/>
                        <a14:foregroundMark x1="64000" y1="15146" x2="64000" y2="15146"/>
                        <a14:foregroundMark x1="64375" y1="6113" x2="64375" y2="6113"/>
                        <a14:foregroundMark x1="72250" y1="3102" x2="72250" y2="3102"/>
                        <a14:foregroundMark x1="77500" y1="2007" x2="77500" y2="2007"/>
                        <a14:foregroundMark x1="65500" y1="5292" x2="65500" y2="5292"/>
                        <a14:foregroundMark x1="39625" y1="9124" x2="39625" y2="9124"/>
                        <a14:foregroundMark x1="29875" y1="5292" x2="29875" y2="5292"/>
                        <a14:foregroundMark x1="22750" y1="5292" x2="22750" y2="5292"/>
                        <a14:foregroundMark x1="32125" y1="3923" x2="32125" y2="3923"/>
                        <a14:foregroundMark x1="38500" y1="9672" x2="38500" y2="9672"/>
                        <a14:foregroundMark x1="35125" y1="11040" x2="35125" y2="11040"/>
                        <a14:foregroundMark x1="14125" y1="4745" x2="14125" y2="4745"/>
                        <a14:foregroundMark x1="14500" y1="8577" x2="14500" y2="8577"/>
                        <a14:foregroundMark x1="17875" y1="8029" x2="17875" y2="8029"/>
                        <a14:foregroundMark x1="7750" y1="5292" x2="7750" y2="5292"/>
                        <a14:foregroundMark x1="4750" y1="2828" x2="4750" y2="2828"/>
                        <a14:foregroundMark x1="2500" y1="2007" x2="2500" y2="2007"/>
                        <a14:foregroundMark x1="77125" y1="3650" x2="77125" y2="3650"/>
                        <a14:foregroundMark x1="80500" y1="2555" x2="80500" y2="2555"/>
                        <a14:foregroundMark x1="81625" y1="1460" x2="81625" y2="1460"/>
                        <a14:foregroundMark x1="26125" y1="64142" x2="26125" y2="64142"/>
                        <a14:foregroundMark x1="52375" y1="58120" x2="52375" y2="58120"/>
                        <a14:foregroundMark x1="78625" y1="53193" x2="78625" y2="53193"/>
                        <a14:foregroundMark x1="71875" y1="50182" x2="71875" y2="50182"/>
                        <a14:foregroundMark x1="81250" y1="48540" x2="81250" y2="48540"/>
                        <a14:foregroundMark x1="86875" y1="51551" x2="86875" y2="51551"/>
                        <a14:foregroundMark x1="84625" y1="47172" x2="84625" y2="47172"/>
                        <a14:foregroundMark x1="79750" y1="58942" x2="79750" y2="58942"/>
                        <a14:foregroundMark x1="95500" y1="55383" x2="95500" y2="55383"/>
                        <a14:foregroundMark x1="91000" y1="61405" x2="91000" y2="61405"/>
                        <a14:foregroundMark x1="95500" y1="59763" x2="95500" y2="59763"/>
                        <a14:foregroundMark x1="87625" y1="64142" x2="87625" y2="64142"/>
                        <a14:foregroundMark x1="79000" y1="63595" x2="79000" y2="63595"/>
                        <a14:foregroundMark x1="68500" y1="58942" x2="68500" y2="58942"/>
                        <a14:foregroundMark x1="72625" y1="60310" x2="72625" y2="60310"/>
                        <a14:foregroundMark x1="72250" y1="63321" x2="72250" y2="63321"/>
                        <a14:foregroundMark x1="57250" y1="64142" x2="57250" y2="64142"/>
                        <a14:foregroundMark x1="49750" y1="72080" x2="49750" y2="72080"/>
                        <a14:foregroundMark x1="46375" y1="63869" x2="46375" y2="63869"/>
                        <a14:foregroundMark x1="39625" y1="56478" x2="39625" y2="56478"/>
                        <a14:foregroundMark x1="23875" y1="51825" x2="23875" y2="51825"/>
                        <a14:foregroundMark x1="15250" y1="53193" x2="15250" y2="53193"/>
                        <a14:foregroundMark x1="7750" y1="57573" x2="7750" y2="57573"/>
                        <a14:foregroundMark x1="11500" y1="52646" x2="11500" y2="52646"/>
                        <a14:foregroundMark x1="10750" y1="55109" x2="10750" y2="55109"/>
                        <a14:foregroundMark x1="8125" y1="56478" x2="8125" y2="56478"/>
                        <a14:foregroundMark x1="13750" y1="59215" x2="13750" y2="59215"/>
                        <a14:foregroundMark x1="16750" y1="62226" x2="16750" y2="62226"/>
                        <a14:foregroundMark x1="14500" y1="68796" x2="14500" y2="68796"/>
                        <a14:foregroundMark x1="58000" y1="86588" x2="58000" y2="86588"/>
                        <a14:foregroundMark x1="65125" y1="79197" x2="65125" y2="79197"/>
                        <a14:foregroundMark x1="76750" y1="74544" x2="76750" y2="74544"/>
                        <a14:foregroundMark x1="88375" y1="76186" x2="88375" y2="76186"/>
                        <a14:foregroundMark x1="94000" y1="67153" x2="94000" y2="67153"/>
                        <a14:foregroundMark x1="91375" y1="63321" x2="91375" y2="63321"/>
                        <a14:foregroundMark x1="88375" y1="61679" x2="88375" y2="61679"/>
                        <a14:foregroundMark x1="96625" y1="57573" x2="96625" y2="57573"/>
                        <a14:foregroundMark x1="74875" y1="71533" x2="74875" y2="71533"/>
                        <a14:foregroundMark x1="52750" y1="66332" x2="52750" y2="66332"/>
                        <a14:foregroundMark x1="72250" y1="78650" x2="72250" y2="78650"/>
                        <a14:foregroundMark x1="79375" y1="75639" x2="79375" y2="75639"/>
                        <a14:foregroundMark x1="83875" y1="73175" x2="81250" y2="72901"/>
                        <a14:foregroundMark x1="74500" y1="82755" x2="74500" y2="82755"/>
                        <a14:foregroundMark x1="74500" y1="86588" x2="74500" y2="86588"/>
                        <a14:foregroundMark x1="86875" y1="87956" x2="86875" y2="87956"/>
                        <a14:foregroundMark x1="90250" y1="88230" x2="90250" y2="88230"/>
                        <a14:foregroundMark x1="95875" y1="86588" x2="95875" y2="86588"/>
                        <a14:foregroundMark x1="92875" y1="91241" x2="92875" y2="91241"/>
                        <a14:foregroundMark x1="88375" y1="92883" x2="88375" y2="92883"/>
                        <a14:foregroundMark x1="2875" y1="93157" x2="2875" y2="93157"/>
                        <a14:foregroundMark x1="76000" y1="31022" x2="76000" y2="31022"/>
                        <a14:foregroundMark x1="77500" y1="37318" x2="77500" y2="37318"/>
                        <a14:foregroundMark x1="13375" y1="46898" x2="13375" y2="46898"/>
                        <a14:foregroundMark x1="13375" y1="45529" x2="13375" y2="45529"/>
                        <a14:foregroundMark x1="6625" y1="51825" x2="6625" y2="51825"/>
                        <a14:foregroundMark x1="7750" y1="50456" x2="7750" y2="50456"/>
                        <a14:foregroundMark x1="15250" y1="44434" x2="15250" y2="44434"/>
                        <a14:foregroundMark x1="16000" y1="42792" x2="16000" y2="42792"/>
                        <a14:backgroundMark x1="11125" y1="95347" x2="11125" y2="95347"/>
                        <a14:backgroundMark x1="28375" y1="94252" x2="28375" y2="94252"/>
                        <a14:backgroundMark x1="53500" y1="93978" x2="53500" y2="93978"/>
                        <a14:backgroundMark x1="54625" y1="94526" x2="54625" y2="94526"/>
                        <a14:backgroundMark x1="53875" y1="92062" x2="53875" y2="92062"/>
                        <a14:backgroundMark x1="50875" y1="92883" x2="50875" y2="92883"/>
                        <a14:backgroundMark x1="81250" y1="93978" x2="81250" y2="93978"/>
                        <a14:backgroundMark x1="79750" y1="93978" x2="79750" y2="93978"/>
                        <a14:backgroundMark x1="79375" y1="94526" x2="79375" y2="94526"/>
                        <a14:backgroundMark x1="93250" y1="94526" x2="93250" y2="94526"/>
                        <a14:backgroundMark x1="95875" y1="93431" x2="95875" y2="93431"/>
                        <a14:backgroundMark x1="7375" y1="34854" x2="7375" y2="34854"/>
                        <a14:backgroundMark x1="2500" y1="46077" x2="2500" y2="46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56" y="1504336"/>
            <a:ext cx="3849044" cy="50651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812BE8B1-6E74-45AF-A490-853F247160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6728" y="1124744"/>
            <a:ext cx="3915896" cy="5193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 descr="Imagen que contiene interior, cuadro, contenedor&#10;&#10;Descripción generada con confianza alta">
            <a:extLst>
              <a:ext uri="{FF2B5EF4-FFF2-40B4-BE49-F238E27FC236}">
                <a16:creationId xmlns:a16="http://schemas.microsoft.com/office/drawing/2014/main" id="{047C7C8F-17B7-4D10-8B95-0038B86548F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579" b="96024" l="10000" r="90000">
                        <a14:foregroundMark x1="14750" y1="64811" x2="14750" y2="64811"/>
                        <a14:foregroundMark x1="17875" y1="60437" x2="17875" y2="60437"/>
                        <a14:foregroundMark x1="18375" y1="53777" x2="18375" y2="53777"/>
                        <a14:foregroundMark x1="16500" y1="53777" x2="16500" y2="53777"/>
                        <a14:foregroundMark x1="18125" y1="49205" x2="18125" y2="49205"/>
                        <a14:foregroundMark x1="19375" y1="47117" x2="19375" y2="47117"/>
                        <a14:foregroundMark x1="19375" y1="41451" x2="19375" y2="41451"/>
                        <a14:foregroundMark x1="19750" y1="45427" x2="19750" y2="45427"/>
                        <a14:foregroundMark x1="19375" y1="49404" x2="19375" y2="49404"/>
                        <a14:foregroundMark x1="16500" y1="46620" x2="16500" y2="46620"/>
                        <a14:foregroundMark x1="14500" y1="46620" x2="14500" y2="46620"/>
                        <a14:foregroundMark x1="14750" y1="53777" x2="14750" y2="53777"/>
                        <a14:foregroundMark x1="13625" y1="57058" x2="13625" y2="57058"/>
                        <a14:foregroundMark x1="18375" y1="65209" x2="18375" y2="65209"/>
                        <a14:foregroundMark x1="16875" y1="64215" x2="16875" y2="64215"/>
                        <a14:foregroundMark x1="15500" y1="66203" x2="15500" y2="66203"/>
                        <a14:foregroundMark x1="14250" y1="52684" x2="14250" y2="52684"/>
                        <a14:foregroundMark x1="13625" y1="67893" x2="13625" y2="67893"/>
                        <a14:foregroundMark x1="16250" y1="69185" x2="16250" y2="69185"/>
                        <a14:foregroundMark x1="14500" y1="71074" x2="14500" y2="71074"/>
                        <a14:foregroundMark x1="15500" y1="73360" x2="15500" y2="73360"/>
                        <a14:foregroundMark x1="17625" y1="74354" x2="17625" y2="74354"/>
                        <a14:foregroundMark x1="18625" y1="84195" x2="18625" y2="84195"/>
                        <a14:foregroundMark x1="16875" y1="88966" x2="16875" y2="88966"/>
                        <a14:foregroundMark x1="16000" y1="92048" x2="16000" y2="92048"/>
                        <a14:foregroundMark x1="17125" y1="87674" x2="17125" y2="87674"/>
                        <a14:foregroundMark x1="21000" y1="90656" x2="21000" y2="90656"/>
                        <a14:foregroundMark x1="19375" y1="86680" x2="19375" y2="86680"/>
                        <a14:foregroundMark x1="20250" y1="82107" x2="20250" y2="82107"/>
                        <a14:foregroundMark x1="19375" y1="90656" x2="19375" y2="90656"/>
                        <a14:foregroundMark x1="21500" y1="92247" x2="21500" y2="92247"/>
                        <a14:foregroundMark x1="29875" y1="94334" x2="29875" y2="94334"/>
                        <a14:foregroundMark x1="25500" y1="94135" x2="25500" y2="94135"/>
                        <a14:foregroundMark x1="22000" y1="94831" x2="22000" y2="94831"/>
                        <a14:foregroundMark x1="19750" y1="94831" x2="19750" y2="94831"/>
                        <a14:foregroundMark x1="13375" y1="65209" x2="13375" y2="65209"/>
                        <a14:foregroundMark x1="13625" y1="62724" x2="13625" y2="62724"/>
                        <a14:foregroundMark x1="13625" y1="76044" x2="13625" y2="76044"/>
                        <a14:foregroundMark x1="13625" y1="84195" x2="13625" y2="84195"/>
                        <a14:foregroundMark x1="13625" y1="87078" x2="13625" y2="87078"/>
                        <a14:foregroundMark x1="13125" y1="87475" x2="13125" y2="87475"/>
                        <a14:foregroundMark x1="43500" y1="92545" x2="43500" y2="92545"/>
                        <a14:foregroundMark x1="54250" y1="93141" x2="54250" y2="93141"/>
                        <a14:foregroundMark x1="60000" y1="92247" x2="60000" y2="92247"/>
                        <a14:foregroundMark x1="61625" y1="90855" x2="61625" y2="90855"/>
                        <a14:foregroundMark x1="70500" y1="92247" x2="70500" y2="92247"/>
                        <a14:foregroundMark x1="61125" y1="95030" x2="61125" y2="95030"/>
                        <a14:foregroundMark x1="73375" y1="95030" x2="73375" y2="95030"/>
                        <a14:foregroundMark x1="72375" y1="96024" x2="72375" y2="96024"/>
                        <a14:foregroundMark x1="75250" y1="95626" x2="75250" y2="95626"/>
                        <a14:foregroundMark x1="84125" y1="74354" x2="84125" y2="74354"/>
                        <a14:foregroundMark x1="13875" y1="30417" x2="13875" y2="30417"/>
                        <a14:foregroundMark x1="13875" y1="22266" x2="13875" y2="22266"/>
                        <a14:foregroundMark x1="13875" y1="23559" x2="13875" y2="23559"/>
                        <a14:foregroundMark x1="13375" y1="26044" x2="13375" y2="26044"/>
                        <a14:foregroundMark x1="13375" y1="28529" x2="13375" y2="28529"/>
                        <a14:foregroundMark x1="12625" y1="36083" x2="12625" y2="36083"/>
                        <a14:foregroundMark x1="13375" y1="27734" x2="13375" y2="27734"/>
                        <a14:foregroundMark x1="23375" y1="26640" x2="23375" y2="26640"/>
                        <a14:foregroundMark x1="34875" y1="24155" x2="34875" y2="24155"/>
                        <a14:foregroundMark x1="28875" y1="26640" x2="28875" y2="26640"/>
                        <a14:foregroundMark x1="60625" y1="23559" x2="60625" y2="23559"/>
                        <a14:foregroundMark x1="12625" y1="62525" x2="12625" y2="62525"/>
                        <a14:foregroundMark x1="13375" y1="60835" x2="13375" y2="60835"/>
                        <a14:foregroundMark x1="84125" y1="57952" x2="84125" y2="57952"/>
                        <a14:foregroundMark x1="84625" y1="65408" x2="84625" y2="65408"/>
                        <a14:foregroundMark x1="85250" y1="62922" x2="85250" y2="62922"/>
                        <a14:foregroundMark x1="85250" y1="61431" x2="85250" y2="61431"/>
                        <a14:foregroundMark x1="85500" y1="56262" x2="85500" y2="56262"/>
                        <a14:foregroundMark x1="85500" y1="56859" x2="85500" y2="56859"/>
                        <a14:foregroundMark x1="85500" y1="55865" x2="85500" y2="55865"/>
                        <a14:foregroundMark x1="85500" y1="58748" x2="85500" y2="58748"/>
                        <a14:foregroundMark x1="85750" y1="73956" x2="85750" y2="73956"/>
                        <a14:foregroundMark x1="85750" y1="70577" x2="85750" y2="70577"/>
                        <a14:foregroundMark x1="85750" y1="68091" x2="85750" y2="68091"/>
                        <a14:foregroundMark x1="23875" y1="95427" x2="23875" y2="95427"/>
                        <a14:foregroundMark x1="21750" y1="95030" x2="21750" y2="95030"/>
                        <a14:foregroundMark x1="41125" y1="21471" x2="41125" y2="21471"/>
                        <a14:foregroundMark x1="56375" y1="22962" x2="56375" y2="22962"/>
                        <a14:foregroundMark x1="58500" y1="20378" x2="58500" y2="20378"/>
                        <a14:foregroundMark x1="56125" y1="15805" x2="56125" y2="15805"/>
                        <a14:foregroundMark x1="38000" y1="25845" x2="38000" y2="25845"/>
                        <a14:foregroundMark x1="41125" y1="25447" x2="41125" y2="25447"/>
                        <a14:foregroundMark x1="15750" y1="26839" x2="15750" y2="26839"/>
                        <a14:foregroundMark x1="15500" y1="27932" x2="15500" y2="27932"/>
                        <a14:foregroundMark x1="19375" y1="27535" x2="19375" y2="27535"/>
                        <a14:foregroundMark x1="13875" y1="82306" x2="13875" y2="82306"/>
                        <a14:foregroundMark x1="18125" y1="24553" x2="18125" y2="24553"/>
                        <a14:foregroundMark x1="19125" y1="27038" x2="19125" y2="27038"/>
                        <a14:foregroundMark x1="22000" y1="22962" x2="22000" y2="22962"/>
                        <a14:foregroundMark x1="22375" y1="25646" x2="22375" y2="25646"/>
                        <a14:foregroundMark x1="17875" y1="21471" x2="17875" y2="21471"/>
                        <a14:foregroundMark x1="16500" y1="20378" x2="16500" y2="20378"/>
                        <a14:foregroundMark x1="11875" y1="20875" x2="11875" y2="20875"/>
                        <a14:foregroundMark x1="12875" y1="21869" x2="12875" y2="21869"/>
                        <a14:foregroundMark x1="12625" y1="22962" x2="12625" y2="22962"/>
                        <a14:foregroundMark x1="18875" y1="23757" x2="18875" y2="23757"/>
                        <a14:foregroundMark x1="23875" y1="23757" x2="23875" y2="23757"/>
                        <a14:foregroundMark x1="86750" y1="35785" x2="86750" y2="35785"/>
                        <a14:foregroundMark x1="87500" y1="35388" x2="87500" y2="35388"/>
                        <a14:foregroundMark x1="86000" y1="33499" x2="86000" y2="33499"/>
                        <a14:foregroundMark x1="86750" y1="30815" x2="86750" y2="30815"/>
                        <a14:foregroundMark x1="86500" y1="29423" x2="86500" y2="29423"/>
                        <a14:foregroundMark x1="85750" y1="25646" x2="85750" y2="25646"/>
                        <a14:foregroundMark x1="85250" y1="27734" x2="85250" y2="27734"/>
                        <a14:foregroundMark x1="76000" y1="25845" x2="76000" y2="25845"/>
                        <a14:foregroundMark x1="81500" y1="27336" x2="81500" y2="27336"/>
                        <a14:foregroundMark x1="70000" y1="25447" x2="70000" y2="25447"/>
                        <a14:foregroundMark x1="72625" y1="23956" x2="72625" y2="23956"/>
                        <a14:foregroundMark x1="78375" y1="22962" x2="78375" y2="22962"/>
                        <a14:foregroundMark x1="82875" y1="21869" x2="82875" y2="21869"/>
                        <a14:foregroundMark x1="87500" y1="20378" x2="87500" y2="20378"/>
                        <a14:foregroundMark x1="86500" y1="19583" x2="86500" y2="19583"/>
                        <a14:foregroundMark x1="83875" y1="21074" x2="83875" y2="21074"/>
                        <a14:foregroundMark x1="83125" y1="22962" x2="83125" y2="22962"/>
                        <a14:foregroundMark x1="80750" y1="20179" x2="80750" y2="20179"/>
                        <a14:foregroundMark x1="86000" y1="22068" x2="86000" y2="22068"/>
                        <a14:foregroundMark x1="72375" y1="20378" x2="72375" y2="20378"/>
                        <a14:foregroundMark x1="74250" y1="20378" x2="74250" y2="20378"/>
                        <a14:foregroundMark x1="64250" y1="21869" x2="64250" y2="21869"/>
                        <a14:foregroundMark x1="62125" y1="23360" x2="62125" y2="23360"/>
                        <a14:foregroundMark x1="61875" y1="17495" x2="61875" y2="17495"/>
                        <a14:foregroundMark x1="59500" y1="17495" x2="59500" y2="17495"/>
                        <a14:foregroundMark x1="55875" y1="19384" x2="55875" y2="19384"/>
                        <a14:foregroundMark x1="54250" y1="17495" x2="54250" y2="17495"/>
                        <a14:foregroundMark x1="50875" y1="16899" x2="50875" y2="16899"/>
                        <a14:foregroundMark x1="46125" y1="23956" x2="46125" y2="23956"/>
                        <a14:foregroundMark x1="49625" y1="24155" x2="49625" y2="24155"/>
                        <a14:foregroundMark x1="42750" y1="24553" x2="42750" y2="24553"/>
                        <a14:foregroundMark x1="32750" y1="17893" x2="32750" y2="17893"/>
                        <a14:foregroundMark x1="31250" y1="19781" x2="31250" y2="19781"/>
                        <a14:foregroundMark x1="29375" y1="20875" x2="29375" y2="20875"/>
                        <a14:foregroundMark x1="26250" y1="18290" x2="26250" y2="18290"/>
                        <a14:foregroundMark x1="15500" y1="19980" x2="15500" y2="19980"/>
                        <a14:foregroundMark x1="14250" y1="21074" x2="14250" y2="21074"/>
                        <a14:foregroundMark x1="23875" y1="19980" x2="23875" y2="19980"/>
                        <a14:foregroundMark x1="18125" y1="19185" x2="18125" y2="19185"/>
                        <a14:foregroundMark x1="24625" y1="16004" x2="24625" y2="16004"/>
                        <a14:foregroundMark x1="25250" y1="15010" x2="25250" y2="15010"/>
                        <a14:foregroundMark x1="24625" y1="18091" x2="24625" y2="18091"/>
                        <a14:foregroundMark x1="23875" y1="18091" x2="23875" y2="18091"/>
                        <a14:foregroundMark x1="23375" y1="18091" x2="23375" y2="18091"/>
                        <a14:foregroundMark x1="75500" y1="19185" x2="75500" y2="19185"/>
                        <a14:foregroundMark x1="73375" y1="19384" x2="73375" y2="19384"/>
                        <a14:foregroundMark x1="69500" y1="17893" x2="69500" y2="17893"/>
                        <a14:foregroundMark x1="67875" y1="16899" x2="67875" y2="16899"/>
                        <a14:foregroundMark x1="65250" y1="15606" x2="65250" y2="15606"/>
                        <a14:foregroundMark x1="64750" y1="13519" x2="64750" y2="13519"/>
                        <a14:foregroundMark x1="67375" y1="13320" x2="67375" y2="13320"/>
                        <a14:foregroundMark x1="61375" y1="10636" x2="61375" y2="10636"/>
                        <a14:foregroundMark x1="59750" y1="12525" x2="59750" y2="12525"/>
                        <a14:foregroundMark x1="56375" y1="10239" x2="56375" y2="10239"/>
                        <a14:foregroundMark x1="53750" y1="13519" x2="53750" y2="13519"/>
                        <a14:foregroundMark x1="52500" y1="14811" x2="52500" y2="14811"/>
                        <a14:foregroundMark x1="50125" y1="14215" x2="50125" y2="14215"/>
                        <a14:foregroundMark x1="46125" y1="13320" x2="46125" y2="13320"/>
                        <a14:foregroundMark x1="42500" y1="11233" x2="42500" y2="11233"/>
                        <a14:foregroundMark x1="39625" y1="11431" x2="39625" y2="11431"/>
                        <a14:foregroundMark x1="38000" y1="12922" x2="38000" y2="12922"/>
                        <a14:foregroundMark x1="33875" y1="12922" x2="33875" y2="12922"/>
                        <a14:foregroundMark x1="40125" y1="8151" x2="40125" y2="8151"/>
                        <a14:foregroundMark x1="42750" y1="6859" x2="42750" y2="6859"/>
                        <a14:foregroundMark x1="38250" y1="8549" x2="38250" y2="8549"/>
                        <a14:foregroundMark x1="42500" y1="9344" x2="42500" y2="9344"/>
                        <a14:foregroundMark x1="48500" y1="9145" x2="48500" y2="9145"/>
                        <a14:foregroundMark x1="52750" y1="7455" x2="52750" y2="7455"/>
                        <a14:foregroundMark x1="60000" y1="8748" x2="60000" y2="8748"/>
                        <a14:foregroundMark x1="56875" y1="4970" x2="56875" y2="4970"/>
                        <a14:foregroundMark x1="57375" y1="4970" x2="57375" y2="4970"/>
                        <a14:foregroundMark x1="58250" y1="4771" x2="58250" y2="4771"/>
                        <a14:foregroundMark x1="59500" y1="6461" x2="59500" y2="6461"/>
                        <a14:foregroundMark x1="59500" y1="7753" x2="59500" y2="7753"/>
                        <a14:foregroundMark x1="48250" y1="3976" x2="48250" y2="3976"/>
                        <a14:foregroundMark x1="29875" y1="16203" x2="29875" y2="16203"/>
                        <a14:foregroundMark x1="28625" y1="16004" x2="28625" y2="16004"/>
                        <a14:foregroundMark x1="29875" y1="15010" x2="29875" y2="15010"/>
                        <a14:foregroundMark x1="51125" y1="3976" x2="51125" y2="3976"/>
                        <a14:foregroundMark x1="50125" y1="3579" x2="50125" y2="35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315416"/>
            <a:ext cx="4973375" cy="6254019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7CC0309-8C45-4D1B-9F74-085B1A258F0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30150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50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F257C456-7D5D-4E1B-902A-BE050414EE71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00C0D85-131E-44FB-9879-97318D49BF4F}"/>
              </a:ext>
            </a:extLst>
          </p:cNvPr>
          <p:cNvSpPr/>
          <p:nvPr/>
        </p:nvSpPr>
        <p:spPr>
          <a:xfrm>
            <a:off x="479377" y="548680"/>
            <a:ext cx="36132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Posteriormente,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1964 fue sede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Escuela de Arte Teatral de Puebla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 partir de 1980 albergó dependencias como el </a:t>
            </a:r>
            <a:r>
              <a:rPr lang="es-MX" sz="24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Archivo General del Estado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Registro Civil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Oficina de pasaportes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Periódico Oficial Estatal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37C8FEC-AE0D-430D-B301-C0449E9A534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0" name="Imagen 9" descr="Imagen que contiene edificio, exterior, ladrillo, carretera&#10;&#10;Descripción generada con confianza muy alta">
            <a:extLst>
              <a:ext uri="{FF2B5EF4-FFF2-40B4-BE49-F238E27FC236}">
                <a16:creationId xmlns:a16="http://schemas.microsoft.com/office/drawing/2014/main" id="{A10E3C73-95B8-4FB5-80A9-4074FAA4CB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2624" y="560907"/>
            <a:ext cx="7620000" cy="42767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1AA567CA-9760-4CD4-8FD0-1F9BAA30E1BC}"/>
              </a:ext>
            </a:extLst>
          </p:cNvPr>
          <p:cNvSpPr/>
          <p:nvPr/>
        </p:nvSpPr>
        <p:spPr>
          <a:xfrm>
            <a:off x="479426" y="4985881"/>
            <a:ext cx="1123315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Hacia 1998, tras ser utilizado como </a:t>
            </a:r>
            <a:r>
              <a:rPr lang="es-MX" sz="24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vivienda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comercio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  <a:r>
              <a:rPr lang="es-MX" sz="24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sala de baile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taller mecánico 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sitio de </a:t>
            </a:r>
            <a:r>
              <a:rPr lang="es-MX" sz="24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encierro de autobuses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San Pedro fue restaurado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adecuado para albergar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Museo Poblano de Arte Virreinal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nombre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ostentó hasta 2002, cuando cambió a </a:t>
            </a:r>
            <a:r>
              <a:rPr lang="es-MX" sz="24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San Pedro Museo de Arte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25866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75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/>
      <p:bldP spid="8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5000" t="-7000" r="-15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B50BA9B6-6231-44C9-8959-4536B53B6EC0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F5AE07D5-E893-424B-A441-5582126FCE4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843" b="89831" l="10000" r="90000">
                        <a14:foregroundMark x1="17091" y1="11622" x2="17091" y2="11622"/>
                        <a14:foregroundMark x1="25091" y1="7264" x2="25091" y2="7264"/>
                        <a14:foregroundMark x1="46000" y1="5569" x2="46000" y2="5569"/>
                        <a14:foregroundMark x1="30364" y1="5569" x2="30364" y2="5569"/>
                        <a14:foregroundMark x1="21818" y1="4843" x2="21818" y2="4843"/>
                        <a14:foregroundMark x1="46909" y1="4843" x2="46909" y2="4843"/>
                        <a14:foregroundMark x1="48182" y1="4843" x2="48182" y2="4843"/>
                        <a14:foregroundMark x1="70909" y1="22034" x2="70909" y2="22034"/>
                        <a14:foregroundMark x1="86364" y1="5569" x2="86364" y2="5569"/>
                        <a14:foregroundMark x1="85273" y1="5569" x2="85273" y2="5569"/>
                        <a14:foregroundMark x1="84364" y1="5327" x2="84364" y2="5327"/>
                        <a14:foregroundMark x1="87455" y1="5569" x2="87455" y2="5569"/>
                        <a14:foregroundMark x1="88182" y1="5085" x2="88182" y2="5085"/>
                        <a14:foregroundMark x1="89273" y1="5085" x2="89273" y2="5085"/>
                        <a14:foregroundMark x1="25818" y1="88862" x2="25818" y2="88862"/>
                        <a14:foregroundMark x1="42182" y1="87651" x2="42182" y2="876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084" r="9401"/>
          <a:stretch/>
        </p:blipFill>
        <p:spPr>
          <a:xfrm>
            <a:off x="479376" y="194909"/>
            <a:ext cx="6984776" cy="6514175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A9A2B8C-A3AE-49E0-8772-EB8126EDF2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6BED04F-2C4B-4EDF-946F-1CF55BD84EC1}"/>
              </a:ext>
            </a:extLst>
          </p:cNvPr>
          <p:cNvSpPr/>
          <p:nvPr/>
        </p:nvSpPr>
        <p:spPr>
          <a:xfrm>
            <a:off x="7320137" y="2708920"/>
            <a:ext cx="4392488" cy="14952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7200" b="1" kern="0" dirty="0">
                <a:ln>
                  <a:solidFill>
                    <a:srgbClr val="996633"/>
                  </a:solidFill>
                </a:ln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  <a:cs typeface="Arial"/>
              </a:rPr>
              <a:t>Su</a:t>
            </a:r>
            <a:r>
              <a:rPr lang="es-MX" sz="72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</a:t>
            </a:r>
            <a:r>
              <a:rPr lang="es-MX" sz="7200" b="1" kern="0" dirty="0">
                <a:ln>
                  <a:solidFill>
                    <a:srgbClr val="996633"/>
                  </a:solidFill>
                </a:ln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  <a:cs typeface="Arial"/>
              </a:rPr>
              <a:t>acervo</a:t>
            </a:r>
            <a:r>
              <a:rPr lang="es-MX" sz="72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</a:t>
            </a:r>
          </a:p>
          <a:p>
            <a:pPr algn="ctr"/>
            <a:r>
              <a:rPr lang="es-MX" sz="7200" b="1" kern="0" dirty="0">
                <a:ln>
                  <a:solidFill>
                    <a:srgbClr val="996633"/>
                  </a:solidFill>
                </a:ln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  <a:cs typeface="Arial"/>
              </a:rPr>
              <a:t>cultural</a:t>
            </a:r>
          </a:p>
        </p:txBody>
      </p:sp>
    </p:spTree>
    <p:extLst>
      <p:ext uri="{BB962C8B-B14F-4D97-AF65-F5344CB8AC3E}">
        <p14:creationId xmlns:p14="http://schemas.microsoft.com/office/powerpoint/2010/main" val="3808391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E1878E3C-3D9B-4E38-981A-7488A7DC6B00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6" name="Imagen 5" descr="Imagen que contiene pared, interior, blanco&#10;&#10;Descripción generada con confianza alta">
            <a:extLst>
              <a:ext uri="{FF2B5EF4-FFF2-40B4-BE49-F238E27FC236}">
                <a16:creationId xmlns:a16="http://schemas.microsoft.com/office/drawing/2014/main" id="{196A33C9-8748-4551-B790-1E6E7C77CE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238" y="639720"/>
            <a:ext cx="6426122" cy="5525584"/>
          </a:xfrm>
          <a:prstGeom prst="round2DiagRect">
            <a:avLst>
              <a:gd name="adj1" fmla="val 0"/>
              <a:gd name="adj2" fmla="val 15614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659CCE1-825B-4F84-B0B3-5EFA2874D94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51833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93F4CF23-9F5F-48FE-8A44-750908B9D5C9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19CC466-EDB4-4E0B-8E63-E91CE7E84D85}"/>
              </a:ext>
            </a:extLst>
          </p:cNvPr>
          <p:cNvSpPr/>
          <p:nvPr/>
        </p:nvSpPr>
        <p:spPr>
          <a:xfrm>
            <a:off x="479375" y="764704"/>
            <a:ext cx="262538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patio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San Pedro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considerado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uno de los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más grandes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nosocomios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Puebla virreinal,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actualmente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sede oficial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las temporadas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concierto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Orquesta Sinfónica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Estado.</a:t>
            </a:r>
          </a:p>
        </p:txBody>
      </p:sp>
      <p:pic>
        <p:nvPicPr>
          <p:cNvPr id="6" name="Imagen 5" descr="Imagen que contiene edificio, suelo, interior&#10;&#10;Descripción generada con confianza alta">
            <a:extLst>
              <a:ext uri="{FF2B5EF4-FFF2-40B4-BE49-F238E27FC236}">
                <a16:creationId xmlns:a16="http://schemas.microsoft.com/office/drawing/2014/main" id="{79DE5C11-5651-4E69-9C98-29239EE3D6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755" y="570144"/>
            <a:ext cx="8607870" cy="57385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02FB9A3D-BA17-47A1-B404-1C2DB8982AD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9031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25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93F4CF23-9F5F-48FE-8A44-750908B9D5C9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exterior, edificio, persona, grande&#10;&#10;Descripción generada con confianza alta">
            <a:extLst>
              <a:ext uri="{FF2B5EF4-FFF2-40B4-BE49-F238E27FC236}">
                <a16:creationId xmlns:a16="http://schemas.microsoft.com/office/drawing/2014/main" id="{762BA5AD-F957-4CD4-BE0B-16CF20473F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5" y="549275"/>
            <a:ext cx="8644851" cy="57596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74F76379-1DD9-41DE-B9EF-ED736945629E}"/>
              </a:ext>
            </a:extLst>
          </p:cNvPr>
          <p:cNvSpPr/>
          <p:nvPr/>
        </p:nvSpPr>
        <p:spPr>
          <a:xfrm>
            <a:off x="9124226" y="764704"/>
            <a:ext cx="2588399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museo cuenta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más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mil metros cuadrados, divididos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ocho salas,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disponibles para exhibiciones temporales,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siendo así,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espacios museísticos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más grandes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entidad.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2FB9A3D-BA17-47A1-B404-1C2DB8982AD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70801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37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ared, interior, foto, galería&#10;&#10;Descripción generada con confianza muy alta">
            <a:extLst>
              <a:ext uri="{FF2B5EF4-FFF2-40B4-BE49-F238E27FC236}">
                <a16:creationId xmlns:a16="http://schemas.microsoft.com/office/drawing/2014/main" id="{02B115C4-69A6-419F-BF18-95B9D013C9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478" y="548679"/>
            <a:ext cx="4326434" cy="57600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4" descr="Imagen que contiene mobiliario, suelo, asiento, silla&#10;&#10;Descripción generada con confianza alta">
            <a:extLst>
              <a:ext uri="{FF2B5EF4-FFF2-40B4-BE49-F238E27FC236}">
                <a16:creationId xmlns:a16="http://schemas.microsoft.com/office/drawing/2014/main" id="{EC54AB1D-A50A-4E18-8515-C272ADEF376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12" t="17893" r="14110" b="13695"/>
          <a:stretch/>
        </p:blipFill>
        <p:spPr>
          <a:xfrm>
            <a:off x="7104112" y="598066"/>
            <a:ext cx="4083546" cy="57112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E133DF7-DC94-4C5D-81EA-6A5C0866C52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558637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13E061B8-780D-4CD9-B4B8-940BFAA33F78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19CC466-EDB4-4E0B-8E63-E91CE7E84D85}"/>
              </a:ext>
            </a:extLst>
          </p:cNvPr>
          <p:cNvSpPr/>
          <p:nvPr/>
        </p:nvSpPr>
        <p:spPr>
          <a:xfrm>
            <a:off x="479376" y="1700808"/>
            <a:ext cx="439248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San Pedro Museo de Arte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tiene una importante colección pictórica novohispana del siglo XIX, con obras de artistas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Miguel Jerónimo Zendejas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Vicente Manuel de Talavera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Luis Barrueco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Gaspar Conrado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</a:t>
            </a:r>
            <a:r>
              <a:rPr lang="es-MX" sz="24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Cristóbal de Villalpando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4BAB2F68-DF35-439F-B4D1-9F77F9CFF44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0" name="Imagen 9" descr="Imagen que contiene interior, pared, suelo, techo&#10;&#10;Descripción generada con confianza muy alta">
            <a:extLst>
              <a:ext uri="{FF2B5EF4-FFF2-40B4-BE49-F238E27FC236}">
                <a16:creationId xmlns:a16="http://schemas.microsoft.com/office/drawing/2014/main" id="{ACF39063-2E88-454F-9F02-24F7B72C39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864" y="1169188"/>
            <a:ext cx="6840759" cy="45640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59701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3000" accel="50000" fill="hold">
                                          <p:stCondLst>
                                            <p:cond delay="13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000" accel="50000" fill="hold">
                                          <p:stCondLst>
                                            <p:cond delay="13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125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13E061B8-780D-4CD9-B4B8-940BFAA33F78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3E05DCF-790E-4BC6-963D-345ECE578607}"/>
              </a:ext>
            </a:extLst>
          </p:cNvPr>
          <p:cNvSpPr/>
          <p:nvPr/>
        </p:nvSpPr>
        <p:spPr>
          <a:xfrm>
            <a:off x="7968208" y="2334359"/>
            <a:ext cx="374436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Además,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lugar cuenta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reproducciones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botámenes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recrean la botica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hospital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 instrumental médico.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4BAB2F68-DF35-439F-B4D1-9F77F9CFF44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estante, interior, pared, mesa&#10;&#10;Descripción generada con confianza muy alta">
            <a:extLst>
              <a:ext uri="{FF2B5EF4-FFF2-40B4-BE49-F238E27FC236}">
                <a16:creationId xmlns:a16="http://schemas.microsoft.com/office/drawing/2014/main" id="{CCADB2AE-6E2B-469B-9663-66B63F142A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765894"/>
            <a:ext cx="7048604" cy="5292861"/>
          </a:xfrm>
          <a:prstGeom prst="rect">
            <a:avLst/>
          </a:prstGeom>
          <a:ln w="228600" cap="sq" cmpd="thickThin">
            <a:solidFill>
              <a:srgbClr val="7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72835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75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97FB1F8E-55E6-49CE-B66A-07BEE213FFF9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pared, interior, ropa, mesa&#10;&#10;Descripción generada con confianza muy alta">
            <a:extLst>
              <a:ext uri="{FF2B5EF4-FFF2-40B4-BE49-F238E27FC236}">
                <a16:creationId xmlns:a16="http://schemas.microsoft.com/office/drawing/2014/main" id="{96823F2E-1BD8-47EC-A6E8-1CC18D944B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741" y="1366977"/>
            <a:ext cx="3310002" cy="4479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4" descr="Imagen que contiene interior, pared, mesa, ventana&#10;&#10;Descripción generada con confianza muy alta">
            <a:extLst>
              <a:ext uri="{FF2B5EF4-FFF2-40B4-BE49-F238E27FC236}">
                <a16:creationId xmlns:a16="http://schemas.microsoft.com/office/drawing/2014/main" id="{6CF37AA8-4991-48DA-A8C7-707EBB9F9E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3453" y="1366977"/>
            <a:ext cx="2520192" cy="4479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 descr="Imagen que contiene pared, interior, foto, pintando&#10;&#10;Descripción generada con confianza muy alta">
            <a:extLst>
              <a:ext uri="{FF2B5EF4-FFF2-40B4-BE49-F238E27FC236}">
                <a16:creationId xmlns:a16="http://schemas.microsoft.com/office/drawing/2014/main" id="{9BD000F8-2A7A-44FC-8C7A-4EB6BD91A85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4313" b="81476" l="13696" r="88261">
                        <a14:foregroundMark x1="40217" y1="26339" x2="40217" y2="26339"/>
                        <a14:foregroundMark x1="13696" y1="24457" x2="13696" y2="24457"/>
                        <a14:foregroundMark x1="88478" y1="24891" x2="88478" y2="24891"/>
                        <a14:foregroundMark x1="74783" y1="29812" x2="74783" y2="29812"/>
                        <a14:foregroundMark x1="31522" y1="24602" x2="31522" y2="24602"/>
                        <a14:foregroundMark x1="25435" y1="24891" x2="25435" y2="24891"/>
                        <a14:foregroundMark x1="21739" y1="24457" x2="21739" y2="24457"/>
                        <a14:foregroundMark x1="18696" y1="24602" x2="18696" y2="24602"/>
                        <a14:foregroundMark x1="28261" y1="24891" x2="28261" y2="24891"/>
                        <a14:foregroundMark x1="76522" y1="24891" x2="76522" y2="24891"/>
                        <a14:foregroundMark x1="80870" y1="25036" x2="80870" y2="25036"/>
                        <a14:foregroundMark x1="79783" y1="24602" x2="79783" y2="24602"/>
                        <a14:foregroundMark x1="83478" y1="24891" x2="83478" y2="24891"/>
                        <a14:foregroundMark x1="22609" y1="81476" x2="22609" y2="814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842" t="21268" r="7944" b="13689"/>
          <a:stretch/>
        </p:blipFill>
        <p:spPr>
          <a:xfrm>
            <a:off x="4126631" y="564921"/>
            <a:ext cx="4840517" cy="5752766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E20382AB-8D33-47D4-B57D-4EA199D8126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43110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75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15AF0605-D773-4029-9F10-B8DC70E1D4C5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19CC466-EDB4-4E0B-8E63-E91CE7E84D85}"/>
              </a:ext>
            </a:extLst>
          </p:cNvPr>
          <p:cNvSpPr/>
          <p:nvPr/>
        </p:nvSpPr>
        <p:spPr>
          <a:xfrm>
            <a:off x="469405" y="1124744"/>
            <a:ext cx="6935315" cy="1329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Aún en las paredes del museo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encuentran pinturas que recuerdan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antigua ocupación médica del lugar,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cual tuvo una duración de casi 300 años.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7602EEA-FFD8-4929-B0D6-2F576E9CBC89}"/>
              </a:ext>
            </a:extLst>
          </p:cNvPr>
          <p:cNvSpPr/>
          <p:nvPr/>
        </p:nvSpPr>
        <p:spPr>
          <a:xfrm>
            <a:off x="469404" y="3041665"/>
            <a:ext cx="69353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principales pinturas se encuentran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exhibición en la sala permanente,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inicio del recorrido que cuenta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desarrollo de la plástica poblana.</a:t>
            </a:r>
          </a:p>
        </p:txBody>
      </p:sp>
      <p:pic>
        <p:nvPicPr>
          <p:cNvPr id="6" name="Imagen 5" descr="Imagen que contiene suelo, interior, sala, pared&#10;&#10;Descripción generada con confianza muy alta">
            <a:extLst>
              <a:ext uri="{FF2B5EF4-FFF2-40B4-BE49-F238E27FC236}">
                <a16:creationId xmlns:a16="http://schemas.microsoft.com/office/drawing/2014/main" id="{F9FB04AC-C5B9-40FE-9E1C-2F77C78306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720" y="548680"/>
            <a:ext cx="4317875" cy="57600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E3759238-C1B8-4552-930B-20D13258093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B5E1CD0-75A8-4773-8066-D09A70F3BB7D}"/>
              </a:ext>
            </a:extLst>
          </p:cNvPr>
          <p:cNvSpPr/>
          <p:nvPr/>
        </p:nvSpPr>
        <p:spPr>
          <a:xfrm>
            <a:off x="504055" y="5085184"/>
            <a:ext cx="6900663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También, cuenta con un auditorio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usos múltiples para 120 personas.</a:t>
            </a:r>
          </a:p>
        </p:txBody>
      </p:sp>
    </p:spTree>
    <p:extLst>
      <p:ext uri="{BB962C8B-B14F-4D97-AF65-F5344CB8AC3E}">
        <p14:creationId xmlns:p14="http://schemas.microsoft.com/office/powerpoint/2010/main" val="880110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12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9625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3" grpId="0"/>
      <p:bldP spid="7" grpId="0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DAAA56F2-7B40-4E45-AF06-37E5528C7018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mobiliario, cuadro&#10;&#10;Descripción generada con confianza alta">
            <a:extLst>
              <a:ext uri="{FF2B5EF4-FFF2-40B4-BE49-F238E27FC236}">
                <a16:creationId xmlns:a16="http://schemas.microsoft.com/office/drawing/2014/main" id="{BF152D23-F3BA-4973-AE18-3C1A11A272F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687" b="95522" l="9746" r="89831">
                        <a14:foregroundMark x1="50424" y1="7164" x2="50424" y2="7164"/>
                        <a14:foregroundMark x1="50424" y1="3284" x2="50424" y2="3284"/>
                        <a14:foregroundMark x1="50847" y1="2985" x2="50847" y2="2985"/>
                        <a14:foregroundMark x1="33051" y1="90448" x2="33051" y2="90448"/>
                        <a14:foregroundMark x1="21610" y1="95522" x2="21610" y2="955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19" r="14629"/>
          <a:stretch/>
        </p:blipFill>
        <p:spPr>
          <a:xfrm>
            <a:off x="8718282" y="447646"/>
            <a:ext cx="2994341" cy="5982103"/>
          </a:xfrm>
          <a:prstGeom prst="rect">
            <a:avLst/>
          </a:prstGeom>
        </p:spPr>
      </p:pic>
      <p:pic>
        <p:nvPicPr>
          <p:cNvPr id="6" name="Imagen 5" descr="Imagen que contiene mobiliario, cómoda, armario&#10;&#10;Descripción generada con confianza alta">
            <a:extLst>
              <a:ext uri="{FF2B5EF4-FFF2-40B4-BE49-F238E27FC236}">
                <a16:creationId xmlns:a16="http://schemas.microsoft.com/office/drawing/2014/main" id="{2A012637-F608-4C63-A7FB-F298CA9676D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312" t="11533" r="22221" b="8820"/>
          <a:stretch/>
        </p:blipFill>
        <p:spPr>
          <a:xfrm>
            <a:off x="5019323" y="3284538"/>
            <a:ext cx="3236917" cy="3096790"/>
          </a:xfrm>
          <a:prstGeom prst="rect">
            <a:avLst/>
          </a:prstGeom>
        </p:spPr>
      </p:pic>
      <p:pic>
        <p:nvPicPr>
          <p:cNvPr id="8" name="Imagen 7" descr="Imagen que contiene mobiliario, interior, pared, reloj&#10;&#10;Descripción generada con confianza alta">
            <a:extLst>
              <a:ext uri="{FF2B5EF4-FFF2-40B4-BE49-F238E27FC236}">
                <a16:creationId xmlns:a16="http://schemas.microsoft.com/office/drawing/2014/main" id="{5A5CCFB8-B84B-41FF-85D8-61382402FD4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59648" y1="18027" x2="59648" y2="18027"/>
                        <a14:foregroundMark x1="57383" y1="18027" x2="57383" y2="184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608" t="11600" r="13684" b="7052"/>
          <a:stretch/>
        </p:blipFill>
        <p:spPr>
          <a:xfrm>
            <a:off x="4727848" y="317536"/>
            <a:ext cx="3930196" cy="3141236"/>
          </a:xfrm>
          <a:prstGeom prst="rect">
            <a:avLst/>
          </a:prstGeom>
        </p:spPr>
      </p:pic>
      <p:pic>
        <p:nvPicPr>
          <p:cNvPr id="10" name="Imagen 9" descr="Imagen que contiene contenedor, cuadro, mobiliario&#10;&#10;Descripción generada con confianza alta">
            <a:extLst>
              <a:ext uri="{FF2B5EF4-FFF2-40B4-BE49-F238E27FC236}">
                <a16:creationId xmlns:a16="http://schemas.microsoft.com/office/drawing/2014/main" id="{49C00614-41AC-4A25-A98F-219A26CEB64E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73875" y1="18786" x2="73875" y2="18786"/>
                        <a14:foregroundMark x1="82625" y1="19036" x2="82625" y2="19036"/>
                        <a14:foregroundMark x1="86625" y1="18786" x2="86625" y2="18786"/>
                        <a14:foregroundMark x1="85000" y1="19368" x2="85000" y2="19368"/>
                        <a14:foregroundMark x1="70125" y1="19202" x2="70125" y2="19202"/>
                        <a14:foregroundMark x1="65625" y1="17955" x2="65625" y2="17955"/>
                        <a14:foregroundMark x1="60750" y1="18204" x2="60750" y2="18204"/>
                        <a14:foregroundMark x1="83500" y1="28263" x2="83500" y2="282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52" t="15359" r="8557" b="10298"/>
          <a:stretch/>
        </p:blipFill>
        <p:spPr>
          <a:xfrm>
            <a:off x="345181" y="447646"/>
            <a:ext cx="4310659" cy="6077698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0D4A7FC2-A9F0-48EC-A0EF-C46225146C8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89951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500"/>
                            </p:stCondLst>
                            <p:childTnLst>
                              <p:par>
                                <p:cTn id="2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0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2A86C44D-9AFB-46C8-9F80-C1EE115A73D4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19CC466-EDB4-4E0B-8E63-E91CE7E84D85}"/>
              </a:ext>
            </a:extLst>
          </p:cNvPr>
          <p:cNvSpPr/>
          <p:nvPr/>
        </p:nvSpPr>
        <p:spPr>
          <a:xfrm>
            <a:off x="8112224" y="2636912"/>
            <a:ext cx="36004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Además de ser museo,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inmueble alberga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Librería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Educal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Biblioteca Pública del Estado.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AFDE8E2-4A42-437E-A272-6A44B642989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9" name="Imagen 8" descr="Imagen que contiene libro, interior, estante, sentado&#10;&#10;Descripción generada con confianza muy alta">
            <a:extLst>
              <a:ext uri="{FF2B5EF4-FFF2-40B4-BE49-F238E27FC236}">
                <a16:creationId xmlns:a16="http://schemas.microsoft.com/office/drawing/2014/main" id="{96CCF3C9-1BD3-4568-BEAD-EAE71360B0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908720"/>
            <a:ext cx="7632848" cy="50853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5605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62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E1878E3C-3D9B-4E38-981A-7488A7DC6B00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edificio, exterior, ladrillo, torre&#10;&#10;Descripción generada con confianza muy alta">
            <a:extLst>
              <a:ext uri="{FF2B5EF4-FFF2-40B4-BE49-F238E27FC236}">
                <a16:creationId xmlns:a16="http://schemas.microsoft.com/office/drawing/2014/main" id="{B5AD0488-1E55-4B8C-8E5B-02B4EB8377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32" y="548680"/>
            <a:ext cx="3833048" cy="576004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659CCE1-825B-4F84-B0B3-5EFA2874D94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8" name="Imagen 7" descr="Imagen que contiene mesa, interior, pared, tarta&#10;&#10;Descripción generada con confianza alta">
            <a:extLst>
              <a:ext uri="{FF2B5EF4-FFF2-40B4-BE49-F238E27FC236}">
                <a16:creationId xmlns:a16="http://schemas.microsoft.com/office/drawing/2014/main" id="{35DB6D98-4932-491C-8DF2-9D3E8A53C62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357" b="86630" l="8223" r="94695">
                        <a14:foregroundMark x1="52255" y1="12535" x2="52255" y2="12535"/>
                        <a14:foregroundMark x1="53050" y1="8635" x2="53050" y2="8635"/>
                        <a14:foregroundMark x1="52255" y1="8635" x2="52255" y2="8635"/>
                        <a14:foregroundMark x1="51989" y1="8635" x2="51989" y2="8635"/>
                        <a14:foregroundMark x1="51989" y1="39276" x2="51989" y2="39276"/>
                        <a14:foregroundMark x1="50928" y1="50418" x2="50928" y2="50418"/>
                        <a14:foregroundMark x1="53050" y1="82451" x2="53050" y2="82451"/>
                        <a14:foregroundMark x1="47745" y1="86630" x2="47745" y2="86630"/>
                        <a14:foregroundMark x1="8488" y1="33426" x2="8488" y2="33426"/>
                        <a14:foregroundMark x1="94695" y1="34819" x2="94695" y2="34819"/>
                        <a14:backgroundMark x1="16711" y1="40111" x2="16711" y2="40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60" t="6909" b="7196"/>
          <a:stretch/>
        </p:blipFill>
        <p:spPr>
          <a:xfrm>
            <a:off x="5056136" y="549275"/>
            <a:ext cx="6656488" cy="597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888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B6F44413-4F9C-4D69-AFBC-821C86524811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19CC466-EDB4-4E0B-8E63-E91CE7E84D85}"/>
              </a:ext>
            </a:extLst>
          </p:cNvPr>
          <p:cNvSpPr/>
          <p:nvPr/>
        </p:nvSpPr>
        <p:spPr>
          <a:xfrm>
            <a:off x="8112224" y="1052736"/>
            <a:ext cx="3574473" cy="5184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¿ Cómo llegar ?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C152F89-4D72-4E29-BF62-C76661E1C57B}"/>
              </a:ext>
            </a:extLst>
          </p:cNvPr>
          <p:cNvSpPr/>
          <p:nvPr/>
        </p:nvSpPr>
        <p:spPr>
          <a:xfrm>
            <a:off x="8159436" y="2124537"/>
            <a:ext cx="355313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San Pedro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Museo de Arte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encuentra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solo cinco minutos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zócalo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 del Centro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Convenciones,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 vas a pie,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 una calle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mercado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artesanías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Parián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5CB1234-A4FD-4153-9BE1-A5C545FEC2B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8" name="Imagen 7" descr="Imagen que contiene edificio, exterior, cielo, ladrillo&#10;&#10;Descripción generada con confianza muy alta">
            <a:extLst>
              <a:ext uri="{FF2B5EF4-FFF2-40B4-BE49-F238E27FC236}">
                <a16:creationId xmlns:a16="http://schemas.microsoft.com/office/drawing/2014/main" id="{08F89310-E894-47E4-B8AC-A3D1BDA84F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548680"/>
            <a:ext cx="7680060" cy="57600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19867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125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18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0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3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62D11D46-639E-4573-8297-3B031A61C3C2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6" name="Imagen 5" descr="Imagen que contiene mobiliario, interior, pared, mesa&#10;&#10;Descripción generada con confianza muy alta">
            <a:extLst>
              <a:ext uri="{FF2B5EF4-FFF2-40B4-BE49-F238E27FC236}">
                <a16:creationId xmlns:a16="http://schemas.microsoft.com/office/drawing/2014/main" id="{84E32A55-30C4-4E61-8ED6-33652996CC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2" b="89942" l="6000" r="91750">
                        <a14:foregroundMark x1="6000" y1="73067" x2="6000" y2="73067"/>
                        <a14:foregroundMark x1="91750" y1="76309" x2="91750" y2="76309"/>
                        <a14:foregroundMark x1="26125" y1="22527" x2="26125" y2="22527"/>
                        <a14:foregroundMark x1="7625" y1="21862" x2="7625" y2="21862"/>
                        <a14:foregroundMark x1="7250" y1="20366" x2="7250" y2="20366"/>
                        <a14:foregroundMark x1="14875" y1="17456" x2="14875" y2="17456"/>
                        <a14:foregroundMark x1="24125" y1="18371" x2="24125" y2="18371"/>
                        <a14:foregroundMark x1="36375" y1="17706" x2="36375" y2="17706"/>
                        <a14:foregroundMark x1="32375" y1="16874" x2="32375" y2="168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68" y="188640"/>
            <a:ext cx="4318128" cy="6493386"/>
          </a:xfrm>
          <a:prstGeom prst="rect">
            <a:avLst/>
          </a:prstGeom>
        </p:spPr>
      </p:pic>
      <p:pic>
        <p:nvPicPr>
          <p:cNvPr id="8" name="Imagen 7" descr="Imagen que contiene mobiliario, interior, estante, pared&#10;&#10;Descripción generada con confianza muy alta">
            <a:extLst>
              <a:ext uri="{FF2B5EF4-FFF2-40B4-BE49-F238E27FC236}">
                <a16:creationId xmlns:a16="http://schemas.microsoft.com/office/drawing/2014/main" id="{20E3C802-C0FF-4CB9-8D93-0E84774233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63" b="89942" l="375" r="99125">
                        <a14:foregroundMark x1="22750" y1="25769" x2="22750" y2="25769"/>
                        <a14:foregroundMark x1="9500" y1="35411" x2="9500" y2="35411"/>
                        <a14:foregroundMark x1="7250" y1="43308" x2="7250" y2="43308"/>
                        <a14:foregroundMark x1="7250" y1="57107" x2="7250" y2="57107"/>
                        <a14:foregroundMark x1="9500" y1="68495" x2="9500" y2="68495"/>
                        <a14:foregroundMark x1="5625" y1="73982" x2="5625" y2="73982"/>
                        <a14:foregroundMark x1="9875" y1="35827" x2="9875" y2="35827"/>
                        <a14:foregroundMark x1="6875" y1="36326" x2="6875" y2="36326"/>
                        <a14:foregroundMark x1="9500" y1="31505" x2="9500" y2="31505"/>
                        <a14:foregroundMark x1="6250" y1="32585" x2="6250" y2="32585"/>
                        <a14:foregroundMark x1="3625" y1="35162" x2="3625" y2="35162"/>
                        <a14:foregroundMark x1="1625" y1="34331" x2="1625" y2="34331"/>
                        <a14:foregroundMark x1="1000" y1="34331" x2="1000" y2="34331"/>
                        <a14:foregroundMark x1="16500" y1="29759" x2="16500" y2="29759"/>
                        <a14:foregroundMark x1="25375" y1="28845" x2="25375" y2="28845"/>
                        <a14:foregroundMark x1="48375" y1="31006" x2="48375" y2="31006"/>
                        <a14:foregroundMark x1="36875" y1="25520" x2="36875" y2="25520"/>
                        <a14:foregroundMark x1="25000" y1="25520" x2="25000" y2="25520"/>
                        <a14:foregroundMark x1="16125" y1="25769" x2="16125" y2="25769"/>
                        <a14:foregroundMark x1="14125" y1="29260" x2="14125" y2="29260"/>
                        <a14:foregroundMark x1="9875" y1="23358" x2="9875" y2="23358"/>
                        <a14:foregroundMark x1="12250" y1="18953" x2="12250" y2="18953"/>
                        <a14:foregroundMark x1="29375" y1="15046" x2="29375" y2="15046"/>
                        <a14:foregroundMark x1="12875" y1="15461" x2="12875" y2="15461"/>
                        <a14:foregroundMark x1="6875" y1="18537" x2="6875" y2="18537"/>
                        <a14:foregroundMark x1="2250" y1="18121" x2="2250" y2="18121"/>
                        <a14:foregroundMark x1="5625" y1="17872" x2="5625" y2="17872"/>
                        <a14:foregroundMark x1="9250" y1="15295" x2="9250" y2="15295"/>
                        <a14:foregroundMark x1="5250" y1="14796" x2="5250" y2="14796"/>
                        <a14:foregroundMark x1="9250" y1="15295" x2="9250" y2="15295"/>
                        <a14:foregroundMark x1="2625" y1="13716" x2="2625" y2="13716"/>
                        <a14:foregroundMark x1="2625" y1="13051" x2="2625" y2="13051"/>
                        <a14:foregroundMark x1="6250" y1="13549" x2="6250" y2="13549"/>
                        <a14:foregroundMark x1="9500" y1="13965" x2="9500" y2="13965"/>
                        <a14:foregroundMark x1="15750" y1="13549" x2="15750" y2="13549"/>
                        <a14:foregroundMark x1="18500" y1="15046" x2="18500" y2="15046"/>
                        <a14:foregroundMark x1="23000" y1="19451" x2="23000" y2="19451"/>
                        <a14:foregroundMark x1="34875" y1="11721" x2="34875" y2="11721"/>
                        <a14:foregroundMark x1="40500" y1="19618" x2="40500" y2="19618"/>
                        <a14:foregroundMark x1="48375" y1="25104" x2="48375" y2="25104"/>
                        <a14:foregroundMark x1="43500" y1="21862" x2="43500" y2="21862"/>
                        <a14:foregroundMark x1="41500" y1="17456" x2="41500" y2="17456"/>
                        <a14:foregroundMark x1="39250" y1="15711" x2="39250" y2="15711"/>
                        <a14:foregroundMark x1="36250" y1="12219" x2="36250" y2="12219"/>
                        <a14:foregroundMark x1="35625" y1="10640" x2="35625" y2="10640"/>
                        <a14:foregroundMark x1="37500" y1="8728" x2="37500" y2="8728"/>
                        <a14:foregroundMark x1="42875" y1="8728" x2="42875" y2="8728"/>
                        <a14:foregroundMark x1="40875" y1="12884" x2="40875" y2="12884"/>
                        <a14:foregroundMark x1="35875" y1="12884" x2="35875" y2="12884"/>
                        <a14:foregroundMark x1="44750" y1="11554" x2="44750" y2="11554"/>
                        <a14:foregroundMark x1="56625" y1="17041" x2="56625" y2="17041"/>
                        <a14:foregroundMark x1="52750" y1="16376" x2="52750" y2="16376"/>
                        <a14:foregroundMark x1="49125" y1="18121" x2="49125" y2="18121"/>
                        <a14:foregroundMark x1="60000" y1="21613" x2="60000" y2="21613"/>
                        <a14:foregroundMark x1="67875" y1="19867" x2="67875" y2="19867"/>
                        <a14:foregroundMark x1="62875" y1="16126" x2="62875" y2="16126"/>
                        <a14:foregroundMark x1="62875" y1="22527" x2="62875" y2="22527"/>
                        <a14:foregroundMark x1="61625" y1="26434" x2="61625" y2="26434"/>
                        <a14:foregroundMark x1="45125" y1="5653" x2="45125" y2="5653"/>
                        <a14:foregroundMark x1="50125" y1="4572" x2="50125" y2="4572"/>
                        <a14:foregroundMark x1="57000" y1="5653" x2="57000" y2="5653"/>
                        <a14:foregroundMark x1="53375" y1="4572" x2="53375" y2="4572"/>
                        <a14:foregroundMark x1="50375" y1="1912" x2="49750" y2="1912"/>
                        <a14:foregroundMark x1="49125" y1="1663" x2="49125" y2="1663"/>
                        <a14:foregroundMark x1="63875" y1="11139" x2="63875" y2="11139"/>
                        <a14:foregroundMark x1="64250" y1="9310" x2="64250" y2="9310"/>
                        <a14:foregroundMark x1="67875" y1="12635" x2="67875" y2="12635"/>
                        <a14:foregroundMark x1="72125" y1="19451" x2="72125" y2="19451"/>
                        <a14:foregroundMark x1="73500" y1="27099" x2="73500" y2="27099"/>
                        <a14:foregroundMark x1="74125" y1="31671" x2="74125" y2="31671"/>
                        <a14:foregroundMark x1="81750" y1="30341" x2="81750" y2="30341"/>
                        <a14:foregroundMark x1="85625" y1="24273" x2="85625" y2="24273"/>
                        <a14:foregroundMark x1="85000" y1="19451" x2="85000" y2="19451"/>
                        <a14:foregroundMark x1="72125" y1="15046" x2="72125" y2="15046"/>
                        <a14:foregroundMark x1="69500" y1="13965" x2="69500" y2="13965"/>
                        <a14:foregroundMark x1="77125" y1="15046" x2="77125" y2="15046"/>
                        <a14:foregroundMark x1="85375" y1="16791" x2="85375" y2="16791"/>
                        <a14:foregroundMark x1="91875" y1="20116" x2="91875" y2="20116"/>
                        <a14:foregroundMark x1="92500" y1="26018" x2="92500" y2="26018"/>
                        <a14:foregroundMark x1="93250" y1="21363" x2="93250" y2="21363"/>
                        <a14:foregroundMark x1="98500" y1="25353" x2="98500" y2="25353"/>
                        <a14:foregroundMark x1="93250" y1="9809" x2="93250" y2="9809"/>
                        <a14:foregroundMark x1="94500" y1="14796" x2="94500" y2="14796"/>
                        <a14:foregroundMark x1="95875" y1="17456" x2="95875" y2="17456"/>
                        <a14:foregroundMark x1="94250" y1="14796" x2="94250" y2="14796"/>
                        <a14:foregroundMark x1="97875" y1="16376" x2="97875" y2="16376"/>
                        <a14:foregroundMark x1="95875" y1="15461" x2="95875" y2="15461"/>
                        <a14:foregroundMark x1="97875" y1="14381" x2="97875" y2="14381"/>
                        <a14:foregroundMark x1="93875" y1="12386" x2="93875" y2="12386"/>
                        <a14:foregroundMark x1="93500" y1="9310" x2="93500" y2="9310"/>
                        <a14:foregroundMark x1="94250" y1="6733" x2="94250" y2="6733"/>
                        <a14:foregroundMark x1="94250" y1="10474" x2="94250" y2="10474"/>
                        <a14:foregroundMark x1="94500" y1="12635" x2="94500" y2="12635"/>
                        <a14:foregroundMark x1="94250" y1="12635" x2="94250" y2="12635"/>
                        <a14:foregroundMark x1="94250" y1="12635" x2="94250" y2="12635"/>
                        <a14:foregroundMark x1="93875" y1="12884" x2="93875" y2="12884"/>
                        <a14:foregroundMark x1="93250" y1="7564" x2="93250" y2="7564"/>
                        <a14:foregroundMark x1="93250" y1="6733" x2="93250" y2="6733"/>
                        <a14:foregroundMark x1="93500" y1="8063" x2="93500" y2="8063"/>
                        <a14:foregroundMark x1="95500" y1="7814" x2="95500" y2="7814"/>
                        <a14:foregroundMark x1="96125" y1="7564" x2="96125" y2="7564"/>
                        <a14:foregroundMark x1="95875" y1="7149" x2="95875" y2="7149"/>
                        <a14:foregroundMark x1="94250" y1="5653" x2="94250" y2="5653"/>
                        <a14:foregroundMark x1="93500" y1="4738" x2="93500" y2="4738"/>
                        <a14:foregroundMark x1="93250" y1="3242" x2="93250" y2="3242"/>
                        <a14:foregroundMark x1="93875" y1="2993" x2="93875" y2="2993"/>
                        <a14:foregroundMark x1="1375" y1="74397" x2="1375" y2="74397"/>
                        <a14:foregroundMark x1="1375" y1="76808" x2="1375" y2="76808"/>
                        <a14:foregroundMark x1="1000" y1="71737" x2="1000" y2="71737"/>
                        <a14:foregroundMark x1="1000" y1="68246" x2="1000" y2="68246"/>
                        <a14:foregroundMark x1="1625" y1="11970" x2="1625" y2="11970"/>
                        <a14:foregroundMark x1="5250" y1="12386" x2="5250" y2="12386"/>
                        <a14:foregroundMark x1="5875" y1="12386" x2="5875" y2="12386"/>
                        <a14:foregroundMark x1="7875" y1="12635" x2="7875" y2="12635"/>
                        <a14:foregroundMark x1="9500" y1="12884" x2="9500" y2="12884"/>
                        <a14:foregroundMark x1="4625" y1="11305" x2="4625" y2="11305"/>
                        <a14:foregroundMark x1="3625" y1="9144" x2="3625" y2="9144"/>
                        <a14:foregroundMark x1="5000" y1="10640" x2="5000" y2="10640"/>
                        <a14:foregroundMark x1="3250" y1="8229" x2="3250" y2="8229"/>
                        <a14:foregroundMark x1="2000" y1="7398" x2="2000" y2="7398"/>
                        <a14:foregroundMark x1="1000" y1="5403" x2="1000" y2="5403"/>
                        <a14:foregroundMark x1="1375" y1="4572" x2="1375" y2="4572"/>
                        <a14:foregroundMark x1="375" y1="3907" x2="375" y2="3907"/>
                        <a14:foregroundMark x1="375" y1="38487" x2="375" y2="38487"/>
                        <a14:foregroundMark x1="625" y1="42394" x2="625" y2="42394"/>
                        <a14:foregroundMark x1="1375" y1="65420" x2="1375" y2="65420"/>
                        <a14:foregroundMark x1="98125" y1="72652" x2="98125" y2="72652"/>
                        <a14:foregroundMark x1="98125" y1="76559" x2="98125" y2="76559"/>
                        <a14:foregroundMark x1="97875" y1="67581" x2="97875" y2="67581"/>
                        <a14:foregroundMark x1="98125" y1="58853" x2="98125" y2="58853"/>
                        <a14:foregroundMark x1="99125" y1="47714" x2="99125" y2="47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3858" y="920532"/>
            <a:ext cx="3918766" cy="5892844"/>
          </a:xfrm>
          <a:prstGeom prst="rect">
            <a:avLst/>
          </a:prstGeom>
        </p:spPr>
      </p:pic>
      <p:pic>
        <p:nvPicPr>
          <p:cNvPr id="4" name="Imagen 3" descr="Imagen que contiene interior, mobiliario&#10;&#10;Descripción generada con confianza alta">
            <a:extLst>
              <a:ext uri="{FF2B5EF4-FFF2-40B4-BE49-F238E27FC236}">
                <a16:creationId xmlns:a16="http://schemas.microsoft.com/office/drawing/2014/main" id="{E374AD25-1B9F-4E5F-BDA4-10D4F33866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068" b="89933" l="10000" r="90000">
                        <a14:foregroundMark x1="26375" y1="31115" x2="26375" y2="31115"/>
                        <a14:foregroundMark x1="34500" y1="49667" x2="34500" y2="49667"/>
                        <a14:foregroundMark x1="26000" y1="44842" x2="26000" y2="44842"/>
                        <a14:foregroundMark x1="74875" y1="30532" x2="74875" y2="30532"/>
                        <a14:foregroundMark x1="53625" y1="11730" x2="53625" y2="11730"/>
                        <a14:foregroundMark x1="52375" y1="13727" x2="52375" y2="13727"/>
                        <a14:foregroundMark x1="52750" y1="10732" x2="52750" y2="10732"/>
                        <a14:foregroundMark x1="52750" y1="9068" x2="52750" y2="9068"/>
                        <a14:foregroundMark x1="52750" y1="9068" x2="52750" y2="9068"/>
                        <a14:foregroundMark x1="52750" y1="9484" x2="52750" y2="9484"/>
                        <a14:foregroundMark x1="71875" y1="17804" x2="71875" y2="17804"/>
                        <a14:foregroundMark x1="72500" y1="17804" x2="72500" y2="17804"/>
                        <a14:foregroundMark x1="71500" y1="19967" x2="71500" y2="19967"/>
                        <a14:foregroundMark x1="28500" y1="16805" x2="28500" y2="16805"/>
                        <a14:foregroundMark x1="28125" y1="17804" x2="28125" y2="17804"/>
                        <a14:foregroundMark x1="26000" y1="29118" x2="26000" y2="29118"/>
                        <a14:foregroundMark x1="77375" y1="35191" x2="77375" y2="35191"/>
                        <a14:foregroundMark x1="74250" y1="43012" x2="74250" y2="43012"/>
                        <a14:foregroundMark x1="28125" y1="16556" x2="28125" y2="16556"/>
                        <a14:foregroundMark x1="28750" y1="14975" x2="28750" y2="14975"/>
                        <a14:foregroundMark x1="29000" y1="13561" x2="29000" y2="13561"/>
                        <a14:foregroundMark x1="28750" y1="18968" x2="28750" y2="18968"/>
                        <a14:foregroundMark x1="29375" y1="18968" x2="29375" y2="18968"/>
                        <a14:foregroundMark x1="28125" y1="19634" x2="28125" y2="19634"/>
                        <a14:foregroundMark x1="29375" y1="18968" x2="29375" y2="18968"/>
                        <a14:foregroundMark x1="72500" y1="19384" x2="72500" y2="19384"/>
                        <a14:foregroundMark x1="72500" y1="16805" x2="72500" y2="16805"/>
                        <a14:foregroundMark x1="71500" y1="15973" x2="71500" y2="15973"/>
                        <a14:foregroundMark x1="71250" y1="14975" x2="71250" y2="14975"/>
                        <a14:foregroundMark x1="71500" y1="15391" x2="71500" y2="15391"/>
                        <a14:foregroundMark x1="28750" y1="14725" x2="28750" y2="14725"/>
                        <a14:foregroundMark x1="71875" y1="15141" x2="71875" y2="15141"/>
                        <a14:foregroundMark x1="78875" y1="44010" x2="78875" y2="44010"/>
                        <a14:foregroundMark x1="78875" y1="36772" x2="78875" y2="36772"/>
                        <a14:foregroundMark x1="79750" y1="34526" x2="79750" y2="34526"/>
                        <a14:foregroundMark x1="79500" y1="41015" x2="79500" y2="41015"/>
                        <a14:foregroundMark x1="79500" y1="29118" x2="79500" y2="29118"/>
                        <a14:foregroundMark x1="80000" y1="26456" x2="80000" y2="26456"/>
                        <a14:foregroundMark x1="80000" y1="25291" x2="80000" y2="25291"/>
                        <a14:foregroundMark x1="79500" y1="24210" x2="79500" y2="24210"/>
                        <a14:foregroundMark x1="26375" y1="30283" x2="26375" y2="30283"/>
                        <a14:foregroundMark x1="56125" y1="88270" x2="56125" y2="88270"/>
                        <a14:foregroundMark x1="52125" y1="88270" x2="52125" y2="88270"/>
                        <a14:foregroundMark x1="61250" y1="88103" x2="61250" y2="88103"/>
                        <a14:foregroundMark x1="59375" y1="88270" x2="59375" y2="88270"/>
                        <a14:foregroundMark x1="57625" y1="88270" x2="57625" y2="88270"/>
                        <a14:foregroundMark x1="54000" y1="89101" x2="54000" y2="89101"/>
                        <a14:foregroundMark x1="49750" y1="89101" x2="49750" y2="89101"/>
                        <a14:foregroundMark x1="46000" y1="89101" x2="46000" y2="89101"/>
                        <a14:foregroundMark x1="48125" y1="88686" x2="48125" y2="88686"/>
                        <a14:foregroundMark x1="45750" y1="88852" x2="45750" y2="88852"/>
                        <a14:foregroundMark x1="43875" y1="89684" x2="43875" y2="89684"/>
                        <a14:foregroundMark x1="42375" y1="89684" x2="42375" y2="89684"/>
                        <a14:foregroundMark x1="62750" y1="88103" x2="62750" y2="88103"/>
                        <a14:foregroundMark x1="66125" y1="88103" x2="66125" y2="88103"/>
                        <a14:foregroundMark x1="68250" y1="87687" x2="68250" y2="87687"/>
                        <a14:foregroundMark x1="70375" y1="88103" x2="70375" y2="88103"/>
                        <a14:foregroundMark x1="23875" y1="35940" x2="23875" y2="35940"/>
                        <a14:backgroundMark x1="68875" y1="85857" x2="68875" y2="85857"/>
                        <a14:backgroundMark x1="65125" y1="86273" x2="65125" y2="86273"/>
                        <a14:backgroundMark x1="48125" y1="87105" x2="47875" y2="87105"/>
                        <a14:backgroundMark x1="44500" y1="87687" x2="44500" y2="87687"/>
                        <a14:backgroundMark x1="70625" y1="88103" x2="70625" y2="88103"/>
                        <a14:backgroundMark x1="70375" y1="88103" x2="70375" y2="881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99392"/>
            <a:ext cx="4788232" cy="7194318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18E911B-6C26-4061-9DD6-AC169662B22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26617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50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181D0E96-0991-4EFC-9734-668D5118A178}"/>
              </a:ext>
            </a:extLst>
          </p:cNvPr>
          <p:cNvSpPr txBox="1"/>
          <p:nvPr/>
        </p:nvSpPr>
        <p:spPr>
          <a:xfrm>
            <a:off x="-272716" y="-387424"/>
            <a:ext cx="12785558" cy="7652084"/>
          </a:xfrm>
          <a:prstGeom prst="rect">
            <a:avLst/>
          </a:prstGeom>
          <a:solidFill>
            <a:sysClr val="window" lastClr="FFFFFF">
              <a:alpha val="7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" name="Imagen 1" descr="Imagen que contiene interior, mesa&#10;&#10;Descripción generada con confianza muy alta">
            <a:extLst>
              <a:ext uri="{FF2B5EF4-FFF2-40B4-BE49-F238E27FC236}">
                <a16:creationId xmlns:a16="http://schemas.microsoft.com/office/drawing/2014/main" id="{FA694F2A-92E4-41E9-9DAF-F030E147B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1871024"/>
            <a:ext cx="5184130" cy="321416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7E3881F-42A5-4CF4-ACAA-063E72285A21}"/>
              </a:ext>
            </a:extLst>
          </p:cNvPr>
          <p:cNvSpPr/>
          <p:nvPr/>
        </p:nvSpPr>
        <p:spPr>
          <a:xfrm>
            <a:off x="6096000" y="2132856"/>
            <a:ext cx="5616575" cy="2897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 horario de atención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de martes a domingo,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10:0 a 15:00 horas,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entrada tiene un costo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30 pesos,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excepto el primer día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actividades…</a:t>
            </a:r>
          </a:p>
          <a:p>
            <a:pPr algn="ctr">
              <a:lnSpc>
                <a:spcPts val="2400"/>
              </a:lnSpc>
            </a:pPr>
            <a:endParaRPr lang="es-MX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400"/>
              </a:lnSpc>
            </a:pPr>
            <a:r>
              <a:rPr lang="es-ES" sz="40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¡</a:t>
            </a:r>
            <a:r>
              <a:rPr lang="es-MX" sz="4000" b="1" dirty="0">
                <a:solidFill>
                  <a:srgbClr val="7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¡¡ Es Gratis !!!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37A4279-3D45-4269-972C-85AA0D5932B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37933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8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8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5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5CF2DF0B-62B6-462D-83DB-CB58FAF42AC4}"/>
              </a:ext>
            </a:extLst>
          </p:cNvPr>
          <p:cNvSpPr txBox="1"/>
          <p:nvPr/>
        </p:nvSpPr>
        <p:spPr>
          <a:xfrm>
            <a:off x="-272716" y="-449179"/>
            <a:ext cx="12785558" cy="7652084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suelo, edificio, interior, sofá&#10;&#10;Descripción generada con confianza muy alta">
            <a:extLst>
              <a:ext uri="{FF2B5EF4-FFF2-40B4-BE49-F238E27FC236}">
                <a16:creationId xmlns:a16="http://schemas.microsoft.com/office/drawing/2014/main" id="{0A033FF4-8581-478C-ABC4-F9EF8D17D1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557" y="548680"/>
            <a:ext cx="7574867" cy="56880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B1AD88D-AECA-47CA-90ED-7C8B075476C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56501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1879" y="1757680"/>
            <a:ext cx="1269168" cy="446492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Arte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André </a:t>
            </a: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Rieu</a:t>
            </a:r>
            <a:endParaRPr kumimoji="0" lang="es-ES" sz="3200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5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 descr="Imagen que contiene interior, techo, edificio&#10;&#10;Descripción generada con confianza muy alta">
            <a:extLst>
              <a:ext uri="{FF2B5EF4-FFF2-40B4-BE49-F238E27FC236}">
                <a16:creationId xmlns:a16="http://schemas.microsoft.com/office/drawing/2014/main" id="{3518D722-2B7A-4B26-B78F-C3CB43B1E5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"/>
            <a:ext cx="12192001" cy="685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165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4.16667E-6 0.00208 L 1.20716 -0.20371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5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fade/>
      </p:transition>
    </mc:Choice>
    <mc:Fallback xmlns="">
      <p:transition spd="slow" advClick="0" advTm="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1571</TotalTime>
  <Words>1097</Words>
  <Application>Microsoft Office PowerPoint</Application>
  <PresentationFormat>Panorámica</PresentationFormat>
  <Paragraphs>255</Paragraphs>
  <Slides>36</Slides>
  <Notes>30</Notes>
  <HiddenSlides>0</HiddenSlides>
  <MMClips>2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51" baseType="lpstr">
      <vt:lpstr>Algerian</vt:lpstr>
      <vt:lpstr>AlgerianBasSCD</vt:lpstr>
      <vt:lpstr>Arial</vt:lpstr>
      <vt:lpstr>Arial Narrow</vt:lpstr>
      <vt:lpstr>Arial Rounded MT Bold</vt:lpstr>
      <vt:lpstr>Calibri</vt:lpstr>
      <vt:lpstr>Calibri Light</vt:lpstr>
      <vt:lpstr>CommercialScrD</vt:lpstr>
      <vt:lpstr>Cooper Black</vt:lpstr>
      <vt:lpstr>Edwardian Script ITC</vt:lpstr>
      <vt:lpstr>Kristen ITC</vt:lpstr>
      <vt:lpstr>Times New Roman</vt:lpstr>
      <vt:lpstr>Verdana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14  Museo Poblano de Arte Virreinal  20' 35"  M</dc:title>
  <dc:creator>Eagle's nest</dc:creator>
  <cp:lastModifiedBy>Eagle's nest</cp:lastModifiedBy>
  <cp:revision>146</cp:revision>
  <dcterms:created xsi:type="dcterms:W3CDTF">2018-02-11T10:42:39Z</dcterms:created>
  <dcterms:modified xsi:type="dcterms:W3CDTF">2018-08-31T23:42:04Z</dcterms:modified>
</cp:coreProperties>
</file>