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handoutMasterIdLst>
    <p:handoutMasterId r:id="rId31"/>
  </p:handoutMasterIdLst>
  <p:sldIdLst>
    <p:sldId id="591" r:id="rId3"/>
    <p:sldId id="517" r:id="rId4"/>
    <p:sldId id="587" r:id="rId5"/>
    <p:sldId id="597" r:id="rId6"/>
    <p:sldId id="295" r:id="rId7"/>
    <p:sldId id="595" r:id="rId8"/>
    <p:sldId id="562" r:id="rId9"/>
    <p:sldId id="567" r:id="rId10"/>
    <p:sldId id="593" r:id="rId11"/>
    <p:sldId id="583" r:id="rId12"/>
    <p:sldId id="544" r:id="rId13"/>
    <p:sldId id="529" r:id="rId14"/>
    <p:sldId id="547" r:id="rId15"/>
    <p:sldId id="560" r:id="rId16"/>
    <p:sldId id="550" r:id="rId17"/>
    <p:sldId id="589" r:id="rId18"/>
    <p:sldId id="581" r:id="rId19"/>
    <p:sldId id="590" r:id="rId20"/>
    <p:sldId id="588" r:id="rId21"/>
    <p:sldId id="553" r:id="rId22"/>
    <p:sldId id="559" r:id="rId23"/>
    <p:sldId id="557" r:id="rId24"/>
    <p:sldId id="596" r:id="rId25"/>
    <p:sldId id="518" r:id="rId26"/>
    <p:sldId id="273" r:id="rId27"/>
    <p:sldId id="274" r:id="rId28"/>
    <p:sldId id="582" r:id="rId29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KH3GwMiWyoQPIrAFMfjxg==" hashData="DxnClkd1fN2RVNpUYV5updEql9qTGOLkQWevjP5YPhVpv5KQ8g4wwMG4cXAEITSXHhBmTmq9TohNd80MqlmM1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211" userDrawn="1">
          <p15:clr>
            <a:srgbClr val="000000"/>
          </p15:clr>
        </p15:guide>
        <p15:guide id="4" userDrawn="1">
          <p15:clr>
            <a:srgbClr val="000000"/>
          </p15:clr>
        </p15:guide>
        <p15:guide id="5" pos="7680" userDrawn="1">
          <p15:clr>
            <a:srgbClr val="000000"/>
          </p15:clr>
        </p15:guide>
        <p15:guide id="6" pos="7469" userDrawn="1">
          <p15:clr>
            <a:srgbClr val="000000"/>
          </p15:clr>
        </p15:guide>
        <p15:guide id="7" orient="horz" pos="255" userDrawn="1">
          <p15:clr>
            <a:srgbClr val="000000"/>
          </p15:clr>
        </p15:guide>
        <p15:guide id="8" orient="horz" userDrawn="1">
          <p15:clr>
            <a:srgbClr val="000000"/>
          </p15:clr>
        </p15:guide>
        <p15:guide id="9" orient="horz" pos="4065" userDrawn="1">
          <p15:clr>
            <a:srgbClr val="000000"/>
          </p15:clr>
        </p15:guide>
        <p15:guide id="10" orient="horz" pos="4320" userDrawn="1">
          <p15:clr>
            <a:srgbClr val="000000"/>
          </p15:clr>
        </p15:guide>
        <p15:guide id="11" orient="horz" pos="2260" userDrawn="1">
          <p15:clr>
            <a:srgbClr val="000000"/>
          </p15:clr>
        </p15:guide>
        <p15:guide id="12" orient="horz" pos="2069" userDrawn="1">
          <p15:clr>
            <a:srgbClr val="000000"/>
          </p15:clr>
        </p15:guide>
        <p15:guide id="13" pos="3940" userDrawn="1">
          <p15:clr>
            <a:srgbClr val="000000"/>
          </p15:clr>
        </p15:guide>
        <p15:guide id="15" pos="3749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0F0F"/>
    <a:srgbClr val="1B1B1B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59" autoAdjust="0"/>
    <p:restoredTop sz="94333" autoAdjust="0"/>
  </p:normalViewPr>
  <p:slideViewPr>
    <p:cSldViewPr snapToGrid="0" showGuides="1">
      <p:cViewPr varScale="1">
        <p:scale>
          <a:sx n="65" d="100"/>
          <a:sy n="65" d="100"/>
        </p:scale>
        <p:origin x="504" y="78"/>
      </p:cViewPr>
      <p:guideLst>
        <p:guide orient="horz" pos="2160"/>
        <p:guide pos="3840"/>
        <p:guide pos="211"/>
        <p:guide/>
        <p:guide pos="7680"/>
        <p:guide pos="7469"/>
        <p:guide orient="horz" pos="255"/>
        <p:guide orient="horz"/>
        <p:guide orient="horz" pos="4065"/>
        <p:guide orient="horz" pos="4320"/>
        <p:guide orient="horz" pos="2260"/>
        <p:guide orient="horz" pos="2069"/>
        <p:guide pos="3940"/>
        <p:guide pos="374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29/08/2018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2953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9953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074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5581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5886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2787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3219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3971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7294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0022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8272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8586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810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1149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7505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9804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7221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4045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3163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753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093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5440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29/08/2018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3905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29/08/2018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576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29/08/2018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5440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29/08/2018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98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29/08/2018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2432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29/08/2018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0163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29/08/2018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0266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29/08/2018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807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29/08/2018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403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29/08/2018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7090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29/08/2018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29/08/2018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29/08/2018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29/08/2018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29/08/2018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29/08/2018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29/08/2018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29/08/2018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29/08/2018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29/08/2018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29/08/2018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29/08/2018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545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29/08/2018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g"/><Relationship Id="rId4" Type="http://schemas.openxmlformats.org/officeDocument/2006/relationships/image" Target="../media/image1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4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25.png"/><Relationship Id="rId4" Type="http://schemas.openxmlformats.org/officeDocument/2006/relationships/image" Target="../media/image24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F3E14B7-1AF9-452A-8CA1-E60DBC08B294}"/>
              </a:ext>
            </a:extLst>
          </p:cNvPr>
          <p:cNvSpPr txBox="1"/>
          <p:nvPr/>
        </p:nvSpPr>
        <p:spPr>
          <a:xfrm>
            <a:off x="7670995" y="4675937"/>
            <a:ext cx="2037938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0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cs typeface="Arial"/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16’ 27”</a:t>
            </a:r>
            <a:endParaRPr kumimoji="0" lang="es-MX" sz="4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BasSCD" pitchFamily="2" charset="0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4243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u"/>
        <p:sndAc>
          <p:stSnd>
            <p:snd r:embed="rId2" name="Roque Medley 002 - Eaglenest 1.wav"/>
          </p:stSnd>
        </p:sndAc>
      </p:transition>
    </mc:Choice>
    <mc:Fallback xmlns="">
      <p:transition spd="slow" advTm="4000">
        <p:fade/>
        <p:sndAc>
          <p:stSnd>
            <p:snd r:embed="rId4" name="Roque Medley 002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amarillo, cielo, exterior, edificio&#10;&#10;Descripción generada con confianza muy alta">
            <a:extLst>
              <a:ext uri="{FF2B5EF4-FFF2-40B4-BE49-F238E27FC236}">
                <a16:creationId xmlns:a16="http://schemas.microsoft.com/office/drawing/2014/main" id="{2DFB5E96-542B-47F0-B819-3BBCC8785E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73A063F1-38C6-43D1-9ADA-125B0C3A23AF}"/>
              </a:ext>
            </a:extLst>
          </p:cNvPr>
          <p:cNvSpPr txBox="1"/>
          <p:nvPr/>
        </p:nvSpPr>
        <p:spPr>
          <a:xfrm>
            <a:off x="7632243" y="4892331"/>
            <a:ext cx="2692106" cy="73723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Top">
              <a:avLst>
                <a:gd name="adj" fmla="val 63283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0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BasSCD" pitchFamily="2" charset="0"/>
                <a:cs typeface="Arial"/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Arial"/>
              </a:rPr>
              <a:t> 16’ 27”</a:t>
            </a:r>
            <a:endParaRPr kumimoji="0" lang="es-MX" sz="36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BasSCD" pitchFamily="2" charset="0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BCEFFECE-452D-47FC-BB94-6D0F7BE1FB12}"/>
              </a:ext>
            </a:extLst>
          </p:cNvPr>
          <p:cNvSpPr/>
          <p:nvPr/>
        </p:nvSpPr>
        <p:spPr>
          <a:xfrm>
            <a:off x="5021578" y="1145496"/>
            <a:ext cx="6686551" cy="103464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>
              <a:lnSpc>
                <a:spcPts val="35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 El lugar fue</a:t>
            </a:r>
          </a:p>
          <a:p>
            <a:pPr lvl="0" algn="ctr" defTabSz="1219170">
              <a:lnSpc>
                <a:spcPts val="35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Templo, convento y hospital </a:t>
            </a: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9684C3AD-2DD7-402E-8F9B-B7390D3F87C9}"/>
              </a:ext>
            </a:extLst>
          </p:cNvPr>
          <p:cNvSpPr/>
          <p:nvPr/>
        </p:nvSpPr>
        <p:spPr>
          <a:xfrm>
            <a:off x="4878705" y="675598"/>
            <a:ext cx="6686550" cy="85226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Iglesia de San Roque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74622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1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9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50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7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1" grpId="0"/>
      <p:bldP spid="11" grpId="1"/>
      <p:bldP spid="15" grpId="0"/>
      <p:bldP spid="15" grpId="1"/>
      <p:bldP spid="17" grpId="0"/>
      <p:bldP spid="1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edificio, exterior, calle, carretera&#10;&#10;Descripción generada con confianza muy alta">
            <a:extLst>
              <a:ext uri="{FF2B5EF4-FFF2-40B4-BE49-F238E27FC236}">
                <a16:creationId xmlns:a16="http://schemas.microsoft.com/office/drawing/2014/main" id="{4C7616FF-E91A-4C91-8B0B-F173F7FF98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584" y="779996"/>
            <a:ext cx="4533173" cy="53151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40AB301-0652-4178-8F16-AB641EC18E7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068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45B811FD-BF2B-4823-BFC2-44C91268E302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edificio, exterior, calle, carretera&#10;&#10;Descripción generada con confianza muy alta">
            <a:extLst>
              <a:ext uri="{FF2B5EF4-FFF2-40B4-BE49-F238E27FC236}">
                <a16:creationId xmlns:a16="http://schemas.microsoft.com/office/drawing/2014/main" id="{4C7616FF-E91A-4C91-8B0B-F173F7FF98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584" y="779996"/>
            <a:ext cx="4533173" cy="53151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40AB301-0652-4178-8F16-AB641EC18E7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4109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dir="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EC404D8D-54B0-43EC-8596-76DEFF566A1F}"/>
              </a:ext>
            </a:extLst>
          </p:cNvPr>
          <p:cNvSpPr/>
          <p:nvPr/>
        </p:nvSpPr>
        <p:spPr>
          <a:xfrm>
            <a:off x="334963" y="1631056"/>
            <a:ext cx="11522075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El sitio ubicado                            en la avenida Juan de Palafox de Mendoza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número 605,                               ha sido un lugar de esperanza y solidaridad.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CD23BDB-B224-4CF0-A429-643000EFFAB2}"/>
              </a:ext>
            </a:extLst>
          </p:cNvPr>
          <p:cNvSpPr/>
          <p:nvPr/>
        </p:nvSpPr>
        <p:spPr>
          <a:xfrm>
            <a:off x="334962" y="423048"/>
            <a:ext cx="11522075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La historia de                  la iglesia de San Roque rememora las hazañas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que pasan                       desapercibidas en la cimentación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de esta ciudad.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6437F6F-498D-43F2-8493-5BFF226FCAF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450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87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8170AB64-33D9-48EE-987C-69730299638D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DACE959-4754-4FB4-9911-63E98FF94519}"/>
              </a:ext>
            </a:extLst>
          </p:cNvPr>
          <p:cNvSpPr/>
          <p:nvPr/>
        </p:nvSpPr>
        <p:spPr>
          <a:xfrm>
            <a:off x="334963" y="638798"/>
            <a:ext cx="6913409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historia de esta templo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bastante interesante pues daba servicio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hospital que estaba a su lado,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sus primeros años el hospital atendió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españoles aventureros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habían arribado a tierras poblanas…  </a:t>
            </a:r>
          </a:p>
        </p:txBody>
      </p:sp>
      <p:pic>
        <p:nvPicPr>
          <p:cNvPr id="7" name="Imagen 6" descr="Imagen que contiene cielo, exterior, edificio, amarillo&#10;&#10;Descripción generada con confianza muy alta">
            <a:extLst>
              <a:ext uri="{FF2B5EF4-FFF2-40B4-BE49-F238E27FC236}">
                <a16:creationId xmlns:a16="http://schemas.microsoft.com/office/drawing/2014/main" id="{F2A9B9BB-4612-4F04-897D-62541078A5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373" y="416866"/>
            <a:ext cx="4615201" cy="60180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5B285382-E312-4DDF-AB81-627B7231831C}"/>
              </a:ext>
            </a:extLst>
          </p:cNvPr>
          <p:cNvSpPr/>
          <p:nvPr/>
        </p:nvSpPr>
        <p:spPr>
          <a:xfrm>
            <a:off x="328425" y="4858466"/>
            <a:ext cx="6908699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Formó parte de una red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“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iglesias – hospitales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dedicados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atender a enfermos, heridos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convalecientes que buscaban ayuda.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699A828-A0B1-4833-A5AD-EB0D66B84521}"/>
              </a:ext>
            </a:extLst>
          </p:cNvPr>
          <p:cNvSpPr/>
          <p:nvPr/>
        </p:nvSpPr>
        <p:spPr>
          <a:xfrm>
            <a:off x="323715" y="3360849"/>
            <a:ext cx="6913409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Era el templo de un complejo hospitalario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orden de la caridad de San Hipólito.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6B5FB45E-9DD1-4995-9822-FB78D63E87F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4095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4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4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975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69D247E-3742-4971-9889-1179CDBB8EF4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108E29F-7FB2-44BA-B0A9-F9DD9BC7DA66}"/>
              </a:ext>
            </a:extLst>
          </p:cNvPr>
          <p:cNvSpPr/>
          <p:nvPr/>
        </p:nvSpPr>
        <p:spPr>
          <a:xfrm>
            <a:off x="6796851" y="418613"/>
            <a:ext cx="5060185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después pasó a ser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enfermos mentales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actualmente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edificación del hospital existe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pero ahora funge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un centro de artesanías.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5206B27-A4B9-49CB-A96E-270BE184C817}"/>
              </a:ext>
            </a:extLst>
          </p:cNvPr>
          <p:cNvSpPr/>
          <p:nvPr/>
        </p:nvSpPr>
        <p:spPr>
          <a:xfrm>
            <a:off x="6796851" y="2823348"/>
            <a:ext cx="5037220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templo tiene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varios detalles históricos interesantes…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esta a pocos pasos del zócalo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así que te recomiendo ir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busca de las historias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alberga este recinto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sus alrededores.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F15C964-A7C0-4DF7-A678-3A7E74E6EAC2}"/>
              </a:ext>
            </a:extLst>
          </p:cNvPr>
          <p:cNvSpPr/>
          <p:nvPr/>
        </p:nvSpPr>
        <p:spPr>
          <a:xfrm>
            <a:off x="334963" y="5714883"/>
            <a:ext cx="11522075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la gente era en extremo enfermiza en el pasado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estaba muy de moda construir hospitales con iglesias.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088B84C-37B0-4A16-909B-1A250D2B319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2" name="Imagen 11" descr="Imagen que contiene pared, interior, edificio&#10;&#10;Descripción generada con confianza muy alta">
            <a:extLst>
              <a:ext uri="{FF2B5EF4-FFF2-40B4-BE49-F238E27FC236}">
                <a16:creationId xmlns:a16="http://schemas.microsoft.com/office/drawing/2014/main" id="{FA1EBAA5-8462-449C-B60D-0AFE783F63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15" y="930731"/>
            <a:ext cx="6370436" cy="4276156"/>
          </a:xfrm>
          <a:prstGeom prst="snip2DiagRect">
            <a:avLst>
              <a:gd name="adj1" fmla="val 1737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24495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87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75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42A8E839-74B5-4B37-ACDB-8EAD35962837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108E29F-7FB2-44BA-B0A9-F9DD9BC7DA66}"/>
              </a:ext>
            </a:extLst>
          </p:cNvPr>
          <p:cNvSpPr/>
          <p:nvPr/>
        </p:nvSpPr>
        <p:spPr>
          <a:xfrm>
            <a:off x="347755" y="2416951"/>
            <a:ext cx="7224733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templo no es la excepción.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8FD4421-4F69-47D9-8218-4F87F76E5734}"/>
              </a:ext>
            </a:extLst>
          </p:cNvPr>
          <p:cNvSpPr/>
          <p:nvPr/>
        </p:nvSpPr>
        <p:spPr>
          <a:xfrm>
            <a:off x="347755" y="3685309"/>
            <a:ext cx="7224733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Sin embargo el templo sigue brindando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servicio religioso por medio de misas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actos diversos.</a:t>
            </a:r>
          </a:p>
        </p:txBody>
      </p:sp>
      <p:pic>
        <p:nvPicPr>
          <p:cNvPr id="5" name="Imagen 4" descr="Imagen que contiene exterior, edificio, cielo, carretera&#10;&#10;Descripción generada con confianza muy alta">
            <a:extLst>
              <a:ext uri="{FF2B5EF4-FFF2-40B4-BE49-F238E27FC236}">
                <a16:creationId xmlns:a16="http://schemas.microsoft.com/office/drawing/2014/main" id="{1FE16BD2-08E2-4DF4-83C5-F348A6B400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761" y="411143"/>
            <a:ext cx="4199221" cy="60420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650AFD4A-C841-4D97-9009-E47AD91142B3}"/>
              </a:ext>
            </a:extLst>
          </p:cNvPr>
          <p:cNvSpPr/>
          <p:nvPr/>
        </p:nvSpPr>
        <p:spPr>
          <a:xfrm>
            <a:off x="377252" y="5407773"/>
            <a:ext cx="7196548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Hoy en día, su historia está presente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un sitio emblema del apoyo poblano hacía su gente.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05BED23-C7C5-4E6A-A532-00207040FCD8}"/>
              </a:ext>
            </a:extLst>
          </p:cNvPr>
          <p:cNvSpPr/>
          <p:nvPr/>
        </p:nvSpPr>
        <p:spPr>
          <a:xfrm>
            <a:off x="347754" y="414279"/>
            <a:ext cx="7224733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 hay otro motivo por el que me explique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gran cantidad de hospitales y capillas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dedicados a la atención médica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pasado de esta Ciudad.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B35DEEC-24B7-4C8F-A984-E9C1FC0FDA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8385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250" accel="50000" fill="hold">
                                          <p:stCondLst>
                                            <p:cond delay="11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250" accel="50000" fill="hold">
                                          <p:stCondLst>
                                            <p:cond delay="11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25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877632C8-FD44-4F21-BA53-F90B3A0EA161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7F1CC08-D0A9-4187-812F-9237F04504B1}"/>
              </a:ext>
            </a:extLst>
          </p:cNvPr>
          <p:cNvSpPr/>
          <p:nvPr/>
        </p:nvSpPr>
        <p:spPr>
          <a:xfrm>
            <a:off x="4652297" y="2080334"/>
            <a:ext cx="7218395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historia del Templo del Ex-hospital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San Roque inició gracias a la iniciativa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Hermanos Legos pertenecientes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Orden de la Caridad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Mártir San Hipólito.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313BCC6-9587-4232-BD6A-90CF2F8E0B62}"/>
              </a:ext>
            </a:extLst>
          </p:cNvPr>
          <p:cNvSpPr/>
          <p:nvPr/>
        </p:nvSpPr>
        <p:spPr>
          <a:xfrm>
            <a:off x="4652297" y="4118455"/>
            <a:ext cx="7218395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Hermanos Legos de la Orden de la Caridad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Mártir San Hipólito,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escogieron la naciente ciudad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establecer un hospital que atendiera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los españoles que venían al Nuevo Mundo,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ya que era el paso obligado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entre Veracruz y la Capital.</a:t>
            </a:r>
          </a:p>
        </p:txBody>
      </p:sp>
      <p:pic>
        <p:nvPicPr>
          <p:cNvPr id="6" name="Imagen 5" descr="Imagen que contiene edificio, exterior, amarillo, carretera&#10;&#10;Descripción generada con confianza muy alta">
            <a:extLst>
              <a:ext uri="{FF2B5EF4-FFF2-40B4-BE49-F238E27FC236}">
                <a16:creationId xmlns:a16="http://schemas.microsoft.com/office/drawing/2014/main" id="{AEB08429-A864-45BA-80A8-E712F3D4F3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73" y="1300218"/>
            <a:ext cx="4289424" cy="42894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6FAFDE13-55AE-479E-B870-54D31EEA0B2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A6482BD8-DAAB-4A3F-99BB-CA834FEB6CFE}"/>
              </a:ext>
            </a:extLst>
          </p:cNvPr>
          <p:cNvSpPr/>
          <p:nvPr/>
        </p:nvSpPr>
        <p:spPr>
          <a:xfrm>
            <a:off x="5876960" y="421519"/>
            <a:ext cx="5015633" cy="134311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>
                <a:gd name="adj" fmla="val 40622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BasSCD" pitchFamily="2" charset="0"/>
                <a:cs typeface="Arial"/>
              </a:rPr>
              <a:t>Historia de caridad</a:t>
            </a:r>
          </a:p>
        </p:txBody>
      </p:sp>
    </p:spTree>
    <p:extLst>
      <p:ext uri="{BB962C8B-B14F-4D97-AF65-F5344CB8AC3E}">
        <p14:creationId xmlns:p14="http://schemas.microsoft.com/office/powerpoint/2010/main" val="350960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06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418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10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102" tmFilter="0, 0; 0.125,0.2665; 0.25,0.4; 0.375,0.465; 0.5,0.5;  0.625,0.535; 0.75,0.6; 0.875,0.7335; 1,1">
                                          <p:stCondLst>
                                            <p:cond delay="1610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51" tmFilter="0, 0; 0.125,0.2665; 0.25,0.4; 0.375,0.465; 0.5,0.5;  0.625,0.535; 0.75,0.6; 0.875,0.7335; 1,1">
                                          <p:stCondLst>
                                            <p:cond delay="321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977" tmFilter="0, 0; 0.125,0.2665; 0.25,0.4; 0.375,0.465; 0.5,0.5;  0.625,0.535; 0.75,0.6; 0.875,0.7335; 1,1">
                                          <p:stCondLst>
                                            <p:cond delay="4015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631">
                                          <p:stCondLst>
                                            <p:cond delay="1576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025" decel="50000">
                                          <p:stCondLst>
                                            <p:cond delay="1639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31">
                                          <p:stCondLst>
                                            <p:cond delay="3181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025" decel="50000">
                                          <p:stCondLst>
                                            <p:cond delay="3244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631">
                                          <p:stCondLst>
                                            <p:cond delay="3981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025" decel="50000">
                                          <p:stCondLst>
                                            <p:cond delay="404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631">
                                          <p:stCondLst>
                                            <p:cond delay="4384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025" decel="50000">
                                          <p:stCondLst>
                                            <p:cond delay="444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6125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/>
      <p:bldP spid="5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877632C8-FD44-4F21-BA53-F90B3A0EA161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DDA73B9C-BED4-49FD-A18D-24B83152D93E}"/>
              </a:ext>
            </a:extLst>
          </p:cNvPr>
          <p:cNvSpPr/>
          <p:nvPr/>
        </p:nvSpPr>
        <p:spPr>
          <a:xfrm>
            <a:off x="334963" y="422554"/>
            <a:ext cx="4910805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año de 1591, tuvieron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conflicto con los Jesuitas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tratar de cerrar la calle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existe entre el hospital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colegio Carolino.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FAFDE13-55AE-479E-B870-54D31EEA0B2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9" name="Imagen 8" descr="Imagen que contiene cielo, exterior, edificio, amarillo&#10;&#10;Descripción generada con confianza muy alta">
            <a:extLst>
              <a:ext uri="{FF2B5EF4-FFF2-40B4-BE49-F238E27FC236}">
                <a16:creationId xmlns:a16="http://schemas.microsoft.com/office/drawing/2014/main" id="{83EC4CD6-4D59-48E8-90E6-7E58C3AA35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284" y="669174"/>
            <a:ext cx="7377896" cy="49545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E8444DBA-2511-46DF-906D-5E11217B09F7}"/>
              </a:ext>
            </a:extLst>
          </p:cNvPr>
          <p:cNvSpPr/>
          <p:nvPr/>
        </p:nvSpPr>
        <p:spPr>
          <a:xfrm>
            <a:off x="322314" y="2370886"/>
            <a:ext cx="4923453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Debido a esto,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según el licenciado Alcalá,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vecinos de esta ciudad,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 Pablo de Pastrana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don Rodrigo de Garay,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limosnas edificaron convento, hospital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un pequeño templo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cubierto de vigas…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1B6011AE-2E82-44FC-8807-F90486B2A388}"/>
              </a:ext>
            </a:extLst>
          </p:cNvPr>
          <p:cNvSpPr/>
          <p:nvPr/>
        </p:nvSpPr>
        <p:spPr>
          <a:xfrm>
            <a:off x="322315" y="5722922"/>
            <a:ext cx="8334988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Pero una pobre edificación  hizo que el techo colapsara la noche anterior a la consagración del templo… </a:t>
            </a:r>
          </a:p>
        </p:txBody>
      </p:sp>
    </p:spTree>
    <p:extLst>
      <p:ext uri="{BB962C8B-B14F-4D97-AF65-F5344CB8AC3E}">
        <p14:creationId xmlns:p14="http://schemas.microsoft.com/office/powerpoint/2010/main" val="197155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9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87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4CDB93B0-0B9D-42AF-9FC1-4FDB88880AED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4CD669E-3BD9-4EB5-95F1-26BEC148B4E1}"/>
              </a:ext>
            </a:extLst>
          </p:cNvPr>
          <p:cNvSpPr/>
          <p:nvPr/>
        </p:nvSpPr>
        <p:spPr>
          <a:xfrm>
            <a:off x="8486072" y="2899770"/>
            <a:ext cx="3370965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edificio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quedó concluido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año de 1647.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88DEA1C-EE6C-42B2-BB87-FF849130296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42CFD4D-3021-4515-BE76-4F2BB0713C5C}"/>
              </a:ext>
            </a:extLst>
          </p:cNvPr>
          <p:cNvSpPr/>
          <p:nvPr/>
        </p:nvSpPr>
        <p:spPr>
          <a:xfrm>
            <a:off x="8185356" y="4431033"/>
            <a:ext cx="3671684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finales del siglo XVII,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hospital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dedicó para atender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enfermos mentales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recogían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las calles.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8808D12D-6E6C-4560-8A7F-CCC55C8CF57F}"/>
              </a:ext>
            </a:extLst>
          </p:cNvPr>
          <p:cNvSpPr/>
          <p:nvPr/>
        </p:nvSpPr>
        <p:spPr>
          <a:xfrm>
            <a:off x="8506517" y="411698"/>
            <a:ext cx="335052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Esto sirvió,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que el capitán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Roque de Pastrana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encargara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edificación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del templo nuevo.</a:t>
            </a:r>
          </a:p>
        </p:txBody>
      </p:sp>
      <p:pic>
        <p:nvPicPr>
          <p:cNvPr id="14" name="Imagen 13" descr="Imagen que contiene interior, edificio, pared&#10;&#10;Descripción generada con confianza muy alta">
            <a:extLst>
              <a:ext uri="{FF2B5EF4-FFF2-40B4-BE49-F238E27FC236}">
                <a16:creationId xmlns:a16="http://schemas.microsoft.com/office/drawing/2014/main" id="{F225A0FB-F9FA-4BD5-89C4-F314FB6337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76" y="266421"/>
            <a:ext cx="8035208" cy="6180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87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37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44DE048-4343-43DA-A45A-4D50F8D36734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pared, interior, edificio&#10;&#10;Descripción generada con confianza muy alta">
            <a:extLst>
              <a:ext uri="{FF2B5EF4-FFF2-40B4-BE49-F238E27FC236}">
                <a16:creationId xmlns:a16="http://schemas.microsoft.com/office/drawing/2014/main" id="{184AF739-DE93-4F8A-86D6-C899C37BE3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807" y="1271082"/>
            <a:ext cx="5180825" cy="34776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DE7D4BDD-4BFA-4467-B3A5-EDBAF9C26EB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DA578B53-A4BA-43FC-B430-C08ABD0299A8}"/>
              </a:ext>
            </a:extLst>
          </p:cNvPr>
          <p:cNvSpPr/>
          <p:nvPr/>
        </p:nvSpPr>
        <p:spPr>
          <a:xfrm>
            <a:off x="315405" y="1294789"/>
            <a:ext cx="5919787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Hacia 1740 viendo las necesidades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hospital,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jesuita Miguel José de Ortega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arregló el templo y colocó una imagen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Virgen de los Remedios,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promoviéndola como patrona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hospital,… aunque en 1820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suprimida la orden de los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Hipólitos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ellos se habían dedicado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cuidado de los enfermos dementes.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C402F38-4F9B-4DED-BBB3-4B3E0931CD73}"/>
              </a:ext>
            </a:extLst>
          </p:cNvPr>
          <p:cNvSpPr/>
          <p:nvPr/>
        </p:nvSpPr>
        <p:spPr>
          <a:xfrm>
            <a:off x="334962" y="396416"/>
            <a:ext cx="1154163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Luego de una recaída a mediados del siglo XVIII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rescatado por el Virrey Don Juan de Apodaca ampliando su área.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A6253CBF-1A23-4DDB-9BF7-64669DFF34B6}"/>
              </a:ext>
            </a:extLst>
          </p:cNvPr>
          <p:cNvSpPr/>
          <p:nvPr/>
        </p:nvSpPr>
        <p:spPr>
          <a:xfrm>
            <a:off x="300657" y="4766873"/>
            <a:ext cx="11601291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Según la descripción que hace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Echevarria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y Veytia de su interior,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1780, el altar mayor tenía un retablo dorado hasta la bóveda,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una escultura central de San Roque en tamaño natural, había también retablos dorados en los muros del templo, y en la penúltima bóveda,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pequeña capilla dedicada a San Antonio de Padua con un retablo dorado.</a:t>
            </a:r>
          </a:p>
        </p:txBody>
      </p:sp>
    </p:spTree>
    <p:extLst>
      <p:ext uri="{BB962C8B-B14F-4D97-AF65-F5344CB8AC3E}">
        <p14:creationId xmlns:p14="http://schemas.microsoft.com/office/powerpoint/2010/main" val="233253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875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812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5000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157C0E77-FA9F-4E06-A2BB-5B9CBDB56597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pared, interior, edificio&#10;&#10;Descripción generada con confianza muy alta">
            <a:extLst>
              <a:ext uri="{FF2B5EF4-FFF2-40B4-BE49-F238E27FC236}">
                <a16:creationId xmlns:a16="http://schemas.microsoft.com/office/drawing/2014/main" id="{5654308A-8540-441D-9CC6-52ED59A85E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63" y="1358228"/>
            <a:ext cx="7378444" cy="49527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18E4700-AF8B-48E6-A8FB-52E604EB149A}"/>
              </a:ext>
            </a:extLst>
          </p:cNvPr>
          <p:cNvSpPr/>
          <p:nvPr/>
        </p:nvSpPr>
        <p:spPr>
          <a:xfrm>
            <a:off x="334963" y="422561"/>
            <a:ext cx="11522075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templo resultó muy dañado durante los sitios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sufrió la ciudad en el siglo XIX.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ECB8550-6FBF-4E72-B40E-684E707E04D9}"/>
              </a:ext>
            </a:extLst>
          </p:cNvPr>
          <p:cNvSpPr/>
          <p:nvPr/>
        </p:nvSpPr>
        <p:spPr>
          <a:xfrm>
            <a:off x="7713407" y="3157476"/>
            <a:ext cx="4143632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1869,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gobernador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Ignacio Romero Vargas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decretó que se quedaran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hospital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San Roque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solo las mujeres dementes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en el exconvento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Sta. Rosa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hombres con este mal.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0916BA4-366C-4CB6-A6DF-B8C2C5FD2A29}"/>
              </a:ext>
            </a:extLst>
          </p:cNvPr>
          <p:cNvSpPr/>
          <p:nvPr/>
        </p:nvSpPr>
        <p:spPr>
          <a:xfrm>
            <a:off x="7713406" y="1281316"/>
            <a:ext cx="4143631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otro edificio religioso que se suma a los muchos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pueden visitar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Ciudad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D36EEA6-D1A7-46DE-972F-3FA8F04754C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93260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237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9AADE1C1-2D22-47AF-A653-4B70223E0B78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interior, suelo, edificio, mesa&#10;&#10;Descripción generada con confianza muy alta">
            <a:extLst>
              <a:ext uri="{FF2B5EF4-FFF2-40B4-BE49-F238E27FC236}">
                <a16:creationId xmlns:a16="http://schemas.microsoft.com/office/drawing/2014/main" id="{BE2F5734-8F22-4C99-BE6E-451E375F0C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621" y="660237"/>
            <a:ext cx="7400588" cy="5557169"/>
          </a:xfrm>
          <a:prstGeom prst="ellipse">
            <a:avLst/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68C1F8C-7BDD-44D1-8CBB-2B1C1E2C92D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4DEA65B-E799-47E1-B328-186D30A4E8A5}"/>
              </a:ext>
            </a:extLst>
          </p:cNvPr>
          <p:cNvSpPr/>
          <p:nvPr/>
        </p:nvSpPr>
        <p:spPr>
          <a:xfrm>
            <a:off x="352925" y="944444"/>
            <a:ext cx="485325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año de 1821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hospital pasó a manos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estado.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CBF5564-D1F7-4D03-9BC7-1B70FF95F51F}"/>
              </a:ext>
            </a:extLst>
          </p:cNvPr>
          <p:cNvSpPr/>
          <p:nvPr/>
        </p:nvSpPr>
        <p:spPr>
          <a:xfrm>
            <a:off x="334963" y="2257054"/>
            <a:ext cx="4207539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el paso del tiempo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los constantes movimientos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país,  el edificio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dejó de prestar servicio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finales de la década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80.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DF62A1D-77DB-4941-BDC8-4492F85428CC}"/>
              </a:ext>
            </a:extLst>
          </p:cNvPr>
          <p:cNvSpPr/>
          <p:nvPr/>
        </p:nvSpPr>
        <p:spPr>
          <a:xfrm>
            <a:off x="334963" y="4848617"/>
            <a:ext cx="5003953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vez abandonado,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sufrió un deterioro considerable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causado por el sismo de 1999.</a:t>
            </a:r>
          </a:p>
        </p:txBody>
      </p:sp>
    </p:spTree>
    <p:extLst>
      <p:ext uri="{BB962C8B-B14F-4D97-AF65-F5344CB8AC3E}">
        <p14:creationId xmlns:p14="http://schemas.microsoft.com/office/powerpoint/2010/main" val="637471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" dur="2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3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312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A821F423-A92E-491E-A37A-2EBE14BE63CC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108E29F-7FB2-44BA-B0A9-F9DD9BC7DA66}"/>
              </a:ext>
            </a:extLst>
          </p:cNvPr>
          <p:cNvSpPr/>
          <p:nvPr/>
        </p:nvSpPr>
        <p:spPr>
          <a:xfrm>
            <a:off x="8170607" y="413003"/>
            <a:ext cx="3702706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Hasta hace poco tiempo funcionó así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hasta que las enfermas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fueron trasladadas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Batán.</a:t>
            </a:r>
          </a:p>
        </p:txBody>
      </p:sp>
      <p:pic>
        <p:nvPicPr>
          <p:cNvPr id="4" name="Imagen 3" descr="Imagen que contiene exterior, árbol, suelo, edificio&#10;&#10;Descripción generada con confianza muy alta">
            <a:extLst>
              <a:ext uri="{FF2B5EF4-FFF2-40B4-BE49-F238E27FC236}">
                <a16:creationId xmlns:a16="http://schemas.microsoft.com/office/drawing/2014/main" id="{74516A6A-AABE-4B92-A5C7-5ACA6073B0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84" y="413220"/>
            <a:ext cx="7461562" cy="55902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ECA1303F-6661-42B6-A756-FF4FDAA46275}"/>
              </a:ext>
            </a:extLst>
          </p:cNvPr>
          <p:cNvSpPr/>
          <p:nvPr/>
        </p:nvSpPr>
        <p:spPr>
          <a:xfrm>
            <a:off x="7816645" y="2592920"/>
            <a:ext cx="4056668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esta manera,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Instituto Nacional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Antropología e Historia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intervino en la historia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este sitio.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2BDCCFB-2706-457F-BAA5-4EE5ADF5F8B5}"/>
              </a:ext>
            </a:extLst>
          </p:cNvPr>
          <p:cNvSpPr/>
          <p:nvPr/>
        </p:nvSpPr>
        <p:spPr>
          <a:xfrm>
            <a:off x="7683910" y="4761101"/>
            <a:ext cx="4189401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actualidad conforman las oficinas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Instituto de Artesanías e Industrias Populares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Estado de Puebla.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CD992F9-4122-49B9-A567-23176D80538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1747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62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AF164FFB-6A95-4D05-A6BE-DEB88BF45933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interior, sala, pared, edificio&#10;&#10;Descripción generada con confianza alta">
            <a:extLst>
              <a:ext uri="{FF2B5EF4-FFF2-40B4-BE49-F238E27FC236}">
                <a16:creationId xmlns:a16="http://schemas.microsoft.com/office/drawing/2014/main" id="{EAA2B88A-854E-413B-BF14-F080A2AF27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8442" y="943736"/>
            <a:ext cx="7498999" cy="497746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2D1B227-6C1A-4406-8D86-CD003A4911DD}"/>
              </a:ext>
            </a:extLst>
          </p:cNvPr>
          <p:cNvSpPr/>
          <p:nvPr/>
        </p:nvSpPr>
        <p:spPr>
          <a:xfrm>
            <a:off x="350339" y="3973557"/>
            <a:ext cx="3628103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Asimismo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iglesia de San Roque permanece intacta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continua siendo sede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cultos religiosos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actividades clericales.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A8A95DF-FCF3-4D17-8977-D465A722F3E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5595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31AD8BA4-A66D-40F2-A734-C2B59B8AA160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10" name="Imagen 9" descr="Imagen que contiene edificio, exterior, amarillo, carretera&#10;&#10;Descripción generada con confianza muy alta">
            <a:extLst>
              <a:ext uri="{FF2B5EF4-FFF2-40B4-BE49-F238E27FC236}">
                <a16:creationId xmlns:a16="http://schemas.microsoft.com/office/drawing/2014/main" id="{835CE82D-B82A-431C-B39F-1DEFC6E07D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54" y="1314825"/>
            <a:ext cx="4265277" cy="42652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55E8AB99-F3B6-4AD3-8279-D3CDCCB3A745}"/>
              </a:ext>
            </a:extLst>
          </p:cNvPr>
          <p:cNvSpPr/>
          <p:nvPr/>
        </p:nvSpPr>
        <p:spPr>
          <a:xfrm>
            <a:off x="4622931" y="676651"/>
            <a:ext cx="3529248" cy="5542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iglesia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tiene un lambrín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cantera gris,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portón terminado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medio punto,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marco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argamasa blanco, rematado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una pequeña cornisa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sobre la que está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hornacina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donde se ubica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escultura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cerámica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San Roque,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santo titular.</a:t>
            </a:r>
          </a:p>
        </p:txBody>
      </p:sp>
      <p:pic>
        <p:nvPicPr>
          <p:cNvPr id="13" name="Imagen 12" descr="Imagen que contiene edificio, exterior, amarillo&#10;&#10;Descripción generada con confianza alta">
            <a:extLst>
              <a:ext uri="{FF2B5EF4-FFF2-40B4-BE49-F238E27FC236}">
                <a16:creationId xmlns:a16="http://schemas.microsoft.com/office/drawing/2014/main" id="{77289389-5C14-4621-AA2E-79C1A319F5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2179" y="663187"/>
            <a:ext cx="3720283" cy="55552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6D436C65-EE73-443D-8645-7533E21A1BB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0034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12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16EA52D8-62D8-408B-9677-CF584174CF29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38F6722-176C-4C54-9976-DB703999DD66}"/>
              </a:ext>
            </a:extLst>
          </p:cNvPr>
          <p:cNvSpPr/>
          <p:nvPr/>
        </p:nvSpPr>
        <p:spPr>
          <a:xfrm>
            <a:off x="7521675" y="3316615"/>
            <a:ext cx="4335363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templo,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una sola nave,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tenia integrado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su construcción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 que fue el hospital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ocupaba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buena parte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manzana,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oriente del recinto.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4015F37-D763-4391-8FD1-C15CBB90352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998AA7E-5242-47D6-BFFE-956F9FAD4AF9}"/>
              </a:ext>
            </a:extLst>
          </p:cNvPr>
          <p:cNvSpPr/>
          <p:nvPr/>
        </p:nvSpPr>
        <p:spPr>
          <a:xfrm>
            <a:off x="334964" y="445587"/>
            <a:ext cx="11522073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lado oriente se ubica la torre de planta octogonal, de un solo cuerpo,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esquilas y un pequeño balcón con barandal de hierro, 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627A475-6E54-43C7-B332-77277265EBF2}"/>
              </a:ext>
            </a:extLst>
          </p:cNvPr>
          <p:cNvSpPr/>
          <p:nvPr/>
        </p:nvSpPr>
        <p:spPr>
          <a:xfrm>
            <a:off x="7521676" y="1040434"/>
            <a:ext cx="4335361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sostenidos por unos roleos como ménsulas rematándola un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cupulín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óculos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una pequeña cruz.</a:t>
            </a:r>
          </a:p>
        </p:txBody>
      </p:sp>
      <p:pic>
        <p:nvPicPr>
          <p:cNvPr id="13" name="Imagen 12" descr="Imagen que contiene cielo, exterior, amarillo, edificio&#10;&#10;Descripción generada con confianza muy alta">
            <a:extLst>
              <a:ext uri="{FF2B5EF4-FFF2-40B4-BE49-F238E27FC236}">
                <a16:creationId xmlns:a16="http://schemas.microsoft.com/office/drawing/2014/main" id="{36AECCD3-B6BE-40AE-AC3E-863C382ED0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87" y="1268362"/>
            <a:ext cx="6907155" cy="51803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438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6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6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6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12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2D71D0DB-54D4-4DB2-BA9F-AD4C84870D2F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interior, edificio, pared, mesa&#10;&#10;Descripción generada con confianza alta">
            <a:extLst>
              <a:ext uri="{FF2B5EF4-FFF2-40B4-BE49-F238E27FC236}">
                <a16:creationId xmlns:a16="http://schemas.microsoft.com/office/drawing/2014/main" id="{942D9D9F-4AA2-411A-BA93-BC2E48AD31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015" y="862772"/>
            <a:ext cx="6836691" cy="51275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n 6" descr="Imagen que contiene interior, edificio, pared, mesa&#10;&#10;Descripción generada con confianza alta">
            <a:extLst>
              <a:ext uri="{FF2B5EF4-FFF2-40B4-BE49-F238E27FC236}">
                <a16:creationId xmlns:a16="http://schemas.microsoft.com/office/drawing/2014/main" id="{B3CAAA24-148A-470D-A7E5-2132597795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520" y="882448"/>
            <a:ext cx="6826862" cy="51201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B850F25C-FF83-4EF8-BC96-782BACE9D27F}"/>
              </a:ext>
            </a:extLst>
          </p:cNvPr>
          <p:cNvSpPr/>
          <p:nvPr/>
        </p:nvSpPr>
        <p:spPr>
          <a:xfrm>
            <a:off x="334962" y="499665"/>
            <a:ext cx="4532006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su interior,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muro de la cabecera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tiene un retablo neoclásico, teniendo una pintura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Justo Juez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enmarcada por un nicho;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sus lados,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dobles columnas circulares con capitel jónico y pilastras.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337C417-E8AD-412D-85F9-5B59C0779963}"/>
              </a:ext>
            </a:extLst>
          </p:cNvPr>
          <p:cNvSpPr/>
          <p:nvPr/>
        </p:nvSpPr>
        <p:spPr>
          <a:xfrm>
            <a:off x="319554" y="3803300"/>
            <a:ext cx="4547413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Encima y al centro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entablamento,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pilastras que sostienen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frontón triangular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 sus lados,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sobre peanas, dos ánforas,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rematando el retablo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hasta la bóveda con un friso.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B3E95D2-006E-4391-8792-3E4E49D0A21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469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30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593BEE9D-ABDC-4792-A642-1A149CE2FE66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1C86536-6715-4A0D-819D-2721ABBC8C02}"/>
              </a:ext>
            </a:extLst>
          </p:cNvPr>
          <p:cNvSpPr/>
          <p:nvPr/>
        </p:nvSpPr>
        <p:spPr>
          <a:xfrm>
            <a:off x="5545392" y="2431694"/>
            <a:ext cx="6311646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nave está cubierta de bóvedas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cañón con lunetos decorados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pinturas de ángeles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en el tramo anterior al presbiterio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desplata la cúpula de planta ochavada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sobre pechinas.</a:t>
            </a:r>
          </a:p>
        </p:txBody>
      </p:sp>
      <p:pic>
        <p:nvPicPr>
          <p:cNvPr id="11" name="Imagen 10" descr="Imagen que contiene pared, edificio, interior, reloj&#10;&#10;Descripción generada con confianza muy alta">
            <a:extLst>
              <a:ext uri="{FF2B5EF4-FFF2-40B4-BE49-F238E27FC236}">
                <a16:creationId xmlns:a16="http://schemas.microsoft.com/office/drawing/2014/main" id="{CA6636E9-3052-437E-B7F9-387E8DC6FC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524" y="405221"/>
            <a:ext cx="4532896" cy="60479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8CB715C8-D0A9-4094-861F-9527861D7B2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0039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62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89622B83-50FA-4A1B-8621-007716AFB2AB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edificio, interior, pared, techo&#10;&#10;Descripción generada con confianza muy alta">
            <a:extLst>
              <a:ext uri="{FF2B5EF4-FFF2-40B4-BE49-F238E27FC236}">
                <a16:creationId xmlns:a16="http://schemas.microsoft.com/office/drawing/2014/main" id="{542D6FDA-0685-484A-AD03-CCEC73511A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1744" y="438128"/>
            <a:ext cx="4454011" cy="5929896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E42C72C-F733-4144-A8FF-6B97B4EA8A33}"/>
              </a:ext>
            </a:extLst>
          </p:cNvPr>
          <p:cNvSpPr/>
          <p:nvPr/>
        </p:nvSpPr>
        <p:spPr>
          <a:xfrm>
            <a:off x="-9831" y="1458305"/>
            <a:ext cx="6808838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Todas las bóvedas están adornadas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pinturas y relieves.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7F1CA31-24E7-4947-97CD-4508673501AF}"/>
              </a:ext>
            </a:extLst>
          </p:cNvPr>
          <p:cNvSpPr/>
          <p:nvPr/>
        </p:nvSpPr>
        <p:spPr>
          <a:xfrm>
            <a:off x="-9831" y="4599709"/>
            <a:ext cx="6808838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arcos también están adornados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cuarterones realzados.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FD1B98B-0C88-4709-B78D-2C93DCD1329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3998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75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18B6DF30-6948-4049-ABEE-324D4735759E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12" name="Imagen 11" descr="Imagen que contiene edificio, interior, reloj, pared&#10;&#10;Descripción generada con confianza muy alta">
            <a:extLst>
              <a:ext uri="{FF2B5EF4-FFF2-40B4-BE49-F238E27FC236}">
                <a16:creationId xmlns:a16="http://schemas.microsoft.com/office/drawing/2014/main" id="{DF11E302-01BE-457D-9677-F9521C8839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963" y="949930"/>
            <a:ext cx="6990078" cy="49454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FE52A28C-0622-475A-9880-D847A089C0A6}"/>
              </a:ext>
            </a:extLst>
          </p:cNvPr>
          <p:cNvSpPr/>
          <p:nvPr/>
        </p:nvSpPr>
        <p:spPr>
          <a:xfrm>
            <a:off x="1100664" y="5608956"/>
            <a:ext cx="38105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Transcribió texto: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Guadalupe Lara Aguilar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8D7F628-5D46-4A33-B2DE-ECFC4E11D51B}"/>
              </a:ext>
            </a:extLst>
          </p:cNvPr>
          <p:cNvSpPr/>
          <p:nvPr/>
        </p:nvSpPr>
        <p:spPr>
          <a:xfrm>
            <a:off x="353956" y="3788553"/>
            <a:ext cx="4513007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decoración de las bóvedas es profusa de una sola nave del templo.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3AC5CB0-6316-4CD3-B7BA-E1FB331F6BBB}"/>
              </a:ext>
            </a:extLst>
          </p:cNvPr>
          <p:cNvSpPr/>
          <p:nvPr/>
        </p:nvSpPr>
        <p:spPr>
          <a:xfrm>
            <a:off x="334963" y="1369817"/>
            <a:ext cx="4513007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Presenta un coro amplio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planta irregular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corrige la desviación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templo con la calle.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814B016-8A04-44AF-AF55-CDA76FD6450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13258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62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837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45B811FD-BF2B-4823-BFC2-44C91268E302}"/>
              </a:ext>
            </a:extLst>
          </p:cNvPr>
          <p:cNvSpPr txBox="1"/>
          <p:nvPr/>
        </p:nvSpPr>
        <p:spPr>
          <a:xfrm>
            <a:off x="-481262" y="-770018"/>
            <a:ext cx="13154526" cy="8422106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edificio&#10;&#10;Descripción generada con confianza muy alta">
            <a:extLst>
              <a:ext uri="{FF2B5EF4-FFF2-40B4-BE49-F238E27FC236}">
                <a16:creationId xmlns:a16="http://schemas.microsoft.com/office/drawing/2014/main" id="{542CB7E6-5222-4C0C-9388-622A02FFFA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823" y="781665"/>
            <a:ext cx="3999041" cy="53241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C0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40AB301-0652-4178-8F16-AB641EC18E7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2119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dir="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8" name="10 Rectángulo"/>
          <p:cNvSpPr/>
          <p:nvPr/>
        </p:nvSpPr>
        <p:spPr>
          <a:xfrm rot="21302569">
            <a:off x="7590193" y="98455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591921" y="76397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San Roque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Mariachi Vargas de </a:t>
            </a: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Tecalitlan</a:t>
            </a:r>
            <a:endParaRPr kumimoji="0" lang="es-ES" sz="3200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16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27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exterior, edificio, cielo, calle&#10;&#10;Descripción generada con confianza muy alta">
            <a:extLst>
              <a:ext uri="{FF2B5EF4-FFF2-40B4-BE49-F238E27FC236}">
                <a16:creationId xmlns:a16="http://schemas.microsoft.com/office/drawing/2014/main" id="{33F76CE4-0E92-4AB7-BBCB-AB52FB9F5B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75" y="-2459"/>
            <a:ext cx="12208975" cy="684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537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 invX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8" grpId="0"/>
      <p:bldP spid="8" grpId="1"/>
      <p:bldP spid="13" grpId="0"/>
      <p:bldP spid="13" grpId="1"/>
      <p:bldP spid="10" grpId="0"/>
      <p:bldP spid="10" grpId="1"/>
      <p:bldP spid="9" grpId="0"/>
      <p:bldP spid="9" grpId="1"/>
      <p:bldP spid="7" grpId="0"/>
      <p:bldP spid="7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amarillo, edificio&#10;&#10;Descripción generada con confianza alta">
            <a:extLst>
              <a:ext uri="{FF2B5EF4-FFF2-40B4-BE49-F238E27FC236}">
                <a16:creationId xmlns:a16="http://schemas.microsoft.com/office/drawing/2014/main" id="{E92A0827-51C5-447E-B9CC-A944494333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98459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1694</TotalTime>
  <Words>1226</Words>
  <Application>Microsoft Office PowerPoint</Application>
  <PresentationFormat>Panorámica</PresentationFormat>
  <Paragraphs>257</Paragraphs>
  <Slides>27</Slides>
  <Notes>21</Notes>
  <HiddenSlides>1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41" baseType="lpstr">
      <vt:lpstr>Algerian</vt:lpstr>
      <vt:lpstr>AlgerianBasSCD</vt:lpstr>
      <vt:lpstr>Arial</vt:lpstr>
      <vt:lpstr>Arial Narrow</vt:lpstr>
      <vt:lpstr>Arial Rounded MT Bold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  San Roque  16' 27"  M</dc:title>
  <dc:creator>Eagle's nest</dc:creator>
  <cp:lastModifiedBy>Eagle's nest</cp:lastModifiedBy>
  <cp:revision>152</cp:revision>
  <dcterms:created xsi:type="dcterms:W3CDTF">2018-02-11T10:42:39Z</dcterms:created>
  <dcterms:modified xsi:type="dcterms:W3CDTF">2018-08-29T21:46:09Z</dcterms:modified>
</cp:coreProperties>
</file>