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handoutMasterIdLst>
    <p:handoutMasterId r:id="rId34"/>
  </p:handoutMasterIdLst>
  <p:sldIdLst>
    <p:sldId id="372" r:id="rId3"/>
    <p:sldId id="317" r:id="rId4"/>
    <p:sldId id="318" r:id="rId5"/>
    <p:sldId id="324" r:id="rId6"/>
    <p:sldId id="329" r:id="rId7"/>
    <p:sldId id="333" r:id="rId8"/>
    <p:sldId id="335" r:id="rId9"/>
    <p:sldId id="338" r:id="rId10"/>
    <p:sldId id="342" r:id="rId11"/>
    <p:sldId id="346" r:id="rId12"/>
    <p:sldId id="349" r:id="rId13"/>
    <p:sldId id="351" r:id="rId14"/>
    <p:sldId id="352" r:id="rId15"/>
    <p:sldId id="354" r:id="rId16"/>
    <p:sldId id="355" r:id="rId17"/>
    <p:sldId id="356" r:id="rId18"/>
    <p:sldId id="357" r:id="rId19"/>
    <p:sldId id="359" r:id="rId20"/>
    <p:sldId id="358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s/kJjgUhbvHur4DT3UawA==" hashData="vdM75aLyk4QCIczoVzgPXJGkt4INL7VBQT0yfp2PBNo5ybDgRBQ1mjigo2QUoWV0I5F5crh/+t6PmmeC1S1k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302" userDrawn="1">
          <p15:clr>
            <a:srgbClr val="000000"/>
          </p15:clr>
        </p15:guide>
        <p15:guide id="4" pos="7378" userDrawn="1">
          <p15:clr>
            <a:srgbClr val="000000"/>
          </p15:clr>
        </p15:guide>
        <p15:guide id="5" userDrawn="1">
          <p15:clr>
            <a:srgbClr val="000000"/>
          </p15:clr>
        </p15:guide>
        <p15:guide id="6" pos="7673" userDrawn="1">
          <p15:clr>
            <a:srgbClr val="000000"/>
          </p15:clr>
        </p15:guide>
        <p15:guide id="7" orient="horz" pos="255" userDrawn="1">
          <p15:clr>
            <a:srgbClr val="000000"/>
          </p15:clr>
        </p15:guide>
        <p15:guide id="8" orient="horz" userDrawn="1">
          <p15:clr>
            <a:srgbClr val="000000"/>
          </p15:clr>
        </p15:guide>
        <p15:guide id="9" orient="horz" pos="4065" userDrawn="1">
          <p15:clr>
            <a:srgbClr val="000000"/>
          </p15:clr>
        </p15:guide>
        <p15:guide id="10" orient="horz" pos="4320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9" autoAdjust="0"/>
    <p:restoredTop sz="94660" autoAdjust="0"/>
  </p:normalViewPr>
  <p:slideViewPr>
    <p:cSldViewPr snapToGrid="0" showGuides="1">
      <p:cViewPr varScale="1">
        <p:scale>
          <a:sx n="69" d="100"/>
          <a:sy n="69" d="100"/>
        </p:scale>
        <p:origin x="936" y="78"/>
      </p:cViewPr>
      <p:guideLst>
        <p:guide orient="horz" pos="2160"/>
        <p:guide pos="3840"/>
        <p:guide pos="302"/>
        <p:guide pos="7378"/>
        <p:guide/>
        <p:guide pos="7673"/>
        <p:guide orient="horz" pos="255"/>
        <p:guide orient="horz"/>
        <p:guide orient="horz" pos="4065"/>
        <p:guide orient="horz" pos="43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27/08/2018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3724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28705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36852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215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7334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0099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41788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47136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9562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20648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56171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0380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30693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8231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816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44409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42376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326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92401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08918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7765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84584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87667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52404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2575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27/08/2018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27/08/2018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27/08/2018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27/08/2018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27/08/2018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27/08/2018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27/08/2018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27/08/2018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27/08/2018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27/08/2018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27/08/2018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27/08/2018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27/08/2018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27/08/2018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27/08/2018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27/08/2018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27/08/2018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27/08/2018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27/08/2018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27/08/2018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27/08/2018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27/08/2018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27/08/2018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7.jp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Relationship Id="rId9" Type="http://schemas.openxmlformats.org/officeDocument/2006/relationships/image" Target="../media/image2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40.png"/><Relationship Id="rId4" Type="http://schemas.openxmlformats.org/officeDocument/2006/relationships/image" Target="../media/image39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0C97FB9D-3C79-4A27-A6D7-D48A39ABF6A9}"/>
              </a:ext>
            </a:extLst>
          </p:cNvPr>
          <p:cNvSpPr txBox="1"/>
          <p:nvPr/>
        </p:nvSpPr>
        <p:spPr>
          <a:xfrm>
            <a:off x="5481712" y="2438402"/>
            <a:ext cx="1667238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lvl="0" algn="ctr" defTabSz="1219170">
              <a:lnSpc>
                <a:spcPts val="2800"/>
              </a:lnSpc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23’ 10”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0785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fade/>
        <p:sndAc>
          <p:stSnd>
            <p:snd r:embed="rId2" name="B.P. Medley 000 - Eaglenest 1.wav"/>
          </p:stSnd>
        </p:sndAc>
      </p:transition>
    </mc:Choice>
    <mc:Fallback xmlns="">
      <p:transition spd="slow" advTm="4000">
        <p:fade/>
        <p:sndAc>
          <p:stSnd>
            <p:snd r:embed="rId4" name="B.P. Medley 00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dificio, biblioteca, escena, interior&#10;&#10;Descripción generada con confianza muy alta">
            <a:extLst>
              <a:ext uri="{FF2B5EF4-FFF2-40B4-BE49-F238E27FC236}">
                <a16:creationId xmlns:a16="http://schemas.microsoft.com/office/drawing/2014/main" id="{DFB6532D-E55D-45A8-A702-8954AD3A93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6" y="0"/>
            <a:ext cx="12200056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 rot="21086667">
            <a:off x="7585106" y="324502"/>
            <a:ext cx="3089086" cy="110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>
                <a:gd name="adj" fmla="val 34162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Biblioteca Palafoxiana  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 rot="20975714">
            <a:off x="8660141" y="1715072"/>
            <a:ext cx="1727925" cy="6295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>
                <a:gd name="adj" fmla="val 34162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Puebla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609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7" grpId="0"/>
      <p:bldP spid="17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A85A2840-7075-4DB8-9F9D-C3F2A9C757A5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3118F36-6443-4CD8-BC81-56653E464152}"/>
              </a:ext>
            </a:extLst>
          </p:cNvPr>
          <p:cNvSpPr/>
          <p:nvPr/>
        </p:nvSpPr>
        <p:spPr>
          <a:xfrm>
            <a:off x="5015350" y="415633"/>
            <a:ext cx="6697225" cy="4975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Biblioteca Palafoxiana de Puebla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6151418" y="1559543"/>
            <a:ext cx="5555673" cy="4901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País	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México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Tipo	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Fondo Antiguo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Fundación	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1646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Acervo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Tamaño	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45 058 libros antiguos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5 348 manuscritos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9 incunables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7 impresos mexicanos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2 000 impresos sueltos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Coordenadas:  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19.04.25N, 098.19.89W</a:t>
            </a:r>
          </a:p>
        </p:txBody>
      </p:sp>
      <p:pic>
        <p:nvPicPr>
          <p:cNvPr id="4" name="Imagen 3" descr="Imagen que contiene pared, edificio, interior, sentado&#10;&#10;Descripción generada con confianza muy alta">
            <a:extLst>
              <a:ext uri="{FF2B5EF4-FFF2-40B4-BE49-F238E27FC236}">
                <a16:creationId xmlns:a16="http://schemas.microsoft.com/office/drawing/2014/main" id="{CE02A039-0C2D-41D9-AA9E-B395932D07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30" y="858993"/>
            <a:ext cx="3713020" cy="52214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C8066CB0-C868-484F-AD9B-4FAB66808059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2576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1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1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9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3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19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1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91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1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9225"/>
                            </p:stCondLst>
                            <p:childTnLst>
                              <p:par>
                                <p:cTn id="5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2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A6F11192-C638-4178-8139-9CECC7CCA1F1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5" y="410328"/>
            <a:ext cx="112331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Biblioteca Palafoxiana es el recinto bibliográfico de la ciudad 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fundada por el obispo Juan de Palafox y Mendoza en 1646.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B641CA0-F7E2-46B4-B89D-53747431F4CD}"/>
              </a:ext>
            </a:extLst>
          </p:cNvPr>
          <p:cNvSpPr/>
          <p:nvPr/>
        </p:nvSpPr>
        <p:spPr>
          <a:xfrm>
            <a:off x="479424" y="1754948"/>
            <a:ext cx="545648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Ubicada en el centro histórico de la ciudad de Puebla de los Ángeles,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 un Monumento Histórico de México desde 1981 y desde 2005 fue incluida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la UNESCO como parte del Programa Memoria del Mundo.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6D5358F-F5D5-4D4A-B7CB-18F7D7869628}"/>
              </a:ext>
            </a:extLst>
          </p:cNvPr>
          <p:cNvSpPr/>
          <p:nvPr/>
        </p:nvSpPr>
        <p:spPr>
          <a:xfrm>
            <a:off x="479425" y="4248766"/>
            <a:ext cx="5538170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Fue la primer biblioteca pública de América.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C676664-E0C5-4790-82D6-9ABE8EBF899B}"/>
              </a:ext>
            </a:extLst>
          </p:cNvPr>
          <p:cNvSpPr/>
          <p:nvPr/>
        </p:nvSpPr>
        <p:spPr>
          <a:xfrm>
            <a:off x="479424" y="5119415"/>
            <a:ext cx="1123315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El obispo Palafox donó su biblioteca personal,  compuesta de cinco mil volúmenes ante el notario Nicolás de Valdivia el 6 de septiembre de 1773, para que fuera consultada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todos aquellos que quisieran estudiar, pues su principal condición fue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estuviera abierta al público y no sólo a eclesiásticos y seminaristas.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82E209A-F5FF-4318-AD93-E1C41B926D20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edificio, suelo, interior&#10;&#10;Descripción generada con confianza muy alta">
            <a:extLst>
              <a:ext uri="{FF2B5EF4-FFF2-40B4-BE49-F238E27FC236}">
                <a16:creationId xmlns:a16="http://schemas.microsoft.com/office/drawing/2014/main" id="{D06121B0-5FCB-486E-BF7D-6F339FFC46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274737"/>
            <a:ext cx="5538171" cy="36921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6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501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625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3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93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100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C02FD75A-1020-4B66-AF1B-A5861449FED7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97310" y="570748"/>
            <a:ext cx="2332642" cy="66813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>
                <a:gd name="adj" fmla="val 34162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Historia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FB18CFE-7DA0-4D3D-B9C0-DC1434D15DE6}"/>
              </a:ext>
            </a:extLst>
          </p:cNvPr>
          <p:cNvSpPr/>
          <p:nvPr/>
        </p:nvSpPr>
        <p:spPr>
          <a:xfrm>
            <a:off x="3015916" y="545972"/>
            <a:ext cx="8696660" cy="720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creación de esta biblioteca fue aprobada por cédula real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diciembre de 1647 y reconfirmada por el papa Inocencio X en 1648.</a:t>
            </a:r>
          </a:p>
        </p:txBody>
      </p:sp>
      <p:pic>
        <p:nvPicPr>
          <p:cNvPr id="5" name="Imagen 4" descr="Imagen que contiene suelo, interior, sala, vida&#10;&#10;Descripción generada con confianza muy alta">
            <a:extLst>
              <a:ext uri="{FF2B5EF4-FFF2-40B4-BE49-F238E27FC236}">
                <a16:creationId xmlns:a16="http://schemas.microsoft.com/office/drawing/2014/main" id="{AF17732B-FD0F-4691-A4F8-99B43E11AF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69" y="1617160"/>
            <a:ext cx="6255896" cy="3518941"/>
          </a:xfrm>
          <a:prstGeom prst="rect">
            <a:avLst/>
          </a:prstGeom>
          <a:ln w="190500" cap="sq">
            <a:solidFill>
              <a:srgbClr val="86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F61F450-4672-4453-BC8B-5365C02D7FD0}"/>
              </a:ext>
            </a:extLst>
          </p:cNvPr>
          <p:cNvSpPr/>
          <p:nvPr/>
        </p:nvSpPr>
        <p:spPr>
          <a:xfrm>
            <a:off x="7315201" y="1767360"/>
            <a:ext cx="43973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Durante más de 360 años,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Biblioteca Palafoxiana,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ha estado asentada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el Antiguo Colegio de San Juan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dentro del Seminario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fundado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Palafox y Mendoza.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3CCD152-45A2-407B-8013-D16924B0317F}"/>
              </a:ext>
            </a:extLst>
          </p:cNvPr>
          <p:cNvSpPr/>
          <p:nvPr/>
        </p:nvSpPr>
        <p:spPr>
          <a:xfrm>
            <a:off x="6882063" y="4328984"/>
            <a:ext cx="48305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Si bien la construcción de la bóveda, tal como se encuentra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nuestros días fue realizada en 1773,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484DCA6-1790-4973-8874-A421942A6C04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5EB1623-31A9-49E9-9319-5ED8DCBB57CD}"/>
              </a:ext>
            </a:extLst>
          </p:cNvPr>
          <p:cNvSpPr/>
          <p:nvPr/>
        </p:nvSpPr>
        <p:spPr>
          <a:xfrm>
            <a:off x="479425" y="5267465"/>
            <a:ext cx="112331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el obispo Francisco Fabián y Fuero, quien mandó levantar los dos primeros pisos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estantería, la cual es un fino trabajo de los ebanistas novohispanos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trabajaron de manera armoniosa las maderas de ayacahuite,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palocote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y cedro.</a:t>
            </a:r>
          </a:p>
        </p:txBody>
      </p:sp>
    </p:spTree>
    <p:extLst>
      <p:ext uri="{BB962C8B-B14F-4D97-AF65-F5344CB8AC3E}">
        <p14:creationId xmlns:p14="http://schemas.microsoft.com/office/powerpoint/2010/main" val="3854012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1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8525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6" grpId="0"/>
      <p:bldP spid="7" grpId="0"/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6EF783F1-6246-4CA5-89C8-28313ABBE249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5" y="1227029"/>
            <a:ext cx="6636327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esta época data el delicado retablo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donde se ubica la efigie de la Madonna de Trapani,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óleo que se presume fue realizado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tomando como modelo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escultura que Nino Pisano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hiciera de la Virgen en el siglo XIV.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1DA497B-67A4-4347-A172-95B1992AF56A}"/>
              </a:ext>
            </a:extLst>
          </p:cNvPr>
          <p:cNvSpPr/>
          <p:nvPr/>
        </p:nvSpPr>
        <p:spPr>
          <a:xfrm>
            <a:off x="479425" y="3688751"/>
            <a:ext cx="6636327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Posteriormente, en el siglo XIX,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colocó un tercer nivel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debido a que se había incrementado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número de volúmenes que se encontraban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biblioteca,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hecho la biblioteca tiene 45 058 libros antiguos.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8533261-E065-4FB2-9568-91F5C4A8F666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 descr="Imagen que contiene edificio, biblioteca, suelo, mesa&#10;&#10;Descripción generada con confianza muy alta">
            <a:extLst>
              <a:ext uri="{FF2B5EF4-FFF2-40B4-BE49-F238E27FC236}">
                <a16:creationId xmlns:a16="http://schemas.microsoft.com/office/drawing/2014/main" id="{B1F9E0C9-3B6D-420A-B4EB-67EBAE8C633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094" t="5168" r="38619" b="30315"/>
          <a:stretch/>
        </p:blipFill>
        <p:spPr>
          <a:xfrm>
            <a:off x="7519392" y="676762"/>
            <a:ext cx="3990109" cy="5508320"/>
          </a:xfrm>
          <a:prstGeom prst="rect">
            <a:avLst/>
          </a:prstGeom>
          <a:ln w="228600" cap="sq" cmpd="thickThin">
            <a:solidFill>
              <a:srgbClr val="86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268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68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5C7178F8-6F67-4963-BC11-A66E4DC58FE5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207819" y="416168"/>
            <a:ext cx="7315928" cy="4975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El acervo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9E82A83-3D88-4935-AB9B-53743A3FE88E}"/>
              </a:ext>
            </a:extLst>
          </p:cNvPr>
          <p:cNvSpPr/>
          <p:nvPr/>
        </p:nvSpPr>
        <p:spPr>
          <a:xfrm>
            <a:off x="6513096" y="413976"/>
            <a:ext cx="5197828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acervo donado por Maldonado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estaba constituido por obras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los más diversos temas,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reflejan su espíritu universalista, forjado gracias a sus estudios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diversas universidades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la de Huesca, Alcalá y Salamanca.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80871F8-BDAB-4FB7-A81A-7D799DFEA48F}"/>
              </a:ext>
            </a:extLst>
          </p:cNvPr>
          <p:cNvSpPr/>
          <p:nvPr/>
        </p:nvSpPr>
        <p:spPr>
          <a:xfrm>
            <a:off x="6532610" y="3172494"/>
            <a:ext cx="5179965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Su temática es variada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en sus tres niveles de estantería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yacen biblias, libros de historia sagrada, derecho canónico, teología escolástica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dogmática, oratoria sagrada, colecciones de concilios, ascética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mística, padres y doctores de la iglesia, liturgia, disciplina eclesiástica </a:t>
            </a:r>
          </a:p>
        </p:txBody>
      </p:sp>
      <p:pic>
        <p:nvPicPr>
          <p:cNvPr id="6" name="Imagen 5" descr="Imagen que contiene biblioteca, interior, suelo, sala&#10;&#10;Descripción generada con confianza muy alta">
            <a:extLst>
              <a:ext uri="{FF2B5EF4-FFF2-40B4-BE49-F238E27FC236}">
                <a16:creationId xmlns:a16="http://schemas.microsoft.com/office/drawing/2014/main" id="{354B4564-FADD-4174-AB62-2895DC1FBE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01" y="1257558"/>
            <a:ext cx="5987910" cy="39879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860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31CA9F6-3241-4E46-95F7-1F63B2142205}"/>
              </a:ext>
            </a:extLst>
          </p:cNvPr>
          <p:cNvSpPr/>
          <p:nvPr/>
        </p:nvSpPr>
        <p:spPr>
          <a:xfrm>
            <a:off x="479424" y="5709125"/>
            <a:ext cx="1123315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de controversia, historia natural, humanidades, geografía, gramáticas y diccionarios,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autores clásicos y poéticos, física, matemáticas, entre otras.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2BD84EB-2AD0-467A-955C-5F680A1037F1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8632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6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4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115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4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207F7864-D9AC-4EA3-9EF7-CDCE2768E633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4" y="416169"/>
            <a:ext cx="1123315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Así entonces pueden encontrarse a autores como Séneca y Santa Teresa.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36E7D03-ED89-410F-A51A-8D6D5B87CFA6}"/>
              </a:ext>
            </a:extLst>
          </p:cNvPr>
          <p:cNvSpPr/>
          <p:nvPr/>
        </p:nvSpPr>
        <p:spPr>
          <a:xfrm>
            <a:off x="479424" y="849314"/>
            <a:ext cx="4990934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acervo es rico también por sus lenguas, ya que en él se encuentran alrededor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14 lenguas, entre las que están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latín, griego, caldeo, árabe, hebreo, inglés, alemán, portugués, entre otros.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6BD4D52-1FEC-4031-AE22-73209D2C09DF}"/>
              </a:ext>
            </a:extLst>
          </p:cNvPr>
          <p:cNvSpPr/>
          <p:nvPr/>
        </p:nvSpPr>
        <p:spPr>
          <a:xfrm>
            <a:off x="479422" y="2966868"/>
            <a:ext cx="4990935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Incluso también procuraba,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ya estando en la Puebla de los Ángeles, hacerse enviar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desde el Viejo Continente una serie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libros entre los que figuraban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los de artes, vocabularios, de oficios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de canto que utilizaba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para la instrucción de los indígenas.</a:t>
            </a:r>
          </a:p>
        </p:txBody>
      </p:sp>
      <p:pic>
        <p:nvPicPr>
          <p:cNvPr id="6" name="Imagen 5" descr="Imagen que contiene interior, mesa&#10;&#10;Descripción generada con confianza muy alta">
            <a:extLst>
              <a:ext uri="{FF2B5EF4-FFF2-40B4-BE49-F238E27FC236}">
                <a16:creationId xmlns:a16="http://schemas.microsoft.com/office/drawing/2014/main" id="{9D30ECB6-19B7-4258-A659-410BA55CEF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358" y="1124287"/>
            <a:ext cx="6194260" cy="4129507"/>
          </a:xfrm>
          <a:prstGeom prst="rect">
            <a:avLst/>
          </a:prstGeom>
          <a:ln w="127000" cap="rnd">
            <a:solidFill>
              <a:srgbClr val="86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99965B47-12A3-48E1-A0AE-CCEF536B94ED}"/>
              </a:ext>
            </a:extLst>
          </p:cNvPr>
          <p:cNvSpPr/>
          <p:nvPr/>
        </p:nvSpPr>
        <p:spPr>
          <a:xfrm>
            <a:off x="479424" y="5710062"/>
            <a:ext cx="1123315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Tiempo después se incorporaron libros de los colegios jesuitas, como los del Espíritu Santo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el de San Javier, posteriormente a la expulsión de esta Orden en 1767.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3D4AC6B-9C40-4617-9B4B-0A0F41FC6748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598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750" accel="50000" fill="hold">
                                          <p:stCondLst>
                                            <p:cond delay="11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750" accel="50000" fill="hold">
                                          <p:stCondLst>
                                            <p:cond delay="11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12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9375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62C3C4BA-45F2-4682-A493-9817DE0387EA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4" y="191580"/>
            <a:ext cx="1123315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Francisco Fabian y Fuero comisionó al historiador Mariano Fernández de Echeverría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Veytia para hacer el inventario del fondo jesuita y depositarlo en la Palafoxiana.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F13B2DA-D9D9-4004-A992-5B5DBC3ABC6B}"/>
              </a:ext>
            </a:extLst>
          </p:cNvPr>
          <p:cNvSpPr/>
          <p:nvPr/>
        </p:nvSpPr>
        <p:spPr>
          <a:xfrm>
            <a:off x="6737684" y="1298481"/>
            <a:ext cx="4974891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Hay que añadir que este mismo Obispo, donó su biblioteca personal y después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llevaron a cabo las donaciones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Manuel Fernández de Santa Cruz, Francisco Pablo Vázquez,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Francisco Irigoyen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de algunos particulares.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FD87756-7713-4C65-9729-1FA4AA035FEB}"/>
              </a:ext>
            </a:extLst>
          </p:cNvPr>
          <p:cNvSpPr/>
          <p:nvPr/>
        </p:nvSpPr>
        <p:spPr>
          <a:xfrm>
            <a:off x="6481012" y="3993559"/>
            <a:ext cx="5231564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 todos estos fondos, se logró reunir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 acervo de más de 45 000 libros,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forman el sustento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Biblioteca Palafoxiana.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886F574-DA3F-4C09-8562-A8B868418929}"/>
              </a:ext>
            </a:extLst>
          </p:cNvPr>
          <p:cNvSpPr/>
          <p:nvPr/>
        </p:nvSpPr>
        <p:spPr>
          <a:xfrm>
            <a:off x="479424" y="5710058"/>
            <a:ext cx="1123315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Sin embargo, el fondo es mayor, ya que se debe tener en cuenta el extenso número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impresos sueltos y encuadernados que versan sobre los temas más heterogéneos.</a:t>
            </a:r>
          </a:p>
        </p:txBody>
      </p:sp>
      <p:pic>
        <p:nvPicPr>
          <p:cNvPr id="7" name="Imagen 6" descr="Imagen que contiene suelo, interior, de madera, edificio&#10;&#10;Descripción generada con confianza alta">
            <a:extLst>
              <a:ext uri="{FF2B5EF4-FFF2-40B4-BE49-F238E27FC236}">
                <a16:creationId xmlns:a16="http://schemas.microsoft.com/office/drawing/2014/main" id="{FE7B2CA8-F556-4E13-863E-4660210E0D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13" y="805868"/>
            <a:ext cx="6089839" cy="42153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FEC1A30-F169-49F1-A725-44378167FE2B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646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375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1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93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825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D9E9EC1B-A8DF-436B-8A4E-4AC3D485CBF5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5" y="416168"/>
            <a:ext cx="112331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Entre los libros más importantes se encuentran 9 incunables, de los cuales el más antiguo es Los nueve libros de la Historia de Heródoto, el cual fue impreso en 1473,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le sigue en antigüedad, La ciudad de Dios de San Agustín de 1475.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86B2EF3-6201-412C-B606-8141870585A1}"/>
              </a:ext>
            </a:extLst>
          </p:cNvPr>
          <p:cNvSpPr/>
          <p:nvPr/>
        </p:nvSpPr>
        <p:spPr>
          <a:xfrm>
            <a:off x="479424" y="1635372"/>
            <a:ext cx="4589879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Crónica de Aragón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Fabricio de Vagad y la Crónica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Núremberg de Hartmann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Schedel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cual se distingue por tener varios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sus grabados iluminados a mano,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 que aumenta la belleza visual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esta obra.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3856D8E-20F3-4606-B101-42ABA078496B}"/>
              </a:ext>
            </a:extLst>
          </p:cNvPr>
          <p:cNvSpPr/>
          <p:nvPr/>
        </p:nvSpPr>
        <p:spPr>
          <a:xfrm>
            <a:off x="-1" y="4234193"/>
            <a:ext cx="5069303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Los restantes son las Obras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Angelo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Politani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Tratado de las Fiebres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Francisco de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Bobio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Summa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Total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San Antonino de Florencia,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9C7AD91-4AE4-45FF-958E-11F6EC318A61}"/>
              </a:ext>
            </a:extLst>
          </p:cNvPr>
          <p:cNvSpPr/>
          <p:nvPr/>
        </p:nvSpPr>
        <p:spPr>
          <a:xfrm>
            <a:off x="0" y="6029417"/>
            <a:ext cx="121920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Sermones de Jacobo Vorágine y Sermones de Temporada y de Santos de Peregrino.</a:t>
            </a:r>
          </a:p>
        </p:txBody>
      </p:sp>
      <p:pic>
        <p:nvPicPr>
          <p:cNvPr id="9" name="Imagen 8" descr="Imagen que contiene mesa, interior, suelo, sentado&#10;&#10;Descripción generada con confianza muy alta">
            <a:extLst>
              <a:ext uri="{FF2B5EF4-FFF2-40B4-BE49-F238E27FC236}">
                <a16:creationId xmlns:a16="http://schemas.microsoft.com/office/drawing/2014/main" id="{D1AC518E-E7B0-427E-AC8A-2F9196394D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684" y="1612479"/>
            <a:ext cx="6424859" cy="4280561"/>
          </a:xfrm>
          <a:prstGeom prst="rect">
            <a:avLst/>
          </a:prstGeom>
          <a:ln w="88900" cap="sq" cmpd="thickThin">
            <a:solidFill>
              <a:srgbClr val="86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2508F2C-F032-471B-9B47-014302639B6C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082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375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4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96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1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37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E18789E6-E161-4720-8045-476876D046D4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5" y="416168"/>
            <a:ext cx="1123315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Sin embargo, los demás libros también son de una belleza y de un valor incomparables.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788DB59-F955-4F2F-BEC1-410A9E37B4BA}"/>
              </a:ext>
            </a:extLst>
          </p:cNvPr>
          <p:cNvSpPr/>
          <p:nvPr/>
        </p:nvSpPr>
        <p:spPr>
          <a:xfrm>
            <a:off x="8502641" y="1105990"/>
            <a:ext cx="3209934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 preciso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hacer mención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la Biblioteca Palafoxiana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cuenta con obras como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</a:t>
            </a:r>
            <a:r>
              <a:rPr lang="es-MX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humani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corporis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fabrica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Andrés Vesalio,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Atlas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Gerardus Mercator,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Quijote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Miguel de Cervantes,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Monarquía Indiana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Juan de Torquemada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las Fábulas de Jean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Fontaine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4" name="Imagen 3" descr="Imagen que contiene interior, suelo, mesa&#10;&#10;Descripción generada con confianza muy alta">
            <a:extLst>
              <a:ext uri="{FF2B5EF4-FFF2-40B4-BE49-F238E27FC236}">
                <a16:creationId xmlns:a16="http://schemas.microsoft.com/office/drawing/2014/main" id="{AE034624-2E60-4B9B-8C10-70B358C12C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50" y="1409702"/>
            <a:ext cx="7636695" cy="4410192"/>
          </a:xfrm>
          <a:prstGeom prst="rect">
            <a:avLst/>
          </a:prstGeom>
          <a:ln w="228600" cap="sq" cmpd="thickThin">
            <a:solidFill>
              <a:srgbClr val="86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1BF9681-2AAF-438A-A2B9-CE33134A9904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50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7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D14244D7-5928-4D0F-A89B-5397721E6676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5" y="2822484"/>
            <a:ext cx="2648786" cy="120398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La Biblioteca Palafoxiana.</a:t>
            </a:r>
          </a:p>
        </p:txBody>
      </p:sp>
      <p:pic>
        <p:nvPicPr>
          <p:cNvPr id="4" name="Imagen 3" descr="Imagen que contiene biblioteca, edificio, escena, interior&#10;&#10;Descripción generada con confianza muy alta">
            <a:extLst>
              <a:ext uri="{FF2B5EF4-FFF2-40B4-BE49-F238E27FC236}">
                <a16:creationId xmlns:a16="http://schemas.microsoft.com/office/drawing/2014/main" id="{16A87866-E99A-417C-8795-6943F59FDC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210" y="593558"/>
            <a:ext cx="8520359" cy="5680239"/>
          </a:xfrm>
          <a:prstGeom prst="rect">
            <a:avLst/>
          </a:prstGeom>
          <a:ln w="127000" cap="rnd">
            <a:solidFill>
              <a:srgbClr val="86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F8B7AA5-84E0-460E-8295-E3505ECF830F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8576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75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6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50" accel="100000" fill="hold">
                                          <p:stCondLst>
                                            <p:cond delay="6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50" accel="100000" fill="hold">
                                          <p:stCondLst>
                                            <p:cond delay="6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911539F2-24C6-4E6B-9B28-B2080EF6246E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8FCC7949-4982-4937-A629-271BF87D0B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008" y="850234"/>
            <a:ext cx="9379282" cy="527584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86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4" y="416168"/>
            <a:ext cx="1123315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Cada uno de los libros que se encuentran en los casilleros resguardados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la malla de alambre, conservan en sí mismos una historia, ya que independientemente del tema sobre el cual traten, albergan rasgos que hacen mención de sus creadores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 de sus propietarios.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20C7E68-2ABE-47C8-BC64-8FBFF7F2DB0E}"/>
              </a:ext>
            </a:extLst>
          </p:cNvPr>
          <p:cNvSpPr/>
          <p:nvPr/>
        </p:nvSpPr>
        <p:spPr>
          <a:xfrm>
            <a:off x="479424" y="5710060"/>
            <a:ext cx="1123315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Así entonces se identifican a primera vista los exlibris de las casas impresoras,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los diversos estilos de tipos, encuadernaciones, grabados, papel y marcas de agua.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DECDC16-C577-48C0-B79C-864CB6337EAE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25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88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B1330A94-4F2D-45C3-8D32-6995943F2672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5" y="416168"/>
            <a:ext cx="112331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También se aprecian las marcas de fuego o los exlibris de la persona que los poseía,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las anotaciones al margen, incluso si el interior está tachado por el censor.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CD5BD59-E9DC-429C-AC3F-980CB10F55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339" y="1290382"/>
            <a:ext cx="8903370" cy="5008146"/>
          </a:xfrm>
          <a:prstGeom prst="roundRect">
            <a:avLst>
              <a:gd name="adj" fmla="val 11111"/>
            </a:avLst>
          </a:prstGeom>
          <a:ln w="190500" cap="rnd">
            <a:solidFill>
              <a:srgbClr val="86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3BC44C6-CF52-431C-8687-61738C33DFBE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6B35011-9754-45AF-A36F-F27970C51B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338" y="1290720"/>
            <a:ext cx="8903371" cy="5006413"/>
          </a:xfrm>
          <a:prstGeom prst="roundRect">
            <a:avLst>
              <a:gd name="adj" fmla="val 11111"/>
            </a:avLst>
          </a:prstGeom>
          <a:ln w="190500" cap="rnd">
            <a:solidFill>
              <a:srgbClr val="86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786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1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37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32358205-B84C-4438-A292-BF753AE34452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5880343" y="865345"/>
            <a:ext cx="579210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 posible saber lo anterior,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gracias a que la Biblioteca Palafoxiana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fue objeto de un proceso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restauración y catalogación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E95CC85-16B1-473C-8261-2510898EF6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32" y="592625"/>
            <a:ext cx="5334911" cy="3288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86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EE98BA2-B795-487F-8588-CDADCC6096A4}"/>
              </a:ext>
            </a:extLst>
          </p:cNvPr>
          <p:cNvSpPr/>
          <p:nvPr/>
        </p:nvSpPr>
        <p:spPr>
          <a:xfrm>
            <a:off x="519556" y="4558470"/>
            <a:ext cx="5632008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se puso en marcha a raíz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los terremotos de 1999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provocaron que la biblioteca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sufriera daños estructurales.</a:t>
            </a:r>
          </a:p>
        </p:txBody>
      </p:sp>
      <p:pic>
        <p:nvPicPr>
          <p:cNvPr id="7" name="Imagen 6" descr="Imagen que contiene biblioteca, sala, escena&#10;&#10;Descripción generada con confianza alta">
            <a:extLst>
              <a:ext uri="{FF2B5EF4-FFF2-40B4-BE49-F238E27FC236}">
                <a16:creationId xmlns:a16="http://schemas.microsoft.com/office/drawing/2014/main" id="{707E0EA0-B762-4A4A-AE47-3C6827739A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659" y="2689691"/>
            <a:ext cx="5360786" cy="35687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86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D964E105-5393-4EC8-B7F7-3F0A8D766558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023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4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875"/>
                            </p:stCondLst>
                            <p:childTnLst>
                              <p:par>
                                <p:cTn id="12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1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2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022625DC-3422-4899-9F23-64E826CAB54D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5" y="432971"/>
            <a:ext cx="5718173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emprendió un proyecto integral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sin precedentes en la historia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Biblioteca Palafoxiana,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para lo cual se contó con el apoyo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Instituto Nacional de Antropología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 Historia,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Fundación Alfredo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Harp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Helú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Adabi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de México,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Fomento Cultural Banamex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el </a:t>
            </a:r>
            <a:r>
              <a:rPr lang="es-MX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World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Monuments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Fund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</a:t>
            </a:r>
          </a:p>
        </p:txBody>
      </p:sp>
      <p:pic>
        <p:nvPicPr>
          <p:cNvPr id="4" name="Imagen 3" descr="Imagen que contiene interior, mesa, pared, suelo&#10;&#10;Descripción generada con confianza muy alta">
            <a:extLst>
              <a:ext uri="{FF2B5EF4-FFF2-40B4-BE49-F238E27FC236}">
                <a16:creationId xmlns:a16="http://schemas.microsoft.com/office/drawing/2014/main" id="{9AD1A54D-2D0E-4E12-A34E-E4283C7126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5" y="3970303"/>
            <a:ext cx="5798455" cy="2696282"/>
          </a:xfrm>
          <a:prstGeom prst="rect">
            <a:avLst/>
          </a:prstGeom>
          <a:ln w="88900" cap="sq" cmpd="thickThin">
            <a:solidFill>
              <a:srgbClr val="86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5EFBDDC-AECF-44EA-BBCE-09D23975A718}"/>
              </a:ext>
            </a:extLst>
          </p:cNvPr>
          <p:cNvSpPr/>
          <p:nvPr/>
        </p:nvSpPr>
        <p:spPr>
          <a:xfrm>
            <a:off x="6096000" y="5070290"/>
            <a:ext cx="5616573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logrando que se reabrieran las puertas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centenaria biblioteca en abril de 2005.</a:t>
            </a:r>
          </a:p>
        </p:txBody>
      </p:sp>
      <p:pic>
        <p:nvPicPr>
          <p:cNvPr id="7" name="Imagen 6" descr="Imagen que contiene interior, mesa, pared, edificio&#10;&#10;Descripción generada con confianza muy alta">
            <a:extLst>
              <a:ext uri="{FF2B5EF4-FFF2-40B4-BE49-F238E27FC236}">
                <a16:creationId xmlns:a16="http://schemas.microsoft.com/office/drawing/2014/main" id="{FC94921B-2E12-4E71-8B00-44F6A03A57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547" y="502490"/>
            <a:ext cx="5322542" cy="3299976"/>
          </a:xfrm>
          <a:prstGeom prst="rect">
            <a:avLst/>
          </a:prstGeom>
          <a:ln w="88900" cap="sq" cmpd="thickThin">
            <a:solidFill>
              <a:srgbClr val="86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4BF79E1-5EEA-440E-9B49-1C4B0F837CF0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649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2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225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033413E8-BA94-4316-870A-F2C99FA2D20B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94293CE-86EB-4D97-907A-FBDAFB3FF26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4"/>
          <a:stretch/>
        </p:blipFill>
        <p:spPr>
          <a:xfrm>
            <a:off x="362854" y="128177"/>
            <a:ext cx="4455886" cy="32255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pared, interior&#10;&#10;Descripción generada con confianza muy alta">
            <a:extLst>
              <a:ext uri="{FF2B5EF4-FFF2-40B4-BE49-F238E27FC236}">
                <a16:creationId xmlns:a16="http://schemas.microsoft.com/office/drawing/2014/main" id="{9991D559-0BDD-4724-9C7B-97A50E0337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142" y="3556105"/>
            <a:ext cx="4719984" cy="31446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edificio, exterior, pared&#10;&#10;Descripción generada con confianza alta">
            <a:extLst>
              <a:ext uri="{FF2B5EF4-FFF2-40B4-BE49-F238E27FC236}">
                <a16:creationId xmlns:a16="http://schemas.microsoft.com/office/drawing/2014/main" id="{87D620F1-3B73-4539-B001-ADE328F6E38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3" y="3556105"/>
            <a:ext cx="3118755" cy="31967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 descr="Imagen que contiene interior, pared&#10;&#10;Descripción generada con confianza muy alta">
            <a:extLst>
              <a:ext uri="{FF2B5EF4-FFF2-40B4-BE49-F238E27FC236}">
                <a16:creationId xmlns:a16="http://schemas.microsoft.com/office/drawing/2014/main" id="{C59FC905-3BF6-44D0-B9F3-CFB190B20E3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257"/>
          <a:stretch/>
        </p:blipFill>
        <p:spPr>
          <a:xfrm>
            <a:off x="8338456" y="3556105"/>
            <a:ext cx="3664853" cy="31516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Imagen 13" descr="Imagen que contiene pared, interior&#10;&#10;Descripción generada con confianza muy alta">
            <a:extLst>
              <a:ext uri="{FF2B5EF4-FFF2-40B4-BE49-F238E27FC236}">
                <a16:creationId xmlns:a16="http://schemas.microsoft.com/office/drawing/2014/main" id="{A0165B65-FFD6-4BA1-92EB-0125B35CB1A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024" y="128178"/>
            <a:ext cx="4212765" cy="31595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26427420-0CDD-4D11-B0C6-B388F13C2306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818740" y="1077717"/>
            <a:ext cx="2830284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Memoria </a:t>
            </a:r>
          </a:p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del </a:t>
            </a:r>
          </a:p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Mundo</a:t>
            </a:r>
          </a:p>
        </p:txBody>
      </p:sp>
    </p:spTree>
    <p:extLst>
      <p:ext uri="{BB962C8B-B14F-4D97-AF65-F5344CB8AC3E}">
        <p14:creationId xmlns:p14="http://schemas.microsoft.com/office/powerpoint/2010/main" val="927623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500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AF989380-8626-4BDE-A8E9-3C1712A8935E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7764379" y="517004"/>
            <a:ext cx="3946362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Gracias a la renovación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biblioteca, se presentó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ante la UNESCO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candidatura para inscribirla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el Registro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Memoria del Mundo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ser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primer biblioteca pública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América,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haber permanecido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el mismo lugar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durante más de tres siglos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por la importancia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su acervo,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 que permitió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este organismo de la ONU,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incluyera dentro de este registro en junio de 2005.</a:t>
            </a:r>
          </a:p>
        </p:txBody>
      </p:sp>
      <p:pic>
        <p:nvPicPr>
          <p:cNvPr id="6" name="Imagen 5" descr="Imagen que contiene edificio, suelo, interior&#10;&#10;Descripción generada con confianza muy alta">
            <a:extLst>
              <a:ext uri="{FF2B5EF4-FFF2-40B4-BE49-F238E27FC236}">
                <a16:creationId xmlns:a16="http://schemas.microsoft.com/office/drawing/2014/main" id="{394C18FD-5880-4852-8F78-7FA9A1ACE9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41" y="1028822"/>
            <a:ext cx="7215752" cy="4810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F466D0A-5AB7-4B3B-AED4-7042E920EA53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738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162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355DA25F-AC1A-42F6-8200-A13FD24B630B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97301" y="1471893"/>
            <a:ext cx="3292395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todas estas razones,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Biblioteca Palafoxiana es actualmente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uno de los referentes obligados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investigación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periodo novohispano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parte invaluable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patrimonio documental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 histórico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de México.</a:t>
            </a:r>
          </a:p>
        </p:txBody>
      </p:sp>
      <p:pic>
        <p:nvPicPr>
          <p:cNvPr id="3" name="Imagen 2" descr="Imagen que contiene biblioteca, edificio, escena, sala&#10;&#10;Descripción generada con confianza muy alta">
            <a:extLst>
              <a:ext uri="{FF2B5EF4-FFF2-40B4-BE49-F238E27FC236}">
                <a16:creationId xmlns:a16="http://schemas.microsoft.com/office/drawing/2014/main" id="{80E20D93-EAE1-4597-A489-9EB0BF5419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367" y="835717"/>
            <a:ext cx="7777883" cy="5180071"/>
          </a:xfrm>
          <a:prstGeom prst="roundRect">
            <a:avLst>
              <a:gd name="adj" fmla="val 11111"/>
            </a:avLst>
          </a:prstGeom>
          <a:ln w="190500" cap="rnd">
            <a:solidFill>
              <a:srgbClr val="86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71E56B5-AB94-4C4B-AAF9-748E3BFD8368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451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4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2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7ECB4F64-A1BB-472A-9B0E-35D743F29112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texto, periódico&#10;&#10;Descripción generada con confianza muy alta">
            <a:extLst>
              <a:ext uri="{FF2B5EF4-FFF2-40B4-BE49-F238E27FC236}">
                <a16:creationId xmlns:a16="http://schemas.microsoft.com/office/drawing/2014/main" id="{253B367E-31D0-4C5C-B4EE-FF3D3256A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105" y="421124"/>
            <a:ext cx="4297516" cy="60420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 descr="Imagen que contiene texto, periódico&#10;&#10;Descripción generada con confianza muy alta">
            <a:extLst>
              <a:ext uri="{FF2B5EF4-FFF2-40B4-BE49-F238E27FC236}">
                <a16:creationId xmlns:a16="http://schemas.microsoft.com/office/drawing/2014/main" id="{60829082-24E8-4384-9D1D-DA7C30F613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81" y="411135"/>
            <a:ext cx="4277560" cy="60420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00DBC75-A09F-4D70-93E8-A5DA74354580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673598" y="2827833"/>
            <a:ext cx="2844805" cy="121565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Actividades </a:t>
            </a:r>
          </a:p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de </a:t>
            </a:r>
          </a:p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divulgación</a:t>
            </a:r>
          </a:p>
        </p:txBody>
      </p:sp>
    </p:spTree>
    <p:extLst>
      <p:ext uri="{BB962C8B-B14F-4D97-AF65-F5344CB8AC3E}">
        <p14:creationId xmlns:p14="http://schemas.microsoft.com/office/powerpoint/2010/main" val="2044062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12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F5266DA-A3B9-4C04-BCE1-E7D8AECE7281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572000" y="1780163"/>
            <a:ext cx="7140575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Desde el año 2003,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Secretaría de Cultura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hoy Consejo Estatal para la Cultura y las Artes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inició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“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Proyecto Biblioteca Palafoxiana del Tercer Milenio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”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 una serie de muestras bibliográficas temporales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tienen como objetivo principal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divulgación del acervo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Palafoxiano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para iniciar un proceso de reconocimiento y apropiación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sociedad de este valioso patrimonio universal.</a:t>
            </a:r>
          </a:p>
        </p:txBody>
      </p:sp>
      <p:pic>
        <p:nvPicPr>
          <p:cNvPr id="4" name="Imagen 3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ECB245E3-526C-4D41-BF2C-88D22B4F4B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26" y="417099"/>
            <a:ext cx="4016743" cy="60360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CD908A11-9749-4772-A5D3-898CD72E5B83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047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0" tmFilter="0, 0; 0.125,0.2665; 0.25,0.4; 0.375,0.465; 0.5,0.5;  0.625,0.535; 0.75,0.6; 0.875,0.7335; 1,1">
                                          <p:stCondLst>
                                            <p:cond delay="66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0" tmFilter="0, 0; 0.125,0.2665; 0.25,0.4; 0.375,0.465; 0.5,0.5;  0.625,0.535; 0.75,0.6; 0.875,0.7335; 1,1">
                                          <p:stCondLst>
                                            <p:cond delay="132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0" tmFilter="0, 0; 0.125,0.2665; 0.25,0.4; 0.375,0.465; 0.5,0.5;  0.625,0.535; 0.75,0.6; 0.875,0.7335; 1,1">
                                          <p:stCondLst>
                                            <p:cond delay="165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0">
                                          <p:stCondLst>
                                            <p:cond delay="6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0" decel="50000">
                                          <p:stCondLst>
                                            <p:cond delay="67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0">
                                          <p:stCondLst>
                                            <p:cond delay="131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0" decel="50000">
                                          <p:stCondLst>
                                            <p:cond delay="133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0">
                                          <p:stCondLst>
                                            <p:cond delay="164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0" decel="50000">
                                          <p:stCondLst>
                                            <p:cond delay="166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0">
                                          <p:stCondLst>
                                            <p:cond delay="180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0" decel="50000">
                                          <p:stCondLst>
                                            <p:cond delay="183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F6F4152-9AC2-40BA-BEC2-B143F1C626F0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0" y="2406916"/>
            <a:ext cx="7387771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Entre estas se encuentran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Libros Prohibidos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censura y expurgo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"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Navegación, el arte de explorar el mundo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"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Parentesco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libros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lazos e historia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"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Los misterios del cuerpo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Las Otras Letras,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mujeres impresoras en la Biblioteca Palafoxiana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".</a:t>
            </a:r>
          </a:p>
        </p:txBody>
      </p:sp>
      <p:pic>
        <p:nvPicPr>
          <p:cNvPr id="4" name="Imagen 3" descr="Imagen que contiene biblioteca, suelo, interior, sala&#10;&#10;Descripción generada con confianza muy alta">
            <a:extLst>
              <a:ext uri="{FF2B5EF4-FFF2-40B4-BE49-F238E27FC236}">
                <a16:creationId xmlns:a16="http://schemas.microsoft.com/office/drawing/2014/main" id="{C30BA2E3-0309-4CA8-8DED-54AD035C0B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691" y="632038"/>
            <a:ext cx="3734886" cy="5607937"/>
          </a:xfrm>
          <a:prstGeom prst="rect">
            <a:avLst/>
          </a:prstGeom>
          <a:ln w="228600" cap="sq" cmpd="thickThin">
            <a:solidFill>
              <a:srgbClr val="86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2C4D6A0-E5B8-4F4B-A6B9-2AB5060F314B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2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25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C9219947-7CD8-4F09-AFF3-4BCF4937926F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interior, foto, blanco&#10;&#10;Descripción generada con confianza muy alta">
            <a:extLst>
              <a:ext uri="{FF2B5EF4-FFF2-40B4-BE49-F238E27FC236}">
                <a16:creationId xmlns:a16="http://schemas.microsoft.com/office/drawing/2014/main" id="{1DBF5778-EB18-46EA-9999-6A72D60A1A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0" b="6032"/>
          <a:stretch/>
        </p:blipFill>
        <p:spPr>
          <a:xfrm>
            <a:off x="512823" y="566056"/>
            <a:ext cx="4435228" cy="57278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86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943232" y="2276290"/>
            <a:ext cx="6769343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 estas temáticas se han hecho también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diversos materiales de divulgación como 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catálogos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postales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videos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y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música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materiales que buscan poner al alcance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todo el público la belleza y la rica información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los grabados de las obras del acervo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Biblioteca Palafoxiana.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EAE8BFA-9D1A-4C0C-8AC9-FA777763712E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722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A5F948F9-4BFA-4A0E-BF5A-73C57FF2B3A2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4" y="1319672"/>
            <a:ext cx="4195716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Junto con esto,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desde el año 2007 se impulsa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 ambicioso  programa editorial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se vio cristalizado en el libro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Biblioteca Palafoxiana,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lo sagrado a lo profano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", publicación que muestra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esencia de la biblioteca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que a través de los 38 grabados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se reprodujeron permite visualizar una breve muestra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rico espectro temático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fondo.</a:t>
            </a:r>
          </a:p>
        </p:txBody>
      </p:sp>
      <p:pic>
        <p:nvPicPr>
          <p:cNvPr id="4" name="Imagen 3" descr="Imagen que contiene suelo, interior, mesa, edificio&#10;&#10;Descripción generada con confianza muy alta">
            <a:extLst>
              <a:ext uri="{FF2B5EF4-FFF2-40B4-BE49-F238E27FC236}">
                <a16:creationId xmlns:a16="http://schemas.microsoft.com/office/drawing/2014/main" id="{EA814FB8-8C66-481D-8C1E-80D0DF7A62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236" y="1406903"/>
            <a:ext cx="6786744" cy="40720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86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02602D9-5E9E-4C31-9D32-93DE1E6C541B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354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87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C5A963B6-D656-436E-A66C-124D191EBCC0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7426036" y="1466786"/>
            <a:ext cx="4286539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Posteriormente, se llevó a cabo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publicación del libro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Biblioteca Palafoxiana Botánica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en el cual se plasman algunas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las obras fundacionales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estudio del reino vegetal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entre las que podemos contar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obra del </a:t>
            </a:r>
            <a:r>
              <a:rPr lang="es-MX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Systema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naturæ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Carlos Linneo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Historia Natural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Moral de las Indias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Padre José de Acosta.</a:t>
            </a:r>
          </a:p>
        </p:txBody>
      </p:sp>
      <p:pic>
        <p:nvPicPr>
          <p:cNvPr id="4" name="Imagen 3" descr="Imagen que contiene interior, biblioteca, sala, vida&#10;&#10;Descripción generada con confianza muy alta">
            <a:extLst>
              <a:ext uri="{FF2B5EF4-FFF2-40B4-BE49-F238E27FC236}">
                <a16:creationId xmlns:a16="http://schemas.microsoft.com/office/drawing/2014/main" id="{438CE156-4D08-40D0-B6DD-1D83DC723A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55" y="1011581"/>
            <a:ext cx="6704285" cy="48674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6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7D7EBAF-7F99-402F-B2B1-F33C4C1F466B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737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12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B67D7567-1613-4A17-A14D-6EA95015374A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5" y="5398846"/>
            <a:ext cx="112331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Entre otras ediciones recientemente publicadas se encuentran las Memorias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las Conferencias "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Las Otras Letras, mujeres impresoras en la Biblioteca Palafoxiana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“¡360 felicidades!</a:t>
            </a:r>
          </a:p>
        </p:txBody>
      </p:sp>
      <p:pic>
        <p:nvPicPr>
          <p:cNvPr id="4" name="Imagen 3" descr="Imagen que contiene biblioteca, escena, suelo, mesa&#10;&#10;Descripción generada con confianza alta">
            <a:extLst>
              <a:ext uri="{FF2B5EF4-FFF2-40B4-BE49-F238E27FC236}">
                <a16:creationId xmlns:a16="http://schemas.microsoft.com/office/drawing/2014/main" id="{BEE7DF49-760F-4D08-97EB-44DE95D517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394" y="453427"/>
            <a:ext cx="7327720" cy="4900414"/>
          </a:xfrm>
          <a:prstGeom prst="snip2DiagRect">
            <a:avLst>
              <a:gd name="adj1" fmla="val 14215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86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CD9027D-BB1C-4C64-B95A-E0E5E402C41C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496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5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9D7BD6E8-D9FF-4956-A883-25B1A9EBCABB}"/>
              </a:ext>
            </a:extLst>
          </p:cNvPr>
          <p:cNvSpPr txBox="1"/>
          <p:nvPr/>
        </p:nvSpPr>
        <p:spPr>
          <a:xfrm>
            <a:off x="17584" y="-545132"/>
            <a:ext cx="12524509" cy="739832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125584-179B-4AEF-9BAC-D9F5DDBC616A}"/>
              </a:ext>
            </a:extLst>
          </p:cNvPr>
          <p:cNvSpPr/>
          <p:nvPr/>
        </p:nvSpPr>
        <p:spPr>
          <a:xfrm>
            <a:off x="479424" y="417801"/>
            <a:ext cx="1123315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“La Biblioteca Palafoxiana, vista y contada por los niños",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son testimonios de las diversas actividades de difusión de la biblioteca,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dirigidas a todos los públicos, tanto especializados como infantiles.</a:t>
            </a:r>
          </a:p>
        </p:txBody>
      </p:sp>
      <p:pic>
        <p:nvPicPr>
          <p:cNvPr id="4" name="Imagen 3" descr="Imagen que contiene edificio, biblioteca, escena&#10;&#10;Descripción generada con confianza alta">
            <a:extLst>
              <a:ext uri="{FF2B5EF4-FFF2-40B4-BE49-F238E27FC236}">
                <a16:creationId xmlns:a16="http://schemas.microsoft.com/office/drawing/2014/main" id="{3168A515-0950-41FA-B446-DED0F37749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362" y="1637037"/>
            <a:ext cx="8463147" cy="4772822"/>
          </a:xfrm>
          <a:prstGeom prst="rect">
            <a:avLst/>
          </a:prstGeom>
          <a:ln w="127000" cap="rnd">
            <a:solidFill>
              <a:srgbClr val="86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ABC21ED-D80E-4566-9F3C-0DEAB3FB2A53}"/>
              </a:ext>
            </a:extLst>
          </p:cNvPr>
          <p:cNvSpPr txBox="1"/>
          <p:nvPr/>
        </p:nvSpPr>
        <p:spPr>
          <a:xfrm>
            <a:off x="12206527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652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87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interior, edificio, mesa&#10;&#10;Descripción generada con confianza alta">
            <a:extLst>
              <a:ext uri="{FF2B5EF4-FFF2-40B4-BE49-F238E27FC236}">
                <a16:creationId xmlns:a16="http://schemas.microsoft.com/office/drawing/2014/main" id="{6AC6371D-2086-4E7E-BF44-5FA233DE43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0" cy="6843713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4513" y="5541039"/>
            <a:ext cx="1011602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878874"/>
            <a:ext cx="6901889" cy="70019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8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Arial"/>
              </a:rPr>
              <a:t>Pasenla</a:t>
            </a:r>
            <a:r>
              <a:rPr kumimoji="0" lang="es-ES" sz="8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-226469" y="1669862"/>
            <a:ext cx="2655578" cy="44499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Hasta la vista</a:t>
            </a:r>
          </a:p>
        </p:txBody>
      </p:sp>
      <p:sp>
        <p:nvSpPr>
          <p:cNvPr id="8" name="10 Rectángulo"/>
          <p:cNvSpPr/>
          <p:nvPr/>
        </p:nvSpPr>
        <p:spPr>
          <a:xfrm rot="21302569">
            <a:off x="9793279" y="751660"/>
            <a:ext cx="1297218" cy="4508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Chao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114341" y="989471"/>
            <a:ext cx="3130985" cy="4508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Auf</a:t>
            </a:r>
            <a:r>
              <a:rPr kumimoji="0" lang="es-MX" sz="2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MX" sz="2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wiedersehen</a:t>
            </a:r>
            <a:r>
              <a:rPr kumimoji="0" lang="es-MX" sz="2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</p:txBody>
      </p:sp>
      <p:sp>
        <p:nvSpPr>
          <p:cNvPr id="10" name="6 Rectángulo"/>
          <p:cNvSpPr/>
          <p:nvPr/>
        </p:nvSpPr>
        <p:spPr>
          <a:xfrm rot="21391232">
            <a:off x="3021349" y="1365940"/>
            <a:ext cx="1861407" cy="4508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Au </a:t>
            </a:r>
            <a:r>
              <a:rPr kumimoji="0" lang="es-MX" sz="1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revoir</a:t>
            </a:r>
            <a:r>
              <a:rPr kumimoji="0" lang="es-MX" sz="1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Palafoxiana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André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Rieu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345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6297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8035499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752</TotalTime>
  <Words>1682</Words>
  <Application>Microsoft Office PowerPoint</Application>
  <PresentationFormat>Panorámica</PresentationFormat>
  <Paragraphs>290</Paragraphs>
  <Slides>30</Slides>
  <Notes>25</Notes>
  <HiddenSlides>0</HiddenSlides>
  <MMClips>2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41" baseType="lpstr">
      <vt:lpstr>Algerian</vt:lpstr>
      <vt:lpstr>Arial</vt:lpstr>
      <vt:lpstr>Arial Narrow</vt:lpstr>
      <vt:lpstr>Calibri</vt:lpstr>
      <vt:lpstr>Calibri Light</vt:lpstr>
      <vt:lpstr>CommercialScrD</vt:lpstr>
      <vt:lpstr>Cooper Black</vt:lpstr>
      <vt:lpstr>Edwardian Script ITC</vt:lpstr>
      <vt:lpstr>Kristen ITC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Biblioteca Palafoxiana  23' 10"  M</dc:title>
  <dc:creator>Eagle's nest</dc:creator>
  <cp:lastModifiedBy>Eagle's nest</cp:lastModifiedBy>
  <cp:revision>96</cp:revision>
  <dcterms:created xsi:type="dcterms:W3CDTF">2018-02-11T10:42:39Z</dcterms:created>
  <dcterms:modified xsi:type="dcterms:W3CDTF">2018-08-27T18:51:37Z</dcterms:modified>
</cp:coreProperties>
</file>